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619"/>
    <a:srgbClr val="004CA9"/>
    <a:srgbClr val="696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64"/>
    <p:restoredTop sz="96327"/>
  </p:normalViewPr>
  <p:slideViewPr>
    <p:cSldViewPr snapToGrid="0">
      <p:cViewPr varScale="1">
        <p:scale>
          <a:sx n="93" d="100"/>
          <a:sy n="93" d="100"/>
        </p:scale>
        <p:origin x="120" y="3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AA72-4B84-2E52-546E-C4CA7DF1D4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519" y="1532238"/>
            <a:ext cx="10899429" cy="2756929"/>
          </a:xfrm>
        </p:spPr>
        <p:txBody>
          <a:bodyPr anchor="b">
            <a:noAutofit/>
          </a:bodyPr>
          <a:lstStyle>
            <a:lvl1pPr algn="l">
              <a:defRPr sz="5400" b="0" i="0">
                <a:solidFill>
                  <a:srgbClr val="004CA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Enter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4474E-A018-D072-7F08-57E5C8390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565843"/>
            <a:ext cx="8461907" cy="858773"/>
          </a:xfrm>
        </p:spPr>
        <p:txBody>
          <a:bodyPr/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79ED73-B959-0BB7-4E25-5DFA9B0A40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520" y="409863"/>
            <a:ext cx="2902528" cy="339103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DDA701F7-697B-58DF-E1F5-F1881E611E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3713" y="263004"/>
            <a:ext cx="1797519" cy="748966"/>
          </a:xfrm>
          <a:prstGeom prst="rect">
            <a:avLst/>
          </a:prstGeom>
        </p:spPr>
      </p:pic>
      <p:pic>
        <p:nvPicPr>
          <p:cNvPr id="15" name="Picture 14" descr="A picture containing text, sign, alcohol&#10;&#10;Description automatically generated">
            <a:extLst>
              <a:ext uri="{FF2B5EF4-FFF2-40B4-BE49-F238E27FC236}">
                <a16:creationId xmlns:a16="http://schemas.microsoft.com/office/drawing/2014/main" id="{4BA3CA33-1A87-E0A2-7E8C-9C78714A70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47935" y="314468"/>
            <a:ext cx="1083014" cy="108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4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60D1-150F-081B-3613-99DBBA31E6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579960"/>
            <a:ext cx="9844388" cy="3698080"/>
          </a:xfrm>
        </p:spPr>
        <p:txBody>
          <a:bodyPr anchor="ctr" anchorCtr="0"/>
          <a:lstStyle>
            <a:lvl1pPr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Enter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0408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5DCB5D-32BB-360A-5D3E-48B4539C2936}"/>
              </a:ext>
            </a:extLst>
          </p:cNvPr>
          <p:cNvSpPr/>
          <p:nvPr userDrawn="1"/>
        </p:nvSpPr>
        <p:spPr>
          <a:xfrm>
            <a:off x="-43543" y="-61893"/>
            <a:ext cx="12261574" cy="1113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610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F8679-F341-2ED4-6542-E828E329D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1522413"/>
            <a:ext cx="10725912" cy="1325563"/>
          </a:xfrm>
        </p:spPr>
        <p:txBody>
          <a:bodyPr anchor="ctr" anchorCtr="0">
            <a:normAutofit/>
          </a:bodyPr>
          <a:lstStyle>
            <a:lvl1pPr>
              <a:defRPr sz="3000" b="1" i="0">
                <a:solidFill>
                  <a:srgbClr val="004CA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Enter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11256-B5E0-8D8F-3E1F-7303F93A1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3155950"/>
            <a:ext cx="10725911" cy="2830513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8C77B0-D28F-C997-00F9-8C5B964FA9D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790513" y="361870"/>
            <a:ext cx="4666917" cy="265659"/>
          </a:xfrm>
        </p:spPr>
        <p:txBody>
          <a:bodyPr>
            <a:normAutofit/>
          </a:bodyPr>
          <a:lstStyle>
            <a:lvl1pPr marL="0" indent="0" algn="r">
              <a:buNone/>
              <a:defRPr sz="1500" b="1" i="0">
                <a:solidFill>
                  <a:srgbClr val="6964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enter Section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1EF882-4CD4-6D7C-19F6-FB981B6BF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1520" y="409863"/>
            <a:ext cx="2902528" cy="33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30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116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0AE8E-C415-5985-46B3-BA5DFF31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8560"/>
            <a:ext cx="10515600" cy="2523218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Enter Your Ending Message Here.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37D873B3-5EF4-55BD-02A6-3BFAB119C1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971" y="5179890"/>
            <a:ext cx="1950173" cy="760567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F46CA1CC-A553-A9E2-1E76-674A1638B3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7275" y="4905105"/>
            <a:ext cx="2457450" cy="1023938"/>
          </a:xfrm>
          <a:prstGeom prst="rect">
            <a:avLst/>
          </a:prstGeom>
        </p:spPr>
      </p:pic>
      <p:pic>
        <p:nvPicPr>
          <p:cNvPr id="17" name="Picture 16" descr="A picture containing text, sign, alcohol&#10;&#10;Description automatically generated">
            <a:extLst>
              <a:ext uri="{FF2B5EF4-FFF2-40B4-BE49-F238E27FC236}">
                <a16:creationId xmlns:a16="http://schemas.microsoft.com/office/drawing/2014/main" id="{553EF0FB-D442-8F47-2979-D41C5C4C9A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02083" y="4231393"/>
            <a:ext cx="1716946" cy="1716946"/>
          </a:xfrm>
          <a:prstGeom prst="rect">
            <a:avLst/>
          </a:prstGeom>
        </p:spPr>
      </p:pic>
      <p:sp>
        <p:nvSpPr>
          <p:cNvPr id="3" name="officeArt object" descr="Text Box 2">
            <a:extLst>
              <a:ext uri="{FF2B5EF4-FFF2-40B4-BE49-F238E27FC236}">
                <a16:creationId xmlns:a16="http://schemas.microsoft.com/office/drawing/2014/main" id="{09106503-D01F-B138-C33F-B8032216008E}"/>
              </a:ext>
            </a:extLst>
          </p:cNvPr>
          <p:cNvSpPr txBox="1"/>
          <p:nvPr userDrawn="1"/>
        </p:nvSpPr>
        <p:spPr>
          <a:xfrm>
            <a:off x="572972" y="6135127"/>
            <a:ext cx="11046058" cy="428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700" i="1" kern="100" dirty="0">
                <a:solidFill>
                  <a:srgbClr val="21212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presentation is supported by the Health Resources and Services Administration (HRSA) of the U.S. Department of Health and Human Services (HHS) as part of Grant Number U66RH31458 totaling $4,250,000 with 100 percent funded by the Office for the Advancement of Telehealth at HRSA/HHS. The contents are those of the author(s) and do not necessarily represent the official views of, nor an endorsement, by HRSA/HHS, or the U.S. Government.</a:t>
            </a:r>
            <a:endParaRPr lang="en-US" sz="7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900" dirty="0">
                <a:ln>
                  <a:noFill/>
                </a:ln>
                <a:solidFill>
                  <a:srgbClr val="3B3838"/>
                </a:solidFill>
                <a:effectLst/>
                <a:uFill>
                  <a:solidFill>
                    <a:srgbClr val="3B3838"/>
                  </a:solidFill>
                </a:u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4552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65D332-316E-293C-3AF5-C3AF5597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4A9C0-C7B2-5F96-0A1F-5F83B5262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6434-BAB9-C04C-805D-C3FFAAD6C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98800-7029-8E43-A5BB-F692221D88E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048E3-E8E3-6E5A-B081-4A5D3F83B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416C0-A85B-A864-B316-A6F2C9AFA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7A527-8432-EA40-B106-835E459E5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8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4" r:id="rId4"/>
    <p:sldLayoutId id="214748365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ims.uw.edu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healthcoe.org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EFD8-2F38-59AE-77AA-428F57024C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Telepsychiatry for C-L Psychiatrists – Hits and Near Misses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80664-DC6E-F55B-CF6E-FBFCC51D2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565843"/>
            <a:ext cx="8461907" cy="1639014"/>
          </a:xfrm>
        </p:spPr>
        <p:txBody>
          <a:bodyPr/>
          <a:lstStyle/>
          <a:p>
            <a:r>
              <a:rPr lang="en-US" dirty="0"/>
              <a:t>Andrew R. Alkis, MD</a:t>
            </a:r>
          </a:p>
          <a:p>
            <a:r>
              <a:rPr lang="en-US" dirty="0"/>
              <a:t>Clinical Assistant Professor</a:t>
            </a:r>
          </a:p>
          <a:p>
            <a:r>
              <a:rPr lang="en-US" dirty="0"/>
              <a:t>Department of Psychiatry &amp; Behavioral Sciences</a:t>
            </a:r>
          </a:p>
        </p:txBody>
      </p:sp>
    </p:spTree>
    <p:extLst>
      <p:ext uri="{BB962C8B-B14F-4D97-AF65-F5344CB8AC3E}">
        <p14:creationId xmlns:p14="http://schemas.microsoft.com/office/powerpoint/2010/main" val="71765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2DA21C-3069-8836-120F-7C19C1A53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0FE34-5668-2B4A-AB00-E102FC9B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8" name="officeArt object" descr="Text Box 2">
            <a:extLst>
              <a:ext uri="{FF2B5EF4-FFF2-40B4-BE49-F238E27FC236}">
                <a16:creationId xmlns:a16="http://schemas.microsoft.com/office/drawing/2014/main" id="{7AD278F7-023D-3A8B-13FD-7365CAE9E8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212121"/>
                </a:solidFill>
                <a:effectLst/>
              </a:rPr>
              <a:t>This presentation is supported by the Health Resources and Services Administration (HRSA) of the U.S. Department of Health and Human Services (HHS) as part of Grant Number U66RH31458 totaling $4,250,000 with 100 percent funded by the Office for the Advancement of Telehealth at HRSA/HHS. The contents are those of the author(s) and do not necessarily represent the official views of, nor an endorsement, by HRSA/HHS, or the U.S. Government.</a:t>
            </a:r>
            <a:endParaRPr lang="en-US" sz="1800" kern="100" dirty="0">
              <a:effectLst/>
            </a:endParaRPr>
          </a:p>
          <a:p>
            <a:pPr marL="0" marR="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900" dirty="0">
                <a:ln>
                  <a:noFill/>
                </a:ln>
                <a:solidFill>
                  <a:srgbClr val="3B3838"/>
                </a:solidFill>
                <a:effectLst/>
                <a:uFill>
                  <a:solidFill>
                    <a:srgbClr val="3B3838"/>
                  </a:solidFill>
                </a:uFill>
                <a:latin typeface="Verdana" panose="020B060403050404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5714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4718F-1569-110E-9021-9EA528D5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BA1A7-6BF9-7423-1D53-397F79536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Understand one institutions framework for telehealth care delivery</a:t>
            </a:r>
          </a:p>
          <a:p>
            <a:endParaRPr lang="en-US" dirty="0"/>
          </a:p>
          <a:p>
            <a:r>
              <a:rPr lang="en-US" dirty="0"/>
              <a:t>Describe a model for Telehealth-enabled Collaborative Care Management (Tele-</a:t>
            </a:r>
            <a:r>
              <a:rPr lang="en-US" dirty="0" err="1"/>
              <a:t>CoCM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Describe a direct-to-consumer model for primary care behavioral health integration leveraging Telehealth technology</a:t>
            </a:r>
          </a:p>
          <a:p>
            <a:endParaRPr lang="en-US" dirty="0"/>
          </a:p>
          <a:p>
            <a:r>
              <a:rPr lang="en-US" dirty="0"/>
              <a:t>Discuss success and challenges related to each telehealth-enabled program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8E538-AED0-FA3E-01BA-ADDBA27F50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3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8CB5-82D6-CA6C-E95D-F97FE5A2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70" y="1201124"/>
            <a:ext cx="107259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MUSC Telehealth Infrastructure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F07CF-8E6D-FAFD-B4F9-833CEFADC6B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12324C-5D96-CD63-AD60-C1CE17F7F12B}"/>
              </a:ext>
            </a:extLst>
          </p:cNvPr>
          <p:cNvGrpSpPr/>
          <p:nvPr/>
        </p:nvGrpSpPr>
        <p:grpSpPr>
          <a:xfrm>
            <a:off x="860682" y="1765867"/>
            <a:ext cx="9787665" cy="4994979"/>
            <a:chOff x="1050687" y="1516485"/>
            <a:chExt cx="9787665" cy="499497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4283F2-614F-F3BD-2D86-90102EC5FD95}"/>
                </a:ext>
              </a:extLst>
            </p:cNvPr>
            <p:cNvSpPr/>
            <p:nvPr/>
          </p:nvSpPr>
          <p:spPr>
            <a:xfrm>
              <a:off x="8409764" y="2076564"/>
              <a:ext cx="2418344" cy="10682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18">
              <a:extLst>
                <a:ext uri="{FF2B5EF4-FFF2-40B4-BE49-F238E27FC236}">
                  <a16:creationId xmlns:a16="http://schemas.microsoft.com/office/drawing/2014/main" id="{4A276549-5C0E-3643-9E03-9D2552FA257B}"/>
                </a:ext>
              </a:extLst>
            </p:cNvPr>
            <p:cNvSpPr/>
            <p:nvPr/>
          </p:nvSpPr>
          <p:spPr>
            <a:xfrm>
              <a:off x="8770138" y="4063244"/>
              <a:ext cx="1655747" cy="1259083"/>
            </a:xfrm>
            <a:custGeom>
              <a:avLst/>
              <a:gdLst>
                <a:gd name="connsiteX0" fmla="*/ 717213 w 1434426"/>
                <a:gd name="connsiteY0" fmla="*/ 1119892 h 1119892"/>
                <a:gd name="connsiteX1" fmla="*/ 0 w 1434426"/>
                <a:gd name="connsiteY1" fmla="*/ 402679 h 1119892"/>
                <a:gd name="connsiteX2" fmla="*/ 0 w 1434426"/>
                <a:gd name="connsiteY2" fmla="*/ 0 h 1119892"/>
                <a:gd name="connsiteX3" fmla="*/ 142875 w 1434426"/>
                <a:gd name="connsiteY3" fmla="*/ 0 h 1119892"/>
                <a:gd name="connsiteX4" fmla="*/ 142875 w 1434426"/>
                <a:gd name="connsiteY4" fmla="*/ 402679 h 1119892"/>
                <a:gd name="connsiteX5" fmla="*/ 717213 w 1434426"/>
                <a:gd name="connsiteY5" fmla="*/ 977017 h 1119892"/>
                <a:gd name="connsiteX6" fmla="*/ 1291552 w 1434426"/>
                <a:gd name="connsiteY6" fmla="*/ 402679 h 1119892"/>
                <a:gd name="connsiteX7" fmla="*/ 1291552 w 1434426"/>
                <a:gd name="connsiteY7" fmla="*/ 0 h 1119892"/>
                <a:gd name="connsiteX8" fmla="*/ 1434427 w 1434426"/>
                <a:gd name="connsiteY8" fmla="*/ 0 h 1119892"/>
                <a:gd name="connsiteX9" fmla="*/ 1434427 w 1434426"/>
                <a:gd name="connsiteY9" fmla="*/ 402679 h 1119892"/>
                <a:gd name="connsiteX10" fmla="*/ 717213 w 1434426"/>
                <a:gd name="connsiteY10" fmla="*/ 1119892 h 111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4426" h="1119892">
                  <a:moveTo>
                    <a:pt x="717213" y="1119892"/>
                  </a:moveTo>
                  <a:cubicBezTo>
                    <a:pt x="321736" y="1119892"/>
                    <a:pt x="0" y="798157"/>
                    <a:pt x="0" y="402679"/>
                  </a:cubicBezTo>
                  <a:lnTo>
                    <a:pt x="0" y="0"/>
                  </a:lnTo>
                  <a:lnTo>
                    <a:pt x="142875" y="0"/>
                  </a:lnTo>
                  <a:lnTo>
                    <a:pt x="142875" y="402679"/>
                  </a:lnTo>
                  <a:cubicBezTo>
                    <a:pt x="142875" y="719376"/>
                    <a:pt x="400526" y="977017"/>
                    <a:pt x="717213" y="977017"/>
                  </a:cubicBezTo>
                  <a:cubicBezTo>
                    <a:pt x="1033901" y="977017"/>
                    <a:pt x="1291552" y="719376"/>
                    <a:pt x="1291552" y="402679"/>
                  </a:cubicBezTo>
                  <a:lnTo>
                    <a:pt x="1291552" y="0"/>
                  </a:lnTo>
                  <a:lnTo>
                    <a:pt x="1434427" y="0"/>
                  </a:lnTo>
                  <a:lnTo>
                    <a:pt x="1434427" y="402679"/>
                  </a:lnTo>
                  <a:cubicBezTo>
                    <a:pt x="1434427" y="798148"/>
                    <a:pt x="1112691" y="1119892"/>
                    <a:pt x="717213" y="1119892"/>
                  </a:cubicBezTo>
                  <a:close/>
                </a:path>
              </a:pathLst>
            </a:custGeom>
            <a:solidFill>
              <a:srgbClr val="58CED7"/>
            </a:solidFill>
            <a:ln w="9525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ADA5798-DAB1-8DBC-985E-50E3B5023249}"/>
                </a:ext>
              </a:extLst>
            </p:cNvPr>
            <p:cNvGrpSpPr/>
            <p:nvPr/>
          </p:nvGrpSpPr>
          <p:grpSpPr>
            <a:xfrm>
              <a:off x="1315224" y="2804161"/>
              <a:ext cx="7768455" cy="2518166"/>
              <a:chOff x="2096293" y="2470502"/>
              <a:chExt cx="7999414" cy="266223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Freeform: Shape 17">
                <a:extLst>
                  <a:ext uri="{FF2B5EF4-FFF2-40B4-BE49-F238E27FC236}">
                    <a16:creationId xmlns:a16="http://schemas.microsoft.com/office/drawing/2014/main" id="{8495CF46-2482-B710-5A1C-231BB46D4E5A}"/>
                  </a:ext>
                </a:extLst>
              </p:cNvPr>
              <p:cNvSpPr/>
              <p:nvPr/>
            </p:nvSpPr>
            <p:spPr>
              <a:xfrm>
                <a:off x="8236876" y="2470502"/>
                <a:ext cx="1704962" cy="1331115"/>
              </a:xfrm>
              <a:custGeom>
                <a:avLst/>
                <a:gdLst>
                  <a:gd name="connsiteX0" fmla="*/ 1434417 w 1434417"/>
                  <a:gd name="connsiteY0" fmla="*/ 1119892 h 1119892"/>
                  <a:gd name="connsiteX1" fmla="*/ 1291542 w 1434417"/>
                  <a:gd name="connsiteY1" fmla="*/ 1119892 h 1119892"/>
                  <a:gd name="connsiteX2" fmla="*/ 1291542 w 1434417"/>
                  <a:gd name="connsiteY2" fmla="*/ 717214 h 1119892"/>
                  <a:gd name="connsiteX3" fmla="*/ 717213 w 1434417"/>
                  <a:gd name="connsiteY3" fmla="*/ 142875 h 1119892"/>
                  <a:gd name="connsiteX4" fmla="*/ 142875 w 1434417"/>
                  <a:gd name="connsiteY4" fmla="*/ 717214 h 1119892"/>
                  <a:gd name="connsiteX5" fmla="*/ 142875 w 1434417"/>
                  <a:gd name="connsiteY5" fmla="*/ 1119892 h 1119892"/>
                  <a:gd name="connsiteX6" fmla="*/ 0 w 1434417"/>
                  <a:gd name="connsiteY6" fmla="*/ 1119892 h 1119892"/>
                  <a:gd name="connsiteX7" fmla="*/ 0 w 1434417"/>
                  <a:gd name="connsiteY7" fmla="*/ 717214 h 1119892"/>
                  <a:gd name="connsiteX8" fmla="*/ 717213 w 1434417"/>
                  <a:gd name="connsiteY8" fmla="*/ 0 h 1119892"/>
                  <a:gd name="connsiteX9" fmla="*/ 1434417 w 1434417"/>
                  <a:gd name="connsiteY9" fmla="*/ 717214 h 1119892"/>
                  <a:gd name="connsiteX10" fmla="*/ 1434417 w 1434417"/>
                  <a:gd name="connsiteY10" fmla="*/ 1119892 h 111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4417" h="1119892">
                    <a:moveTo>
                      <a:pt x="1434417" y="1119892"/>
                    </a:moveTo>
                    <a:lnTo>
                      <a:pt x="1291542" y="1119892"/>
                    </a:lnTo>
                    <a:lnTo>
                      <a:pt x="1291542" y="717214"/>
                    </a:lnTo>
                    <a:cubicBezTo>
                      <a:pt x="1291542" y="400517"/>
                      <a:pt x="1033900" y="142875"/>
                      <a:pt x="717213" y="142875"/>
                    </a:cubicBezTo>
                    <a:cubicBezTo>
                      <a:pt x="400526" y="142875"/>
                      <a:pt x="142875" y="400517"/>
                      <a:pt x="142875" y="717214"/>
                    </a:cubicBezTo>
                    <a:lnTo>
                      <a:pt x="142875" y="1119892"/>
                    </a:lnTo>
                    <a:lnTo>
                      <a:pt x="0" y="1119892"/>
                    </a:lnTo>
                    <a:lnTo>
                      <a:pt x="0" y="717214"/>
                    </a:lnTo>
                    <a:cubicBezTo>
                      <a:pt x="0" y="321735"/>
                      <a:pt x="321736" y="0"/>
                      <a:pt x="717213" y="0"/>
                    </a:cubicBezTo>
                    <a:cubicBezTo>
                      <a:pt x="1112682" y="0"/>
                      <a:pt x="1434417" y="321735"/>
                      <a:pt x="1434417" y="717214"/>
                    </a:cubicBezTo>
                    <a:lnTo>
                      <a:pt x="1434417" y="1119892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reeform: Shape 18">
                <a:extLst>
                  <a:ext uri="{FF2B5EF4-FFF2-40B4-BE49-F238E27FC236}">
                    <a16:creationId xmlns:a16="http://schemas.microsoft.com/office/drawing/2014/main" id="{9A2A169D-E781-8732-7284-57DFA3845EB4}"/>
                  </a:ext>
                </a:extLst>
              </p:cNvPr>
              <p:cNvSpPr/>
              <p:nvPr/>
            </p:nvSpPr>
            <p:spPr>
              <a:xfrm>
                <a:off x="6701724" y="3801617"/>
                <a:ext cx="1704973" cy="1331115"/>
              </a:xfrm>
              <a:custGeom>
                <a:avLst/>
                <a:gdLst>
                  <a:gd name="connsiteX0" fmla="*/ 717213 w 1434426"/>
                  <a:gd name="connsiteY0" fmla="*/ 1119892 h 1119892"/>
                  <a:gd name="connsiteX1" fmla="*/ 0 w 1434426"/>
                  <a:gd name="connsiteY1" fmla="*/ 402679 h 1119892"/>
                  <a:gd name="connsiteX2" fmla="*/ 0 w 1434426"/>
                  <a:gd name="connsiteY2" fmla="*/ 0 h 1119892"/>
                  <a:gd name="connsiteX3" fmla="*/ 142875 w 1434426"/>
                  <a:gd name="connsiteY3" fmla="*/ 0 h 1119892"/>
                  <a:gd name="connsiteX4" fmla="*/ 142875 w 1434426"/>
                  <a:gd name="connsiteY4" fmla="*/ 402679 h 1119892"/>
                  <a:gd name="connsiteX5" fmla="*/ 717213 w 1434426"/>
                  <a:gd name="connsiteY5" fmla="*/ 977017 h 1119892"/>
                  <a:gd name="connsiteX6" fmla="*/ 1291552 w 1434426"/>
                  <a:gd name="connsiteY6" fmla="*/ 402679 h 1119892"/>
                  <a:gd name="connsiteX7" fmla="*/ 1291552 w 1434426"/>
                  <a:gd name="connsiteY7" fmla="*/ 0 h 1119892"/>
                  <a:gd name="connsiteX8" fmla="*/ 1434427 w 1434426"/>
                  <a:gd name="connsiteY8" fmla="*/ 0 h 1119892"/>
                  <a:gd name="connsiteX9" fmla="*/ 1434427 w 1434426"/>
                  <a:gd name="connsiteY9" fmla="*/ 402679 h 1119892"/>
                  <a:gd name="connsiteX10" fmla="*/ 717213 w 1434426"/>
                  <a:gd name="connsiteY10" fmla="*/ 1119892 h 111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4426" h="1119892">
                    <a:moveTo>
                      <a:pt x="717213" y="1119892"/>
                    </a:moveTo>
                    <a:cubicBezTo>
                      <a:pt x="321736" y="1119892"/>
                      <a:pt x="0" y="798157"/>
                      <a:pt x="0" y="402679"/>
                    </a:cubicBezTo>
                    <a:lnTo>
                      <a:pt x="0" y="0"/>
                    </a:lnTo>
                    <a:lnTo>
                      <a:pt x="142875" y="0"/>
                    </a:lnTo>
                    <a:lnTo>
                      <a:pt x="142875" y="402679"/>
                    </a:lnTo>
                    <a:cubicBezTo>
                      <a:pt x="142875" y="719376"/>
                      <a:pt x="400526" y="977017"/>
                      <a:pt x="717213" y="977017"/>
                    </a:cubicBezTo>
                    <a:cubicBezTo>
                      <a:pt x="1033901" y="977017"/>
                      <a:pt x="1291552" y="719376"/>
                      <a:pt x="1291552" y="402679"/>
                    </a:cubicBezTo>
                    <a:lnTo>
                      <a:pt x="1291552" y="0"/>
                    </a:lnTo>
                    <a:lnTo>
                      <a:pt x="1434427" y="0"/>
                    </a:lnTo>
                    <a:lnTo>
                      <a:pt x="1434427" y="402679"/>
                    </a:lnTo>
                    <a:cubicBezTo>
                      <a:pt x="1434427" y="798148"/>
                      <a:pt x="1112691" y="1119892"/>
                      <a:pt x="717213" y="1119892"/>
                    </a:cubicBez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Freeform: Shape 19">
                <a:extLst>
                  <a:ext uri="{FF2B5EF4-FFF2-40B4-BE49-F238E27FC236}">
                    <a16:creationId xmlns:a16="http://schemas.microsoft.com/office/drawing/2014/main" id="{6CDF9536-A147-CB7A-81EE-A54E80FCF4E6}"/>
                  </a:ext>
                </a:extLst>
              </p:cNvPr>
              <p:cNvSpPr/>
              <p:nvPr/>
            </p:nvSpPr>
            <p:spPr>
              <a:xfrm>
                <a:off x="5166584" y="2470502"/>
                <a:ext cx="1704962" cy="1331115"/>
              </a:xfrm>
              <a:custGeom>
                <a:avLst/>
                <a:gdLst>
                  <a:gd name="connsiteX0" fmla="*/ 1434417 w 1434417"/>
                  <a:gd name="connsiteY0" fmla="*/ 1119892 h 1119892"/>
                  <a:gd name="connsiteX1" fmla="*/ 1291542 w 1434417"/>
                  <a:gd name="connsiteY1" fmla="*/ 1119892 h 1119892"/>
                  <a:gd name="connsiteX2" fmla="*/ 1291542 w 1434417"/>
                  <a:gd name="connsiteY2" fmla="*/ 717214 h 1119892"/>
                  <a:gd name="connsiteX3" fmla="*/ 717204 w 1434417"/>
                  <a:gd name="connsiteY3" fmla="*/ 142875 h 1119892"/>
                  <a:gd name="connsiteX4" fmla="*/ 142875 w 1434417"/>
                  <a:gd name="connsiteY4" fmla="*/ 717214 h 1119892"/>
                  <a:gd name="connsiteX5" fmla="*/ 142875 w 1434417"/>
                  <a:gd name="connsiteY5" fmla="*/ 1119892 h 1119892"/>
                  <a:gd name="connsiteX6" fmla="*/ 0 w 1434417"/>
                  <a:gd name="connsiteY6" fmla="*/ 1119892 h 1119892"/>
                  <a:gd name="connsiteX7" fmla="*/ 0 w 1434417"/>
                  <a:gd name="connsiteY7" fmla="*/ 717214 h 1119892"/>
                  <a:gd name="connsiteX8" fmla="*/ 717204 w 1434417"/>
                  <a:gd name="connsiteY8" fmla="*/ 0 h 1119892"/>
                  <a:gd name="connsiteX9" fmla="*/ 1434417 w 1434417"/>
                  <a:gd name="connsiteY9" fmla="*/ 717214 h 1119892"/>
                  <a:gd name="connsiteX10" fmla="*/ 1434417 w 1434417"/>
                  <a:gd name="connsiteY10" fmla="*/ 1119892 h 111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4417" h="1119892">
                    <a:moveTo>
                      <a:pt x="1434417" y="1119892"/>
                    </a:moveTo>
                    <a:lnTo>
                      <a:pt x="1291542" y="1119892"/>
                    </a:lnTo>
                    <a:lnTo>
                      <a:pt x="1291542" y="717214"/>
                    </a:lnTo>
                    <a:cubicBezTo>
                      <a:pt x="1291542" y="400517"/>
                      <a:pt x="1033891" y="142875"/>
                      <a:pt x="717204" y="142875"/>
                    </a:cubicBezTo>
                    <a:cubicBezTo>
                      <a:pt x="400517" y="142875"/>
                      <a:pt x="142875" y="400517"/>
                      <a:pt x="142875" y="717214"/>
                    </a:cubicBezTo>
                    <a:lnTo>
                      <a:pt x="142875" y="1119892"/>
                    </a:lnTo>
                    <a:lnTo>
                      <a:pt x="0" y="1119892"/>
                    </a:lnTo>
                    <a:lnTo>
                      <a:pt x="0" y="717214"/>
                    </a:lnTo>
                    <a:cubicBezTo>
                      <a:pt x="0" y="321735"/>
                      <a:pt x="321735" y="0"/>
                      <a:pt x="717204" y="0"/>
                    </a:cubicBezTo>
                    <a:cubicBezTo>
                      <a:pt x="1112682" y="0"/>
                      <a:pt x="1434417" y="321735"/>
                      <a:pt x="1434417" y="717214"/>
                    </a:cubicBezTo>
                    <a:lnTo>
                      <a:pt x="1434417" y="1119892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reeform: Shape 20">
                <a:extLst>
                  <a:ext uri="{FF2B5EF4-FFF2-40B4-BE49-F238E27FC236}">
                    <a16:creationId xmlns:a16="http://schemas.microsoft.com/office/drawing/2014/main" id="{8797758B-1FF3-C78E-A057-A95C8338454A}"/>
                  </a:ext>
                </a:extLst>
              </p:cNvPr>
              <p:cNvSpPr/>
              <p:nvPr/>
            </p:nvSpPr>
            <p:spPr>
              <a:xfrm>
                <a:off x="3631444" y="3801617"/>
                <a:ext cx="1704973" cy="1331115"/>
              </a:xfrm>
              <a:custGeom>
                <a:avLst/>
                <a:gdLst>
                  <a:gd name="connsiteX0" fmla="*/ 717214 w 1434426"/>
                  <a:gd name="connsiteY0" fmla="*/ 1119892 h 1119892"/>
                  <a:gd name="connsiteX1" fmla="*/ 0 w 1434426"/>
                  <a:gd name="connsiteY1" fmla="*/ 402679 h 1119892"/>
                  <a:gd name="connsiteX2" fmla="*/ 0 w 1434426"/>
                  <a:gd name="connsiteY2" fmla="*/ 0 h 1119892"/>
                  <a:gd name="connsiteX3" fmla="*/ 142875 w 1434426"/>
                  <a:gd name="connsiteY3" fmla="*/ 0 h 1119892"/>
                  <a:gd name="connsiteX4" fmla="*/ 142875 w 1434426"/>
                  <a:gd name="connsiteY4" fmla="*/ 402679 h 1119892"/>
                  <a:gd name="connsiteX5" fmla="*/ 717214 w 1434426"/>
                  <a:gd name="connsiteY5" fmla="*/ 977017 h 1119892"/>
                  <a:gd name="connsiteX6" fmla="*/ 1291552 w 1434426"/>
                  <a:gd name="connsiteY6" fmla="*/ 402679 h 1119892"/>
                  <a:gd name="connsiteX7" fmla="*/ 1291552 w 1434426"/>
                  <a:gd name="connsiteY7" fmla="*/ 0 h 1119892"/>
                  <a:gd name="connsiteX8" fmla="*/ 1434427 w 1434426"/>
                  <a:gd name="connsiteY8" fmla="*/ 0 h 1119892"/>
                  <a:gd name="connsiteX9" fmla="*/ 1434427 w 1434426"/>
                  <a:gd name="connsiteY9" fmla="*/ 402679 h 1119892"/>
                  <a:gd name="connsiteX10" fmla="*/ 717214 w 1434426"/>
                  <a:gd name="connsiteY10" fmla="*/ 1119892 h 111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4426" h="1119892">
                    <a:moveTo>
                      <a:pt x="717214" y="1119892"/>
                    </a:moveTo>
                    <a:cubicBezTo>
                      <a:pt x="321735" y="1119892"/>
                      <a:pt x="0" y="798157"/>
                      <a:pt x="0" y="402679"/>
                    </a:cubicBezTo>
                    <a:lnTo>
                      <a:pt x="0" y="0"/>
                    </a:lnTo>
                    <a:lnTo>
                      <a:pt x="142875" y="0"/>
                    </a:lnTo>
                    <a:lnTo>
                      <a:pt x="142875" y="402679"/>
                    </a:lnTo>
                    <a:cubicBezTo>
                      <a:pt x="142875" y="719376"/>
                      <a:pt x="400526" y="977017"/>
                      <a:pt x="717214" y="977017"/>
                    </a:cubicBezTo>
                    <a:cubicBezTo>
                      <a:pt x="1033901" y="977017"/>
                      <a:pt x="1291552" y="719376"/>
                      <a:pt x="1291552" y="402679"/>
                    </a:cubicBezTo>
                    <a:lnTo>
                      <a:pt x="1291552" y="0"/>
                    </a:lnTo>
                    <a:lnTo>
                      <a:pt x="1434427" y="0"/>
                    </a:lnTo>
                    <a:lnTo>
                      <a:pt x="1434427" y="402679"/>
                    </a:lnTo>
                    <a:cubicBezTo>
                      <a:pt x="1434427" y="798148"/>
                      <a:pt x="1112682" y="1119892"/>
                      <a:pt x="717214" y="1119892"/>
                    </a:cubicBez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Freeform: Shape 21">
                <a:extLst>
                  <a:ext uri="{FF2B5EF4-FFF2-40B4-BE49-F238E27FC236}">
                    <a16:creationId xmlns:a16="http://schemas.microsoft.com/office/drawing/2014/main" id="{90BB25AA-DD56-C50A-8DB4-C4416DCA49FA}"/>
                  </a:ext>
                </a:extLst>
              </p:cNvPr>
              <p:cNvSpPr/>
              <p:nvPr/>
            </p:nvSpPr>
            <p:spPr>
              <a:xfrm>
                <a:off x="2096293" y="2470502"/>
                <a:ext cx="1704973" cy="1331115"/>
              </a:xfrm>
              <a:custGeom>
                <a:avLst/>
                <a:gdLst>
                  <a:gd name="connsiteX0" fmla="*/ 1434427 w 1434426"/>
                  <a:gd name="connsiteY0" fmla="*/ 1119892 h 1119892"/>
                  <a:gd name="connsiteX1" fmla="*/ 1291552 w 1434426"/>
                  <a:gd name="connsiteY1" fmla="*/ 1119892 h 1119892"/>
                  <a:gd name="connsiteX2" fmla="*/ 1291552 w 1434426"/>
                  <a:gd name="connsiteY2" fmla="*/ 717214 h 1119892"/>
                  <a:gd name="connsiteX3" fmla="*/ 717213 w 1434426"/>
                  <a:gd name="connsiteY3" fmla="*/ 142875 h 1119892"/>
                  <a:gd name="connsiteX4" fmla="*/ 142875 w 1434426"/>
                  <a:gd name="connsiteY4" fmla="*/ 717214 h 1119892"/>
                  <a:gd name="connsiteX5" fmla="*/ 142875 w 1434426"/>
                  <a:gd name="connsiteY5" fmla="*/ 1119892 h 1119892"/>
                  <a:gd name="connsiteX6" fmla="*/ 0 w 1434426"/>
                  <a:gd name="connsiteY6" fmla="*/ 1119892 h 1119892"/>
                  <a:gd name="connsiteX7" fmla="*/ 0 w 1434426"/>
                  <a:gd name="connsiteY7" fmla="*/ 717214 h 1119892"/>
                  <a:gd name="connsiteX8" fmla="*/ 717213 w 1434426"/>
                  <a:gd name="connsiteY8" fmla="*/ 0 h 1119892"/>
                  <a:gd name="connsiteX9" fmla="*/ 1434427 w 1434426"/>
                  <a:gd name="connsiteY9" fmla="*/ 717214 h 1119892"/>
                  <a:gd name="connsiteX10" fmla="*/ 1434427 w 1434426"/>
                  <a:gd name="connsiteY10" fmla="*/ 1119892 h 1119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34426" h="1119892">
                    <a:moveTo>
                      <a:pt x="1434427" y="1119892"/>
                    </a:moveTo>
                    <a:lnTo>
                      <a:pt x="1291552" y="1119892"/>
                    </a:lnTo>
                    <a:lnTo>
                      <a:pt x="1291552" y="717214"/>
                    </a:lnTo>
                    <a:cubicBezTo>
                      <a:pt x="1291552" y="400517"/>
                      <a:pt x="1033901" y="142875"/>
                      <a:pt x="717213" y="142875"/>
                    </a:cubicBezTo>
                    <a:cubicBezTo>
                      <a:pt x="400526" y="142875"/>
                      <a:pt x="142875" y="400517"/>
                      <a:pt x="142875" y="717214"/>
                    </a:cubicBezTo>
                    <a:lnTo>
                      <a:pt x="142875" y="1119892"/>
                    </a:lnTo>
                    <a:lnTo>
                      <a:pt x="0" y="1119892"/>
                    </a:lnTo>
                    <a:lnTo>
                      <a:pt x="0" y="717214"/>
                    </a:lnTo>
                    <a:cubicBezTo>
                      <a:pt x="0" y="321735"/>
                      <a:pt x="321735" y="0"/>
                      <a:pt x="717213" y="0"/>
                    </a:cubicBezTo>
                    <a:cubicBezTo>
                      <a:pt x="1112692" y="0"/>
                      <a:pt x="1434427" y="321735"/>
                      <a:pt x="1434427" y="717214"/>
                    </a:cubicBezTo>
                    <a:lnTo>
                      <a:pt x="1434427" y="1119892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7" name="Graphic 2">
                <a:extLst>
                  <a:ext uri="{FF2B5EF4-FFF2-40B4-BE49-F238E27FC236}">
                    <a16:creationId xmlns:a16="http://schemas.microsoft.com/office/drawing/2014/main" id="{EC5A4681-5A27-9E26-7B2D-37B9C56C71FB}"/>
                  </a:ext>
                </a:extLst>
              </p:cNvPr>
              <p:cNvGrpSpPr/>
              <p:nvPr/>
            </p:nvGrpSpPr>
            <p:grpSpPr>
              <a:xfrm>
                <a:off x="3477585" y="3562847"/>
                <a:ext cx="477541" cy="477541"/>
                <a:chOff x="3957275" y="3610431"/>
                <a:chExt cx="401764" cy="401764"/>
              </a:xfrm>
              <a:solidFill>
                <a:srgbClr val="FFFFFF"/>
              </a:solidFill>
            </p:grpSpPr>
            <p:sp>
              <p:nvSpPr>
                <p:cNvPr id="65" name="Freeform: Shape 50">
                  <a:extLst>
                    <a:ext uri="{FF2B5EF4-FFF2-40B4-BE49-F238E27FC236}">
                      <a16:creationId xmlns:a16="http://schemas.microsoft.com/office/drawing/2014/main" id="{275B7B31-4997-98CD-09B8-7BE3BAB864A6}"/>
                    </a:ext>
                  </a:extLst>
                </p:cNvPr>
                <p:cNvSpPr/>
                <p:nvPr/>
              </p:nvSpPr>
              <p:spPr>
                <a:xfrm>
                  <a:off x="4028713" y="3681869"/>
                  <a:ext cx="258889" cy="258889"/>
                </a:xfrm>
                <a:custGeom>
                  <a:avLst/>
                  <a:gdLst>
                    <a:gd name="connsiteX0" fmla="*/ 258889 w 258889"/>
                    <a:gd name="connsiteY0" fmla="*/ 129445 h 258889"/>
                    <a:gd name="connsiteX1" fmla="*/ 129445 w 258889"/>
                    <a:gd name="connsiteY1" fmla="*/ 258889 h 258889"/>
                    <a:gd name="connsiteX2" fmla="*/ 0 w 258889"/>
                    <a:gd name="connsiteY2" fmla="*/ 129445 h 258889"/>
                    <a:gd name="connsiteX3" fmla="*/ 129445 w 258889"/>
                    <a:gd name="connsiteY3" fmla="*/ 0 h 258889"/>
                    <a:gd name="connsiteX4" fmla="*/ 258889 w 258889"/>
                    <a:gd name="connsiteY4" fmla="*/ 129445 h 25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889" h="258889">
                      <a:moveTo>
                        <a:pt x="258889" y="129445"/>
                      </a:moveTo>
                      <a:cubicBezTo>
                        <a:pt x="258889" y="200935"/>
                        <a:pt x="200935" y="258889"/>
                        <a:pt x="129445" y="258889"/>
                      </a:cubicBezTo>
                      <a:cubicBezTo>
                        <a:pt x="57954" y="258889"/>
                        <a:pt x="0" y="200935"/>
                        <a:pt x="0" y="129445"/>
                      </a:cubicBezTo>
                      <a:cubicBezTo>
                        <a:pt x="0" y="57954"/>
                        <a:pt x="57955" y="0"/>
                        <a:pt x="129445" y="0"/>
                      </a:cubicBezTo>
                      <a:cubicBezTo>
                        <a:pt x="200935" y="0"/>
                        <a:pt x="258889" y="57954"/>
                        <a:pt x="258889" y="1294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Freeform: Shape 51">
                  <a:extLst>
                    <a:ext uri="{FF2B5EF4-FFF2-40B4-BE49-F238E27FC236}">
                      <a16:creationId xmlns:a16="http://schemas.microsoft.com/office/drawing/2014/main" id="{53132F5A-262A-966F-05B4-61523600AF9A}"/>
                    </a:ext>
                  </a:extLst>
                </p:cNvPr>
                <p:cNvSpPr/>
                <p:nvPr/>
              </p:nvSpPr>
              <p:spPr>
                <a:xfrm>
                  <a:off x="3957275" y="3610431"/>
                  <a:ext cx="401764" cy="401764"/>
                </a:xfrm>
                <a:custGeom>
                  <a:avLst/>
                  <a:gdLst>
                    <a:gd name="connsiteX0" fmla="*/ 200882 w 401764"/>
                    <a:gd name="connsiteY0" fmla="*/ 401764 h 401764"/>
                    <a:gd name="connsiteX1" fmla="*/ 0 w 401764"/>
                    <a:gd name="connsiteY1" fmla="*/ 200882 h 401764"/>
                    <a:gd name="connsiteX2" fmla="*/ 200882 w 401764"/>
                    <a:gd name="connsiteY2" fmla="*/ 0 h 401764"/>
                    <a:gd name="connsiteX3" fmla="*/ 401764 w 401764"/>
                    <a:gd name="connsiteY3" fmla="*/ 200882 h 401764"/>
                    <a:gd name="connsiteX4" fmla="*/ 200882 w 401764"/>
                    <a:gd name="connsiteY4" fmla="*/ 401764 h 401764"/>
                    <a:gd name="connsiteX5" fmla="*/ 200882 w 401764"/>
                    <a:gd name="connsiteY5" fmla="*/ 142875 h 401764"/>
                    <a:gd name="connsiteX6" fmla="*/ 142875 w 401764"/>
                    <a:gd name="connsiteY6" fmla="*/ 200882 h 401764"/>
                    <a:gd name="connsiteX7" fmla="*/ 200882 w 401764"/>
                    <a:gd name="connsiteY7" fmla="*/ 258889 h 401764"/>
                    <a:gd name="connsiteX8" fmla="*/ 258889 w 401764"/>
                    <a:gd name="connsiteY8" fmla="*/ 200882 h 401764"/>
                    <a:gd name="connsiteX9" fmla="*/ 200882 w 401764"/>
                    <a:gd name="connsiteY9" fmla="*/ 142875 h 401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764" h="401764">
                      <a:moveTo>
                        <a:pt x="200882" y="401764"/>
                      </a:moveTo>
                      <a:cubicBezTo>
                        <a:pt x="90116" y="401764"/>
                        <a:pt x="0" y="311648"/>
                        <a:pt x="0" y="200882"/>
                      </a:cubicBezTo>
                      <a:cubicBezTo>
                        <a:pt x="0" y="90116"/>
                        <a:pt x="90116" y="0"/>
                        <a:pt x="200882" y="0"/>
                      </a:cubicBezTo>
                      <a:cubicBezTo>
                        <a:pt x="311648" y="0"/>
                        <a:pt x="401764" y="90116"/>
                        <a:pt x="401764" y="200882"/>
                      </a:cubicBezTo>
                      <a:cubicBezTo>
                        <a:pt x="401764" y="311648"/>
                        <a:pt x="311648" y="401764"/>
                        <a:pt x="200882" y="401764"/>
                      </a:cubicBezTo>
                      <a:close/>
                      <a:moveTo>
                        <a:pt x="200882" y="142875"/>
                      </a:moveTo>
                      <a:cubicBezTo>
                        <a:pt x="168897" y="142875"/>
                        <a:pt x="142875" y="168897"/>
                        <a:pt x="142875" y="200882"/>
                      </a:cubicBezTo>
                      <a:cubicBezTo>
                        <a:pt x="142875" y="232867"/>
                        <a:pt x="168888" y="258889"/>
                        <a:pt x="200882" y="258889"/>
                      </a:cubicBezTo>
                      <a:cubicBezTo>
                        <a:pt x="232877" y="258889"/>
                        <a:pt x="258889" y="232867"/>
                        <a:pt x="258889" y="200882"/>
                      </a:cubicBezTo>
                      <a:cubicBezTo>
                        <a:pt x="258889" y="168897"/>
                        <a:pt x="232867" y="142875"/>
                        <a:pt x="200882" y="142875"/>
                      </a:cubicBezTo>
                      <a:close/>
                    </a:path>
                  </a:pathLst>
                </a:custGeom>
                <a:solidFill>
                  <a:srgbClr val="001A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" name="Graphic 2">
                <a:extLst>
                  <a:ext uri="{FF2B5EF4-FFF2-40B4-BE49-F238E27FC236}">
                    <a16:creationId xmlns:a16="http://schemas.microsoft.com/office/drawing/2014/main" id="{825F8168-0001-8621-983C-7FC1223FF268}"/>
                  </a:ext>
                </a:extLst>
              </p:cNvPr>
              <p:cNvGrpSpPr/>
              <p:nvPr/>
            </p:nvGrpSpPr>
            <p:grpSpPr>
              <a:xfrm>
                <a:off x="5012724" y="3562847"/>
                <a:ext cx="477553" cy="477541"/>
                <a:chOff x="5248817" y="3610431"/>
                <a:chExt cx="401774" cy="401764"/>
              </a:xfrm>
              <a:solidFill>
                <a:srgbClr val="00759E"/>
              </a:solidFill>
            </p:grpSpPr>
            <p:sp>
              <p:nvSpPr>
                <p:cNvPr id="63" name="Freeform: Shape 48">
                  <a:extLst>
                    <a:ext uri="{FF2B5EF4-FFF2-40B4-BE49-F238E27FC236}">
                      <a16:creationId xmlns:a16="http://schemas.microsoft.com/office/drawing/2014/main" id="{72D2BEEE-1A05-919C-0755-A1682F10B1DB}"/>
                    </a:ext>
                  </a:extLst>
                </p:cNvPr>
                <p:cNvSpPr/>
                <p:nvPr/>
              </p:nvSpPr>
              <p:spPr>
                <a:xfrm>
                  <a:off x="5320255" y="3681869"/>
                  <a:ext cx="258889" cy="258889"/>
                </a:xfrm>
                <a:custGeom>
                  <a:avLst/>
                  <a:gdLst>
                    <a:gd name="connsiteX0" fmla="*/ 258890 w 258889"/>
                    <a:gd name="connsiteY0" fmla="*/ 129445 h 258889"/>
                    <a:gd name="connsiteX1" fmla="*/ 129445 w 258889"/>
                    <a:gd name="connsiteY1" fmla="*/ 258889 h 258889"/>
                    <a:gd name="connsiteX2" fmla="*/ 0 w 258889"/>
                    <a:gd name="connsiteY2" fmla="*/ 129445 h 258889"/>
                    <a:gd name="connsiteX3" fmla="*/ 129445 w 258889"/>
                    <a:gd name="connsiteY3" fmla="*/ 0 h 258889"/>
                    <a:gd name="connsiteX4" fmla="*/ 258890 w 258889"/>
                    <a:gd name="connsiteY4" fmla="*/ 129445 h 25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889" h="258889">
                      <a:moveTo>
                        <a:pt x="258890" y="129445"/>
                      </a:moveTo>
                      <a:cubicBezTo>
                        <a:pt x="258890" y="200935"/>
                        <a:pt x="200935" y="258889"/>
                        <a:pt x="129445" y="258889"/>
                      </a:cubicBezTo>
                      <a:cubicBezTo>
                        <a:pt x="57954" y="258889"/>
                        <a:pt x="0" y="200935"/>
                        <a:pt x="0" y="129445"/>
                      </a:cubicBezTo>
                      <a:cubicBezTo>
                        <a:pt x="0" y="57954"/>
                        <a:pt x="57954" y="0"/>
                        <a:pt x="129445" y="0"/>
                      </a:cubicBezTo>
                      <a:cubicBezTo>
                        <a:pt x="200935" y="0"/>
                        <a:pt x="258890" y="57954"/>
                        <a:pt x="258890" y="1294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Freeform: Shape 49">
                  <a:extLst>
                    <a:ext uri="{FF2B5EF4-FFF2-40B4-BE49-F238E27FC236}">
                      <a16:creationId xmlns:a16="http://schemas.microsoft.com/office/drawing/2014/main" id="{0C0F7C6D-AD06-C096-ADC1-F1068DA0A330}"/>
                    </a:ext>
                  </a:extLst>
                </p:cNvPr>
                <p:cNvSpPr/>
                <p:nvPr/>
              </p:nvSpPr>
              <p:spPr>
                <a:xfrm>
                  <a:off x="5248817" y="3610431"/>
                  <a:ext cx="401774" cy="401764"/>
                </a:xfrm>
                <a:custGeom>
                  <a:avLst/>
                  <a:gdLst>
                    <a:gd name="connsiteX0" fmla="*/ 200892 w 401774"/>
                    <a:gd name="connsiteY0" fmla="*/ 401764 h 401764"/>
                    <a:gd name="connsiteX1" fmla="*/ 0 w 401774"/>
                    <a:gd name="connsiteY1" fmla="*/ 200882 h 401764"/>
                    <a:gd name="connsiteX2" fmla="*/ 200892 w 401774"/>
                    <a:gd name="connsiteY2" fmla="*/ 0 h 401764"/>
                    <a:gd name="connsiteX3" fmla="*/ 401774 w 401774"/>
                    <a:gd name="connsiteY3" fmla="*/ 200882 h 401764"/>
                    <a:gd name="connsiteX4" fmla="*/ 200892 w 401774"/>
                    <a:gd name="connsiteY4" fmla="*/ 401764 h 401764"/>
                    <a:gd name="connsiteX5" fmla="*/ 200892 w 401774"/>
                    <a:gd name="connsiteY5" fmla="*/ 142875 h 401764"/>
                    <a:gd name="connsiteX6" fmla="*/ 142875 w 401774"/>
                    <a:gd name="connsiteY6" fmla="*/ 200882 h 401764"/>
                    <a:gd name="connsiteX7" fmla="*/ 200892 w 401774"/>
                    <a:gd name="connsiteY7" fmla="*/ 258889 h 401764"/>
                    <a:gd name="connsiteX8" fmla="*/ 258899 w 401774"/>
                    <a:gd name="connsiteY8" fmla="*/ 200882 h 401764"/>
                    <a:gd name="connsiteX9" fmla="*/ 200892 w 401774"/>
                    <a:gd name="connsiteY9" fmla="*/ 142875 h 401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774" h="401764">
                      <a:moveTo>
                        <a:pt x="200892" y="401764"/>
                      </a:moveTo>
                      <a:cubicBezTo>
                        <a:pt x="90116" y="401764"/>
                        <a:pt x="0" y="311648"/>
                        <a:pt x="0" y="200882"/>
                      </a:cubicBezTo>
                      <a:cubicBezTo>
                        <a:pt x="0" y="90116"/>
                        <a:pt x="90116" y="0"/>
                        <a:pt x="200892" y="0"/>
                      </a:cubicBezTo>
                      <a:cubicBezTo>
                        <a:pt x="311658" y="0"/>
                        <a:pt x="401774" y="90116"/>
                        <a:pt x="401774" y="200882"/>
                      </a:cubicBezTo>
                      <a:cubicBezTo>
                        <a:pt x="401774" y="311648"/>
                        <a:pt x="311658" y="401764"/>
                        <a:pt x="200892" y="401764"/>
                      </a:cubicBezTo>
                      <a:close/>
                      <a:moveTo>
                        <a:pt x="200892" y="142875"/>
                      </a:moveTo>
                      <a:cubicBezTo>
                        <a:pt x="168907" y="142875"/>
                        <a:pt x="142875" y="168897"/>
                        <a:pt x="142875" y="200882"/>
                      </a:cubicBezTo>
                      <a:cubicBezTo>
                        <a:pt x="142875" y="232867"/>
                        <a:pt x="168897" y="258889"/>
                        <a:pt x="200892" y="258889"/>
                      </a:cubicBezTo>
                      <a:cubicBezTo>
                        <a:pt x="232886" y="258889"/>
                        <a:pt x="258899" y="232867"/>
                        <a:pt x="258899" y="200882"/>
                      </a:cubicBezTo>
                      <a:cubicBezTo>
                        <a:pt x="258899" y="168897"/>
                        <a:pt x="232877" y="142875"/>
                        <a:pt x="200892" y="142875"/>
                      </a:cubicBezTo>
                      <a:close/>
                    </a:path>
                  </a:pathLst>
                </a:custGeom>
                <a:solidFill>
                  <a:srgbClr val="58CE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9" name="Graphic 2">
                <a:extLst>
                  <a:ext uri="{FF2B5EF4-FFF2-40B4-BE49-F238E27FC236}">
                    <a16:creationId xmlns:a16="http://schemas.microsoft.com/office/drawing/2014/main" id="{8E3C2E82-C30B-076A-C29F-30F1E03650FD}"/>
                  </a:ext>
                </a:extLst>
              </p:cNvPr>
              <p:cNvGrpSpPr/>
              <p:nvPr/>
            </p:nvGrpSpPr>
            <p:grpSpPr>
              <a:xfrm>
                <a:off x="6547865" y="3562847"/>
                <a:ext cx="477553" cy="477541"/>
                <a:chOff x="6540360" y="3610431"/>
                <a:chExt cx="401774" cy="401764"/>
              </a:xfrm>
              <a:solidFill>
                <a:srgbClr val="00759E"/>
              </a:solidFill>
            </p:grpSpPr>
            <p:sp>
              <p:nvSpPr>
                <p:cNvPr id="61" name="Freeform: Shape 46">
                  <a:extLst>
                    <a:ext uri="{FF2B5EF4-FFF2-40B4-BE49-F238E27FC236}">
                      <a16:creationId xmlns:a16="http://schemas.microsoft.com/office/drawing/2014/main" id="{20F250B2-6FAD-CD4D-11E6-83519DF8FBDA}"/>
                    </a:ext>
                  </a:extLst>
                </p:cNvPr>
                <p:cNvSpPr/>
                <p:nvPr/>
              </p:nvSpPr>
              <p:spPr>
                <a:xfrm>
                  <a:off x="6611807" y="3681869"/>
                  <a:ext cx="258889" cy="258889"/>
                </a:xfrm>
                <a:custGeom>
                  <a:avLst/>
                  <a:gdLst>
                    <a:gd name="connsiteX0" fmla="*/ 258890 w 258889"/>
                    <a:gd name="connsiteY0" fmla="*/ 129445 h 258889"/>
                    <a:gd name="connsiteX1" fmla="*/ 129445 w 258889"/>
                    <a:gd name="connsiteY1" fmla="*/ 258889 h 258889"/>
                    <a:gd name="connsiteX2" fmla="*/ 0 w 258889"/>
                    <a:gd name="connsiteY2" fmla="*/ 129445 h 258889"/>
                    <a:gd name="connsiteX3" fmla="*/ 129445 w 258889"/>
                    <a:gd name="connsiteY3" fmla="*/ 0 h 258889"/>
                    <a:gd name="connsiteX4" fmla="*/ 258890 w 258889"/>
                    <a:gd name="connsiteY4" fmla="*/ 129445 h 25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889" h="258889">
                      <a:moveTo>
                        <a:pt x="258890" y="129445"/>
                      </a:moveTo>
                      <a:cubicBezTo>
                        <a:pt x="258890" y="200935"/>
                        <a:pt x="200935" y="258889"/>
                        <a:pt x="129445" y="258889"/>
                      </a:cubicBezTo>
                      <a:cubicBezTo>
                        <a:pt x="57954" y="258889"/>
                        <a:pt x="0" y="200935"/>
                        <a:pt x="0" y="129445"/>
                      </a:cubicBezTo>
                      <a:cubicBezTo>
                        <a:pt x="0" y="57954"/>
                        <a:pt x="57954" y="0"/>
                        <a:pt x="129445" y="0"/>
                      </a:cubicBezTo>
                      <a:cubicBezTo>
                        <a:pt x="200935" y="0"/>
                        <a:pt x="258890" y="57954"/>
                        <a:pt x="258890" y="1294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Freeform: Shape 47">
                  <a:extLst>
                    <a:ext uri="{FF2B5EF4-FFF2-40B4-BE49-F238E27FC236}">
                      <a16:creationId xmlns:a16="http://schemas.microsoft.com/office/drawing/2014/main" id="{A15D5B93-F649-44C2-B1C0-A9802C10BA6F}"/>
                    </a:ext>
                  </a:extLst>
                </p:cNvPr>
                <p:cNvSpPr/>
                <p:nvPr/>
              </p:nvSpPr>
              <p:spPr>
                <a:xfrm>
                  <a:off x="6540360" y="3610431"/>
                  <a:ext cx="401774" cy="401764"/>
                </a:xfrm>
                <a:custGeom>
                  <a:avLst/>
                  <a:gdLst>
                    <a:gd name="connsiteX0" fmla="*/ 200882 w 401774"/>
                    <a:gd name="connsiteY0" fmla="*/ 401764 h 401764"/>
                    <a:gd name="connsiteX1" fmla="*/ 0 w 401774"/>
                    <a:gd name="connsiteY1" fmla="*/ 200882 h 401764"/>
                    <a:gd name="connsiteX2" fmla="*/ 200882 w 401774"/>
                    <a:gd name="connsiteY2" fmla="*/ 0 h 401764"/>
                    <a:gd name="connsiteX3" fmla="*/ 401774 w 401774"/>
                    <a:gd name="connsiteY3" fmla="*/ 200882 h 401764"/>
                    <a:gd name="connsiteX4" fmla="*/ 200882 w 401774"/>
                    <a:gd name="connsiteY4" fmla="*/ 401764 h 401764"/>
                    <a:gd name="connsiteX5" fmla="*/ 200882 w 401774"/>
                    <a:gd name="connsiteY5" fmla="*/ 142875 h 401764"/>
                    <a:gd name="connsiteX6" fmla="*/ 142875 w 401774"/>
                    <a:gd name="connsiteY6" fmla="*/ 200882 h 401764"/>
                    <a:gd name="connsiteX7" fmla="*/ 200882 w 401774"/>
                    <a:gd name="connsiteY7" fmla="*/ 258889 h 401764"/>
                    <a:gd name="connsiteX8" fmla="*/ 258899 w 401774"/>
                    <a:gd name="connsiteY8" fmla="*/ 200882 h 401764"/>
                    <a:gd name="connsiteX9" fmla="*/ 200882 w 401774"/>
                    <a:gd name="connsiteY9" fmla="*/ 142875 h 401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774" h="401764">
                      <a:moveTo>
                        <a:pt x="200882" y="401764"/>
                      </a:moveTo>
                      <a:cubicBezTo>
                        <a:pt x="90116" y="401764"/>
                        <a:pt x="0" y="311648"/>
                        <a:pt x="0" y="200882"/>
                      </a:cubicBezTo>
                      <a:cubicBezTo>
                        <a:pt x="0" y="90116"/>
                        <a:pt x="90116" y="0"/>
                        <a:pt x="200882" y="0"/>
                      </a:cubicBezTo>
                      <a:cubicBezTo>
                        <a:pt x="311658" y="0"/>
                        <a:pt x="401774" y="90116"/>
                        <a:pt x="401774" y="200882"/>
                      </a:cubicBezTo>
                      <a:cubicBezTo>
                        <a:pt x="401774" y="311648"/>
                        <a:pt x="311658" y="401764"/>
                        <a:pt x="200882" y="401764"/>
                      </a:cubicBezTo>
                      <a:close/>
                      <a:moveTo>
                        <a:pt x="200882" y="142875"/>
                      </a:moveTo>
                      <a:cubicBezTo>
                        <a:pt x="168897" y="142875"/>
                        <a:pt x="142875" y="168897"/>
                        <a:pt x="142875" y="200882"/>
                      </a:cubicBezTo>
                      <a:cubicBezTo>
                        <a:pt x="142875" y="232867"/>
                        <a:pt x="168888" y="258889"/>
                        <a:pt x="200882" y="258889"/>
                      </a:cubicBezTo>
                      <a:cubicBezTo>
                        <a:pt x="232877" y="258889"/>
                        <a:pt x="258899" y="232867"/>
                        <a:pt x="258899" y="200882"/>
                      </a:cubicBezTo>
                      <a:cubicBezTo>
                        <a:pt x="258899" y="168897"/>
                        <a:pt x="232877" y="142875"/>
                        <a:pt x="200882" y="142875"/>
                      </a:cubicBezTo>
                      <a:close/>
                    </a:path>
                  </a:pathLst>
                </a:custGeom>
                <a:solidFill>
                  <a:srgbClr val="001A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aphic 2">
                <a:extLst>
                  <a:ext uri="{FF2B5EF4-FFF2-40B4-BE49-F238E27FC236}">
                    <a16:creationId xmlns:a16="http://schemas.microsoft.com/office/drawing/2014/main" id="{3BEF5528-97E4-BD10-5F24-6178E06AE187}"/>
                  </a:ext>
                </a:extLst>
              </p:cNvPr>
              <p:cNvGrpSpPr/>
              <p:nvPr/>
            </p:nvGrpSpPr>
            <p:grpSpPr>
              <a:xfrm>
                <a:off x="8083016" y="3562847"/>
                <a:ext cx="477541" cy="477541"/>
                <a:chOff x="7831912" y="3610431"/>
                <a:chExt cx="401764" cy="401764"/>
              </a:xfrm>
              <a:solidFill>
                <a:srgbClr val="00759E"/>
              </a:solidFill>
            </p:grpSpPr>
            <p:sp>
              <p:nvSpPr>
                <p:cNvPr id="59" name="Freeform: Shape 44">
                  <a:extLst>
                    <a:ext uri="{FF2B5EF4-FFF2-40B4-BE49-F238E27FC236}">
                      <a16:creationId xmlns:a16="http://schemas.microsoft.com/office/drawing/2014/main" id="{C04F9898-0F49-6826-35D7-74F05B30C462}"/>
                    </a:ext>
                  </a:extLst>
                </p:cNvPr>
                <p:cNvSpPr/>
                <p:nvPr/>
              </p:nvSpPr>
              <p:spPr>
                <a:xfrm>
                  <a:off x="7903349" y="3681869"/>
                  <a:ext cx="258889" cy="258889"/>
                </a:xfrm>
                <a:custGeom>
                  <a:avLst/>
                  <a:gdLst>
                    <a:gd name="connsiteX0" fmla="*/ 258889 w 258889"/>
                    <a:gd name="connsiteY0" fmla="*/ 129445 h 258889"/>
                    <a:gd name="connsiteX1" fmla="*/ 129444 w 258889"/>
                    <a:gd name="connsiteY1" fmla="*/ 258889 h 258889"/>
                    <a:gd name="connsiteX2" fmla="*/ -1 w 258889"/>
                    <a:gd name="connsiteY2" fmla="*/ 129445 h 258889"/>
                    <a:gd name="connsiteX3" fmla="*/ 129444 w 258889"/>
                    <a:gd name="connsiteY3" fmla="*/ 0 h 258889"/>
                    <a:gd name="connsiteX4" fmla="*/ 258889 w 258889"/>
                    <a:gd name="connsiteY4" fmla="*/ 129445 h 25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889" h="258889">
                      <a:moveTo>
                        <a:pt x="258889" y="129445"/>
                      </a:moveTo>
                      <a:cubicBezTo>
                        <a:pt x="258889" y="200935"/>
                        <a:pt x="200935" y="258889"/>
                        <a:pt x="129444" y="258889"/>
                      </a:cubicBezTo>
                      <a:cubicBezTo>
                        <a:pt x="57954" y="258889"/>
                        <a:pt x="-1" y="200935"/>
                        <a:pt x="-1" y="129445"/>
                      </a:cubicBezTo>
                      <a:cubicBezTo>
                        <a:pt x="-1" y="57954"/>
                        <a:pt x="57954" y="0"/>
                        <a:pt x="129444" y="0"/>
                      </a:cubicBezTo>
                      <a:cubicBezTo>
                        <a:pt x="200935" y="0"/>
                        <a:pt x="258889" y="57954"/>
                        <a:pt x="258889" y="1294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0" name="Freeform: Shape 45">
                  <a:extLst>
                    <a:ext uri="{FF2B5EF4-FFF2-40B4-BE49-F238E27FC236}">
                      <a16:creationId xmlns:a16="http://schemas.microsoft.com/office/drawing/2014/main" id="{117A57D5-6A8F-A8EB-016D-F92020BA5B3C}"/>
                    </a:ext>
                  </a:extLst>
                </p:cNvPr>
                <p:cNvSpPr/>
                <p:nvPr/>
              </p:nvSpPr>
              <p:spPr>
                <a:xfrm>
                  <a:off x="7831912" y="3610431"/>
                  <a:ext cx="401764" cy="401764"/>
                </a:xfrm>
                <a:custGeom>
                  <a:avLst/>
                  <a:gdLst>
                    <a:gd name="connsiteX0" fmla="*/ 200883 w 401764"/>
                    <a:gd name="connsiteY0" fmla="*/ 401764 h 401764"/>
                    <a:gd name="connsiteX1" fmla="*/ 0 w 401764"/>
                    <a:gd name="connsiteY1" fmla="*/ 200882 h 401764"/>
                    <a:gd name="connsiteX2" fmla="*/ 200883 w 401764"/>
                    <a:gd name="connsiteY2" fmla="*/ 0 h 401764"/>
                    <a:gd name="connsiteX3" fmla="*/ 401764 w 401764"/>
                    <a:gd name="connsiteY3" fmla="*/ 200882 h 401764"/>
                    <a:gd name="connsiteX4" fmla="*/ 200883 w 401764"/>
                    <a:gd name="connsiteY4" fmla="*/ 401764 h 401764"/>
                    <a:gd name="connsiteX5" fmla="*/ 200883 w 401764"/>
                    <a:gd name="connsiteY5" fmla="*/ 142875 h 401764"/>
                    <a:gd name="connsiteX6" fmla="*/ 142875 w 401764"/>
                    <a:gd name="connsiteY6" fmla="*/ 200882 h 401764"/>
                    <a:gd name="connsiteX7" fmla="*/ 200883 w 401764"/>
                    <a:gd name="connsiteY7" fmla="*/ 258889 h 401764"/>
                    <a:gd name="connsiteX8" fmla="*/ 258889 w 401764"/>
                    <a:gd name="connsiteY8" fmla="*/ 200882 h 401764"/>
                    <a:gd name="connsiteX9" fmla="*/ 200883 w 401764"/>
                    <a:gd name="connsiteY9" fmla="*/ 142875 h 401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764" h="401764">
                      <a:moveTo>
                        <a:pt x="200883" y="401764"/>
                      </a:moveTo>
                      <a:cubicBezTo>
                        <a:pt x="90116" y="401764"/>
                        <a:pt x="0" y="311648"/>
                        <a:pt x="0" y="200882"/>
                      </a:cubicBezTo>
                      <a:cubicBezTo>
                        <a:pt x="0" y="90116"/>
                        <a:pt x="90116" y="0"/>
                        <a:pt x="200883" y="0"/>
                      </a:cubicBezTo>
                      <a:cubicBezTo>
                        <a:pt x="311648" y="0"/>
                        <a:pt x="401764" y="90116"/>
                        <a:pt x="401764" y="200882"/>
                      </a:cubicBezTo>
                      <a:cubicBezTo>
                        <a:pt x="401764" y="311648"/>
                        <a:pt x="311648" y="401764"/>
                        <a:pt x="200883" y="401764"/>
                      </a:cubicBezTo>
                      <a:close/>
                      <a:moveTo>
                        <a:pt x="200883" y="142875"/>
                      </a:moveTo>
                      <a:cubicBezTo>
                        <a:pt x="168897" y="142875"/>
                        <a:pt x="142875" y="168897"/>
                        <a:pt x="142875" y="200882"/>
                      </a:cubicBezTo>
                      <a:cubicBezTo>
                        <a:pt x="142875" y="232867"/>
                        <a:pt x="168888" y="258889"/>
                        <a:pt x="200883" y="258889"/>
                      </a:cubicBezTo>
                      <a:cubicBezTo>
                        <a:pt x="232877" y="258889"/>
                        <a:pt x="258889" y="232867"/>
                        <a:pt x="258889" y="200882"/>
                      </a:cubicBezTo>
                      <a:cubicBezTo>
                        <a:pt x="258889" y="168897"/>
                        <a:pt x="232877" y="142875"/>
                        <a:pt x="200883" y="142875"/>
                      </a:cubicBezTo>
                      <a:close/>
                    </a:path>
                  </a:pathLst>
                </a:custGeom>
                <a:solidFill>
                  <a:srgbClr val="58CE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1" name="Graphic 2">
                <a:extLst>
                  <a:ext uri="{FF2B5EF4-FFF2-40B4-BE49-F238E27FC236}">
                    <a16:creationId xmlns:a16="http://schemas.microsoft.com/office/drawing/2014/main" id="{30F15306-8BEA-1602-810D-52A4BE2FA793}"/>
                  </a:ext>
                </a:extLst>
              </p:cNvPr>
              <p:cNvGrpSpPr/>
              <p:nvPr/>
            </p:nvGrpSpPr>
            <p:grpSpPr>
              <a:xfrm>
                <a:off x="9618156" y="3562847"/>
                <a:ext cx="477551" cy="477541"/>
                <a:chOff x="9123454" y="3610431"/>
                <a:chExt cx="401773" cy="401764"/>
              </a:xfrm>
              <a:solidFill>
                <a:srgbClr val="00759E"/>
              </a:solidFill>
            </p:grpSpPr>
            <p:sp>
              <p:nvSpPr>
                <p:cNvPr id="57" name="Freeform: Shape 42">
                  <a:extLst>
                    <a:ext uri="{FF2B5EF4-FFF2-40B4-BE49-F238E27FC236}">
                      <a16:creationId xmlns:a16="http://schemas.microsoft.com/office/drawing/2014/main" id="{501334CF-A0A5-87C7-DA1C-84B3A64E98C2}"/>
                    </a:ext>
                  </a:extLst>
                </p:cNvPr>
                <p:cNvSpPr/>
                <p:nvPr/>
              </p:nvSpPr>
              <p:spPr>
                <a:xfrm>
                  <a:off x="9194892" y="3681869"/>
                  <a:ext cx="258889" cy="258889"/>
                </a:xfrm>
                <a:custGeom>
                  <a:avLst/>
                  <a:gdLst>
                    <a:gd name="connsiteX0" fmla="*/ 258890 w 258889"/>
                    <a:gd name="connsiteY0" fmla="*/ 129445 h 258889"/>
                    <a:gd name="connsiteX1" fmla="*/ 129445 w 258889"/>
                    <a:gd name="connsiteY1" fmla="*/ 258889 h 258889"/>
                    <a:gd name="connsiteX2" fmla="*/ 0 w 258889"/>
                    <a:gd name="connsiteY2" fmla="*/ 129445 h 258889"/>
                    <a:gd name="connsiteX3" fmla="*/ 129445 w 258889"/>
                    <a:gd name="connsiteY3" fmla="*/ 0 h 258889"/>
                    <a:gd name="connsiteX4" fmla="*/ 258890 w 258889"/>
                    <a:gd name="connsiteY4" fmla="*/ 129445 h 258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8889" h="258889">
                      <a:moveTo>
                        <a:pt x="258890" y="129445"/>
                      </a:moveTo>
                      <a:cubicBezTo>
                        <a:pt x="258890" y="200935"/>
                        <a:pt x="200935" y="258889"/>
                        <a:pt x="129445" y="258889"/>
                      </a:cubicBezTo>
                      <a:cubicBezTo>
                        <a:pt x="57954" y="258889"/>
                        <a:pt x="0" y="200935"/>
                        <a:pt x="0" y="129445"/>
                      </a:cubicBezTo>
                      <a:cubicBezTo>
                        <a:pt x="0" y="57954"/>
                        <a:pt x="57954" y="0"/>
                        <a:pt x="129445" y="0"/>
                      </a:cubicBezTo>
                      <a:cubicBezTo>
                        <a:pt x="200935" y="0"/>
                        <a:pt x="258890" y="57954"/>
                        <a:pt x="258890" y="1294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8" name="Freeform: Shape 43">
                  <a:extLst>
                    <a:ext uri="{FF2B5EF4-FFF2-40B4-BE49-F238E27FC236}">
                      <a16:creationId xmlns:a16="http://schemas.microsoft.com/office/drawing/2014/main" id="{47492B25-1C56-8B7A-C172-FC8A0B28F828}"/>
                    </a:ext>
                  </a:extLst>
                </p:cNvPr>
                <p:cNvSpPr/>
                <p:nvPr/>
              </p:nvSpPr>
              <p:spPr>
                <a:xfrm>
                  <a:off x="9123454" y="3610431"/>
                  <a:ext cx="401773" cy="401764"/>
                </a:xfrm>
                <a:custGeom>
                  <a:avLst/>
                  <a:gdLst>
                    <a:gd name="connsiteX0" fmla="*/ 200882 w 401773"/>
                    <a:gd name="connsiteY0" fmla="*/ 401764 h 401764"/>
                    <a:gd name="connsiteX1" fmla="*/ 0 w 401773"/>
                    <a:gd name="connsiteY1" fmla="*/ 200882 h 401764"/>
                    <a:gd name="connsiteX2" fmla="*/ 200882 w 401773"/>
                    <a:gd name="connsiteY2" fmla="*/ 0 h 401764"/>
                    <a:gd name="connsiteX3" fmla="*/ 401774 w 401773"/>
                    <a:gd name="connsiteY3" fmla="*/ 200882 h 401764"/>
                    <a:gd name="connsiteX4" fmla="*/ 200882 w 401773"/>
                    <a:gd name="connsiteY4" fmla="*/ 401764 h 401764"/>
                    <a:gd name="connsiteX5" fmla="*/ 200882 w 401773"/>
                    <a:gd name="connsiteY5" fmla="*/ 142875 h 401764"/>
                    <a:gd name="connsiteX6" fmla="*/ 142875 w 401773"/>
                    <a:gd name="connsiteY6" fmla="*/ 200882 h 401764"/>
                    <a:gd name="connsiteX7" fmla="*/ 200882 w 401773"/>
                    <a:gd name="connsiteY7" fmla="*/ 258889 h 401764"/>
                    <a:gd name="connsiteX8" fmla="*/ 258899 w 401773"/>
                    <a:gd name="connsiteY8" fmla="*/ 200882 h 401764"/>
                    <a:gd name="connsiteX9" fmla="*/ 200882 w 401773"/>
                    <a:gd name="connsiteY9" fmla="*/ 142875 h 401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1773" h="401764">
                      <a:moveTo>
                        <a:pt x="200882" y="401764"/>
                      </a:moveTo>
                      <a:cubicBezTo>
                        <a:pt x="90116" y="401764"/>
                        <a:pt x="0" y="311648"/>
                        <a:pt x="0" y="200882"/>
                      </a:cubicBezTo>
                      <a:cubicBezTo>
                        <a:pt x="0" y="90116"/>
                        <a:pt x="90116" y="0"/>
                        <a:pt x="200882" y="0"/>
                      </a:cubicBezTo>
                      <a:cubicBezTo>
                        <a:pt x="311658" y="0"/>
                        <a:pt x="401774" y="90116"/>
                        <a:pt x="401774" y="200882"/>
                      </a:cubicBezTo>
                      <a:cubicBezTo>
                        <a:pt x="401774" y="311648"/>
                        <a:pt x="311658" y="401764"/>
                        <a:pt x="200882" y="401764"/>
                      </a:cubicBezTo>
                      <a:close/>
                      <a:moveTo>
                        <a:pt x="200882" y="142875"/>
                      </a:moveTo>
                      <a:cubicBezTo>
                        <a:pt x="168897" y="142875"/>
                        <a:pt x="142875" y="168897"/>
                        <a:pt x="142875" y="200882"/>
                      </a:cubicBezTo>
                      <a:cubicBezTo>
                        <a:pt x="142875" y="232867"/>
                        <a:pt x="168887" y="258889"/>
                        <a:pt x="200882" y="258889"/>
                      </a:cubicBezTo>
                      <a:cubicBezTo>
                        <a:pt x="232876" y="258889"/>
                        <a:pt x="258899" y="232867"/>
                        <a:pt x="258899" y="200882"/>
                      </a:cubicBezTo>
                      <a:cubicBezTo>
                        <a:pt x="258899" y="168897"/>
                        <a:pt x="232867" y="142875"/>
                        <a:pt x="200882" y="142875"/>
                      </a:cubicBezTo>
                      <a:close/>
                    </a:path>
                  </a:pathLst>
                </a:custGeom>
                <a:solidFill>
                  <a:srgbClr val="001A4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Freeform: Shape 27">
                <a:extLst>
                  <a:ext uri="{FF2B5EF4-FFF2-40B4-BE49-F238E27FC236}">
                    <a16:creationId xmlns:a16="http://schemas.microsoft.com/office/drawing/2014/main" id="{ABA01D33-48AC-EC87-4327-1BF59068400D}"/>
                  </a:ext>
                </a:extLst>
              </p:cNvPr>
              <p:cNvSpPr/>
              <p:nvPr/>
            </p:nvSpPr>
            <p:spPr>
              <a:xfrm>
                <a:off x="2436414" y="2810623"/>
                <a:ext cx="1024731" cy="1024731"/>
              </a:xfrm>
              <a:custGeom>
                <a:avLst/>
                <a:gdLst>
                  <a:gd name="connsiteX0" fmla="*/ 862127 w 862126"/>
                  <a:gd name="connsiteY0" fmla="*/ 431063 h 862126"/>
                  <a:gd name="connsiteX1" fmla="*/ 431063 w 862126"/>
                  <a:gd name="connsiteY1" fmla="*/ 862127 h 862126"/>
                  <a:gd name="connsiteX2" fmla="*/ 0 w 862126"/>
                  <a:gd name="connsiteY2" fmla="*/ 431063 h 862126"/>
                  <a:gd name="connsiteX3" fmla="*/ 431063 w 862126"/>
                  <a:gd name="connsiteY3" fmla="*/ 0 h 862126"/>
                  <a:gd name="connsiteX4" fmla="*/ 862127 w 862126"/>
                  <a:gd name="connsiteY4" fmla="*/ 431063 h 86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2126" h="862126">
                    <a:moveTo>
                      <a:pt x="862127" y="431063"/>
                    </a:moveTo>
                    <a:cubicBezTo>
                      <a:pt x="862127" y="669133"/>
                      <a:pt x="669133" y="862127"/>
                      <a:pt x="431063" y="862127"/>
                    </a:cubicBezTo>
                    <a:cubicBezTo>
                      <a:pt x="192994" y="862127"/>
                      <a:pt x="0" y="669133"/>
                      <a:pt x="0" y="431063"/>
                    </a:cubicBezTo>
                    <a:cubicBezTo>
                      <a:pt x="0" y="192994"/>
                      <a:pt x="192994" y="0"/>
                      <a:pt x="431063" y="0"/>
                    </a:cubicBezTo>
                    <a:cubicBezTo>
                      <a:pt x="669133" y="0"/>
                      <a:pt x="862127" y="192994"/>
                      <a:pt x="862127" y="431063"/>
                    </a:cubicBez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Freeform: Shape 28">
                <a:extLst>
                  <a:ext uri="{FF2B5EF4-FFF2-40B4-BE49-F238E27FC236}">
                    <a16:creationId xmlns:a16="http://schemas.microsoft.com/office/drawing/2014/main" id="{442A8F54-E168-1AAF-8F97-745F383ADCFA}"/>
                  </a:ext>
                </a:extLst>
              </p:cNvPr>
              <p:cNvSpPr/>
              <p:nvPr/>
            </p:nvSpPr>
            <p:spPr>
              <a:xfrm>
                <a:off x="2928366" y="3322991"/>
                <a:ext cx="39927" cy="1044261"/>
              </a:xfrm>
              <a:custGeom>
                <a:avLst/>
                <a:gdLst>
                  <a:gd name="connsiteX0" fmla="*/ 0 w 28575"/>
                  <a:gd name="connsiteY0" fmla="*/ 0 h 1260633"/>
                  <a:gd name="connsiteX1" fmla="*/ 28575 w 28575"/>
                  <a:gd name="connsiteY1" fmla="*/ 0 h 1260633"/>
                  <a:gd name="connsiteX2" fmla="*/ 28575 w 28575"/>
                  <a:gd name="connsiteY2" fmla="*/ 1260634 h 1260633"/>
                  <a:gd name="connsiteX3" fmla="*/ 0 w 28575"/>
                  <a:gd name="connsiteY3" fmla="*/ 1260634 h 126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60633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1260634"/>
                    </a:lnTo>
                    <a:lnTo>
                      <a:pt x="0" y="1260634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Freeform: Shape 29">
                <a:extLst>
                  <a:ext uri="{FF2B5EF4-FFF2-40B4-BE49-F238E27FC236}">
                    <a16:creationId xmlns:a16="http://schemas.microsoft.com/office/drawing/2014/main" id="{B06689D3-4A78-8A08-3A2A-D99BC9E14555}"/>
                  </a:ext>
                </a:extLst>
              </p:cNvPr>
              <p:cNvSpPr/>
              <p:nvPr/>
            </p:nvSpPr>
            <p:spPr>
              <a:xfrm>
                <a:off x="3985784" y="3767880"/>
                <a:ext cx="1024731" cy="1024731"/>
              </a:xfrm>
              <a:custGeom>
                <a:avLst/>
                <a:gdLst>
                  <a:gd name="connsiteX0" fmla="*/ 862127 w 862126"/>
                  <a:gd name="connsiteY0" fmla="*/ 431063 h 862126"/>
                  <a:gd name="connsiteX1" fmla="*/ 431063 w 862126"/>
                  <a:gd name="connsiteY1" fmla="*/ 862127 h 862126"/>
                  <a:gd name="connsiteX2" fmla="*/ 0 w 862126"/>
                  <a:gd name="connsiteY2" fmla="*/ 431063 h 862126"/>
                  <a:gd name="connsiteX3" fmla="*/ 431063 w 862126"/>
                  <a:gd name="connsiteY3" fmla="*/ 0 h 862126"/>
                  <a:gd name="connsiteX4" fmla="*/ 862127 w 862126"/>
                  <a:gd name="connsiteY4" fmla="*/ 431063 h 86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2126" h="862126">
                    <a:moveTo>
                      <a:pt x="862127" y="431063"/>
                    </a:moveTo>
                    <a:cubicBezTo>
                      <a:pt x="862127" y="669133"/>
                      <a:pt x="669133" y="862127"/>
                      <a:pt x="431063" y="862127"/>
                    </a:cubicBezTo>
                    <a:cubicBezTo>
                      <a:pt x="192994" y="862127"/>
                      <a:pt x="0" y="669133"/>
                      <a:pt x="0" y="431063"/>
                    </a:cubicBezTo>
                    <a:cubicBezTo>
                      <a:pt x="0" y="192994"/>
                      <a:pt x="192994" y="0"/>
                      <a:pt x="431063" y="0"/>
                    </a:cubicBezTo>
                    <a:cubicBezTo>
                      <a:pt x="669133" y="0"/>
                      <a:pt x="862127" y="192994"/>
                      <a:pt x="862127" y="431063"/>
                    </a:cubicBez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Freeform: Shape 30">
                <a:extLst>
                  <a:ext uri="{FF2B5EF4-FFF2-40B4-BE49-F238E27FC236}">
                    <a16:creationId xmlns:a16="http://schemas.microsoft.com/office/drawing/2014/main" id="{C4C7B3CB-7E76-7493-4F7C-2067469E0D26}"/>
                  </a:ext>
                </a:extLst>
              </p:cNvPr>
              <p:cNvSpPr/>
              <p:nvPr/>
            </p:nvSpPr>
            <p:spPr>
              <a:xfrm>
                <a:off x="4478639" y="3049472"/>
                <a:ext cx="53814" cy="1230774"/>
              </a:xfrm>
              <a:custGeom>
                <a:avLst/>
                <a:gdLst>
                  <a:gd name="connsiteX0" fmla="*/ 0 w 28575"/>
                  <a:gd name="connsiteY0" fmla="*/ 0 h 1260633"/>
                  <a:gd name="connsiteX1" fmla="*/ 28575 w 28575"/>
                  <a:gd name="connsiteY1" fmla="*/ 0 h 1260633"/>
                  <a:gd name="connsiteX2" fmla="*/ 28575 w 28575"/>
                  <a:gd name="connsiteY2" fmla="*/ 1260634 h 1260633"/>
                  <a:gd name="connsiteX3" fmla="*/ 0 w 28575"/>
                  <a:gd name="connsiteY3" fmla="*/ 1260634 h 126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60633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1260634"/>
                    </a:lnTo>
                    <a:lnTo>
                      <a:pt x="0" y="1260634"/>
                    </a:ln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Freeform: Shape 31">
                <a:extLst>
                  <a:ext uri="{FF2B5EF4-FFF2-40B4-BE49-F238E27FC236}">
                    <a16:creationId xmlns:a16="http://schemas.microsoft.com/office/drawing/2014/main" id="{189390E7-35AF-5CC0-74A7-4053600CB7D1}"/>
                  </a:ext>
                </a:extLst>
              </p:cNvPr>
              <p:cNvSpPr/>
              <p:nvPr/>
            </p:nvSpPr>
            <p:spPr>
              <a:xfrm>
                <a:off x="7041845" y="3767880"/>
                <a:ext cx="1024731" cy="1024731"/>
              </a:xfrm>
              <a:custGeom>
                <a:avLst/>
                <a:gdLst>
                  <a:gd name="connsiteX0" fmla="*/ 862127 w 862126"/>
                  <a:gd name="connsiteY0" fmla="*/ 431063 h 862126"/>
                  <a:gd name="connsiteX1" fmla="*/ 431064 w 862126"/>
                  <a:gd name="connsiteY1" fmla="*/ 862127 h 862126"/>
                  <a:gd name="connsiteX2" fmla="*/ 0 w 862126"/>
                  <a:gd name="connsiteY2" fmla="*/ 431063 h 862126"/>
                  <a:gd name="connsiteX3" fmla="*/ 431064 w 862126"/>
                  <a:gd name="connsiteY3" fmla="*/ 0 h 862126"/>
                  <a:gd name="connsiteX4" fmla="*/ 862127 w 862126"/>
                  <a:gd name="connsiteY4" fmla="*/ 431063 h 86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2126" h="862126">
                    <a:moveTo>
                      <a:pt x="862127" y="431063"/>
                    </a:moveTo>
                    <a:cubicBezTo>
                      <a:pt x="862127" y="669133"/>
                      <a:pt x="669134" y="862127"/>
                      <a:pt x="431064" y="862127"/>
                    </a:cubicBezTo>
                    <a:cubicBezTo>
                      <a:pt x="192994" y="862127"/>
                      <a:pt x="0" y="669133"/>
                      <a:pt x="0" y="431063"/>
                    </a:cubicBezTo>
                    <a:cubicBezTo>
                      <a:pt x="0" y="192994"/>
                      <a:pt x="192994" y="0"/>
                      <a:pt x="431064" y="0"/>
                    </a:cubicBezTo>
                    <a:cubicBezTo>
                      <a:pt x="669134" y="0"/>
                      <a:pt x="862127" y="192994"/>
                      <a:pt x="862127" y="431063"/>
                    </a:cubicBez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Freeform: Shape 32">
                <a:extLst>
                  <a:ext uri="{FF2B5EF4-FFF2-40B4-BE49-F238E27FC236}">
                    <a16:creationId xmlns:a16="http://schemas.microsoft.com/office/drawing/2014/main" id="{DF3F5433-2C9F-FAA6-5D18-B91E85E10B3E}"/>
                  </a:ext>
                </a:extLst>
              </p:cNvPr>
              <p:cNvSpPr/>
              <p:nvPr/>
            </p:nvSpPr>
            <p:spPr>
              <a:xfrm>
                <a:off x="7537218" y="3049473"/>
                <a:ext cx="49087" cy="1230774"/>
              </a:xfrm>
              <a:custGeom>
                <a:avLst/>
                <a:gdLst>
                  <a:gd name="connsiteX0" fmla="*/ 0 w 28575"/>
                  <a:gd name="connsiteY0" fmla="*/ 0 h 1260633"/>
                  <a:gd name="connsiteX1" fmla="*/ 28575 w 28575"/>
                  <a:gd name="connsiteY1" fmla="*/ 0 h 1260633"/>
                  <a:gd name="connsiteX2" fmla="*/ 28575 w 28575"/>
                  <a:gd name="connsiteY2" fmla="*/ 1260634 h 1260633"/>
                  <a:gd name="connsiteX3" fmla="*/ 0 w 28575"/>
                  <a:gd name="connsiteY3" fmla="*/ 1260634 h 126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60633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1260634"/>
                    </a:lnTo>
                    <a:lnTo>
                      <a:pt x="0" y="1260634"/>
                    </a:ln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Freeform: Shape 33">
                <a:extLst>
                  <a:ext uri="{FF2B5EF4-FFF2-40B4-BE49-F238E27FC236}">
                    <a16:creationId xmlns:a16="http://schemas.microsoft.com/office/drawing/2014/main" id="{74ECDE32-9AEF-C9C9-8FF5-780A4ABDD7B2}"/>
                  </a:ext>
                </a:extLst>
              </p:cNvPr>
              <p:cNvSpPr/>
              <p:nvPr/>
            </p:nvSpPr>
            <p:spPr>
              <a:xfrm>
                <a:off x="5506705" y="2810623"/>
                <a:ext cx="1024731" cy="1024731"/>
              </a:xfrm>
              <a:custGeom>
                <a:avLst/>
                <a:gdLst>
                  <a:gd name="connsiteX0" fmla="*/ 862127 w 862126"/>
                  <a:gd name="connsiteY0" fmla="*/ 431063 h 862126"/>
                  <a:gd name="connsiteX1" fmla="*/ 431063 w 862126"/>
                  <a:gd name="connsiteY1" fmla="*/ 862127 h 862126"/>
                  <a:gd name="connsiteX2" fmla="*/ 0 w 862126"/>
                  <a:gd name="connsiteY2" fmla="*/ 431063 h 862126"/>
                  <a:gd name="connsiteX3" fmla="*/ 431063 w 862126"/>
                  <a:gd name="connsiteY3" fmla="*/ 0 h 862126"/>
                  <a:gd name="connsiteX4" fmla="*/ 862127 w 862126"/>
                  <a:gd name="connsiteY4" fmla="*/ 431063 h 86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2126" h="862126">
                    <a:moveTo>
                      <a:pt x="862127" y="431063"/>
                    </a:moveTo>
                    <a:cubicBezTo>
                      <a:pt x="862127" y="669133"/>
                      <a:pt x="669133" y="862127"/>
                      <a:pt x="431063" y="862127"/>
                    </a:cubicBezTo>
                    <a:cubicBezTo>
                      <a:pt x="192993" y="862127"/>
                      <a:pt x="0" y="669133"/>
                      <a:pt x="0" y="431063"/>
                    </a:cubicBezTo>
                    <a:cubicBezTo>
                      <a:pt x="0" y="192994"/>
                      <a:pt x="192993" y="0"/>
                      <a:pt x="431063" y="0"/>
                    </a:cubicBezTo>
                    <a:cubicBezTo>
                      <a:pt x="669133" y="0"/>
                      <a:pt x="862127" y="192994"/>
                      <a:pt x="862127" y="431063"/>
                    </a:cubicBez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Freeform: Shape 34">
                <a:extLst>
                  <a:ext uri="{FF2B5EF4-FFF2-40B4-BE49-F238E27FC236}">
                    <a16:creationId xmlns:a16="http://schemas.microsoft.com/office/drawing/2014/main" id="{555C8268-18B8-C98F-7704-8A24B51F0DAF}"/>
                  </a:ext>
                </a:extLst>
              </p:cNvPr>
              <p:cNvSpPr/>
              <p:nvPr/>
            </p:nvSpPr>
            <p:spPr>
              <a:xfrm>
                <a:off x="6002089" y="3322991"/>
                <a:ext cx="50394" cy="1066308"/>
              </a:xfrm>
              <a:custGeom>
                <a:avLst/>
                <a:gdLst>
                  <a:gd name="connsiteX0" fmla="*/ 0 w 28575"/>
                  <a:gd name="connsiteY0" fmla="*/ 0 h 1260633"/>
                  <a:gd name="connsiteX1" fmla="*/ 28575 w 28575"/>
                  <a:gd name="connsiteY1" fmla="*/ 0 h 1260633"/>
                  <a:gd name="connsiteX2" fmla="*/ 28575 w 28575"/>
                  <a:gd name="connsiteY2" fmla="*/ 1260634 h 1260633"/>
                  <a:gd name="connsiteX3" fmla="*/ 0 w 28575"/>
                  <a:gd name="connsiteY3" fmla="*/ 1260634 h 126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60633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1260634"/>
                    </a:lnTo>
                    <a:lnTo>
                      <a:pt x="0" y="1260634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Freeform: Shape 35">
                <a:extLst>
                  <a:ext uri="{FF2B5EF4-FFF2-40B4-BE49-F238E27FC236}">
                    <a16:creationId xmlns:a16="http://schemas.microsoft.com/office/drawing/2014/main" id="{0F3DF696-218A-94B6-4760-03096DDACD5E}"/>
                  </a:ext>
                </a:extLst>
              </p:cNvPr>
              <p:cNvSpPr/>
              <p:nvPr/>
            </p:nvSpPr>
            <p:spPr>
              <a:xfrm>
                <a:off x="8576997" y="2810623"/>
                <a:ext cx="1024731" cy="1024731"/>
              </a:xfrm>
              <a:custGeom>
                <a:avLst/>
                <a:gdLst>
                  <a:gd name="connsiteX0" fmla="*/ 862127 w 862126"/>
                  <a:gd name="connsiteY0" fmla="*/ 431063 h 862126"/>
                  <a:gd name="connsiteX1" fmla="*/ 431064 w 862126"/>
                  <a:gd name="connsiteY1" fmla="*/ 862127 h 862126"/>
                  <a:gd name="connsiteX2" fmla="*/ 1 w 862126"/>
                  <a:gd name="connsiteY2" fmla="*/ 431063 h 862126"/>
                  <a:gd name="connsiteX3" fmla="*/ 431064 w 862126"/>
                  <a:gd name="connsiteY3" fmla="*/ 0 h 862126"/>
                  <a:gd name="connsiteX4" fmla="*/ 862127 w 862126"/>
                  <a:gd name="connsiteY4" fmla="*/ 431063 h 86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2126" h="862126">
                    <a:moveTo>
                      <a:pt x="862127" y="431063"/>
                    </a:moveTo>
                    <a:cubicBezTo>
                      <a:pt x="862127" y="669133"/>
                      <a:pt x="669134" y="862127"/>
                      <a:pt x="431064" y="862127"/>
                    </a:cubicBezTo>
                    <a:cubicBezTo>
                      <a:pt x="192994" y="862127"/>
                      <a:pt x="1" y="669133"/>
                      <a:pt x="1" y="431063"/>
                    </a:cubicBezTo>
                    <a:cubicBezTo>
                      <a:pt x="1" y="192994"/>
                      <a:pt x="192994" y="0"/>
                      <a:pt x="431064" y="0"/>
                    </a:cubicBezTo>
                    <a:cubicBezTo>
                      <a:pt x="669134" y="0"/>
                      <a:pt x="862127" y="192994"/>
                      <a:pt x="862127" y="431063"/>
                    </a:cubicBez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Freeform: Shape 36">
                <a:extLst>
                  <a:ext uri="{FF2B5EF4-FFF2-40B4-BE49-F238E27FC236}">
                    <a16:creationId xmlns:a16="http://schemas.microsoft.com/office/drawing/2014/main" id="{D3E24847-2D2A-FF92-640E-7C61EB2CEE52}"/>
                  </a:ext>
                </a:extLst>
              </p:cNvPr>
              <p:cNvSpPr/>
              <p:nvPr/>
            </p:nvSpPr>
            <p:spPr>
              <a:xfrm>
                <a:off x="9072379" y="3322991"/>
                <a:ext cx="51795" cy="1090370"/>
              </a:xfrm>
              <a:custGeom>
                <a:avLst/>
                <a:gdLst>
                  <a:gd name="connsiteX0" fmla="*/ 0 w 28575"/>
                  <a:gd name="connsiteY0" fmla="*/ 0 h 1260633"/>
                  <a:gd name="connsiteX1" fmla="*/ 28575 w 28575"/>
                  <a:gd name="connsiteY1" fmla="*/ 0 h 1260633"/>
                  <a:gd name="connsiteX2" fmla="*/ 28575 w 28575"/>
                  <a:gd name="connsiteY2" fmla="*/ 1260634 h 1260633"/>
                  <a:gd name="connsiteX3" fmla="*/ 0 w 28575"/>
                  <a:gd name="connsiteY3" fmla="*/ 1260634 h 1260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1260633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1260634"/>
                    </a:lnTo>
                    <a:lnTo>
                      <a:pt x="0" y="1260634"/>
                    </a:lnTo>
                    <a:close/>
                  </a:path>
                </a:pathLst>
              </a:custGeom>
              <a:solidFill>
                <a:srgbClr val="001A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Kotak Teks 3">
                <a:extLst>
                  <a:ext uri="{FF2B5EF4-FFF2-40B4-BE49-F238E27FC236}">
                    <a16:creationId xmlns:a16="http://schemas.microsoft.com/office/drawing/2014/main" id="{4BA53A45-D7EB-8A53-AF81-82D623192E54}"/>
                  </a:ext>
                </a:extLst>
              </p:cNvPr>
              <p:cNvSpPr txBox="1"/>
              <p:nvPr/>
            </p:nvSpPr>
            <p:spPr>
              <a:xfrm>
                <a:off x="2566786" y="2989701"/>
                <a:ext cx="812462" cy="683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2002</a:t>
                </a:r>
                <a:r>
                  <a:rPr kumimoji="0" lang="en-US" sz="16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-</a:t>
                </a:r>
                <a:r>
                  <a:rPr kumimoji="0" lang="en-US" sz="18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2009</a:t>
                </a:r>
                <a:endParaRPr kumimoji="0" lang="en-ID" sz="1800" b="1" i="0" u="none" strike="noStrike" kern="0" cap="none" spc="1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Kotak Teks 3">
                <a:extLst>
                  <a:ext uri="{FF2B5EF4-FFF2-40B4-BE49-F238E27FC236}">
                    <a16:creationId xmlns:a16="http://schemas.microsoft.com/office/drawing/2014/main" id="{7B20A778-210D-E32F-3CBD-3FC706573883}"/>
                  </a:ext>
                </a:extLst>
              </p:cNvPr>
              <p:cNvSpPr txBox="1"/>
              <p:nvPr/>
            </p:nvSpPr>
            <p:spPr>
              <a:xfrm>
                <a:off x="4049959" y="4110968"/>
                <a:ext cx="916646" cy="28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2013</a:t>
                </a:r>
                <a:endParaRPr kumimoji="0" lang="en-ID" sz="2000" b="1" i="0" u="none" strike="noStrike" kern="0" cap="none" spc="1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Kotak Teks 3">
                <a:extLst>
                  <a:ext uri="{FF2B5EF4-FFF2-40B4-BE49-F238E27FC236}">
                    <a16:creationId xmlns:a16="http://schemas.microsoft.com/office/drawing/2014/main" id="{C95A0B6B-B829-EBDF-D528-24B36575E0CD}"/>
                  </a:ext>
                </a:extLst>
              </p:cNvPr>
              <p:cNvSpPr txBox="1"/>
              <p:nvPr/>
            </p:nvSpPr>
            <p:spPr>
              <a:xfrm>
                <a:off x="5647847" y="3136059"/>
                <a:ext cx="742910" cy="390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2014</a:t>
                </a:r>
                <a:endParaRPr kumimoji="0" lang="en-ID" sz="1400" b="1" i="0" u="none" strike="noStrike" kern="0" cap="none" spc="1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Kotak Teks 3">
                <a:extLst>
                  <a:ext uri="{FF2B5EF4-FFF2-40B4-BE49-F238E27FC236}">
                    <a16:creationId xmlns:a16="http://schemas.microsoft.com/office/drawing/2014/main" id="{3A877A79-3BE1-1D97-08F8-E31C1504184F}"/>
                  </a:ext>
                </a:extLst>
              </p:cNvPr>
              <p:cNvSpPr txBox="1"/>
              <p:nvPr/>
            </p:nvSpPr>
            <p:spPr>
              <a:xfrm>
                <a:off x="7218866" y="4143411"/>
                <a:ext cx="670688" cy="357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2017</a:t>
                </a:r>
                <a:endParaRPr kumimoji="0" lang="en-ID" sz="1400" b="1" i="0" u="none" strike="noStrike" kern="0" cap="none" spc="1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Kotak Teks 3">
                <a:extLst>
                  <a:ext uri="{FF2B5EF4-FFF2-40B4-BE49-F238E27FC236}">
                    <a16:creationId xmlns:a16="http://schemas.microsoft.com/office/drawing/2014/main" id="{EF73EB25-2582-6D9B-C3A6-3D5F6ABC2C2B}"/>
                  </a:ext>
                </a:extLst>
              </p:cNvPr>
              <p:cNvSpPr txBox="1"/>
              <p:nvPr/>
            </p:nvSpPr>
            <p:spPr>
              <a:xfrm>
                <a:off x="8734566" y="3111107"/>
                <a:ext cx="779217" cy="28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10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2020</a:t>
                </a:r>
                <a:endParaRPr kumimoji="0" lang="en-ID" sz="1600" b="1" i="0" u="none" strike="noStrike" kern="0" cap="none" spc="10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Freeform: Shape 31">
              <a:extLst>
                <a:ext uri="{FF2B5EF4-FFF2-40B4-BE49-F238E27FC236}">
                  <a16:creationId xmlns:a16="http://schemas.microsoft.com/office/drawing/2014/main" id="{9290DDAD-E234-86E6-3C99-9233862FAF64}"/>
                </a:ext>
              </a:extLst>
            </p:cNvPr>
            <p:cNvSpPr/>
            <p:nvPr/>
          </p:nvSpPr>
          <p:spPr>
            <a:xfrm>
              <a:off x="9100439" y="4031333"/>
              <a:ext cx="995145" cy="969279"/>
            </a:xfrm>
            <a:custGeom>
              <a:avLst/>
              <a:gdLst>
                <a:gd name="connsiteX0" fmla="*/ 862127 w 862126"/>
                <a:gd name="connsiteY0" fmla="*/ 431063 h 862126"/>
                <a:gd name="connsiteX1" fmla="*/ 431064 w 862126"/>
                <a:gd name="connsiteY1" fmla="*/ 862127 h 862126"/>
                <a:gd name="connsiteX2" fmla="*/ 0 w 862126"/>
                <a:gd name="connsiteY2" fmla="*/ 431063 h 862126"/>
                <a:gd name="connsiteX3" fmla="*/ 431064 w 862126"/>
                <a:gd name="connsiteY3" fmla="*/ 0 h 862126"/>
                <a:gd name="connsiteX4" fmla="*/ 862127 w 862126"/>
                <a:gd name="connsiteY4" fmla="*/ 431063 h 86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2126" h="862126">
                  <a:moveTo>
                    <a:pt x="862127" y="431063"/>
                  </a:moveTo>
                  <a:cubicBezTo>
                    <a:pt x="862127" y="669133"/>
                    <a:pt x="669134" y="862127"/>
                    <a:pt x="431064" y="862127"/>
                  </a:cubicBezTo>
                  <a:cubicBezTo>
                    <a:pt x="192994" y="862127"/>
                    <a:pt x="0" y="669133"/>
                    <a:pt x="0" y="431063"/>
                  </a:cubicBezTo>
                  <a:cubicBezTo>
                    <a:pt x="0" y="192994"/>
                    <a:pt x="192994" y="0"/>
                    <a:pt x="431064" y="0"/>
                  </a:cubicBezTo>
                  <a:cubicBezTo>
                    <a:pt x="669134" y="0"/>
                    <a:pt x="862127" y="192994"/>
                    <a:pt x="862127" y="431063"/>
                  </a:cubicBezTo>
                  <a:close/>
                </a:path>
              </a:pathLst>
            </a:custGeom>
            <a:solidFill>
              <a:srgbClr val="58CE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Freeform: Shape 32">
              <a:extLst>
                <a:ext uri="{FF2B5EF4-FFF2-40B4-BE49-F238E27FC236}">
                  <a16:creationId xmlns:a16="http://schemas.microsoft.com/office/drawing/2014/main" id="{8BCDE0D6-8846-7239-2339-3F5237677B6B}"/>
                </a:ext>
              </a:extLst>
            </p:cNvPr>
            <p:cNvSpPr/>
            <p:nvPr/>
          </p:nvSpPr>
          <p:spPr>
            <a:xfrm>
              <a:off x="9581510" y="3351802"/>
              <a:ext cx="47670" cy="1164172"/>
            </a:xfrm>
            <a:custGeom>
              <a:avLst/>
              <a:gdLst>
                <a:gd name="connsiteX0" fmla="*/ 0 w 28575"/>
                <a:gd name="connsiteY0" fmla="*/ 0 h 1260633"/>
                <a:gd name="connsiteX1" fmla="*/ 28575 w 28575"/>
                <a:gd name="connsiteY1" fmla="*/ 0 h 1260633"/>
                <a:gd name="connsiteX2" fmla="*/ 28575 w 28575"/>
                <a:gd name="connsiteY2" fmla="*/ 1260634 h 1260633"/>
                <a:gd name="connsiteX3" fmla="*/ 0 w 28575"/>
                <a:gd name="connsiteY3" fmla="*/ 1260634 h 126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1260633">
                  <a:moveTo>
                    <a:pt x="0" y="0"/>
                  </a:moveTo>
                  <a:lnTo>
                    <a:pt x="28575" y="0"/>
                  </a:lnTo>
                  <a:lnTo>
                    <a:pt x="28575" y="1260634"/>
                  </a:lnTo>
                  <a:lnTo>
                    <a:pt x="0" y="1260634"/>
                  </a:lnTo>
                  <a:close/>
                </a:path>
              </a:pathLst>
            </a:custGeom>
            <a:solidFill>
              <a:srgbClr val="58CED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Kotak Teks 3">
              <a:extLst>
                <a:ext uri="{FF2B5EF4-FFF2-40B4-BE49-F238E27FC236}">
                  <a16:creationId xmlns:a16="http://schemas.microsoft.com/office/drawing/2014/main" id="{E69CB04F-2212-F782-E400-076EAFF28B39}"/>
                </a:ext>
              </a:extLst>
            </p:cNvPr>
            <p:cNvSpPr txBox="1"/>
            <p:nvPr/>
          </p:nvSpPr>
          <p:spPr>
            <a:xfrm>
              <a:off x="9272349" y="4364949"/>
              <a:ext cx="6513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spc="100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rPr>
                <a:t>2023</a:t>
              </a:r>
              <a:endParaRPr lang="en-ID" sz="1400" b="1" spc="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E8FD62-B991-DE96-37E7-A856B7CE4D88}"/>
                </a:ext>
              </a:extLst>
            </p:cNvPr>
            <p:cNvSpPr/>
            <p:nvPr/>
          </p:nvSpPr>
          <p:spPr>
            <a:xfrm>
              <a:off x="8167159" y="4692785"/>
              <a:ext cx="298834" cy="291066"/>
            </a:xfrm>
            <a:custGeom>
              <a:avLst/>
              <a:gdLst>
                <a:gd name="connsiteX0" fmla="*/ 258889 w 258889"/>
                <a:gd name="connsiteY0" fmla="*/ 129445 h 258889"/>
                <a:gd name="connsiteX1" fmla="*/ 129444 w 258889"/>
                <a:gd name="connsiteY1" fmla="*/ 258889 h 258889"/>
                <a:gd name="connsiteX2" fmla="*/ -1 w 258889"/>
                <a:gd name="connsiteY2" fmla="*/ 129445 h 258889"/>
                <a:gd name="connsiteX3" fmla="*/ 129444 w 258889"/>
                <a:gd name="connsiteY3" fmla="*/ 0 h 258889"/>
                <a:gd name="connsiteX4" fmla="*/ 258889 w 258889"/>
                <a:gd name="connsiteY4" fmla="*/ 129445 h 25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889" h="258889">
                  <a:moveTo>
                    <a:pt x="258889" y="129445"/>
                  </a:moveTo>
                  <a:cubicBezTo>
                    <a:pt x="258889" y="200935"/>
                    <a:pt x="200935" y="258889"/>
                    <a:pt x="129444" y="258889"/>
                  </a:cubicBezTo>
                  <a:cubicBezTo>
                    <a:pt x="57954" y="258889"/>
                    <a:pt x="-1" y="200935"/>
                    <a:pt x="-1" y="129445"/>
                  </a:cubicBezTo>
                  <a:cubicBezTo>
                    <a:pt x="-1" y="57954"/>
                    <a:pt x="57954" y="0"/>
                    <a:pt x="129444" y="0"/>
                  </a:cubicBezTo>
                  <a:cubicBezTo>
                    <a:pt x="200935" y="0"/>
                    <a:pt x="258889" y="57954"/>
                    <a:pt x="258889" y="12944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DF7436-FE28-1C33-D010-9A7F543256FE}"/>
                </a:ext>
              </a:extLst>
            </p:cNvPr>
            <p:cNvGrpSpPr/>
            <p:nvPr/>
          </p:nvGrpSpPr>
          <p:grpSpPr>
            <a:xfrm>
              <a:off x="10112354" y="3837395"/>
              <a:ext cx="463753" cy="451699"/>
              <a:chOff x="9424375" y="3323858"/>
              <a:chExt cx="463753" cy="451699"/>
            </a:xfrm>
          </p:grpSpPr>
          <p:sp>
            <p:nvSpPr>
              <p:cNvPr id="30" name="Freeform: Shape 44">
                <a:extLst>
                  <a:ext uri="{FF2B5EF4-FFF2-40B4-BE49-F238E27FC236}">
                    <a16:creationId xmlns:a16="http://schemas.microsoft.com/office/drawing/2014/main" id="{A56BE726-7C64-AED6-B697-8B4C21D613FD}"/>
                  </a:ext>
                </a:extLst>
              </p:cNvPr>
              <p:cNvSpPr/>
              <p:nvPr/>
            </p:nvSpPr>
            <p:spPr>
              <a:xfrm>
                <a:off x="9506834" y="3401005"/>
                <a:ext cx="298834" cy="291066"/>
              </a:xfrm>
              <a:custGeom>
                <a:avLst/>
                <a:gdLst>
                  <a:gd name="connsiteX0" fmla="*/ 258889 w 258889"/>
                  <a:gd name="connsiteY0" fmla="*/ 129445 h 258889"/>
                  <a:gd name="connsiteX1" fmla="*/ 129444 w 258889"/>
                  <a:gd name="connsiteY1" fmla="*/ 258889 h 258889"/>
                  <a:gd name="connsiteX2" fmla="*/ -1 w 258889"/>
                  <a:gd name="connsiteY2" fmla="*/ 129445 h 258889"/>
                  <a:gd name="connsiteX3" fmla="*/ 129444 w 258889"/>
                  <a:gd name="connsiteY3" fmla="*/ 0 h 258889"/>
                  <a:gd name="connsiteX4" fmla="*/ 258889 w 258889"/>
                  <a:gd name="connsiteY4" fmla="*/ 129445 h 258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889" h="258889">
                    <a:moveTo>
                      <a:pt x="258889" y="129445"/>
                    </a:moveTo>
                    <a:cubicBezTo>
                      <a:pt x="258889" y="200935"/>
                      <a:pt x="200935" y="258889"/>
                      <a:pt x="129444" y="258889"/>
                    </a:cubicBezTo>
                    <a:cubicBezTo>
                      <a:pt x="57954" y="258889"/>
                      <a:pt x="-1" y="200935"/>
                      <a:pt x="-1" y="129445"/>
                    </a:cubicBezTo>
                    <a:cubicBezTo>
                      <a:pt x="-1" y="57954"/>
                      <a:pt x="57954" y="0"/>
                      <a:pt x="129444" y="0"/>
                    </a:cubicBezTo>
                    <a:cubicBezTo>
                      <a:pt x="200935" y="0"/>
                      <a:pt x="258889" y="57954"/>
                      <a:pt x="258889" y="1294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99DE8E4-C008-515E-58B2-6F83034D32B6}"/>
                  </a:ext>
                </a:extLst>
              </p:cNvPr>
              <p:cNvSpPr/>
              <p:nvPr/>
            </p:nvSpPr>
            <p:spPr>
              <a:xfrm>
                <a:off x="9424375" y="3323858"/>
                <a:ext cx="463753" cy="451699"/>
              </a:xfrm>
              <a:custGeom>
                <a:avLst/>
                <a:gdLst>
                  <a:gd name="connsiteX0" fmla="*/ 200883 w 401764"/>
                  <a:gd name="connsiteY0" fmla="*/ 401764 h 401764"/>
                  <a:gd name="connsiteX1" fmla="*/ 0 w 401764"/>
                  <a:gd name="connsiteY1" fmla="*/ 200882 h 401764"/>
                  <a:gd name="connsiteX2" fmla="*/ 200883 w 401764"/>
                  <a:gd name="connsiteY2" fmla="*/ 0 h 401764"/>
                  <a:gd name="connsiteX3" fmla="*/ 401764 w 401764"/>
                  <a:gd name="connsiteY3" fmla="*/ 200882 h 401764"/>
                  <a:gd name="connsiteX4" fmla="*/ 200883 w 401764"/>
                  <a:gd name="connsiteY4" fmla="*/ 401764 h 401764"/>
                  <a:gd name="connsiteX5" fmla="*/ 200883 w 401764"/>
                  <a:gd name="connsiteY5" fmla="*/ 142875 h 401764"/>
                  <a:gd name="connsiteX6" fmla="*/ 142875 w 401764"/>
                  <a:gd name="connsiteY6" fmla="*/ 200882 h 401764"/>
                  <a:gd name="connsiteX7" fmla="*/ 200883 w 401764"/>
                  <a:gd name="connsiteY7" fmla="*/ 258889 h 401764"/>
                  <a:gd name="connsiteX8" fmla="*/ 258889 w 401764"/>
                  <a:gd name="connsiteY8" fmla="*/ 200882 h 401764"/>
                  <a:gd name="connsiteX9" fmla="*/ 200883 w 401764"/>
                  <a:gd name="connsiteY9" fmla="*/ 142875 h 40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1764" h="401764">
                    <a:moveTo>
                      <a:pt x="200883" y="401764"/>
                    </a:moveTo>
                    <a:cubicBezTo>
                      <a:pt x="90116" y="401764"/>
                      <a:pt x="0" y="311648"/>
                      <a:pt x="0" y="200882"/>
                    </a:cubicBezTo>
                    <a:cubicBezTo>
                      <a:pt x="0" y="90116"/>
                      <a:pt x="90116" y="0"/>
                      <a:pt x="200883" y="0"/>
                    </a:cubicBezTo>
                    <a:cubicBezTo>
                      <a:pt x="311648" y="0"/>
                      <a:pt x="401764" y="90116"/>
                      <a:pt x="401764" y="200882"/>
                    </a:cubicBezTo>
                    <a:cubicBezTo>
                      <a:pt x="401764" y="311648"/>
                      <a:pt x="311648" y="401764"/>
                      <a:pt x="200883" y="401764"/>
                    </a:cubicBezTo>
                    <a:close/>
                    <a:moveTo>
                      <a:pt x="200883" y="142875"/>
                    </a:moveTo>
                    <a:cubicBezTo>
                      <a:pt x="168897" y="142875"/>
                      <a:pt x="142875" y="168897"/>
                      <a:pt x="142875" y="200882"/>
                    </a:cubicBezTo>
                    <a:cubicBezTo>
                      <a:pt x="142875" y="232867"/>
                      <a:pt x="168888" y="258889"/>
                      <a:pt x="200883" y="258889"/>
                    </a:cubicBezTo>
                    <a:cubicBezTo>
                      <a:pt x="232877" y="258889"/>
                      <a:pt x="258889" y="232867"/>
                      <a:pt x="258889" y="200882"/>
                    </a:cubicBezTo>
                    <a:cubicBezTo>
                      <a:pt x="258889" y="168897"/>
                      <a:pt x="232877" y="142875"/>
                      <a:pt x="200883" y="142875"/>
                    </a:cubicBezTo>
                    <a:close/>
                  </a:path>
                </a:pathLst>
              </a:custGeom>
              <a:solidFill>
                <a:srgbClr val="58CED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56643C-BC54-D492-4C23-CCA760A21325}"/>
                </a:ext>
              </a:extLst>
            </p:cNvPr>
            <p:cNvSpPr txBox="1"/>
            <p:nvPr/>
          </p:nvSpPr>
          <p:spPr>
            <a:xfrm>
              <a:off x="4181266" y="4896123"/>
              <a:ext cx="2006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SCTA Founded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F26A13-43FE-3109-1CB7-5AB8B72C7F6A}"/>
                </a:ext>
              </a:extLst>
            </p:cNvPr>
            <p:cNvSpPr txBox="1"/>
            <p:nvPr/>
          </p:nvSpPr>
          <p:spPr>
            <a:xfrm>
              <a:off x="5269016" y="2065359"/>
              <a:ext cx="2707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Center of Excellence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2344CF-3A7C-E778-BB63-F4744C78756B}"/>
                </a:ext>
              </a:extLst>
            </p:cNvPr>
            <p:cNvSpPr txBox="1"/>
            <p:nvPr/>
          </p:nvSpPr>
          <p:spPr>
            <a:xfrm>
              <a:off x="7106303" y="4754216"/>
              <a:ext cx="201057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Telehealth</a:t>
              </a:r>
              <a:r>
                <a:rPr lang="en-US" sz="2000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Expansion</a:t>
              </a:r>
              <a:endParaRPr lang="en-US" sz="2000" b="1" spc="100" dirty="0">
                <a:solidFill>
                  <a:srgbClr val="67C9D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269EF8-AABC-BD3C-0A45-05A3086700F9}"/>
                </a:ext>
              </a:extLst>
            </p:cNvPr>
            <p:cNvSpPr txBox="1"/>
            <p:nvPr/>
          </p:nvSpPr>
          <p:spPr>
            <a:xfrm>
              <a:off x="1949103" y="1998774"/>
              <a:ext cx="35365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MUSC Center for Telehealth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8A5409-3376-F5D9-7876-2CC32588CF93}"/>
                </a:ext>
              </a:extLst>
            </p:cNvPr>
            <p:cNvSpPr txBox="1"/>
            <p:nvPr/>
          </p:nvSpPr>
          <p:spPr>
            <a:xfrm>
              <a:off x="1461786" y="4664478"/>
              <a:ext cx="13617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Early Years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49547B-38D1-23E9-E27B-2A706AC7D2D2}"/>
                </a:ext>
              </a:extLst>
            </p:cNvPr>
            <p:cNvSpPr txBox="1"/>
            <p:nvPr/>
          </p:nvSpPr>
          <p:spPr>
            <a:xfrm>
              <a:off x="1050687" y="5011977"/>
              <a:ext cx="21901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Telestroke, </a:t>
              </a:r>
              <a:r>
                <a:rPr lang="en-US" sz="1200" i="1" dirty="0" err="1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TeleICU</a:t>
              </a:r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, </a:t>
              </a:r>
              <a:r>
                <a:rPr lang="en-US" sz="1200" i="1" dirty="0" err="1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TelePsych</a:t>
              </a:r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, Maternal Fetal Telemedicine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353036-4A92-CC97-ADD4-39A413DBEFC9}"/>
                </a:ext>
              </a:extLst>
            </p:cNvPr>
            <p:cNvSpPr txBox="1"/>
            <p:nvPr/>
          </p:nvSpPr>
          <p:spPr>
            <a:xfrm>
              <a:off x="3795604" y="5257579"/>
              <a:ext cx="26685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South Carolina Telehealth Alliance founded. Headquartered at MUSC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C9950A-689C-BCFB-0858-7E3192BAF1FA}"/>
                </a:ext>
              </a:extLst>
            </p:cNvPr>
            <p:cNvSpPr txBox="1"/>
            <p:nvPr/>
          </p:nvSpPr>
          <p:spPr>
            <a:xfrm>
              <a:off x="6719462" y="5369212"/>
              <a:ext cx="2791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Explosive growth of telehealth in ambulatory space due to COVID-19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6F801E-0F5B-EE15-0FB8-3B5998AF2395}"/>
                </a:ext>
              </a:extLst>
            </p:cNvPr>
            <p:cNvSpPr txBox="1"/>
            <p:nvPr/>
          </p:nvSpPr>
          <p:spPr>
            <a:xfrm>
              <a:off x="2396187" y="2374274"/>
              <a:ext cx="25174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State of South Carolina telehealth investment. MUSC Center for Telehealth founded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78F556-770D-5385-E8DF-FF67E9F369F8}"/>
                </a:ext>
              </a:extLst>
            </p:cNvPr>
            <p:cNvSpPr txBox="1"/>
            <p:nvPr/>
          </p:nvSpPr>
          <p:spPr>
            <a:xfrm>
              <a:off x="5282284" y="2396660"/>
              <a:ext cx="26211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Designated by Health Resources &amp; Services Administration (HRSA) as a national Telehealth Center of Excellence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0449BC1-2528-9969-E911-4B9AE31AE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3931" y="1516485"/>
              <a:ext cx="541957" cy="5419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AC7E13C-D137-1DA7-A4FF-67FFB6E22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2231" y="5719244"/>
              <a:ext cx="2364342" cy="66329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2" descr="What do you call the disease caused by the novel coronavirus? Covid-19">
              <a:extLst>
                <a:ext uri="{FF2B5EF4-FFF2-40B4-BE49-F238E27FC236}">
                  <a16:creationId xmlns:a16="http://schemas.microsoft.com/office/drawing/2014/main" id="{3C95B6EE-E3C8-EE23-E269-6BCCED12B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2805" y="5816685"/>
              <a:ext cx="694781" cy="69477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BADC87-D79E-570F-C930-5058E1B2781F}"/>
                </a:ext>
              </a:extLst>
            </p:cNvPr>
            <p:cNvSpPr txBox="1"/>
            <p:nvPr/>
          </p:nvSpPr>
          <p:spPr>
            <a:xfrm>
              <a:off x="2371656" y="1757073"/>
              <a:ext cx="270678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i="1" kern="0" dirty="0">
                  <a:solidFill>
                    <a:srgbClr val="00447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Telehealth for </a:t>
              </a:r>
              <a:r>
                <a:rPr lang="en-US" sz="1100" b="1" i="1" kern="0" dirty="0">
                  <a:solidFill>
                    <a:srgbClr val="E05E1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efficient, effective </a:t>
              </a:r>
              <a:r>
                <a:rPr lang="en-US" sz="1100" b="1" i="1" kern="0" dirty="0">
                  <a:solidFill>
                    <a:srgbClr val="00447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care</a:t>
              </a:r>
              <a:endParaRPr lang="en-US" sz="1100" b="1" kern="100" dirty="0">
                <a:solidFill>
                  <a:srgbClr val="00447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D047DA-2198-4FE6-0880-EFBDD26082DD}"/>
                </a:ext>
              </a:extLst>
            </p:cNvPr>
            <p:cNvSpPr txBox="1"/>
            <p:nvPr/>
          </p:nvSpPr>
          <p:spPr>
            <a:xfrm>
              <a:off x="8420008" y="2096020"/>
              <a:ext cx="2418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100" dirty="0">
                  <a:solidFill>
                    <a:srgbClr val="67C9D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Healthcare Redesign</a:t>
              </a:r>
              <a:endParaRPr lang="en-US" sz="2000" b="1" spc="100" dirty="0">
                <a:solidFill>
                  <a:srgbClr val="67C9D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2920B4-0C0D-9E60-B90A-BA6E8160429C}"/>
                </a:ext>
              </a:extLst>
            </p:cNvPr>
            <p:cNvSpPr txBox="1"/>
            <p:nvPr/>
          </p:nvSpPr>
          <p:spPr>
            <a:xfrm>
              <a:off x="8622335" y="2376756"/>
              <a:ext cx="2010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00447C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Integration of telehealth into existing healthcare delivery models and culture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940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B241-D94E-7A67-BA4A-06BF667F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8" y="725667"/>
            <a:ext cx="10725912" cy="1325563"/>
          </a:xfrm>
        </p:spPr>
        <p:txBody>
          <a:bodyPr>
            <a:normAutofit/>
          </a:bodyPr>
          <a:lstStyle/>
          <a:p>
            <a:r>
              <a:rPr lang="en-US" sz="2000" dirty="0"/>
              <a:t>Telehealth-enabled Collaborative Care Management (Tele-</a:t>
            </a:r>
            <a:r>
              <a:rPr lang="en-US" sz="2000" dirty="0" err="1"/>
              <a:t>CoCM</a:t>
            </a:r>
            <a:r>
              <a:rPr lang="en-US" sz="2000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74883-F21D-3C5C-B52C-4CE02A03463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DDD5BC-F2D2-BCA0-BDEE-DB97F54763E6}"/>
              </a:ext>
            </a:extLst>
          </p:cNvPr>
          <p:cNvGrpSpPr/>
          <p:nvPr/>
        </p:nvGrpSpPr>
        <p:grpSpPr>
          <a:xfrm>
            <a:off x="534390" y="1556876"/>
            <a:ext cx="11428049" cy="5335353"/>
            <a:chOff x="528638" y="1512490"/>
            <a:chExt cx="11528803" cy="547172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A2A396-CC3F-9DF5-B11B-5B49434FC2CE}"/>
                </a:ext>
              </a:extLst>
            </p:cNvPr>
            <p:cNvSpPr txBox="1"/>
            <p:nvPr/>
          </p:nvSpPr>
          <p:spPr>
            <a:xfrm>
              <a:off x="528638" y="6131979"/>
              <a:ext cx="5090209" cy="8522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kern="0" dirty="0">
                  <a:solidFill>
                    <a:srgbClr val="00759E"/>
                  </a:solidFill>
                  <a:latin typeface="Fira Sans Extra Condensed Medium"/>
                  <a:sym typeface="Fira Sans Extra Condensed Medium"/>
                </a:rPr>
                <a:t>University of Washington AIMS Center – </a:t>
              </a:r>
              <a:r>
                <a:rPr lang="en-US" sz="1600" dirty="0">
                  <a:solidFill>
                    <a:srgbClr val="00759E"/>
                  </a:solidFill>
                  <a:latin typeface="Fira Sans Extra Condensed Medium"/>
                  <a:hlinkClick r:id="rId2"/>
                </a:rPr>
                <a:t>www.aims.uw.edu</a:t>
              </a:r>
              <a:endParaRPr lang="en-US" sz="1600" dirty="0">
                <a:solidFill>
                  <a:srgbClr val="00759E"/>
                </a:solidFill>
                <a:latin typeface="Fira Sans Extra Condensed Medium"/>
              </a:endParaRPr>
            </a:p>
            <a:p>
              <a:pPr algn="ctr"/>
              <a:r>
                <a:rPr lang="en-US" sz="1600" dirty="0">
                  <a:solidFill>
                    <a:srgbClr val="00759E"/>
                  </a:solidFill>
                  <a:latin typeface="Fira Sans Extra Condensed Medium"/>
                </a:rPr>
                <a:t>www.neuroflow.com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D139B8-0E4E-7581-23B0-DD7EB8E7F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638" y="1925318"/>
              <a:ext cx="5389841" cy="40508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Content Placeholder 1">
              <a:extLst>
                <a:ext uri="{FF2B5EF4-FFF2-40B4-BE49-F238E27FC236}">
                  <a16:creationId xmlns:a16="http://schemas.microsoft.com/office/drawing/2014/main" id="{4B0FE855-ECFF-602A-39DA-4BD61E0D2113}"/>
                </a:ext>
              </a:extLst>
            </p:cNvPr>
            <p:cNvSpPr txBox="1">
              <a:spLocks/>
            </p:cNvSpPr>
            <p:nvPr/>
          </p:nvSpPr>
          <p:spPr>
            <a:xfrm>
              <a:off x="6529818" y="1668777"/>
              <a:ext cx="5527623" cy="4685566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t">
              <a:normAutofit fontScale="92500" lnSpcReduction="10000"/>
            </a:bodyPr>
            <a:lstStyle>
              <a:lvl1pPr marL="0" indent="0" algn="l" defTabSz="342866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Font typeface="Wingdings 2" charset="2"/>
                <a:buNone/>
                <a:defRPr sz="140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154" indent="-230165" algn="l" defTabSz="342866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2886" indent="-228577" algn="l" defTabSz="342866" rtl="0" eaLnBrk="1" latinLnBrk="0" hangingPunct="1"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Font typeface="Century Gothic" panose="020B0502020202020204" pitchFamily="34" charset="0"/>
                <a:buChar char="–"/>
                <a:defRPr sz="140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200030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2896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99820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9790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760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699730" indent="-171433" algn="l" defTabSz="342866" rtl="0" eaLnBrk="1" latinLnBrk="0" hangingPunct="1">
                <a:spcBef>
                  <a:spcPct val="20000"/>
                </a:spcBef>
                <a:spcAft>
                  <a:spcPts val="450"/>
                </a:spcAft>
                <a:buClr>
                  <a:schemeClr val="accent1"/>
                </a:buClr>
                <a:buFont typeface="Wingdings 2" charset="2"/>
                <a:buChar char="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marR="0" lvl="0" indent="-28575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447C"/>
                </a:solidFill>
                <a:effectLst/>
                <a:uLnTx/>
                <a:uFillTx/>
                <a:latin typeface="Verlag"/>
                <a:ea typeface="+mn-ea"/>
                <a:cs typeface="Arial" panose="020B0604020202020204" pitchFamily="34" charset="0"/>
              </a:endParaRP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Care delivery to MUSC Regional Health Network (RHN) Primary Care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Blends synchronous visits with asynchronous remote monitoring of patient progress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Ideal ratio for Behavioral Health Care Managers (BHCM) is 1:90 patients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Systematic Caseload review allows for Psychiatry oversight and recommendations at scale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Supported by NeuroFlow® – a digital engagement platform that serves as a patient registry and leverages AI-Enabled features to improve outcomes, overall wellness, and decrease costs of care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48F44F-D1E3-FA0F-0DCA-FD55071BD6ED}"/>
                </a:ext>
              </a:extLst>
            </p:cNvPr>
            <p:cNvSpPr/>
            <p:nvPr/>
          </p:nvSpPr>
          <p:spPr>
            <a:xfrm>
              <a:off x="6426415" y="1812847"/>
              <a:ext cx="146740" cy="4541496"/>
            </a:xfrm>
            <a:prstGeom prst="rect">
              <a:avLst/>
            </a:prstGeom>
            <a:solidFill>
              <a:srgbClr val="FFC000"/>
            </a:solidFill>
            <a:ln w="15875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id="{477474D6-9A0C-DC6E-EC43-2956186BAEF3}"/>
                </a:ext>
              </a:extLst>
            </p:cNvPr>
            <p:cNvSpPr/>
            <p:nvPr/>
          </p:nvSpPr>
          <p:spPr>
            <a:xfrm>
              <a:off x="6228822" y="1512490"/>
              <a:ext cx="1925622" cy="385940"/>
            </a:xfrm>
            <a:prstGeom prst="homePlate">
              <a:avLst/>
            </a:prstGeom>
            <a:solidFill>
              <a:srgbClr val="00759E"/>
            </a:solidFill>
            <a:ln w="15875" cap="rnd" cmpd="sng" algn="ctr">
              <a:solidFill>
                <a:srgbClr val="00759E">
                  <a:shade val="1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CoCM OVERVIEW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688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5B39-F742-6B6C-F164-24FE6B91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8" y="767039"/>
            <a:ext cx="10725912" cy="1325563"/>
          </a:xfrm>
        </p:spPr>
        <p:txBody>
          <a:bodyPr/>
          <a:lstStyle/>
          <a:p>
            <a:r>
              <a:rPr lang="en-US" dirty="0"/>
              <a:t>Tele-</a:t>
            </a:r>
            <a:r>
              <a:rPr lang="en-US" dirty="0" err="1"/>
              <a:t>CoCM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831A4-6E16-0446-94B0-E2CF395E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8" y="1650949"/>
            <a:ext cx="10725911" cy="896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Supporting Primary Care throughout </a:t>
            </a:r>
          </a:p>
          <a:p>
            <a:pPr marL="0" indent="0">
              <a:buNone/>
            </a:pPr>
            <a:r>
              <a:rPr lang="en-US" dirty="0"/>
              <a:t>Rural South Carolina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05C51-A6E6-E8AC-358C-886F8875C91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01F44C-04DA-F72C-4BB7-43CB7CED2FC9}"/>
              </a:ext>
            </a:extLst>
          </p:cNvPr>
          <p:cNvGrpSpPr/>
          <p:nvPr/>
        </p:nvGrpSpPr>
        <p:grpSpPr>
          <a:xfrm>
            <a:off x="0" y="767039"/>
            <a:ext cx="12096861" cy="5880420"/>
            <a:chOff x="0" y="216632"/>
            <a:chExt cx="12096861" cy="58804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6D9069-F36C-C75C-C28E-95BB0A7AEE1E}"/>
                </a:ext>
              </a:extLst>
            </p:cNvPr>
            <p:cNvSpPr/>
            <p:nvPr/>
          </p:nvSpPr>
          <p:spPr>
            <a:xfrm>
              <a:off x="0" y="3489564"/>
              <a:ext cx="6826685" cy="2438670"/>
            </a:xfrm>
            <a:prstGeom prst="rect">
              <a:avLst/>
            </a:prstGeom>
            <a:solidFill>
              <a:srgbClr val="00759E"/>
            </a:solidFill>
            <a:ln w="25400" cap="rnd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59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3DB961-F093-BAA3-17CC-187FD6A42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87" b="94700" l="5429" r="98286">
                          <a14:foregroundMark x1="88857" y1="41696" x2="63714" y2="15548"/>
                          <a14:foregroundMark x1="63714" y1="15548" x2="48286" y2="14134"/>
                          <a14:foregroundMark x1="48286" y1="14134" x2="40857" y2="7420"/>
                          <a14:foregroundMark x1="40857" y1="7420" x2="10857" y2="9894"/>
                          <a14:foregroundMark x1="10857" y1="9894" x2="19714" y2="28622"/>
                          <a14:foregroundMark x1="19714" y1="28622" x2="34571" y2="45936"/>
                          <a14:foregroundMark x1="34571" y1="45936" x2="44857" y2="67138"/>
                          <a14:foregroundMark x1="44857" y1="67138" x2="47429" y2="84806"/>
                          <a14:foregroundMark x1="47429" y1="84806" x2="59714" y2="83392"/>
                          <a14:foregroundMark x1="59714" y1="83392" x2="91714" y2="41696"/>
                          <a14:foregroundMark x1="91714" y1="41696" x2="84000" y2="35336"/>
                          <a14:foregroundMark x1="84000" y1="35336" x2="83429" y2="35336"/>
                          <a14:foregroundMark x1="95714" y1="40283" x2="95714" y2="40283"/>
                          <a14:foregroundMark x1="52000" y1="95406" x2="52000" y2="95406"/>
                          <a14:foregroundMark x1="97143" y1="41343" x2="97143" y2="41343"/>
                          <a14:foregroundMark x1="52000" y1="9187" x2="41714" y2="4947"/>
                          <a14:foregroundMark x1="41714" y1="4947" x2="18857" y2="4240"/>
                          <a14:foregroundMark x1="5429" y1="14841" x2="5429" y2="14841"/>
                          <a14:foregroundMark x1="40000" y1="38516" x2="40000" y2="38516"/>
                          <a14:foregroundMark x1="98286" y1="40989" x2="98286" y2="40989"/>
                          <a14:backgroundMark x1="27714" y1="353" x2="27714" y2="353"/>
                          <a14:backgroundMark x1="84571" y1="6360" x2="73714" y2="5654"/>
                          <a14:backgroundMark x1="25429" y1="353" x2="25429" y2="353"/>
                          <a14:backgroundMark x1="22571" y1="707" x2="22571" y2="7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57615" y="216632"/>
              <a:ext cx="3320718" cy="26850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8A15BB2-E52C-C761-1D93-8FCE1A4A0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562" y="2009048"/>
              <a:ext cx="6219104" cy="25648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slide2" descr="Clinical Outcomes">
              <a:extLst>
                <a:ext uri="{FF2B5EF4-FFF2-40B4-BE49-F238E27FC236}">
                  <a16:creationId xmlns:a16="http://schemas.microsoft.com/office/drawing/2014/main" id="{7366189F-742F-A884-2F2C-89FFB6182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1455" y="3169011"/>
              <a:ext cx="5205406" cy="29280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CD974A-59C5-B1E5-1FFA-81CDA8712EDA}"/>
                </a:ext>
              </a:extLst>
            </p:cNvPr>
            <p:cNvSpPr txBox="1"/>
            <p:nvPr/>
          </p:nvSpPr>
          <p:spPr>
            <a:xfrm>
              <a:off x="5770737" y="4786699"/>
              <a:ext cx="11207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35</a:t>
              </a:r>
              <a:r>
                <a:rPr lang="en-US" sz="14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 </a:t>
              </a:r>
              <a:r>
                <a:rPr lang="en-US" sz="16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days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DC9777-9EE1-9AC4-7664-450ED9E52969}"/>
                </a:ext>
              </a:extLst>
            </p:cNvPr>
            <p:cNvSpPr txBox="1"/>
            <p:nvPr/>
          </p:nvSpPr>
          <p:spPr>
            <a:xfrm>
              <a:off x="1004315" y="4921411"/>
              <a:ext cx="51878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Fira Sans Extra Condensed Medium"/>
                </a:rPr>
                <a:t>of patients had a clinical </a:t>
              </a:r>
              <a:r>
                <a:rPr lang="en-US" sz="1600" b="1" dirty="0">
                  <a:solidFill>
                    <a:srgbClr val="FFFFFF"/>
                  </a:solidFill>
                  <a:latin typeface="Fira Sans Extra Condensed Medium"/>
                </a:rPr>
                <a:t>reduction</a:t>
              </a:r>
              <a:r>
                <a:rPr lang="en-US" sz="1600" dirty="0">
                  <a:solidFill>
                    <a:srgbClr val="FFFFFF"/>
                  </a:solidFill>
                  <a:latin typeface="Fira Sans Extra Condensed Medium"/>
                </a:rPr>
                <a:t> in PHQ9/GAD7 in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BAD010-1FF5-1EF9-9624-749C50FA1C8A}"/>
                </a:ext>
              </a:extLst>
            </p:cNvPr>
            <p:cNvSpPr txBox="1"/>
            <p:nvPr/>
          </p:nvSpPr>
          <p:spPr>
            <a:xfrm>
              <a:off x="0" y="4851070"/>
              <a:ext cx="17035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Over</a:t>
              </a:r>
              <a:r>
                <a:rPr lang="en-US" sz="24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 1/3</a:t>
              </a:r>
              <a:r>
                <a:rPr lang="en-US" sz="2400" b="1" baseline="30000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rd</a:t>
              </a:r>
              <a:r>
                <a:rPr lang="en-US" sz="24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 </a:t>
              </a:r>
              <a:endParaRPr lang="en-US" sz="1400" b="1" dirty="0">
                <a:ln w="0"/>
                <a:solidFill>
                  <a:srgbClr val="EB851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EA545A-273F-808D-F984-BAF9C34D2018}"/>
                </a:ext>
              </a:extLst>
            </p:cNvPr>
            <p:cNvSpPr txBox="1"/>
            <p:nvPr/>
          </p:nvSpPr>
          <p:spPr>
            <a:xfrm>
              <a:off x="5770738" y="5192176"/>
              <a:ext cx="1212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74 </a:t>
              </a:r>
              <a:r>
                <a:rPr lang="en-US" sz="16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days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EC7762-02C2-6582-24B2-FE8383E2A9B2}"/>
                </a:ext>
              </a:extLst>
            </p:cNvPr>
            <p:cNvSpPr txBox="1"/>
            <p:nvPr/>
          </p:nvSpPr>
          <p:spPr>
            <a:xfrm>
              <a:off x="1004315" y="5305482"/>
              <a:ext cx="51878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Fira Sans Extra Condensed Medium"/>
                </a:rPr>
                <a:t>of patients had a clinical </a:t>
              </a:r>
              <a:r>
                <a:rPr lang="en-US" sz="1600" b="1" dirty="0">
                  <a:solidFill>
                    <a:srgbClr val="FFFFFF"/>
                  </a:solidFill>
                  <a:latin typeface="Fira Sans Extra Condensed Medium"/>
                </a:rPr>
                <a:t>remission</a:t>
              </a:r>
              <a:r>
                <a:rPr lang="en-US" sz="1600" dirty="0">
                  <a:solidFill>
                    <a:srgbClr val="FFFFFF"/>
                  </a:solidFill>
                  <a:latin typeface="Fira Sans Extra Condensed Medium"/>
                </a:rPr>
                <a:t> in PHQ9/GAD7 in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9991C0-517C-E86C-9563-66857669A51A}"/>
                </a:ext>
              </a:extLst>
            </p:cNvPr>
            <p:cNvSpPr txBox="1"/>
            <p:nvPr/>
          </p:nvSpPr>
          <p:spPr>
            <a:xfrm>
              <a:off x="7972" y="5243594"/>
              <a:ext cx="16955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Over</a:t>
              </a:r>
              <a:r>
                <a:rPr lang="en-US" sz="24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 2/3</a:t>
              </a:r>
              <a:r>
                <a:rPr lang="en-US" sz="2400" b="1" baseline="30000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rd</a:t>
              </a:r>
              <a:r>
                <a:rPr lang="en-US" sz="24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 </a:t>
              </a:r>
              <a:endParaRPr lang="en-US" sz="1400" b="1" dirty="0">
                <a:ln w="0"/>
                <a:solidFill>
                  <a:srgbClr val="EB851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50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43E42-6DFA-DBDC-9DE5-2229AB108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Tele-</a:t>
            </a:r>
            <a:r>
              <a:rPr lang="en-US" dirty="0" err="1"/>
              <a:t>CoCM</a:t>
            </a:r>
            <a:r>
              <a:rPr lang="en-US" dirty="0"/>
              <a:t> Successes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2A7AC-4827-400E-040F-9D60EF322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are now enterprise wide and are starting to discuss movement into specialty care</a:t>
            </a:r>
          </a:p>
          <a:p>
            <a:r>
              <a:rPr lang="en-US" sz="2000" dirty="0"/>
              <a:t>Development of a resident longitudinal rotation</a:t>
            </a:r>
          </a:p>
          <a:p>
            <a:r>
              <a:rPr lang="en-US" sz="2000" dirty="0"/>
              <a:t>Primary care provider satisfaction has been consistently high</a:t>
            </a:r>
          </a:p>
          <a:p>
            <a:r>
              <a:rPr lang="en-US" sz="2000" dirty="0"/>
              <a:t>4 Behavioral Health Care Managers</a:t>
            </a:r>
          </a:p>
          <a:p>
            <a:r>
              <a:rPr lang="en-US" sz="2000" dirty="0"/>
              <a:t>Annual South Carolina Collaborative Care Summit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F4729-7F02-76E7-E1B3-62BC1419C1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7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8ED3B-7C11-F382-8BB4-BD8C69E7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Tele-</a:t>
            </a:r>
            <a:r>
              <a:rPr lang="en-US" dirty="0" err="1"/>
              <a:t>CoCM</a:t>
            </a:r>
            <a:r>
              <a:rPr lang="en-US" dirty="0"/>
              <a:t> </a:t>
            </a:r>
            <a:r>
              <a:rPr lang="en-US" dirty="0" err="1"/>
              <a:t>Challenage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D77BF-C22E-084F-395C-5A67E64A7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2989695"/>
            <a:ext cx="10725911" cy="3244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Change in Paradigm</a:t>
            </a:r>
          </a:p>
          <a:p>
            <a:pPr lvl="1"/>
            <a:r>
              <a:rPr lang="en-US" dirty="0"/>
              <a:t>“Can you just see and manage my patient?”</a:t>
            </a:r>
          </a:p>
          <a:p>
            <a:r>
              <a:rPr lang="en-US" dirty="0"/>
              <a:t>Acceptance to Change</a:t>
            </a:r>
          </a:p>
          <a:p>
            <a:pPr lvl="1"/>
            <a:r>
              <a:rPr lang="en-US" dirty="0"/>
              <a:t>Hesitancy from partners given newly activated CPT codes</a:t>
            </a:r>
          </a:p>
          <a:p>
            <a:r>
              <a:rPr lang="en-US" dirty="0"/>
              <a:t>A Crowded Market</a:t>
            </a:r>
          </a:p>
          <a:p>
            <a:pPr lvl="1"/>
            <a:r>
              <a:rPr lang="en-US" dirty="0"/>
              <a:t>E-Consult, Competing internal specialty consultation, Competing external referrals </a:t>
            </a:r>
          </a:p>
          <a:p>
            <a:r>
              <a:rPr lang="en-US" dirty="0"/>
              <a:t>Trouble-shooting to Minimize Confusion</a:t>
            </a:r>
          </a:p>
          <a:p>
            <a:pPr lvl="1"/>
            <a:r>
              <a:rPr lang="en-US" dirty="0"/>
              <a:t>Working with EPIC builders and other services to make ordering as simple as possible……………….may not be so simple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9DDC6-B0EA-7EB2-BB11-E6FC6A0DED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5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F265-9DD7-C72A-8657-16BD4B46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1130527"/>
            <a:ext cx="10725912" cy="1325563"/>
          </a:xfrm>
        </p:spPr>
        <p:txBody>
          <a:bodyPr/>
          <a:lstStyle/>
          <a:p>
            <a:r>
              <a:rPr lang="en-US" dirty="0"/>
              <a:t>Outpatient Telehealth Psychiatry Consultation (OT Psych)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32848-D752-D2DD-BDAD-01FDAB9DDED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2992A9-EF96-3442-0358-713B30EB55BC}"/>
              </a:ext>
            </a:extLst>
          </p:cNvPr>
          <p:cNvGrpSpPr/>
          <p:nvPr/>
        </p:nvGrpSpPr>
        <p:grpSpPr>
          <a:xfrm>
            <a:off x="153178" y="1980984"/>
            <a:ext cx="11611933" cy="4841853"/>
            <a:chOff x="260056" y="1512490"/>
            <a:chExt cx="11611933" cy="484185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96800AA4-87F4-1FD2-79BC-24284FB42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056" y="2105195"/>
              <a:ext cx="5715148" cy="3766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8AFA6F-807A-D70F-B415-4F52AC7FB3E2}"/>
                </a:ext>
              </a:extLst>
            </p:cNvPr>
            <p:cNvSpPr/>
            <p:nvPr/>
          </p:nvSpPr>
          <p:spPr>
            <a:xfrm>
              <a:off x="6426415" y="1812847"/>
              <a:ext cx="146740" cy="4541496"/>
            </a:xfrm>
            <a:prstGeom prst="rect">
              <a:avLst/>
            </a:prstGeom>
            <a:solidFill>
              <a:srgbClr val="FFC000"/>
            </a:solidFill>
            <a:ln w="15875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234E13B6-6C1B-C2A8-FD8C-70EE50EB3EAD}"/>
                </a:ext>
              </a:extLst>
            </p:cNvPr>
            <p:cNvSpPr/>
            <p:nvPr/>
          </p:nvSpPr>
          <p:spPr>
            <a:xfrm>
              <a:off x="6228821" y="1512490"/>
              <a:ext cx="2136965" cy="385940"/>
            </a:xfrm>
            <a:prstGeom prst="homePlate">
              <a:avLst/>
            </a:prstGeom>
            <a:solidFill>
              <a:srgbClr val="00759E"/>
            </a:solidFill>
            <a:ln w="15875" cap="rnd" cmpd="sng" algn="ctr">
              <a:solidFill>
                <a:srgbClr val="00759E">
                  <a:shade val="1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srgbClr val="FFFFFF"/>
                  </a:solidFill>
                  <a:latin typeface="Arial"/>
                </a:rPr>
                <a:t>OT Psych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OVERVIEW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8EE6C0-2EB4-78FE-FC53-6651E464FEB9}"/>
                </a:ext>
              </a:extLst>
            </p:cNvPr>
            <p:cNvSpPr txBox="1"/>
            <p:nvPr/>
          </p:nvSpPr>
          <p:spPr>
            <a:xfrm>
              <a:off x="6573155" y="1944548"/>
              <a:ext cx="5298834" cy="34470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lang="en-US" dirty="0">
                  <a:solidFill>
                    <a:srgbClr val="00447C"/>
                  </a:solidFill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Non-MUSC Primary Care Provider requests consultation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lang="en-US" dirty="0">
                  <a:solidFill>
                    <a:srgbClr val="00447C"/>
                  </a:solidFill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Psychiatry specialist performs real-time (synchronous), direct-to-consumer visits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47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endParaRP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Ideal </a:t>
              </a:r>
              <a:r>
                <a:rPr lang="en-US" dirty="0">
                  <a:solidFill>
                    <a:srgbClr val="00447C"/>
                  </a:solidFill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number of visits is 3 – 5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47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endParaRP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lang="en-US" dirty="0">
                  <a:solidFill>
                    <a:srgbClr val="00447C"/>
                  </a:solidFill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Management recommendations are delivered to Primary Care Provider via secure, direct messaging – PCP places orders</a:t>
              </a:r>
            </a:p>
            <a:p>
              <a:pPr marL="457200" marR="0" lvl="0" indent="-457200" algn="l" defTabSz="34286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759E"/>
                </a:buClr>
                <a:buSzTx/>
                <a:buFont typeface="Wingdings 2" charset="2"/>
                <a:buAutoNum type="arabicPeriod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Psychiatry specialists are</a:t>
              </a:r>
              <a:r>
                <a:rPr lang="en-US" dirty="0">
                  <a:solidFill>
                    <a:srgbClr val="00447C"/>
                  </a:solidFill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physicians or PMH-NP (psychiatric mental health nurse practitioners)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447C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385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914F-200E-9382-FC34-63419227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8" y="955848"/>
            <a:ext cx="10725912" cy="1325563"/>
          </a:xfrm>
        </p:spPr>
        <p:txBody>
          <a:bodyPr/>
          <a:lstStyle/>
          <a:p>
            <a:r>
              <a:rPr lang="en-US" dirty="0"/>
              <a:t>OT Psych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3528B-1593-0956-D29F-17FE3FD83F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3C6A2F-0CAE-9D43-177F-A2EA46A1F351}"/>
              </a:ext>
            </a:extLst>
          </p:cNvPr>
          <p:cNvGrpSpPr/>
          <p:nvPr/>
        </p:nvGrpSpPr>
        <p:grpSpPr>
          <a:xfrm>
            <a:off x="140567" y="2047875"/>
            <a:ext cx="11907814" cy="4586909"/>
            <a:chOff x="142093" y="1455294"/>
            <a:chExt cx="11907814" cy="4586909"/>
          </a:xfrm>
        </p:grpSpPr>
        <p:pic>
          <p:nvPicPr>
            <p:cNvPr id="6" name="Content Placeholder 13">
              <a:extLst>
                <a:ext uri="{FF2B5EF4-FFF2-40B4-BE49-F238E27FC236}">
                  <a16:creationId xmlns:a16="http://schemas.microsoft.com/office/drawing/2014/main" id="{F8D33A02-7A4A-82F3-E878-DA4E0E66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0456" y="2910854"/>
              <a:ext cx="6669451" cy="3131349"/>
            </a:xfrm>
            <a:prstGeom prst="rect">
              <a:avLst/>
            </a:prstGeom>
            <a:effectLst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0BC745-98EC-8359-41D6-F595FC2185FA}"/>
                </a:ext>
              </a:extLst>
            </p:cNvPr>
            <p:cNvSpPr txBox="1"/>
            <p:nvPr/>
          </p:nvSpPr>
          <p:spPr>
            <a:xfrm>
              <a:off x="1872644" y="1499459"/>
              <a:ext cx="18665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50,000</a:t>
              </a:r>
              <a:endParaRPr lang="en-US" sz="2400" b="1" dirty="0">
                <a:ln w="0"/>
                <a:solidFill>
                  <a:srgbClr val="EB851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7EF533-6E89-7590-5618-CF7DB47E1F16}"/>
                </a:ext>
              </a:extLst>
            </p:cNvPr>
            <p:cNvSpPr txBox="1"/>
            <p:nvPr/>
          </p:nvSpPr>
          <p:spPr>
            <a:xfrm>
              <a:off x="1435854" y="2128863"/>
              <a:ext cx="2606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447C"/>
                  </a:solidFill>
                  <a:latin typeface="Fira Sans Extra Condensed Medium"/>
                </a:rPr>
                <a:t>DTC Behavioral Health Video Visits in the last 12 months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28E645-54D8-BD35-FCDD-97618FCCDD1B}"/>
                </a:ext>
              </a:extLst>
            </p:cNvPr>
            <p:cNvSpPr txBox="1"/>
            <p:nvPr/>
          </p:nvSpPr>
          <p:spPr>
            <a:xfrm>
              <a:off x="8045465" y="1455294"/>
              <a:ext cx="13035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n w="0"/>
                  <a:solidFill>
                    <a:srgbClr val="EB851E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</a:rPr>
                <a:t>68%</a:t>
              </a:r>
              <a:endParaRPr lang="en-US" sz="2400" b="1" dirty="0">
                <a:ln w="0"/>
                <a:solidFill>
                  <a:srgbClr val="EB851E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4DACA0-84B6-8703-1D22-290D8D8F6CBD}"/>
                </a:ext>
              </a:extLst>
            </p:cNvPr>
            <p:cNvSpPr txBox="1"/>
            <p:nvPr/>
          </p:nvSpPr>
          <p:spPr>
            <a:xfrm>
              <a:off x="7394024" y="2035495"/>
              <a:ext cx="2606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447C"/>
                  </a:solidFill>
                  <a:latin typeface="Fira Sans Extra Condensed Medium"/>
                </a:rPr>
                <a:t>Of all ambulatory Behavioral Health video visits are virtual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AA3E66E-65D1-808A-3E4C-DDAFA118801F}"/>
                </a:ext>
              </a:extLst>
            </p:cNvPr>
            <p:cNvGrpSpPr/>
            <p:nvPr/>
          </p:nvGrpSpPr>
          <p:grpSpPr>
            <a:xfrm>
              <a:off x="142093" y="2993715"/>
              <a:ext cx="5049639" cy="3039256"/>
              <a:chOff x="120415" y="2182145"/>
              <a:chExt cx="5975585" cy="368559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640F2CD-184E-74B0-9BE7-0B54CFD4A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415" y="2182145"/>
                <a:ext cx="5975585" cy="368559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9F98AF8-2AAB-C80B-992A-E6DBBBC02F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3629" y="2485281"/>
                <a:ext cx="4664003" cy="295816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50AF8CA-EBB3-9BF8-1FF5-7843068CF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775" y="2323333"/>
                <a:ext cx="4614863" cy="16194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983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5195F-365A-FFA0-2C7B-A76120B9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 Psych Successes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148AD-BB2F-99D3-D87E-7A515FB3C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Exponential growth</a:t>
            </a:r>
          </a:p>
          <a:p>
            <a:r>
              <a:rPr lang="en-US" dirty="0"/>
              <a:t>Interprofessional partnership with College of Nursing (CON)</a:t>
            </a:r>
          </a:p>
          <a:p>
            <a:pPr lvl="1"/>
            <a:r>
              <a:rPr lang="en-US" dirty="0"/>
              <a:t>PARTNER PMH-NP fellows help with care delivery with physician oversight</a:t>
            </a:r>
          </a:p>
          <a:p>
            <a:r>
              <a:rPr lang="en-US" dirty="0"/>
              <a:t>Consistent reimbursement using traditional CPT codes</a:t>
            </a:r>
          </a:p>
          <a:p>
            <a:r>
              <a:rPr lang="en-US" dirty="0"/>
              <a:t>Direct-to-consumer allows patients to be seen anywhere across the state</a:t>
            </a:r>
          </a:p>
          <a:p>
            <a:r>
              <a:rPr lang="en-US" dirty="0"/>
              <a:t>Fosters partnership and collaboration with non-MUSC primary care providers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048A7-AD1A-8E1D-6E55-9D9BB018520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56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C183-4F87-959A-AAED-2B555AB2A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 Psych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72AD4-A3CB-7212-AA68-13E24D9AD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Reaching non-MUSC Primary Care Providers</a:t>
            </a:r>
          </a:p>
          <a:p>
            <a:r>
              <a:rPr lang="en-US" dirty="0"/>
              <a:t>Recommendations not being implemented</a:t>
            </a:r>
          </a:p>
          <a:p>
            <a:r>
              <a:rPr lang="en-US" dirty="0"/>
              <a:t>Limited ability to evaluate certain mental health presentations</a:t>
            </a:r>
          </a:p>
          <a:p>
            <a:pPr lvl="1"/>
            <a:r>
              <a:rPr lang="en-US" dirty="0"/>
              <a:t>Acutely suicidal patients, acutely psychotic patients, evaluations for neurodevelopmental disorders</a:t>
            </a:r>
          </a:p>
          <a:p>
            <a:r>
              <a:rPr lang="en-US" dirty="0"/>
              <a:t>Capping a number of consultation visits</a:t>
            </a:r>
          </a:p>
          <a:p>
            <a:pPr lvl="1"/>
            <a:r>
              <a:rPr lang="en-US" dirty="0"/>
              <a:t>What if there is no long-term psychiatric option available?</a:t>
            </a:r>
          </a:p>
          <a:p>
            <a:pPr lvl="1"/>
            <a:r>
              <a:rPr lang="en-US" dirty="0"/>
              <a:t>What if there is considerable rapport development?</a:t>
            </a:r>
          </a:p>
          <a:p>
            <a:r>
              <a:rPr lang="en-US" dirty="0"/>
              <a:t>Disagreements on management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CC5FB-7D55-7EDB-C5DC-8435CC1F037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4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C9B5-11A7-7085-514F-3192C179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1370136"/>
            <a:ext cx="10725912" cy="1325563"/>
          </a:xfrm>
        </p:spPr>
        <p:txBody>
          <a:bodyPr/>
          <a:lstStyle/>
          <a:p>
            <a:r>
              <a:rPr lang="en-US" dirty="0"/>
              <a:t>Case Illustration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9B547-AC5D-CCE1-5FDB-293FA2A61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2695699"/>
            <a:ext cx="10725911" cy="38004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34-year-old female G4P3 with a psychiatric history pertinent for Major Depressive Disorder, Posttraumatic Stress Disorder, and Panic Disorder who presents to </a:t>
            </a:r>
            <a:r>
              <a:rPr lang="en-US" dirty="0" err="1"/>
              <a:t>CoCM</a:t>
            </a:r>
            <a:r>
              <a:rPr lang="en-US" dirty="0"/>
              <a:t> for evaluation.  There is a history of post-partum depression.</a:t>
            </a:r>
          </a:p>
          <a:p>
            <a:r>
              <a:rPr lang="en-US" dirty="0"/>
              <a:t>Home medications include:</a:t>
            </a:r>
          </a:p>
          <a:p>
            <a:pPr lvl="1"/>
            <a:r>
              <a:rPr lang="en-US" dirty="0"/>
              <a:t>Venlafaxine extended-release 150 mg by mouth daily</a:t>
            </a:r>
          </a:p>
          <a:p>
            <a:pPr lvl="1"/>
            <a:r>
              <a:rPr lang="en-US" dirty="0"/>
              <a:t>Mirtazapine 15 mg by mouth at bedtime</a:t>
            </a:r>
          </a:p>
          <a:p>
            <a:pPr lvl="1"/>
            <a:r>
              <a:rPr lang="en-US" dirty="0"/>
              <a:t>Alprazolam 1 mg by mouth three times daily (taking for ~ 2 years)</a:t>
            </a:r>
          </a:p>
          <a:p>
            <a:r>
              <a:rPr lang="en-US" dirty="0"/>
              <a:t>During follow-up with her Behavioral Health Care Manager, we learn she is 7-weeks pregnant.</a:t>
            </a:r>
          </a:p>
          <a:p>
            <a:r>
              <a:rPr lang="en-US" dirty="0"/>
              <a:t>OB/GYN has encouraged her to stop all psychotropic medicines</a:t>
            </a:r>
          </a:p>
          <a:p>
            <a:r>
              <a:rPr lang="en-US" dirty="0"/>
              <a:t>PCP does not feel comfortable with </a:t>
            </a:r>
            <a:r>
              <a:rPr lang="en-US" dirty="0" err="1"/>
              <a:t>CoCM</a:t>
            </a:r>
            <a:r>
              <a:rPr lang="en-US" dirty="0"/>
              <a:t> recommendations to continue medications given OB/GYN’s concerns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2D13A-0F47-1377-5781-933EF213E72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7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B2AF-6C23-BA8E-9946-036988A1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Illustration –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1F7D6-BB5F-2381-59D8-B0EBEE5B4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3155950"/>
            <a:ext cx="10725911" cy="30904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Collaboration Breakdown</a:t>
            </a:r>
          </a:p>
          <a:p>
            <a:pPr lvl="1"/>
            <a:r>
              <a:rPr lang="en-US" dirty="0"/>
              <a:t>What if a provider is not reachable?</a:t>
            </a:r>
          </a:p>
          <a:p>
            <a:r>
              <a:rPr lang="en-US" dirty="0"/>
              <a:t>Ryan Haight and Post-Pandemic Era</a:t>
            </a:r>
          </a:p>
          <a:p>
            <a:pPr lvl="1"/>
            <a:r>
              <a:rPr lang="en-US" dirty="0"/>
              <a:t>Can this patient receive a controlled substance if not seen by a prescriber face-to-face?</a:t>
            </a:r>
          </a:p>
          <a:p>
            <a:r>
              <a:rPr lang="en-US" dirty="0"/>
              <a:t>Creativity &amp; Flexibility</a:t>
            </a:r>
          </a:p>
          <a:p>
            <a:pPr lvl="1"/>
            <a:r>
              <a:rPr lang="en-US" dirty="0"/>
              <a:t>Can we blend programs (i.e., Tele-</a:t>
            </a:r>
            <a:r>
              <a:rPr lang="en-US" dirty="0" err="1"/>
              <a:t>CoCM</a:t>
            </a:r>
            <a:r>
              <a:rPr lang="en-US" dirty="0"/>
              <a:t> with OT Psych) to help bridge challenging cases?</a:t>
            </a:r>
          </a:p>
          <a:p>
            <a:r>
              <a:rPr lang="en-US" dirty="0"/>
              <a:t>Outcome</a:t>
            </a:r>
          </a:p>
          <a:p>
            <a:pPr lvl="1"/>
            <a:r>
              <a:rPr lang="en-US" dirty="0"/>
              <a:t>Patient seen virtually by psychiatric provider to provide prescriptions to bridge them to our Women’s Perinatal Psychiatry clinic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0EDC7-B38F-B7EC-6042-E9886D6EC6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65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A7972-B285-6951-2970-487AAC498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54022-D0D9-E892-55E6-05435FDF7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2847976"/>
            <a:ext cx="10725911" cy="3457821"/>
          </a:xfrm>
        </p:spPr>
        <p:txBody>
          <a:bodyPr>
            <a:normAutofit/>
          </a:bodyPr>
          <a:lstStyle/>
          <a:p>
            <a:r>
              <a:rPr lang="en-US" dirty="0"/>
              <a:t>Strengthening partnership with Primary Care institutionally</a:t>
            </a:r>
          </a:p>
          <a:p>
            <a:r>
              <a:rPr lang="en-US" dirty="0"/>
              <a:t>Working with EPIC builders to simplify the referral process</a:t>
            </a:r>
          </a:p>
          <a:p>
            <a:r>
              <a:rPr lang="en-US" dirty="0"/>
              <a:t>Partnering with a Federally Qualified Health Center (FQHC)</a:t>
            </a:r>
          </a:p>
          <a:p>
            <a:r>
              <a:rPr lang="en-US" dirty="0"/>
              <a:t>Extending </a:t>
            </a:r>
            <a:r>
              <a:rPr lang="en-US" dirty="0" err="1"/>
              <a:t>CoCM</a:t>
            </a:r>
            <a:r>
              <a:rPr lang="en-US" dirty="0"/>
              <a:t> outside the MUSC RHN</a:t>
            </a:r>
          </a:p>
          <a:p>
            <a:r>
              <a:rPr lang="en-US" dirty="0"/>
              <a:t>Comparing Telehealth-enabled </a:t>
            </a:r>
            <a:r>
              <a:rPr lang="en-US" dirty="0" err="1"/>
              <a:t>CoCM</a:t>
            </a:r>
            <a:r>
              <a:rPr lang="en-US" dirty="0"/>
              <a:t> delivered virtually versus in-person</a:t>
            </a:r>
          </a:p>
          <a:p>
            <a:r>
              <a:rPr lang="en-US" dirty="0"/>
              <a:t>Reconceptualizing how all outpatient behavioral health care delivery can best co-exist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32279-2EF8-CA2B-307E-0ABBE836574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4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7AD7-4088-B075-F3C0-15287554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6612"/>
            <a:ext cx="7441096" cy="2523218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2800" b="0" dirty="0"/>
              <a:t>The Telehealth Centers of Excellence(COEs) develop resources for telehealth organizations, researchers, providers, and staff based on their experience, research, and innovation.</a:t>
            </a:r>
          </a:p>
        </p:txBody>
      </p:sp>
      <p:sp>
        <p:nvSpPr>
          <p:cNvPr id="3" name="Rounded Rectangle 2">
            <a:hlinkClick r:id="rId2"/>
            <a:extLst>
              <a:ext uri="{FF2B5EF4-FFF2-40B4-BE49-F238E27FC236}">
                <a16:creationId xmlns:a16="http://schemas.microsoft.com/office/drawing/2014/main" id="{FCC7CAB4-F249-FE59-29A2-E03408A1B913}"/>
              </a:ext>
            </a:extLst>
          </p:cNvPr>
          <p:cNvSpPr/>
          <p:nvPr/>
        </p:nvSpPr>
        <p:spPr>
          <a:xfrm>
            <a:off x="838200" y="3508171"/>
            <a:ext cx="1934817" cy="501293"/>
          </a:xfrm>
          <a:prstGeom prst="roundRect">
            <a:avLst/>
          </a:prstGeom>
          <a:solidFill>
            <a:srgbClr val="FEC6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004CA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TelehealthCOE.org</a:t>
            </a:r>
            <a:endParaRPr lang="en-US" sz="1200" dirty="0">
              <a:solidFill>
                <a:srgbClr val="004CA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789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sc_12378_PowerPoint_Template_02" id="{D6E3CA84-8081-AE4C-B00D-17BFFF2E4C48}" vid="{E8A1AE1A-6911-454C-880B-78ABD5BEA0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977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Fira Sans Extra Condensed Medium</vt:lpstr>
      <vt:lpstr>Verdana</vt:lpstr>
      <vt:lpstr>Verlag</vt:lpstr>
      <vt:lpstr>Wingdings 2</vt:lpstr>
      <vt:lpstr>Office Theme</vt:lpstr>
      <vt:lpstr>Telepsychiatry for C-L Psychiatrists – Hits and Near Misses</vt:lpstr>
      <vt:lpstr>Acknowledgement</vt:lpstr>
      <vt:lpstr>Learning Objectives</vt:lpstr>
      <vt:lpstr>MUSC Telehealth Infrastructure  </vt:lpstr>
      <vt:lpstr>Telehealth-enabled Collaborative Care Management (Tele-CoCM)</vt:lpstr>
      <vt:lpstr>Tele-CoCM</vt:lpstr>
      <vt:lpstr>Tele-CoCM Successes</vt:lpstr>
      <vt:lpstr>Tele-CoCM Challenage</vt:lpstr>
      <vt:lpstr>Outpatient Telehealth Psychiatry Consultation (OT Psych)</vt:lpstr>
      <vt:lpstr>OT Psych</vt:lpstr>
      <vt:lpstr>OT Psych Successes</vt:lpstr>
      <vt:lpstr>OT Psych Challenges</vt:lpstr>
      <vt:lpstr>Case Illustration</vt:lpstr>
      <vt:lpstr>Case Illustration – continued</vt:lpstr>
      <vt:lpstr>Future Considerations</vt:lpstr>
      <vt:lpstr>The Telehealth Centers of Excellence(COEs) develop resources for telehealth organizations, researchers, providers, and staff based on their experience, research, and innovation.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Jae Dollason</dc:creator>
  <cp:lastModifiedBy>D'orio, Samantha</cp:lastModifiedBy>
  <cp:revision>8</cp:revision>
  <dcterms:created xsi:type="dcterms:W3CDTF">2022-10-24T15:00:10Z</dcterms:created>
  <dcterms:modified xsi:type="dcterms:W3CDTF">2026-10-05T18:48:51Z</dcterms:modified>
</cp:coreProperties>
</file>