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sldIdLst>
    <p:sldId id="272" r:id="rId5"/>
    <p:sldId id="263" r:id="rId6"/>
    <p:sldId id="276" r:id="rId7"/>
    <p:sldId id="302" r:id="rId8"/>
    <p:sldId id="274" r:id="rId9"/>
    <p:sldId id="277" r:id="rId10"/>
    <p:sldId id="275" r:id="rId11"/>
    <p:sldId id="278" r:id="rId12"/>
    <p:sldId id="279" r:id="rId13"/>
    <p:sldId id="301" r:id="rId14"/>
    <p:sldId id="280" r:id="rId15"/>
    <p:sldId id="293" r:id="rId16"/>
    <p:sldId id="281" r:id="rId17"/>
    <p:sldId id="282" r:id="rId18"/>
    <p:sldId id="284" r:id="rId19"/>
    <p:sldId id="292" r:id="rId20"/>
    <p:sldId id="285" r:id="rId21"/>
    <p:sldId id="296" r:id="rId22"/>
    <p:sldId id="286" r:id="rId23"/>
    <p:sldId id="297" r:id="rId24"/>
    <p:sldId id="288" r:id="rId25"/>
    <p:sldId id="298" r:id="rId26"/>
    <p:sldId id="303" r:id="rId27"/>
    <p:sldId id="289" r:id="rId28"/>
    <p:sldId id="290" r:id="rId29"/>
    <p:sldId id="291" r:id="rId30"/>
    <p:sldId id="300" r:id="rId31"/>
    <p:sldId id="30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363532-D757-890F-EEAF-044D2A9A8F3C}" name="Johnson, Emily" initials="EJ" userId="S::johnsoem@musc.edu::390acd33-d627-42fd-a55f-923cdd57b048" providerId="AD"/>
  <p188:author id="{D6A7CC89-2B21-9E2E-FCC3-AEF6A85FB49A}" name="MacGeorge, Claire" initials="MC" userId="S::cam89@musc.edu::986d8df0-6731-4cd2-9c40-c45a52d2342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EC619"/>
    <a:srgbClr val="004CA9"/>
    <a:srgbClr val="6964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309"/>
    <p:restoredTop sz="71311" autoAdjust="0"/>
  </p:normalViewPr>
  <p:slideViewPr>
    <p:cSldViewPr snapToGrid="0">
      <p:cViewPr varScale="1">
        <p:scale>
          <a:sx n="53" d="100"/>
          <a:sy n="53" d="100"/>
        </p:scale>
        <p:origin x="78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0ADCC6-AE45-4FB8-8AA2-1589003632E2}"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EB093B-7D5D-44EE-9521-7AE5042A6E18}" type="slidenum">
              <a:rPr lang="en-US" smtClean="0"/>
              <a:t>‹#›</a:t>
            </a:fld>
            <a:endParaRPr lang="en-US"/>
          </a:p>
        </p:txBody>
      </p:sp>
    </p:spTree>
    <p:extLst>
      <p:ext uri="{BB962C8B-B14F-4D97-AF65-F5344CB8AC3E}">
        <p14:creationId xmlns:p14="http://schemas.microsoft.com/office/powerpoint/2010/main" val="1365094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5</a:t>
            </a:fld>
            <a:endParaRPr lang="en-US"/>
          </a:p>
        </p:txBody>
      </p:sp>
    </p:spTree>
    <p:extLst>
      <p:ext uri="{BB962C8B-B14F-4D97-AF65-F5344CB8AC3E}">
        <p14:creationId xmlns:p14="http://schemas.microsoft.com/office/powerpoint/2010/main" val="1553014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6</a:t>
            </a:fld>
            <a:endParaRPr lang="en-US"/>
          </a:p>
        </p:txBody>
      </p:sp>
    </p:spTree>
    <p:extLst>
      <p:ext uri="{BB962C8B-B14F-4D97-AF65-F5344CB8AC3E}">
        <p14:creationId xmlns:p14="http://schemas.microsoft.com/office/powerpoint/2010/main" val="253421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EB093B-7D5D-44EE-9521-7AE5042A6E18}" type="slidenum">
              <a:rPr lang="en-US" smtClean="0"/>
              <a:t>7</a:t>
            </a:fld>
            <a:endParaRPr lang="en-US"/>
          </a:p>
        </p:txBody>
      </p:sp>
    </p:spTree>
    <p:extLst>
      <p:ext uri="{BB962C8B-B14F-4D97-AF65-F5344CB8AC3E}">
        <p14:creationId xmlns:p14="http://schemas.microsoft.com/office/powerpoint/2010/main" val="2792194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8</a:t>
            </a:fld>
            <a:endParaRPr lang="en-US"/>
          </a:p>
        </p:txBody>
      </p:sp>
    </p:spTree>
    <p:extLst>
      <p:ext uri="{BB962C8B-B14F-4D97-AF65-F5344CB8AC3E}">
        <p14:creationId xmlns:p14="http://schemas.microsoft.com/office/powerpoint/2010/main" val="2442248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9</a:t>
            </a:fld>
            <a:endParaRPr lang="en-US"/>
          </a:p>
        </p:txBody>
      </p:sp>
    </p:spTree>
    <p:extLst>
      <p:ext uri="{BB962C8B-B14F-4D97-AF65-F5344CB8AC3E}">
        <p14:creationId xmlns:p14="http://schemas.microsoft.com/office/powerpoint/2010/main" val="1995184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10</a:t>
            </a:fld>
            <a:endParaRPr lang="en-US"/>
          </a:p>
        </p:txBody>
      </p:sp>
    </p:spTree>
    <p:extLst>
      <p:ext uri="{BB962C8B-B14F-4D97-AF65-F5344CB8AC3E}">
        <p14:creationId xmlns:p14="http://schemas.microsoft.com/office/powerpoint/2010/main" val="2084706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Webinar objectives</a:t>
            </a:r>
          </a:p>
        </p:txBody>
      </p:sp>
      <p:sp>
        <p:nvSpPr>
          <p:cNvPr id="4" name="Slide Number Placeholder 3"/>
          <p:cNvSpPr>
            <a:spLocks noGrp="1"/>
          </p:cNvSpPr>
          <p:nvPr>
            <p:ph type="sldNum" sz="quarter" idx="5"/>
          </p:nvPr>
        </p:nvSpPr>
        <p:spPr/>
        <p:txBody>
          <a:bodyPr/>
          <a:lstStyle/>
          <a:p>
            <a:fld id="{FEEB093B-7D5D-44EE-9521-7AE5042A6E18}" type="slidenum">
              <a:rPr lang="en-US" smtClean="0"/>
              <a:t>11</a:t>
            </a:fld>
            <a:endParaRPr lang="en-US"/>
          </a:p>
        </p:txBody>
      </p:sp>
    </p:spTree>
    <p:extLst>
      <p:ext uri="{BB962C8B-B14F-4D97-AF65-F5344CB8AC3E}">
        <p14:creationId xmlns:p14="http://schemas.microsoft.com/office/powerpoint/2010/main" val="2885609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12</a:t>
            </a:fld>
            <a:endParaRPr lang="en-US"/>
          </a:p>
        </p:txBody>
      </p:sp>
    </p:spTree>
    <p:extLst>
      <p:ext uri="{BB962C8B-B14F-4D97-AF65-F5344CB8AC3E}">
        <p14:creationId xmlns:p14="http://schemas.microsoft.com/office/powerpoint/2010/main" val="76874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13</a:t>
            </a:fld>
            <a:endParaRPr lang="en-US"/>
          </a:p>
        </p:txBody>
      </p:sp>
    </p:spTree>
    <p:extLst>
      <p:ext uri="{BB962C8B-B14F-4D97-AF65-F5344CB8AC3E}">
        <p14:creationId xmlns:p14="http://schemas.microsoft.com/office/powerpoint/2010/main" val="1839521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14</a:t>
            </a:fld>
            <a:endParaRPr lang="en-US"/>
          </a:p>
        </p:txBody>
      </p:sp>
    </p:spTree>
    <p:extLst>
      <p:ext uri="{BB962C8B-B14F-4D97-AF65-F5344CB8AC3E}">
        <p14:creationId xmlns:p14="http://schemas.microsoft.com/office/powerpoint/2010/main" val="828665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say</a:t>
            </a:r>
          </a:p>
          <a:p>
            <a:r>
              <a:rPr lang="en-US" dirty="0"/>
              <a:t>Acceptability-highest in parents when they clearly understood program; well informed, respected, protected by confidentiality, able to access support with minimal burden</a:t>
            </a:r>
          </a:p>
          <a:p>
            <a:endParaRPr lang="en-US" dirty="0"/>
          </a:p>
          <a:p>
            <a:r>
              <a:rPr lang="en-US" dirty="0"/>
              <a:t>Involvement-</a:t>
            </a:r>
            <a:r>
              <a:rPr lang="en-US" sz="1200" kern="1200" dirty="0">
                <a:solidFill>
                  <a:schemeClr val="tx1"/>
                </a:solidFill>
                <a:effectLst/>
                <a:latin typeface="+mn-lt"/>
                <a:ea typeface="+mn-ea"/>
                <a:cs typeface="+mn-cs"/>
              </a:rPr>
              <a:t>Several interviewees felt this involvement improves communication, supports continuity of care, and can build trust when families understand that the program is supportive, free, school-based, and not punitive. At the same time, school counselors in particular noted parent availability, work schedules, transportation, technology, language barriers and consent paperwork often affect access and appointment attendance. Younger children create additional demands because caregivers need to be physically present for each appointment. </a:t>
            </a:r>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15</a:t>
            </a:fld>
            <a:endParaRPr lang="en-US"/>
          </a:p>
        </p:txBody>
      </p:sp>
    </p:spTree>
    <p:extLst>
      <p:ext uri="{BB962C8B-B14F-4D97-AF65-F5344CB8AC3E}">
        <p14:creationId xmlns:p14="http://schemas.microsoft.com/office/powerpoint/2010/main" val="3698049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16</a:t>
            </a:fld>
            <a:endParaRPr lang="en-US"/>
          </a:p>
        </p:txBody>
      </p:sp>
    </p:spTree>
    <p:extLst>
      <p:ext uri="{BB962C8B-B14F-4D97-AF65-F5344CB8AC3E}">
        <p14:creationId xmlns:p14="http://schemas.microsoft.com/office/powerpoint/2010/main" val="2133453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Partner notes-Program staff, counselors and therapists all emphasized the importance of ongoing communication and collaboration for successful program implementation and sustainability. Program staff described ongoing collaboration they foster with participating school districts and campuses, beginning with initial program walkthroughs and continued training refresher sessions. Staff described their commitment to ensuring all counselors remain informed about program procedures and updates. Program staff members also noted schools have access to designated points of contact via email and phone, allowing counselors to ask questions and receive timely support when needed.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Counselors-some received insufficient information when starting role/turnover challenging; but always had contact information of program staff; emphasized importance of initial and ongoing training, recommended tip sheet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Therapists-ongoing communication with school counselors important; talked about patient service specialists (scheduling, sending zoom links to schools communication with parents)</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19</a:t>
            </a:fld>
            <a:endParaRPr lang="en-US"/>
          </a:p>
        </p:txBody>
      </p:sp>
    </p:spTree>
    <p:extLst>
      <p:ext uri="{BB962C8B-B14F-4D97-AF65-F5344CB8AC3E}">
        <p14:creationId xmlns:p14="http://schemas.microsoft.com/office/powerpoint/2010/main" val="3017783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20</a:t>
            </a:fld>
            <a:endParaRPr lang="en-US"/>
          </a:p>
        </p:txBody>
      </p:sp>
    </p:spTree>
    <p:extLst>
      <p:ext uri="{BB962C8B-B14F-4D97-AF65-F5344CB8AC3E}">
        <p14:creationId xmlns:p14="http://schemas.microsoft.com/office/powerpoint/2010/main" val="2413958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Fidelity-program staff and therapists described the basic referral process as straightforward with one universal platform for counselor referrals reducing the risk of missing referrals and improving tracking of referral status. A few counselors reported confusion with the referral process initially which was resolved after program training.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Fidelity is also supported by standardized timelines, especially expectations that students receive intake within roughly three weeks post- referral, and by centralized documentation systems that help teams track referrals, assessments, session information, and care plans. Challenges occurred in the setting of last-minute scheduling, parent-student-school coordination, staff turnover, summer referrals, and technology glitches. Therapists noted occasional challenges with referrals (outside of scope and missing details) as well as care planning (treatment and follow-up scheduling). Suggestions to improve fidelity included optimization of initial program orientation within each school setting and ongoing training refreshers, clear communication channels and consistent scheduling practices.</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21</a:t>
            </a:fld>
            <a:endParaRPr lang="en-US"/>
          </a:p>
        </p:txBody>
      </p:sp>
    </p:spTree>
    <p:extLst>
      <p:ext uri="{BB962C8B-B14F-4D97-AF65-F5344CB8AC3E}">
        <p14:creationId xmlns:p14="http://schemas.microsoft.com/office/powerpoint/2010/main" val="40035814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8362E-D5D1-605B-FF63-7AF83A62C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364590-43CD-32DE-2399-B9D6C7B70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662A7E-DA0A-6BD1-1B5E-FE53AD40CE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58FD11-4319-B3AC-FAB7-906806AD044F}"/>
              </a:ext>
            </a:extLst>
          </p:cNvPr>
          <p:cNvSpPr>
            <a:spLocks noGrp="1"/>
          </p:cNvSpPr>
          <p:nvPr>
            <p:ph type="sldNum" sz="quarter" idx="5"/>
          </p:nvPr>
        </p:nvSpPr>
        <p:spPr/>
        <p:txBody>
          <a:bodyPr/>
          <a:lstStyle/>
          <a:p>
            <a:fld id="{FEEB093B-7D5D-44EE-9521-7AE5042A6E18}" type="slidenum">
              <a:rPr lang="en-US" smtClean="0"/>
              <a:t>23</a:t>
            </a:fld>
            <a:endParaRPr lang="en-US"/>
          </a:p>
        </p:txBody>
      </p:sp>
    </p:spTree>
    <p:extLst>
      <p:ext uri="{BB962C8B-B14F-4D97-AF65-F5344CB8AC3E}">
        <p14:creationId xmlns:p14="http://schemas.microsoft.com/office/powerpoint/2010/main" val="1533151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endParaRPr lang="en-US" dirty="0"/>
          </a:p>
          <a:p>
            <a:r>
              <a:rPr lang="en-US" sz="1200" kern="1200" dirty="0">
                <a:solidFill>
                  <a:schemeClr val="tx1"/>
                </a:solidFill>
                <a:effectLst/>
                <a:latin typeface="+mn-lt"/>
                <a:ea typeface="+mn-ea"/>
                <a:cs typeface="+mn-cs"/>
              </a:rPr>
              <a:t>Initial and ongoing comprehensive training and collaborative interaction between the schools and program staff are vital for counselors to ensure their understanding of program processes, workflows, and technical details. Training is especially important when a new counselor joins a school, as turnover was described as a barrier to program knowledge. A quick reference guide that could be maintained at each school campus was suggested by counselors as a potential beneficial resource. Training and educating stakeholders, including collaborative dynamic training methods, was identified as a key implementation strategy in the Expert Recommendations for Implementing Change (ERIC) study [23, 24]</a:t>
            </a:r>
          </a:p>
          <a:p>
            <a:endParaRPr lang="en-US" sz="120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Counselors also described the need for clearly defined roles and processes for referrals and appointments to ensure a smooth, efficient clinical process and avoid overlap of appointment times. Sufficient school staff members to manage appointments was continually discussed as a barrier especially for smaller schools that include grades kindergarten through 12</a:t>
            </a:r>
            <a:r>
              <a:rPr lang="en-US" sz="1200" b="0" kern="1200" baseline="30000" dirty="0">
                <a:solidFill>
                  <a:schemeClr val="tx1"/>
                </a:solidFill>
                <a:effectLst/>
                <a:latin typeface="+mn-lt"/>
                <a:ea typeface="+mn-ea"/>
                <a:cs typeface="+mn-cs"/>
              </a:rPr>
              <a:t>th</a:t>
            </a:r>
            <a:r>
              <a:rPr lang="en-US" sz="1200" b="0" kern="1200" dirty="0">
                <a:solidFill>
                  <a:schemeClr val="tx1"/>
                </a:solidFill>
                <a:effectLst/>
                <a:latin typeface="+mn-lt"/>
                <a:ea typeface="+mn-ea"/>
                <a:cs typeface="+mn-cs"/>
              </a:rPr>
              <a:t> grade who are often understaffed and stretched thin. Lastly, counselors and therapists discussed the need for heightened interaction with parents to improve their engagement, trust, and participation in the program.  </a:t>
            </a:r>
          </a:p>
          <a:p>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building relationships and marketing the program with key stakeholders. Engaging consumers, including involving patients, family members and interventionists, was also described as a key implementation strategy in the ERIC study [23, 24]. </a:t>
            </a:r>
          </a:p>
          <a:p>
            <a:r>
              <a:rPr lang="en-US" sz="1200" b="0" kern="1200" dirty="0">
                <a:solidFill>
                  <a:schemeClr val="tx1"/>
                </a:solidFill>
                <a:effectLst/>
                <a:latin typeface="+mn-lt"/>
                <a:ea typeface="+mn-ea"/>
                <a:cs typeface="+mn-cs"/>
              </a:rPr>
              <a:t>program staff described going to schools and school/community events to make personal face-to-face connections with school district leaders, counselors, students and parents to distribute information about the virtual, school-based mental health care program and personally improve receptivity to the program. The staff also made an intentional effort to visit schools with low referral rates to answer questions and try to overcome hesitations to program participation. Program staff described the positive impact of word-of-mouth feedback as it was noted that often times, non-participating schools and families heard about the SBTH program through a friend or colleague and subsequently requested the services at their schools.</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24</a:t>
            </a:fld>
            <a:endParaRPr lang="en-US"/>
          </a:p>
        </p:txBody>
      </p:sp>
    </p:spTree>
    <p:extLst>
      <p:ext uri="{BB962C8B-B14F-4D97-AF65-F5344CB8AC3E}">
        <p14:creationId xmlns:p14="http://schemas.microsoft.com/office/powerpoint/2010/main" val="2574127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26</a:t>
            </a:fld>
            <a:endParaRPr lang="en-US"/>
          </a:p>
        </p:txBody>
      </p:sp>
    </p:spTree>
    <p:extLst>
      <p:ext uri="{BB962C8B-B14F-4D97-AF65-F5344CB8AC3E}">
        <p14:creationId xmlns:p14="http://schemas.microsoft.com/office/powerpoint/2010/main" val="3588954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EB093B-7D5D-44EE-9521-7AE5042A6E18}" type="slidenum">
              <a:rPr lang="en-US" smtClean="0"/>
              <a:t>27</a:t>
            </a:fld>
            <a:endParaRPr lang="en-US"/>
          </a:p>
        </p:txBody>
      </p:sp>
    </p:spTree>
    <p:extLst>
      <p:ext uri="{BB962C8B-B14F-4D97-AF65-F5344CB8AC3E}">
        <p14:creationId xmlns:p14="http://schemas.microsoft.com/office/powerpoint/2010/main" val="1010253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EB093B-7D5D-44EE-9521-7AE5042A6E18}" type="slidenum">
              <a:rPr lang="en-US" smtClean="0"/>
              <a:t>28</a:t>
            </a:fld>
            <a:endParaRPr lang="en-US"/>
          </a:p>
        </p:txBody>
      </p:sp>
    </p:spTree>
    <p:extLst>
      <p:ext uri="{BB962C8B-B14F-4D97-AF65-F5344CB8AC3E}">
        <p14:creationId xmlns:p14="http://schemas.microsoft.com/office/powerpoint/2010/main" val="12092612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4AA72-4B84-2E52-546E-C4CA7DF1D4F9}"/>
              </a:ext>
            </a:extLst>
          </p:cNvPr>
          <p:cNvSpPr>
            <a:spLocks noGrp="1"/>
          </p:cNvSpPr>
          <p:nvPr>
            <p:ph type="ctrTitle" hasCustomPrompt="1"/>
          </p:nvPr>
        </p:nvSpPr>
        <p:spPr>
          <a:xfrm>
            <a:off x="731519" y="1532238"/>
            <a:ext cx="10899429" cy="2756929"/>
          </a:xfrm>
        </p:spPr>
        <p:txBody>
          <a:bodyPr anchor="b">
            <a:noAutofit/>
          </a:bodyPr>
          <a:lstStyle>
            <a:lvl1pPr algn="l">
              <a:defRPr sz="5400" b="0" i="0">
                <a:solidFill>
                  <a:srgbClr val="004CA9"/>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Enter Presentation Title</a:t>
            </a:r>
          </a:p>
        </p:txBody>
      </p:sp>
      <p:sp>
        <p:nvSpPr>
          <p:cNvPr id="3" name="Subtitle 2">
            <a:extLst>
              <a:ext uri="{FF2B5EF4-FFF2-40B4-BE49-F238E27FC236}">
                <a16:creationId xmlns:a16="http://schemas.microsoft.com/office/drawing/2014/main" id="{6F54474E-A018-D072-7F08-57E5C839001F}"/>
              </a:ext>
            </a:extLst>
          </p:cNvPr>
          <p:cNvSpPr>
            <a:spLocks noGrp="1"/>
          </p:cNvSpPr>
          <p:nvPr>
            <p:ph type="subTitle" idx="1"/>
          </p:nvPr>
        </p:nvSpPr>
        <p:spPr>
          <a:xfrm>
            <a:off x="731520" y="4565843"/>
            <a:ext cx="8461907" cy="858773"/>
          </a:xfrm>
        </p:spPr>
        <p:txBody>
          <a:bodyPr/>
          <a:lstStyle>
            <a:lvl1pPr marL="0" indent="0" algn="l">
              <a:buNone/>
              <a:defRPr sz="24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FC79ED73-B959-0BB7-4E25-5DFA9B0A4029}"/>
              </a:ext>
            </a:extLst>
          </p:cNvPr>
          <p:cNvPicPr>
            <a:picLocks noChangeAspect="1"/>
          </p:cNvPicPr>
          <p:nvPr userDrawn="1"/>
        </p:nvPicPr>
        <p:blipFill>
          <a:blip r:embed="rId3"/>
          <a:stretch>
            <a:fillRect/>
          </a:stretch>
        </p:blipFill>
        <p:spPr>
          <a:xfrm>
            <a:off x="731520" y="409863"/>
            <a:ext cx="2902528" cy="339103"/>
          </a:xfrm>
          <a:prstGeom prst="rect">
            <a:avLst/>
          </a:prstGeom>
        </p:spPr>
      </p:pic>
      <p:pic>
        <p:nvPicPr>
          <p:cNvPr id="11" name="Picture 10" descr="Logo&#10;&#10;Description automatically generated">
            <a:extLst>
              <a:ext uri="{FF2B5EF4-FFF2-40B4-BE49-F238E27FC236}">
                <a16:creationId xmlns:a16="http://schemas.microsoft.com/office/drawing/2014/main" id="{DDA701F7-697B-58DF-E1F5-F1881E611ECF}"/>
              </a:ext>
            </a:extLst>
          </p:cNvPr>
          <p:cNvPicPr>
            <a:picLocks noChangeAspect="1"/>
          </p:cNvPicPr>
          <p:nvPr userDrawn="1"/>
        </p:nvPicPr>
        <p:blipFill>
          <a:blip r:embed="rId4"/>
          <a:stretch>
            <a:fillRect/>
          </a:stretch>
        </p:blipFill>
        <p:spPr>
          <a:xfrm>
            <a:off x="8243713" y="263004"/>
            <a:ext cx="1797519" cy="748966"/>
          </a:xfrm>
          <a:prstGeom prst="rect">
            <a:avLst/>
          </a:prstGeom>
        </p:spPr>
      </p:pic>
      <p:pic>
        <p:nvPicPr>
          <p:cNvPr id="15" name="Picture 14" descr="A picture containing text, sign, alcohol&#10;&#10;Description automatically generated">
            <a:extLst>
              <a:ext uri="{FF2B5EF4-FFF2-40B4-BE49-F238E27FC236}">
                <a16:creationId xmlns:a16="http://schemas.microsoft.com/office/drawing/2014/main" id="{4BA3CA33-1A87-E0A2-7E8C-9C78714A7012}"/>
              </a:ext>
            </a:extLst>
          </p:cNvPr>
          <p:cNvPicPr>
            <a:picLocks noChangeAspect="1"/>
          </p:cNvPicPr>
          <p:nvPr userDrawn="1"/>
        </p:nvPicPr>
        <p:blipFill>
          <a:blip r:embed="rId5"/>
          <a:stretch>
            <a:fillRect/>
          </a:stretch>
        </p:blipFill>
        <p:spPr>
          <a:xfrm>
            <a:off x="10547935" y="314468"/>
            <a:ext cx="1083014" cy="1083014"/>
          </a:xfrm>
          <a:prstGeom prst="rect">
            <a:avLst/>
          </a:prstGeom>
        </p:spPr>
      </p:pic>
    </p:spTree>
    <p:extLst>
      <p:ext uri="{BB962C8B-B14F-4D97-AF65-F5344CB8AC3E}">
        <p14:creationId xmlns:p14="http://schemas.microsoft.com/office/powerpoint/2010/main" val="347574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F60D1-150F-081B-3613-99DBBA31E6CE}"/>
              </a:ext>
            </a:extLst>
          </p:cNvPr>
          <p:cNvSpPr>
            <a:spLocks noGrp="1"/>
          </p:cNvSpPr>
          <p:nvPr>
            <p:ph type="title" hasCustomPrompt="1"/>
          </p:nvPr>
        </p:nvSpPr>
        <p:spPr>
          <a:xfrm>
            <a:off x="731520" y="1579960"/>
            <a:ext cx="9844388" cy="3698080"/>
          </a:xfrm>
        </p:spPr>
        <p:txBody>
          <a:bodyPr anchor="ctr" anchorCtr="0"/>
          <a:lstStyle>
            <a:lvl1pPr>
              <a:defRPr sz="6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Enter</a:t>
            </a:r>
            <a:br>
              <a:rPr lang="en-US" dirty="0"/>
            </a:br>
            <a:r>
              <a:rPr lang="en-US" dirty="0"/>
              <a:t>Section Title</a:t>
            </a:r>
          </a:p>
        </p:txBody>
      </p:sp>
    </p:spTree>
    <p:extLst>
      <p:ext uri="{BB962C8B-B14F-4D97-AF65-F5344CB8AC3E}">
        <p14:creationId xmlns:p14="http://schemas.microsoft.com/office/powerpoint/2010/main" val="1304083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5DCB5D-32BB-360A-5D3E-48B4539C2936}"/>
              </a:ext>
            </a:extLst>
          </p:cNvPr>
          <p:cNvSpPr/>
          <p:nvPr userDrawn="1"/>
        </p:nvSpPr>
        <p:spPr>
          <a:xfrm>
            <a:off x="-43543" y="-61893"/>
            <a:ext cx="12261574" cy="1113183"/>
          </a:xfrm>
          <a:prstGeom prst="rect">
            <a:avLst/>
          </a:prstGeom>
          <a:solidFill>
            <a:schemeClr val="bg1"/>
          </a:solidFill>
          <a:ln>
            <a:noFill/>
          </a:ln>
          <a:effectLst>
            <a:outerShdw blurRad="50800" dist="38100" dir="5400000" algn="t" rotWithShape="0">
              <a:prstClr val="black">
                <a:alpha val="6106"/>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EF8679-F341-2ED4-6542-E828E329DDBA}"/>
              </a:ext>
            </a:extLst>
          </p:cNvPr>
          <p:cNvSpPr>
            <a:spLocks noGrp="1"/>
          </p:cNvSpPr>
          <p:nvPr>
            <p:ph type="title" hasCustomPrompt="1"/>
          </p:nvPr>
        </p:nvSpPr>
        <p:spPr>
          <a:xfrm>
            <a:off x="731520" y="1522413"/>
            <a:ext cx="10725912" cy="1325563"/>
          </a:xfrm>
        </p:spPr>
        <p:txBody>
          <a:bodyPr anchor="ctr" anchorCtr="0">
            <a:normAutofit/>
          </a:bodyPr>
          <a:lstStyle>
            <a:lvl1pPr>
              <a:defRPr sz="3000" b="1" i="0">
                <a:solidFill>
                  <a:srgbClr val="004CA9"/>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Enter Slide Title</a:t>
            </a:r>
          </a:p>
        </p:txBody>
      </p:sp>
      <p:sp>
        <p:nvSpPr>
          <p:cNvPr id="3" name="Content Placeholder 2">
            <a:extLst>
              <a:ext uri="{FF2B5EF4-FFF2-40B4-BE49-F238E27FC236}">
                <a16:creationId xmlns:a16="http://schemas.microsoft.com/office/drawing/2014/main" id="{12E11256-B5E0-8D8F-3E1F-7303F93A1B3E}"/>
              </a:ext>
            </a:extLst>
          </p:cNvPr>
          <p:cNvSpPr>
            <a:spLocks noGrp="1"/>
          </p:cNvSpPr>
          <p:nvPr>
            <p:ph idx="1"/>
          </p:nvPr>
        </p:nvSpPr>
        <p:spPr>
          <a:xfrm>
            <a:off x="731519" y="3155950"/>
            <a:ext cx="10725911" cy="2830513"/>
          </a:xfrm>
        </p:spPr>
        <p:txBody>
          <a:bodyPr/>
          <a:lstStyle>
            <a:lvl1pPr>
              <a:defRPr>
                <a:latin typeface="Times" pitchFamily="2" charset="0"/>
              </a:defRPr>
            </a:lvl1pPr>
            <a:lvl2pPr>
              <a:defRPr>
                <a:latin typeface="Times" pitchFamily="2" charset="0"/>
              </a:defRPr>
            </a:lvl2pPr>
            <a:lvl3pPr>
              <a:defRPr>
                <a:latin typeface="Times" pitchFamily="2" charset="0"/>
              </a:defRPr>
            </a:lvl3pPr>
            <a:lvl4pPr>
              <a:defRPr>
                <a:latin typeface="Times" pitchFamily="2" charset="0"/>
              </a:defRPr>
            </a:lvl4pPr>
            <a:lvl5pPr>
              <a:defRPr>
                <a:latin typeface="Times"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a:extLst>
              <a:ext uri="{FF2B5EF4-FFF2-40B4-BE49-F238E27FC236}">
                <a16:creationId xmlns:a16="http://schemas.microsoft.com/office/drawing/2014/main" id="{1D8C77B0-D28F-C997-00F9-8C5B964FA9D2}"/>
              </a:ext>
            </a:extLst>
          </p:cNvPr>
          <p:cNvSpPr>
            <a:spLocks noGrp="1"/>
          </p:cNvSpPr>
          <p:nvPr>
            <p:ph sz="quarter" idx="10" hasCustomPrompt="1"/>
          </p:nvPr>
        </p:nvSpPr>
        <p:spPr>
          <a:xfrm>
            <a:off x="6790513" y="361870"/>
            <a:ext cx="4666917" cy="265659"/>
          </a:xfrm>
        </p:spPr>
        <p:txBody>
          <a:bodyPr>
            <a:normAutofit/>
          </a:bodyPr>
          <a:lstStyle>
            <a:lvl1pPr marL="0" indent="0" algn="r">
              <a:buNone/>
              <a:defRPr sz="1500" b="1" i="0">
                <a:solidFill>
                  <a:srgbClr val="69647C"/>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enter Section Title</a:t>
            </a:r>
          </a:p>
        </p:txBody>
      </p:sp>
      <p:pic>
        <p:nvPicPr>
          <p:cNvPr id="9" name="Picture 8">
            <a:extLst>
              <a:ext uri="{FF2B5EF4-FFF2-40B4-BE49-F238E27FC236}">
                <a16:creationId xmlns:a16="http://schemas.microsoft.com/office/drawing/2014/main" id="{FD1EF882-4CD4-6D7C-19F6-FB981B6BF6DF}"/>
              </a:ext>
            </a:extLst>
          </p:cNvPr>
          <p:cNvPicPr>
            <a:picLocks noChangeAspect="1"/>
          </p:cNvPicPr>
          <p:nvPr userDrawn="1"/>
        </p:nvPicPr>
        <p:blipFill>
          <a:blip r:embed="rId2"/>
          <a:stretch>
            <a:fillRect/>
          </a:stretch>
        </p:blipFill>
        <p:spPr>
          <a:xfrm>
            <a:off x="731520" y="409863"/>
            <a:ext cx="2902528" cy="339103"/>
          </a:xfrm>
          <a:prstGeom prst="rect">
            <a:avLst/>
          </a:prstGeom>
        </p:spPr>
      </p:pic>
    </p:spTree>
    <p:extLst>
      <p:ext uri="{BB962C8B-B14F-4D97-AF65-F5344CB8AC3E}">
        <p14:creationId xmlns:p14="http://schemas.microsoft.com/office/powerpoint/2010/main" val="209333000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11637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0AE8E-C415-5985-46B3-BA5DFF31050A}"/>
              </a:ext>
            </a:extLst>
          </p:cNvPr>
          <p:cNvSpPr>
            <a:spLocks noGrp="1"/>
          </p:cNvSpPr>
          <p:nvPr>
            <p:ph type="title" hasCustomPrompt="1"/>
          </p:nvPr>
        </p:nvSpPr>
        <p:spPr>
          <a:xfrm>
            <a:off x="838200" y="508560"/>
            <a:ext cx="10515600" cy="2523218"/>
          </a:xfrm>
        </p:spPr>
        <p:txBody>
          <a:bodyPr>
            <a:normAutofit/>
          </a:bodyPr>
          <a:lstStyle>
            <a:lvl1pPr algn="l">
              <a:defRPr sz="3500" b="0"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Enter Your Ending Message Here.</a:t>
            </a:r>
          </a:p>
        </p:txBody>
      </p:sp>
      <p:pic>
        <p:nvPicPr>
          <p:cNvPr id="10" name="Picture 9" descr="Text&#10;&#10;Description automatically generated">
            <a:extLst>
              <a:ext uri="{FF2B5EF4-FFF2-40B4-BE49-F238E27FC236}">
                <a16:creationId xmlns:a16="http://schemas.microsoft.com/office/drawing/2014/main" id="{37D873B3-5EF4-55BD-02A6-3BFAB119C1DA}"/>
              </a:ext>
            </a:extLst>
          </p:cNvPr>
          <p:cNvPicPr>
            <a:picLocks noChangeAspect="1"/>
          </p:cNvPicPr>
          <p:nvPr userDrawn="1"/>
        </p:nvPicPr>
        <p:blipFill>
          <a:blip r:embed="rId3"/>
          <a:stretch>
            <a:fillRect/>
          </a:stretch>
        </p:blipFill>
        <p:spPr>
          <a:xfrm>
            <a:off x="572971" y="5179890"/>
            <a:ext cx="1950173" cy="760567"/>
          </a:xfrm>
          <a:prstGeom prst="rect">
            <a:avLst/>
          </a:prstGeom>
        </p:spPr>
      </p:pic>
      <p:pic>
        <p:nvPicPr>
          <p:cNvPr id="15" name="Picture 14" descr="Logo&#10;&#10;Description automatically generated">
            <a:extLst>
              <a:ext uri="{FF2B5EF4-FFF2-40B4-BE49-F238E27FC236}">
                <a16:creationId xmlns:a16="http://schemas.microsoft.com/office/drawing/2014/main" id="{F46CA1CC-A553-A9E2-1E76-674A1638B3A0}"/>
              </a:ext>
            </a:extLst>
          </p:cNvPr>
          <p:cNvPicPr>
            <a:picLocks noChangeAspect="1"/>
          </p:cNvPicPr>
          <p:nvPr userDrawn="1"/>
        </p:nvPicPr>
        <p:blipFill>
          <a:blip r:embed="rId4"/>
          <a:stretch>
            <a:fillRect/>
          </a:stretch>
        </p:blipFill>
        <p:spPr>
          <a:xfrm>
            <a:off x="4867275" y="4905105"/>
            <a:ext cx="2457450" cy="1023938"/>
          </a:xfrm>
          <a:prstGeom prst="rect">
            <a:avLst/>
          </a:prstGeom>
        </p:spPr>
      </p:pic>
      <p:pic>
        <p:nvPicPr>
          <p:cNvPr id="17" name="Picture 16" descr="A picture containing text, sign, alcohol&#10;&#10;Description automatically generated">
            <a:extLst>
              <a:ext uri="{FF2B5EF4-FFF2-40B4-BE49-F238E27FC236}">
                <a16:creationId xmlns:a16="http://schemas.microsoft.com/office/drawing/2014/main" id="{553EF0FB-D442-8F47-2979-D41C5C4C9A12}"/>
              </a:ext>
            </a:extLst>
          </p:cNvPr>
          <p:cNvPicPr>
            <a:picLocks noChangeAspect="1"/>
          </p:cNvPicPr>
          <p:nvPr userDrawn="1"/>
        </p:nvPicPr>
        <p:blipFill>
          <a:blip r:embed="rId5"/>
          <a:stretch>
            <a:fillRect/>
          </a:stretch>
        </p:blipFill>
        <p:spPr>
          <a:xfrm>
            <a:off x="9902083" y="4231393"/>
            <a:ext cx="1716946" cy="1716946"/>
          </a:xfrm>
          <a:prstGeom prst="rect">
            <a:avLst/>
          </a:prstGeom>
        </p:spPr>
      </p:pic>
      <p:sp>
        <p:nvSpPr>
          <p:cNvPr id="18" name="TextBox 17">
            <a:extLst>
              <a:ext uri="{FF2B5EF4-FFF2-40B4-BE49-F238E27FC236}">
                <a16:creationId xmlns:a16="http://schemas.microsoft.com/office/drawing/2014/main" id="{9C06F55F-C22E-B8AE-2E9F-C0E6FB7EF2CF}"/>
              </a:ext>
            </a:extLst>
          </p:cNvPr>
          <p:cNvSpPr txBox="1"/>
          <p:nvPr userDrawn="1"/>
        </p:nvSpPr>
        <p:spPr>
          <a:xfrm>
            <a:off x="572971" y="6247464"/>
            <a:ext cx="11046058" cy="338554"/>
          </a:xfrm>
          <a:prstGeom prst="rect">
            <a:avLst/>
          </a:prstGeom>
          <a:noFill/>
        </p:spPr>
        <p:txBody>
          <a:bodyPr wrap="square" rtlCol="0">
            <a:spAutoFit/>
          </a:bodyPr>
          <a:lstStyle/>
          <a:p>
            <a:pPr algn="ctr"/>
            <a:r>
              <a:rPr lang="en-US" sz="800" dirty="0">
                <a:latin typeface="Verdana" panose="020B0604030504040204" pitchFamily="34" charset="0"/>
                <a:ea typeface="Verdana" panose="020B0604030504040204" pitchFamily="34" charset="0"/>
                <a:cs typeface="Verdana" panose="020B0604030504040204" pitchFamily="34" charset="0"/>
              </a:rPr>
              <a:t>This presentation was made possible by the Health Resources and Services Administration (HRSA) of the US Department of Health and Human Services (HHS) as part of the National Telehealth Center of Excellence Award (U66 RH31458). The contents are those of the author(s) and do not necessarily represent the official views of, nor an endorsement, by HRSA, HHS or the US Government.</a:t>
            </a:r>
          </a:p>
        </p:txBody>
      </p:sp>
    </p:spTree>
    <p:extLst>
      <p:ext uri="{BB962C8B-B14F-4D97-AF65-F5344CB8AC3E}">
        <p14:creationId xmlns:p14="http://schemas.microsoft.com/office/powerpoint/2010/main" val="1745527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2198BB"/>
                </a:solidFill>
              </a:defRPr>
            </a:lvl1pPr>
          </a:lstStyle>
          <a:p>
            <a:r>
              <a:rPr lang="en-US"/>
              <a:t>Click to edit Master title style</a:t>
            </a:r>
          </a:p>
        </p:txBody>
      </p:sp>
      <p:sp>
        <p:nvSpPr>
          <p:cNvPr id="3" name="Content Placeholder 2"/>
          <p:cNvSpPr>
            <a:spLocks noGrp="1"/>
          </p:cNvSpPr>
          <p:nvPr>
            <p:ph sz="half" idx="1"/>
          </p:nvPr>
        </p:nvSpPr>
        <p:spPr>
          <a:xfrm>
            <a:off x="838200" y="1825626"/>
            <a:ext cx="5181600" cy="3034610"/>
          </a:xfrm>
        </p:spPr>
        <p:txBody>
          <a:bodyPr/>
          <a:lstStyle>
            <a:lvl1pPr>
              <a:buClr>
                <a:srgbClr val="2198BB"/>
              </a:buClr>
              <a:defRPr>
                <a:solidFill>
                  <a:schemeClr val="tx1"/>
                </a:solidFill>
              </a:defRPr>
            </a:lvl1pPr>
            <a:lvl2pPr marL="685800" indent="-228600">
              <a:buClr>
                <a:srgbClr val="66B245"/>
              </a:buClr>
              <a:buFont typeface="Wingdings" panose="05000000000000000000" pitchFamily="2" charset="2"/>
              <a:buChar char="§"/>
              <a:defRPr/>
            </a:lvl2pPr>
            <a:lvl3pPr marL="1143000" indent="-228600">
              <a:buClr>
                <a:srgbClr val="66B245"/>
              </a:buClr>
              <a:buFont typeface="Wingdings" panose="05000000000000000000" pitchFamily="2" charset="2"/>
              <a:buChar char="§"/>
              <a:defRPr/>
            </a:lvl3pPr>
            <a:lvl4pPr marL="1600200" indent="-228600">
              <a:buClr>
                <a:srgbClr val="66B245"/>
              </a:buClr>
              <a:buFont typeface="Wingdings" panose="05000000000000000000" pitchFamily="2" charset="2"/>
              <a:buChar char="§"/>
              <a:defRPr/>
            </a:lvl4pPr>
            <a:lvl5pPr marL="2057400" indent="-228600">
              <a:buClr>
                <a:srgbClr val="66B245"/>
              </a:buCl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3034610"/>
          </a:xfrm>
        </p:spPr>
        <p:txBody>
          <a:bodyPr/>
          <a:lstStyle>
            <a:lvl1pPr marL="228600" indent="-228600">
              <a:buClr>
                <a:srgbClr val="2198BB"/>
              </a:buClr>
              <a:buFont typeface="Wingdings" panose="05000000000000000000" pitchFamily="2" charset="2"/>
              <a:buChar char="§"/>
              <a:defRPr/>
            </a:lvl1pPr>
            <a:lvl2pPr marL="685800" indent="-228600">
              <a:buClr>
                <a:srgbClr val="66B245"/>
              </a:buClr>
              <a:buFont typeface="Wingdings" panose="05000000000000000000" pitchFamily="2" charset="2"/>
              <a:buChar char="§"/>
              <a:defRPr/>
            </a:lvl2pPr>
            <a:lvl3pPr marL="1143000" indent="-228600">
              <a:buClr>
                <a:srgbClr val="66B245"/>
              </a:buClr>
              <a:buFont typeface="Wingdings" panose="05000000000000000000" pitchFamily="2" charset="2"/>
              <a:buChar char="§"/>
              <a:defRPr/>
            </a:lvl3pPr>
            <a:lvl4pPr marL="1600200" indent="-228600">
              <a:buClr>
                <a:srgbClr val="66B245"/>
              </a:buClr>
              <a:buFont typeface="Wingdings" panose="05000000000000000000" pitchFamily="2" charset="2"/>
              <a:buChar char="§"/>
              <a:defRPr/>
            </a:lvl4pPr>
            <a:lvl5pPr marL="2057400" indent="-228600">
              <a:buClr>
                <a:srgbClr val="66B245"/>
              </a:buCl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77872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65D332-316E-293C-3AF5-C3AF5597D0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624A9C0-C7B2-5F96-0A1F-5F83B52629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1586434-BAB9-C04C-805D-C3FFAAD6C0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298800-7029-8E43-A5BB-F692221D88EB}" type="datetimeFigureOut">
              <a:rPr lang="en-US" smtClean="0"/>
              <a:t>9/17/2026</a:t>
            </a:fld>
            <a:endParaRPr lang="en-US"/>
          </a:p>
        </p:txBody>
      </p:sp>
      <p:sp>
        <p:nvSpPr>
          <p:cNvPr id="5" name="Footer Placeholder 4">
            <a:extLst>
              <a:ext uri="{FF2B5EF4-FFF2-40B4-BE49-F238E27FC236}">
                <a16:creationId xmlns:a16="http://schemas.microsoft.com/office/drawing/2014/main" id="{78F048E3-E8E3-6E5A-B081-4A5D3F83B9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8416C0-A85B-A864-B316-A6F2C9AFAA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7A527-8432-EA40-B106-835E459E523D}" type="slidenum">
              <a:rPr lang="en-US" smtClean="0"/>
              <a:t>‹#›</a:t>
            </a:fld>
            <a:endParaRPr lang="en-US"/>
          </a:p>
        </p:txBody>
      </p:sp>
    </p:spTree>
    <p:extLst>
      <p:ext uri="{BB962C8B-B14F-4D97-AF65-F5344CB8AC3E}">
        <p14:creationId xmlns:p14="http://schemas.microsoft.com/office/powerpoint/2010/main" val="131118068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4" r:id="rId4"/>
    <p:sldLayoutId id="2147483652" r:id="rId5"/>
    <p:sldLayoutId id="2147483655" r:id="rId6"/>
  </p:sldLayoutIdLst>
  <p:txStyles>
    <p:titleStyle>
      <a:lvl1pPr algn="l" defTabSz="914400" rtl="0" eaLnBrk="1" latinLnBrk="0" hangingPunct="1">
        <a:lnSpc>
          <a:spcPct val="90000"/>
        </a:lnSpc>
        <a:spcBef>
          <a:spcPct val="0"/>
        </a:spcBef>
        <a:buNone/>
        <a:defRPr sz="3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www.telehealthcoe.org/"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mailto:macgeorg@musc.edu"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mailto:johnsoem@musc.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FC2C-40B0-5D4B-DB67-C9973D39492D}"/>
              </a:ext>
            </a:extLst>
          </p:cNvPr>
          <p:cNvSpPr>
            <a:spLocks noGrp="1"/>
          </p:cNvSpPr>
          <p:nvPr>
            <p:ph type="ctrTitle"/>
          </p:nvPr>
        </p:nvSpPr>
        <p:spPr/>
        <p:txBody>
          <a:bodyPr/>
          <a:lstStyle/>
          <a:p>
            <a:pPr algn="ctr"/>
            <a:br>
              <a:rPr lang="en-US"/>
            </a:br>
            <a:r>
              <a:rPr lang="en-US" b="1"/>
              <a:t>Evaluation </a:t>
            </a:r>
            <a:r>
              <a:rPr lang="en-US" b="1" dirty="0"/>
              <a:t>of School-based Telehealth Behavioral </a:t>
            </a:r>
            <a:br>
              <a:rPr lang="en-US" dirty="0"/>
            </a:br>
            <a:r>
              <a:rPr lang="en-US" b="1" dirty="0"/>
              <a:t>Programs </a:t>
            </a:r>
            <a:endParaRPr lang="en-US" dirty="0"/>
          </a:p>
        </p:txBody>
      </p:sp>
      <p:sp>
        <p:nvSpPr>
          <p:cNvPr id="3" name="Subtitle 2">
            <a:extLst>
              <a:ext uri="{FF2B5EF4-FFF2-40B4-BE49-F238E27FC236}">
                <a16:creationId xmlns:a16="http://schemas.microsoft.com/office/drawing/2014/main" id="{142B4032-916A-7A55-7902-AB6A861F62F9}"/>
              </a:ext>
            </a:extLst>
          </p:cNvPr>
          <p:cNvSpPr>
            <a:spLocks noGrp="1"/>
          </p:cNvSpPr>
          <p:nvPr>
            <p:ph type="subTitle" idx="1"/>
          </p:nvPr>
        </p:nvSpPr>
        <p:spPr>
          <a:xfrm>
            <a:off x="138545" y="4565843"/>
            <a:ext cx="11859491" cy="1225357"/>
          </a:xfrm>
        </p:spPr>
        <p:txBody>
          <a:bodyPr>
            <a:normAutofit/>
          </a:bodyPr>
          <a:lstStyle/>
          <a:p>
            <a:r>
              <a:rPr lang="en-US" dirty="0"/>
              <a:t>Claire MacGeorge, MD, MSCR; Medical University of South Carolina</a:t>
            </a:r>
          </a:p>
          <a:p>
            <a:r>
              <a:rPr lang="en-US" dirty="0"/>
              <a:t>Emily Johnson, PhD; Medical University of South Carolina</a:t>
            </a:r>
          </a:p>
        </p:txBody>
      </p:sp>
    </p:spTree>
    <p:extLst>
      <p:ext uri="{BB962C8B-B14F-4D97-AF65-F5344CB8AC3E}">
        <p14:creationId xmlns:p14="http://schemas.microsoft.com/office/powerpoint/2010/main" val="1928238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7BA26-4368-BB79-D0A2-F3EE51EF318B}"/>
              </a:ext>
            </a:extLst>
          </p:cNvPr>
          <p:cNvSpPr>
            <a:spLocks noGrp="1"/>
          </p:cNvSpPr>
          <p:nvPr>
            <p:ph type="title"/>
          </p:nvPr>
        </p:nvSpPr>
        <p:spPr>
          <a:xfrm>
            <a:off x="731518" y="1060595"/>
            <a:ext cx="10725912" cy="1325563"/>
          </a:xfrm>
        </p:spPr>
        <p:txBody>
          <a:bodyPr anchor="ctr">
            <a:normAutofit/>
          </a:bodyPr>
          <a:lstStyle/>
          <a:p>
            <a:r>
              <a:rPr lang="en-US" sz="4000" dirty="0"/>
              <a:t>Claire MacGeorge, MD, MSCR</a:t>
            </a:r>
          </a:p>
        </p:txBody>
      </p:sp>
      <p:sp>
        <p:nvSpPr>
          <p:cNvPr id="8" name="Content Placeholder 7">
            <a:extLst>
              <a:ext uri="{FF2B5EF4-FFF2-40B4-BE49-F238E27FC236}">
                <a16:creationId xmlns:a16="http://schemas.microsoft.com/office/drawing/2014/main" id="{7D43786C-5F10-25EF-9943-028DBA17E8CC}"/>
              </a:ext>
            </a:extLst>
          </p:cNvPr>
          <p:cNvSpPr>
            <a:spLocks noGrp="1"/>
          </p:cNvSpPr>
          <p:nvPr>
            <p:ph idx="1"/>
          </p:nvPr>
        </p:nvSpPr>
        <p:spPr/>
        <p:txBody>
          <a:bodyPr>
            <a:normAutofit/>
          </a:bodyPr>
          <a:lstStyle/>
          <a:p>
            <a:r>
              <a:rPr lang="en-US" sz="3600" dirty="0"/>
              <a:t>MUSC Associate Professor of Pediatrics</a:t>
            </a:r>
          </a:p>
          <a:p>
            <a:r>
              <a:rPr lang="en-US" sz="3600" dirty="0"/>
              <a:t>Medical Director of School-based Telehealth at MUSC</a:t>
            </a:r>
          </a:p>
          <a:p>
            <a:r>
              <a:rPr lang="en-US" sz="3600" dirty="0"/>
              <a:t>Co-Investigator for MUSC’s Telehealth Center of Excellence through HRSA</a:t>
            </a:r>
          </a:p>
        </p:txBody>
      </p:sp>
      <p:pic>
        <p:nvPicPr>
          <p:cNvPr id="5" name="Content Placeholder 5" descr="A close-up of a person smiling&#10;&#10;AI-generated content may be incorrect.">
            <a:extLst>
              <a:ext uri="{FF2B5EF4-FFF2-40B4-BE49-F238E27FC236}">
                <a16:creationId xmlns:a16="http://schemas.microsoft.com/office/drawing/2014/main" id="{3F850D16-3F62-E323-087E-A6FD19FA93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6501" y="0"/>
            <a:ext cx="2345499" cy="3286414"/>
          </a:xfrm>
          <a:prstGeom prst="rect">
            <a:avLst/>
          </a:prstGeom>
        </p:spPr>
      </p:pic>
    </p:spTree>
    <p:extLst>
      <p:ext uri="{BB962C8B-B14F-4D97-AF65-F5344CB8AC3E}">
        <p14:creationId xmlns:p14="http://schemas.microsoft.com/office/powerpoint/2010/main" val="441225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3A926-7145-485C-87AC-1176DD463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2DBE0E-662C-1197-B501-7B0BA2D43585}"/>
              </a:ext>
            </a:extLst>
          </p:cNvPr>
          <p:cNvSpPr>
            <a:spLocks noGrp="1"/>
          </p:cNvSpPr>
          <p:nvPr>
            <p:ph type="title"/>
          </p:nvPr>
        </p:nvSpPr>
        <p:spPr>
          <a:xfrm>
            <a:off x="731518" y="1060595"/>
            <a:ext cx="10725912" cy="1325563"/>
          </a:xfrm>
        </p:spPr>
        <p:txBody>
          <a:bodyPr anchor="ctr">
            <a:normAutofit/>
          </a:bodyPr>
          <a:lstStyle/>
          <a:p>
            <a:r>
              <a:rPr lang="en-US" sz="4000" dirty="0"/>
              <a:t>Emily Johnson, PhD</a:t>
            </a:r>
          </a:p>
        </p:txBody>
      </p:sp>
      <p:sp>
        <p:nvSpPr>
          <p:cNvPr id="8" name="Content Placeholder 7">
            <a:extLst>
              <a:ext uri="{FF2B5EF4-FFF2-40B4-BE49-F238E27FC236}">
                <a16:creationId xmlns:a16="http://schemas.microsoft.com/office/drawing/2014/main" id="{07D0844F-4717-F959-D135-D589522471B4}"/>
              </a:ext>
            </a:extLst>
          </p:cNvPr>
          <p:cNvSpPr>
            <a:spLocks noGrp="1"/>
          </p:cNvSpPr>
          <p:nvPr>
            <p:ph idx="1"/>
          </p:nvPr>
        </p:nvSpPr>
        <p:spPr>
          <a:xfrm>
            <a:off x="731519" y="2819400"/>
            <a:ext cx="10725911" cy="3167063"/>
          </a:xfrm>
        </p:spPr>
        <p:txBody>
          <a:bodyPr>
            <a:noAutofit/>
          </a:bodyPr>
          <a:lstStyle/>
          <a:p>
            <a:r>
              <a:rPr lang="en-US" sz="3600" dirty="0"/>
              <a:t>MUSC Professor, College of Nursing</a:t>
            </a:r>
          </a:p>
          <a:p>
            <a:r>
              <a:rPr lang="en-US" sz="3600" dirty="0"/>
              <a:t>Research Expertise-</a:t>
            </a:r>
          </a:p>
          <a:p>
            <a:pPr lvl="1"/>
            <a:r>
              <a:rPr lang="en-US" sz="3600" dirty="0"/>
              <a:t>Implementation Scientist HRSA Telehealth Center of Excellence</a:t>
            </a:r>
          </a:p>
          <a:p>
            <a:pPr lvl="1"/>
            <a:r>
              <a:rPr lang="en-US" sz="3600" dirty="0"/>
              <a:t>Member of MUSC Dissemination and Implementation (D&amp;I) Science Collaborative (DISC)</a:t>
            </a:r>
          </a:p>
        </p:txBody>
      </p:sp>
      <p:pic>
        <p:nvPicPr>
          <p:cNvPr id="4" name="Picture 3" descr="A person with blonde hair wearing a black shirt&#10;&#10;AI-generated content may be incorrect.">
            <a:extLst>
              <a:ext uri="{FF2B5EF4-FFF2-40B4-BE49-F238E27FC236}">
                <a16:creationId xmlns:a16="http://schemas.microsoft.com/office/drawing/2014/main" id="{FAA5A8E6-AD6B-B6B9-02F3-D7D2737999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5086" y="-81552"/>
            <a:ext cx="2386914" cy="3338341"/>
          </a:xfrm>
          <a:prstGeom prst="rect">
            <a:avLst/>
          </a:prstGeom>
          <a:noFill/>
        </p:spPr>
      </p:pic>
    </p:spTree>
    <p:extLst>
      <p:ext uri="{BB962C8B-B14F-4D97-AF65-F5344CB8AC3E}">
        <p14:creationId xmlns:p14="http://schemas.microsoft.com/office/powerpoint/2010/main" val="786891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1A2BD-5E8D-9199-0BD5-9E7803DC2B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FE9159-AC94-792C-C02B-4499FDC9A1F5}"/>
              </a:ext>
            </a:extLst>
          </p:cNvPr>
          <p:cNvSpPr>
            <a:spLocks noGrp="1"/>
          </p:cNvSpPr>
          <p:nvPr>
            <p:ph type="title"/>
          </p:nvPr>
        </p:nvSpPr>
        <p:spPr>
          <a:xfrm>
            <a:off x="838200" y="826612"/>
            <a:ext cx="7441096" cy="2523218"/>
          </a:xfrm>
        </p:spPr>
        <p:txBody>
          <a:bodyPr>
            <a:normAutofit/>
          </a:bodyPr>
          <a:lstStyle/>
          <a:p>
            <a:pPr algn="l">
              <a:lnSpc>
                <a:spcPct val="100000"/>
              </a:lnSpc>
            </a:pPr>
            <a:r>
              <a:rPr lang="en-US" sz="2800" b="0" dirty="0"/>
              <a:t>The Telehealth Centers of Excellence(COEs) develop resources for telehealth organizations, researchers, providers, and staff based on their experience, research, and innovation.</a:t>
            </a:r>
          </a:p>
        </p:txBody>
      </p:sp>
      <p:sp>
        <p:nvSpPr>
          <p:cNvPr id="3" name="Rounded Rectangle 2">
            <a:hlinkClick r:id="rId2"/>
            <a:extLst>
              <a:ext uri="{FF2B5EF4-FFF2-40B4-BE49-F238E27FC236}">
                <a16:creationId xmlns:a16="http://schemas.microsoft.com/office/drawing/2014/main" id="{744B8F6B-7773-F5C7-1581-F7B8559787A4}"/>
              </a:ext>
            </a:extLst>
          </p:cNvPr>
          <p:cNvSpPr/>
          <p:nvPr/>
        </p:nvSpPr>
        <p:spPr>
          <a:xfrm>
            <a:off x="838200" y="3508171"/>
            <a:ext cx="1934817" cy="501293"/>
          </a:xfrm>
          <a:prstGeom prst="roundRect">
            <a:avLst/>
          </a:prstGeom>
          <a:solidFill>
            <a:srgbClr val="FEC61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rgbClr val="004CA9"/>
                </a:solidFill>
                <a:latin typeface="Verdana" panose="020B0604030504040204" pitchFamily="34" charset="0"/>
                <a:ea typeface="Verdana" panose="020B0604030504040204" pitchFamily="34" charset="0"/>
                <a:cs typeface="Verdana" panose="020B0604030504040204" pitchFamily="34" charset="0"/>
              </a:rPr>
              <a:t>TelehealthCOE.org</a:t>
            </a:r>
            <a:endParaRPr lang="en-US" sz="1200" dirty="0">
              <a:solidFill>
                <a:srgbClr val="004CA9"/>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85946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B1D76-E6D4-B4CD-53C1-D98687D9D09F}"/>
              </a:ext>
            </a:extLst>
          </p:cNvPr>
          <p:cNvSpPr>
            <a:spLocks noGrp="1"/>
          </p:cNvSpPr>
          <p:nvPr>
            <p:ph type="title"/>
          </p:nvPr>
        </p:nvSpPr>
        <p:spPr>
          <a:xfrm>
            <a:off x="731519" y="1125249"/>
            <a:ext cx="10725912" cy="1325563"/>
          </a:xfrm>
        </p:spPr>
        <p:txBody>
          <a:bodyPr>
            <a:normAutofit/>
          </a:bodyPr>
          <a:lstStyle/>
          <a:p>
            <a:r>
              <a:rPr lang="en-US" sz="4000" dirty="0"/>
              <a:t>Objectives</a:t>
            </a:r>
          </a:p>
        </p:txBody>
      </p:sp>
      <p:sp>
        <p:nvSpPr>
          <p:cNvPr id="3" name="Content Placeholder 2">
            <a:extLst>
              <a:ext uri="{FF2B5EF4-FFF2-40B4-BE49-F238E27FC236}">
                <a16:creationId xmlns:a16="http://schemas.microsoft.com/office/drawing/2014/main" id="{13BC1419-7716-846F-BB97-60FA2AFF99C1}"/>
              </a:ext>
            </a:extLst>
          </p:cNvPr>
          <p:cNvSpPr>
            <a:spLocks noGrp="1"/>
          </p:cNvSpPr>
          <p:nvPr>
            <p:ph idx="1"/>
          </p:nvPr>
        </p:nvSpPr>
        <p:spPr>
          <a:xfrm>
            <a:off x="731519" y="2225964"/>
            <a:ext cx="10725911" cy="3760499"/>
          </a:xfrm>
        </p:spPr>
        <p:txBody>
          <a:bodyPr>
            <a:noAutofit/>
          </a:bodyPr>
          <a:lstStyle/>
          <a:p>
            <a:r>
              <a:rPr lang="en-US" sz="3600" dirty="0"/>
              <a:t>1. Describe an overview of School-based telehealth (SBTH) behavioral programs including need, scope and advantages </a:t>
            </a:r>
          </a:p>
          <a:p>
            <a:r>
              <a:rPr lang="en-US" sz="3600" dirty="0"/>
              <a:t>2. Summarize an implementation-science focused evaluation of a robust state-wide SBTH behavioral program </a:t>
            </a:r>
          </a:p>
          <a:p>
            <a:r>
              <a:rPr lang="en-US" sz="3600" dirty="0"/>
              <a:t>3. Identify key strategies for a health system incorporating a new SBTH behavioral program </a:t>
            </a:r>
          </a:p>
        </p:txBody>
      </p:sp>
      <p:sp>
        <p:nvSpPr>
          <p:cNvPr id="4" name="Content Placeholder 3">
            <a:extLst>
              <a:ext uri="{FF2B5EF4-FFF2-40B4-BE49-F238E27FC236}">
                <a16:creationId xmlns:a16="http://schemas.microsoft.com/office/drawing/2014/main" id="{4CB80105-CB08-5A91-1827-8E57CFDE1708}"/>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3349320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DC71B-A739-2C7C-11F5-47D7D36FC4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B283D1-137B-C1BA-D960-529E8B2A3A81}"/>
              </a:ext>
            </a:extLst>
          </p:cNvPr>
          <p:cNvSpPr>
            <a:spLocks noGrp="1"/>
          </p:cNvSpPr>
          <p:nvPr>
            <p:ph idx="1"/>
          </p:nvPr>
        </p:nvSpPr>
        <p:spPr>
          <a:xfrm>
            <a:off x="731519" y="1783663"/>
            <a:ext cx="5364481" cy="4202801"/>
          </a:xfrm>
        </p:spPr>
        <p:txBody>
          <a:bodyPr>
            <a:normAutofit/>
          </a:bodyPr>
          <a:lstStyle/>
          <a:p>
            <a:r>
              <a:rPr lang="en-US" sz="3200"/>
              <a:t>20% of youth aged 12-17 in US reported at least one major depressive episode in the last year</a:t>
            </a:r>
          </a:p>
          <a:p>
            <a:r>
              <a:rPr lang="en-US" sz="3200"/>
              <a:t>60% of children in US with major depression do not receive any behavioral health treatment  </a:t>
            </a:r>
            <a:endParaRPr lang="en-US" sz="3200" dirty="0"/>
          </a:p>
        </p:txBody>
      </p:sp>
      <p:sp>
        <p:nvSpPr>
          <p:cNvPr id="4" name="Content Placeholder 3">
            <a:extLst>
              <a:ext uri="{FF2B5EF4-FFF2-40B4-BE49-F238E27FC236}">
                <a16:creationId xmlns:a16="http://schemas.microsoft.com/office/drawing/2014/main" id="{7E6F1980-0505-E2E3-D1D8-6DF7836B9B7F}"/>
              </a:ext>
            </a:extLst>
          </p:cNvPr>
          <p:cNvSpPr>
            <a:spLocks noGrp="1"/>
          </p:cNvSpPr>
          <p:nvPr>
            <p:ph sz="quarter" idx="10"/>
          </p:nvPr>
        </p:nvSpPr>
        <p:spPr/>
        <p:txBody>
          <a:bodyPr>
            <a:normAutofit fontScale="92500" lnSpcReduction="10000"/>
          </a:bodyPr>
          <a:lstStyle/>
          <a:p>
            <a:r>
              <a:rPr lang="en-US"/>
              <a:t>Background</a:t>
            </a:r>
          </a:p>
        </p:txBody>
      </p:sp>
      <p:pic>
        <p:nvPicPr>
          <p:cNvPr id="5" name="Picture 4" descr="A graph showing the effects of depression&#10;&#10;Description automatically generated">
            <a:extLst>
              <a:ext uri="{FF2B5EF4-FFF2-40B4-BE49-F238E27FC236}">
                <a16:creationId xmlns:a16="http://schemas.microsoft.com/office/drawing/2014/main" id="{5F98ECB0-5C86-E406-1E6C-7F4949F3DF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6421" y="1155033"/>
            <a:ext cx="5763287" cy="4728409"/>
          </a:xfrm>
          <a:prstGeom prst="rect">
            <a:avLst/>
          </a:prstGeom>
        </p:spPr>
      </p:pic>
      <p:sp>
        <p:nvSpPr>
          <p:cNvPr id="8" name="TextBox 7">
            <a:extLst>
              <a:ext uri="{FF2B5EF4-FFF2-40B4-BE49-F238E27FC236}">
                <a16:creationId xmlns:a16="http://schemas.microsoft.com/office/drawing/2014/main" id="{85AE679A-F4E7-E1A4-60A8-431878CE84B0}"/>
              </a:ext>
            </a:extLst>
          </p:cNvPr>
          <p:cNvSpPr txBox="1"/>
          <p:nvPr/>
        </p:nvSpPr>
        <p:spPr>
          <a:xfrm>
            <a:off x="503262" y="6157941"/>
            <a:ext cx="11182423" cy="523220"/>
          </a:xfrm>
          <a:prstGeom prst="rect">
            <a:avLst/>
          </a:prstGeom>
          <a:noFill/>
        </p:spPr>
        <p:txBody>
          <a:bodyPr wrap="square" rtlCol="0">
            <a:spAutoFit/>
          </a:bodyPr>
          <a:lstStyle/>
          <a:p>
            <a:r>
              <a:rPr lang="en-US" sz="1400" b="0" i="0" dirty="0">
                <a:solidFill>
                  <a:srgbClr val="212121"/>
                </a:solidFill>
                <a:effectLst/>
                <a:latin typeface="system-ui"/>
              </a:rPr>
              <a:t>Sowa NA, Gaffney K, Sanders A, Murrell C. School-Based Tele-Behavioral Health: A Scoping Review of the Literature. J Sch Health. 2024 Jun;94(6):571-580. </a:t>
            </a:r>
            <a:r>
              <a:rPr lang="en-US" sz="1400" b="0" i="0" dirty="0" err="1">
                <a:solidFill>
                  <a:srgbClr val="212121"/>
                </a:solidFill>
                <a:effectLst/>
                <a:latin typeface="system-ui"/>
              </a:rPr>
              <a:t>doi</a:t>
            </a:r>
            <a:r>
              <a:rPr lang="en-US" sz="1400" b="0" i="0" dirty="0">
                <a:solidFill>
                  <a:srgbClr val="212121"/>
                </a:solidFill>
                <a:effectLst/>
                <a:latin typeface="system-ui"/>
              </a:rPr>
              <a:t>: 10.1111/josh.13435. </a:t>
            </a:r>
            <a:r>
              <a:rPr lang="en-US" sz="1400" b="0" i="0" dirty="0" err="1">
                <a:solidFill>
                  <a:srgbClr val="212121"/>
                </a:solidFill>
                <a:effectLst/>
                <a:latin typeface="system-ui"/>
              </a:rPr>
              <a:t>Epub</a:t>
            </a:r>
            <a:r>
              <a:rPr lang="en-US" sz="1400" b="0" i="0" dirty="0">
                <a:solidFill>
                  <a:srgbClr val="212121"/>
                </a:solidFill>
                <a:effectLst/>
                <a:latin typeface="system-ui"/>
              </a:rPr>
              <a:t> 2024 Jan 23. PMID: 38263701.</a:t>
            </a:r>
            <a:endParaRPr lang="en-US" sz="1400" dirty="0"/>
          </a:p>
        </p:txBody>
      </p:sp>
      <p:sp>
        <p:nvSpPr>
          <p:cNvPr id="9" name="Title 1">
            <a:extLst>
              <a:ext uri="{FF2B5EF4-FFF2-40B4-BE49-F238E27FC236}">
                <a16:creationId xmlns:a16="http://schemas.microsoft.com/office/drawing/2014/main" id="{0B054ACC-C465-1691-E2C5-58AE54DDF330}"/>
              </a:ext>
            </a:extLst>
          </p:cNvPr>
          <p:cNvSpPr>
            <a:spLocks noGrp="1"/>
          </p:cNvSpPr>
          <p:nvPr>
            <p:ph type="title"/>
          </p:nvPr>
        </p:nvSpPr>
        <p:spPr>
          <a:xfrm>
            <a:off x="503262" y="627529"/>
            <a:ext cx="10725912" cy="1325563"/>
          </a:xfrm>
        </p:spPr>
        <p:txBody>
          <a:bodyPr>
            <a:normAutofit/>
          </a:bodyPr>
          <a:lstStyle/>
          <a:p>
            <a:r>
              <a:rPr lang="en-US" sz="4000" dirty="0"/>
              <a:t>Mental Health Crisis</a:t>
            </a:r>
          </a:p>
        </p:txBody>
      </p:sp>
    </p:spTree>
    <p:extLst>
      <p:ext uri="{BB962C8B-B14F-4D97-AF65-F5344CB8AC3E}">
        <p14:creationId xmlns:p14="http://schemas.microsoft.com/office/powerpoint/2010/main" val="1166274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B0B6CEF-FA5E-8E9E-BB67-631AC80E7830}"/>
              </a:ext>
            </a:extLst>
          </p:cNvPr>
          <p:cNvSpPr>
            <a:spLocks noGrp="1"/>
          </p:cNvSpPr>
          <p:nvPr>
            <p:ph sz="quarter" idx="10"/>
          </p:nvPr>
        </p:nvSpPr>
        <p:spPr/>
        <p:txBody>
          <a:bodyPr>
            <a:normAutofit fontScale="92500" lnSpcReduction="10000"/>
          </a:bodyPr>
          <a:lstStyle/>
          <a:p>
            <a:r>
              <a:rPr lang="en-US"/>
              <a:t>Background</a:t>
            </a:r>
          </a:p>
        </p:txBody>
      </p:sp>
      <p:pic>
        <p:nvPicPr>
          <p:cNvPr id="8" name="Content Placeholder 4" descr="A map of the united states&#10;&#10;Description automatically generated">
            <a:extLst>
              <a:ext uri="{FF2B5EF4-FFF2-40B4-BE49-F238E27FC236}">
                <a16:creationId xmlns:a16="http://schemas.microsoft.com/office/drawing/2014/main" id="{A806ADE0-45B7-7E94-63A2-73984F8594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4794" y="1023978"/>
            <a:ext cx="8504579" cy="5749801"/>
          </a:xfrm>
          <a:prstGeom prst="rect">
            <a:avLst/>
          </a:prstGeom>
        </p:spPr>
      </p:pic>
    </p:spTree>
    <p:extLst>
      <p:ext uri="{BB962C8B-B14F-4D97-AF65-F5344CB8AC3E}">
        <p14:creationId xmlns:p14="http://schemas.microsoft.com/office/powerpoint/2010/main" val="319859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4F23E-12C0-B178-7071-21A863584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88C49C-EF40-0F9E-B871-6708017DD973}"/>
              </a:ext>
            </a:extLst>
          </p:cNvPr>
          <p:cNvSpPr>
            <a:spLocks noGrp="1"/>
          </p:cNvSpPr>
          <p:nvPr>
            <p:ph type="title"/>
          </p:nvPr>
        </p:nvSpPr>
        <p:spPr>
          <a:xfrm>
            <a:off x="731519" y="1116013"/>
            <a:ext cx="10725912" cy="1325563"/>
          </a:xfrm>
        </p:spPr>
        <p:txBody>
          <a:bodyPr>
            <a:normAutofit/>
          </a:bodyPr>
          <a:lstStyle/>
          <a:p>
            <a:r>
              <a:rPr lang="en-US" sz="3600" dirty="0"/>
              <a:t>School-based telehealth (SBTH)</a:t>
            </a:r>
          </a:p>
        </p:txBody>
      </p:sp>
      <p:sp>
        <p:nvSpPr>
          <p:cNvPr id="3" name="Content Placeholder 2">
            <a:extLst>
              <a:ext uri="{FF2B5EF4-FFF2-40B4-BE49-F238E27FC236}">
                <a16:creationId xmlns:a16="http://schemas.microsoft.com/office/drawing/2014/main" id="{721F45FC-A938-9D74-E21C-D9E3ED968BCD}"/>
              </a:ext>
            </a:extLst>
          </p:cNvPr>
          <p:cNvSpPr>
            <a:spLocks noGrp="1"/>
          </p:cNvSpPr>
          <p:nvPr>
            <p:ph idx="1"/>
          </p:nvPr>
        </p:nvSpPr>
        <p:spPr>
          <a:xfrm>
            <a:off x="731519" y="2225965"/>
            <a:ext cx="6940788" cy="3516022"/>
          </a:xfrm>
        </p:spPr>
        <p:txBody>
          <a:bodyPr>
            <a:normAutofit fontScale="92500"/>
          </a:bodyPr>
          <a:lstStyle/>
          <a:p>
            <a:r>
              <a:rPr lang="en-US" sz="2800"/>
              <a:t>Provision of high-quality healthcare for children in the school setting using telehealth technologies </a:t>
            </a:r>
          </a:p>
          <a:p>
            <a:r>
              <a:rPr lang="en-US" sz="2800"/>
              <a:t>3,900 school-based health center sites operating across the United States </a:t>
            </a:r>
          </a:p>
          <a:p>
            <a:r>
              <a:rPr lang="en-US" sz="2800"/>
              <a:t>Over 9.8 million students are served each year</a:t>
            </a:r>
          </a:p>
          <a:p>
            <a:r>
              <a:rPr lang="en-US" sz="2800"/>
              <a:t>Improve access by decreasing financial, geographic, age and cultural barriers</a:t>
            </a:r>
            <a:endParaRPr lang="en-US" sz="2800" dirty="0"/>
          </a:p>
        </p:txBody>
      </p:sp>
      <p:sp>
        <p:nvSpPr>
          <p:cNvPr id="4" name="Content Placeholder 3">
            <a:extLst>
              <a:ext uri="{FF2B5EF4-FFF2-40B4-BE49-F238E27FC236}">
                <a16:creationId xmlns:a16="http://schemas.microsoft.com/office/drawing/2014/main" id="{F220D12C-549E-C4AE-F367-7E3ECC18C9F1}"/>
              </a:ext>
            </a:extLst>
          </p:cNvPr>
          <p:cNvSpPr>
            <a:spLocks noGrp="1"/>
          </p:cNvSpPr>
          <p:nvPr>
            <p:ph sz="quarter" idx="10"/>
          </p:nvPr>
        </p:nvSpPr>
        <p:spPr/>
        <p:txBody>
          <a:bodyPr>
            <a:normAutofit fontScale="92500" lnSpcReduction="10000"/>
          </a:bodyPr>
          <a:lstStyle/>
          <a:p>
            <a:r>
              <a:rPr lang="en-US"/>
              <a:t>Background</a:t>
            </a:r>
          </a:p>
        </p:txBody>
      </p:sp>
      <p:sp>
        <p:nvSpPr>
          <p:cNvPr id="5" name="TextBox 4">
            <a:extLst>
              <a:ext uri="{FF2B5EF4-FFF2-40B4-BE49-F238E27FC236}">
                <a16:creationId xmlns:a16="http://schemas.microsoft.com/office/drawing/2014/main" id="{8969A6E1-4DEC-69D2-2DCB-5F7C43646AEA}"/>
              </a:ext>
            </a:extLst>
          </p:cNvPr>
          <p:cNvSpPr txBox="1"/>
          <p:nvPr/>
        </p:nvSpPr>
        <p:spPr>
          <a:xfrm>
            <a:off x="0" y="5890846"/>
            <a:ext cx="12191999" cy="1231106"/>
          </a:xfrm>
          <a:prstGeom prst="rect">
            <a:avLst/>
          </a:prstGeom>
          <a:noFill/>
        </p:spPr>
        <p:txBody>
          <a:bodyPr wrap="square" rtlCol="0">
            <a:spAutoFit/>
          </a:bodyPr>
          <a:lstStyle/>
          <a:p>
            <a:pPr marL="342900" indent="-342900">
              <a:buAutoNum type="arabicPeriod"/>
            </a:pPr>
            <a:r>
              <a:rPr lang="en-US" sz="1400"/>
              <a:t>Soleimanpour S, Cushing K, Christensen J, Ng S, Yang J, Saphir M, Geierstanger S, Even M, Brey L. (2023). Findings from the 2022 National Census of School-Based Health Centers. Washington, DC: School-Based Health Alliance.</a:t>
            </a:r>
          </a:p>
          <a:p>
            <a:pPr marL="342900" indent="-342900">
              <a:buAutoNum type="arabicPeriod"/>
            </a:pPr>
            <a:r>
              <a:rPr lang="en-US" sz="1400"/>
              <a:t>Kjolhede</a:t>
            </a:r>
            <a:r>
              <a:rPr lang="en-US" sz="1400" dirty="0"/>
              <a:t>, C., Lee, A., De Pinto, C., O’Leary, S.,  Baum, M., Beers, N., Bode, S., Gibson, E., Gorski, P., Jacob, V.,  Larkin, M., Christopher, R., Schumacher, S. Council on school health, school-based health centers and pediatric practice. Pediatrics October 2021; 148 (4): e2021053758. 10.1542/peds.2021-053758</a:t>
            </a:r>
          </a:p>
          <a:p>
            <a:pPr marL="342900" indent="-342900">
              <a:buAutoNum type="arabicPeriod"/>
            </a:pPr>
            <a:endParaRPr lang="en-US" dirty="0"/>
          </a:p>
        </p:txBody>
      </p:sp>
      <p:pic>
        <p:nvPicPr>
          <p:cNvPr id="6" name="Content Placeholder 4" descr="A person holding two headsets to her ear&#10;&#10;AI-generated content may be incorrect.">
            <a:extLst>
              <a:ext uri="{FF2B5EF4-FFF2-40B4-BE49-F238E27FC236}">
                <a16:creationId xmlns:a16="http://schemas.microsoft.com/office/drawing/2014/main" id="{86E51034-8E23-449A-D6BA-3E38AF6114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5154" y="2078968"/>
            <a:ext cx="3002208" cy="1997832"/>
          </a:xfrm>
          <a:prstGeom prst="rect">
            <a:avLst/>
          </a:prstGeom>
          <a:noFill/>
        </p:spPr>
      </p:pic>
      <p:pic>
        <p:nvPicPr>
          <p:cNvPr id="7" name="Picture 6" descr="A group of electronic devices&#10;&#10;AI-generated content may be incorrect.">
            <a:extLst>
              <a:ext uri="{FF2B5EF4-FFF2-40B4-BE49-F238E27FC236}">
                <a16:creationId xmlns:a16="http://schemas.microsoft.com/office/drawing/2014/main" id="{B716AD83-5D5A-D135-00AB-61B3C6C3FA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2307" y="4040839"/>
            <a:ext cx="3599698" cy="1997832"/>
          </a:xfrm>
          <a:prstGeom prst="rect">
            <a:avLst/>
          </a:prstGeom>
          <a:noFill/>
        </p:spPr>
      </p:pic>
    </p:spTree>
    <p:extLst>
      <p:ext uri="{BB962C8B-B14F-4D97-AF65-F5344CB8AC3E}">
        <p14:creationId xmlns:p14="http://schemas.microsoft.com/office/powerpoint/2010/main" val="1864344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E28F6-314A-E1DB-28A4-4118CE896B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F13D98-AC5D-057D-469F-9D07A48ED666}"/>
              </a:ext>
            </a:extLst>
          </p:cNvPr>
          <p:cNvSpPr>
            <a:spLocks noGrp="1"/>
          </p:cNvSpPr>
          <p:nvPr>
            <p:ph type="title"/>
          </p:nvPr>
        </p:nvSpPr>
        <p:spPr>
          <a:xfrm>
            <a:off x="731519" y="1116013"/>
            <a:ext cx="10725912" cy="1325563"/>
          </a:xfrm>
        </p:spPr>
        <p:txBody>
          <a:bodyPr>
            <a:normAutofit/>
          </a:bodyPr>
          <a:lstStyle/>
          <a:p>
            <a:r>
              <a:rPr lang="en-US" sz="4000" dirty="0"/>
              <a:t>SBTH Behavioral Health - Scope</a:t>
            </a:r>
          </a:p>
        </p:txBody>
      </p:sp>
      <p:sp>
        <p:nvSpPr>
          <p:cNvPr id="3" name="Content Placeholder 2">
            <a:extLst>
              <a:ext uri="{FF2B5EF4-FFF2-40B4-BE49-F238E27FC236}">
                <a16:creationId xmlns:a16="http://schemas.microsoft.com/office/drawing/2014/main" id="{9E040179-1BAD-B9E3-1253-C78C0FA005BC}"/>
              </a:ext>
            </a:extLst>
          </p:cNvPr>
          <p:cNvSpPr>
            <a:spLocks noGrp="1"/>
          </p:cNvSpPr>
          <p:nvPr>
            <p:ph idx="1"/>
          </p:nvPr>
        </p:nvSpPr>
        <p:spPr>
          <a:xfrm>
            <a:off x="731519" y="2346036"/>
            <a:ext cx="10725911" cy="4270166"/>
          </a:xfrm>
        </p:spPr>
        <p:txBody>
          <a:bodyPr/>
          <a:lstStyle/>
          <a:p>
            <a:r>
              <a:rPr lang="en-US" sz="3200"/>
              <a:t>Wide rage of conditions treated: ADHD, anxiety, depression</a:t>
            </a:r>
          </a:p>
          <a:p>
            <a:r>
              <a:rPr lang="en-US" sz="3200"/>
              <a:t>Targeted age groups: elementary through high school, teachers, parents</a:t>
            </a:r>
          </a:p>
          <a:p>
            <a:r>
              <a:rPr lang="en-US" sz="3200"/>
              <a:t>Variety of target audiences: Universal program vs selective, disease-specific</a:t>
            </a:r>
          </a:p>
          <a:p>
            <a:endParaRPr lang="en-US" dirty="0"/>
          </a:p>
        </p:txBody>
      </p:sp>
      <p:sp>
        <p:nvSpPr>
          <p:cNvPr id="4" name="Content Placeholder 3">
            <a:extLst>
              <a:ext uri="{FF2B5EF4-FFF2-40B4-BE49-F238E27FC236}">
                <a16:creationId xmlns:a16="http://schemas.microsoft.com/office/drawing/2014/main" id="{686BD5E2-12DB-F7B5-9C2C-A495CBAC61BE}"/>
              </a:ext>
            </a:extLst>
          </p:cNvPr>
          <p:cNvSpPr>
            <a:spLocks noGrp="1"/>
          </p:cNvSpPr>
          <p:nvPr>
            <p:ph sz="quarter" idx="10"/>
          </p:nvPr>
        </p:nvSpPr>
        <p:spPr/>
        <p:txBody>
          <a:bodyPr>
            <a:normAutofit fontScale="92500" lnSpcReduction="10000"/>
          </a:bodyPr>
          <a:lstStyle/>
          <a:p>
            <a:r>
              <a:rPr lang="en-US"/>
              <a:t>Background</a:t>
            </a:r>
          </a:p>
        </p:txBody>
      </p:sp>
      <p:sp>
        <p:nvSpPr>
          <p:cNvPr id="5" name="TextBox 4">
            <a:extLst>
              <a:ext uri="{FF2B5EF4-FFF2-40B4-BE49-F238E27FC236}">
                <a16:creationId xmlns:a16="http://schemas.microsoft.com/office/drawing/2014/main" id="{23E3EB67-9339-DE7B-2FC5-D5D8A4FCE868}"/>
              </a:ext>
            </a:extLst>
          </p:cNvPr>
          <p:cNvSpPr txBox="1"/>
          <p:nvPr/>
        </p:nvSpPr>
        <p:spPr>
          <a:xfrm>
            <a:off x="398585" y="5486400"/>
            <a:ext cx="11058845" cy="923330"/>
          </a:xfrm>
          <a:prstGeom prst="rect">
            <a:avLst/>
          </a:prstGeom>
          <a:noFill/>
        </p:spPr>
        <p:txBody>
          <a:bodyPr wrap="square" rtlCol="0">
            <a:spAutoFit/>
          </a:bodyPr>
          <a:lstStyle/>
          <a:p>
            <a:r>
              <a:rPr lang="en-US" dirty="0"/>
              <a:t>Richter, A.; </a:t>
            </a:r>
            <a:r>
              <a:rPr lang="en-US" dirty="0" err="1"/>
              <a:t>Sjunnestrand</a:t>
            </a:r>
            <a:r>
              <a:rPr lang="en-US" dirty="0"/>
              <a:t>, M.; Romare </a:t>
            </a:r>
            <a:r>
              <a:rPr lang="en-US" dirty="0" err="1"/>
              <a:t>Strandh</a:t>
            </a:r>
            <a:r>
              <a:rPr lang="en-US" dirty="0"/>
              <a:t>, M.; Hasson, H. Implementing school-based mental health services: A scoping review of the literature summarizing the factors that affect implementation. Int. J. Environ. Res. Public Health 2022, 19, 3489. https://doi.org/10.3390/ ijerph19063489</a:t>
            </a:r>
          </a:p>
        </p:txBody>
      </p:sp>
    </p:spTree>
    <p:extLst>
      <p:ext uri="{BB962C8B-B14F-4D97-AF65-F5344CB8AC3E}">
        <p14:creationId xmlns:p14="http://schemas.microsoft.com/office/powerpoint/2010/main" val="719624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F39AF-38B6-37EC-55C3-BC06268C482D}"/>
              </a:ext>
            </a:extLst>
          </p:cNvPr>
          <p:cNvSpPr>
            <a:spLocks noGrp="1"/>
          </p:cNvSpPr>
          <p:nvPr>
            <p:ph type="title"/>
          </p:nvPr>
        </p:nvSpPr>
        <p:spPr>
          <a:xfrm>
            <a:off x="731518" y="1007386"/>
            <a:ext cx="10725912" cy="1325563"/>
          </a:xfrm>
        </p:spPr>
        <p:txBody>
          <a:bodyPr>
            <a:normAutofit/>
          </a:bodyPr>
          <a:lstStyle/>
          <a:p>
            <a:r>
              <a:rPr lang="en-US" sz="4000" dirty="0"/>
              <a:t>SBTH - Advantages</a:t>
            </a:r>
          </a:p>
        </p:txBody>
      </p:sp>
      <p:sp>
        <p:nvSpPr>
          <p:cNvPr id="3" name="Content Placeholder 2">
            <a:extLst>
              <a:ext uri="{FF2B5EF4-FFF2-40B4-BE49-F238E27FC236}">
                <a16:creationId xmlns:a16="http://schemas.microsoft.com/office/drawing/2014/main" id="{5BB2AD17-B070-6A1E-B098-6193B906D310}"/>
              </a:ext>
            </a:extLst>
          </p:cNvPr>
          <p:cNvSpPr>
            <a:spLocks noGrp="1"/>
          </p:cNvSpPr>
          <p:nvPr>
            <p:ph idx="1"/>
          </p:nvPr>
        </p:nvSpPr>
        <p:spPr>
          <a:xfrm>
            <a:off x="379828" y="2594767"/>
            <a:ext cx="5124158" cy="2830513"/>
          </a:xfrm>
        </p:spPr>
        <p:txBody>
          <a:bodyPr>
            <a:normAutofit/>
          </a:bodyPr>
          <a:lstStyle/>
          <a:p>
            <a:r>
              <a:rPr lang="en-US" sz="3600" dirty="0"/>
              <a:t>All SBTH:</a:t>
            </a:r>
          </a:p>
          <a:p>
            <a:pPr lvl="1"/>
            <a:r>
              <a:rPr lang="en-US" sz="3200" dirty="0"/>
              <a:t>Improve access to care</a:t>
            </a:r>
          </a:p>
          <a:p>
            <a:pPr lvl="1"/>
            <a:r>
              <a:rPr lang="en-US" sz="3200" dirty="0"/>
              <a:t>Improve health outcomes</a:t>
            </a:r>
          </a:p>
          <a:p>
            <a:pPr lvl="1"/>
            <a:r>
              <a:rPr lang="en-US" sz="3200" dirty="0"/>
              <a:t>Reduce health disparities</a:t>
            </a:r>
          </a:p>
        </p:txBody>
      </p:sp>
      <p:sp>
        <p:nvSpPr>
          <p:cNvPr id="4" name="Content Placeholder 3">
            <a:extLst>
              <a:ext uri="{FF2B5EF4-FFF2-40B4-BE49-F238E27FC236}">
                <a16:creationId xmlns:a16="http://schemas.microsoft.com/office/drawing/2014/main" id="{486CC5DB-C0EF-25BD-AB29-F83FAC52D82D}"/>
              </a:ext>
            </a:extLst>
          </p:cNvPr>
          <p:cNvSpPr>
            <a:spLocks noGrp="1"/>
          </p:cNvSpPr>
          <p:nvPr>
            <p:ph sz="quarter" idx="10"/>
          </p:nvPr>
        </p:nvSpPr>
        <p:spPr/>
        <p:txBody>
          <a:bodyPr>
            <a:normAutofit fontScale="92500" lnSpcReduction="10000"/>
          </a:bodyPr>
          <a:lstStyle/>
          <a:p>
            <a:r>
              <a:rPr lang="en-US"/>
              <a:t>Background</a:t>
            </a:r>
          </a:p>
        </p:txBody>
      </p:sp>
      <p:sp>
        <p:nvSpPr>
          <p:cNvPr id="5" name="Content Placeholder 2">
            <a:extLst>
              <a:ext uri="{FF2B5EF4-FFF2-40B4-BE49-F238E27FC236}">
                <a16:creationId xmlns:a16="http://schemas.microsoft.com/office/drawing/2014/main" id="{0F92CC27-ED8C-2F33-A799-1BD6F93B4D93}"/>
              </a:ext>
            </a:extLst>
          </p:cNvPr>
          <p:cNvSpPr txBox="1">
            <a:spLocks/>
          </p:cNvSpPr>
          <p:nvPr/>
        </p:nvSpPr>
        <p:spPr>
          <a:xfrm>
            <a:off x="5855678" y="2505074"/>
            <a:ext cx="6336322" cy="28305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imes" pitchFamily="2"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pitchFamily="2"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pitchFamily="2"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pitchFamily="2"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Times" pitchFamily="2"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dirty="0"/>
              <a:t>SBTH behavioral health:</a:t>
            </a:r>
          </a:p>
          <a:p>
            <a:pPr lvl="1"/>
            <a:r>
              <a:rPr lang="en-US" sz="3200" dirty="0"/>
              <a:t>Address substance use, bullying, violence and suicide prevention</a:t>
            </a:r>
          </a:p>
          <a:p>
            <a:pPr lvl="1"/>
            <a:r>
              <a:rPr lang="en-US" sz="3200" dirty="0"/>
              <a:t>Reduction in reported depressive episodes and suicidal ideation</a:t>
            </a:r>
          </a:p>
        </p:txBody>
      </p:sp>
      <p:sp>
        <p:nvSpPr>
          <p:cNvPr id="7" name="TextBox 6">
            <a:extLst>
              <a:ext uri="{FF2B5EF4-FFF2-40B4-BE49-F238E27FC236}">
                <a16:creationId xmlns:a16="http://schemas.microsoft.com/office/drawing/2014/main" id="{B95494A3-F917-FF1F-E220-1C6C802A9E30}"/>
              </a:ext>
            </a:extLst>
          </p:cNvPr>
          <p:cNvSpPr txBox="1"/>
          <p:nvPr/>
        </p:nvSpPr>
        <p:spPr>
          <a:xfrm>
            <a:off x="259587" y="5948916"/>
            <a:ext cx="11211245" cy="738664"/>
          </a:xfrm>
          <a:prstGeom prst="rect">
            <a:avLst/>
          </a:prstGeom>
          <a:noFill/>
        </p:spPr>
        <p:txBody>
          <a:bodyPr wrap="square" rtlCol="0">
            <a:spAutoFit/>
          </a:bodyPr>
          <a:lstStyle/>
          <a:p>
            <a:r>
              <a:rPr lang="en-US" sz="1400" dirty="0"/>
              <a:t>Kjolhede, C., Lee, A., De Pinto, C., O’Leary, S.,  Baum, M., Beers, N., Bode, S., Gibson, E., Gorski, P., Jacob, V.,  Larkin, M., Christopher, R., Schumacher, S. Council on school health, school-based health centers and pediatric practice. </a:t>
            </a:r>
            <a:r>
              <a:rPr lang="en-US" sz="1400" i="1" dirty="0"/>
              <a:t>Pediatrics</a:t>
            </a:r>
            <a:r>
              <a:rPr lang="en-US" sz="1400" dirty="0"/>
              <a:t> October 2021; 148 (4): e2021053758. 10.1542/peds.2021-053758</a:t>
            </a:r>
          </a:p>
        </p:txBody>
      </p:sp>
    </p:spTree>
    <p:extLst>
      <p:ext uri="{BB962C8B-B14F-4D97-AF65-F5344CB8AC3E}">
        <p14:creationId xmlns:p14="http://schemas.microsoft.com/office/powerpoint/2010/main" val="1153401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19716-C841-5374-B094-9063F90EFA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59333-67C7-FA84-A86C-F6C825514BF2}"/>
              </a:ext>
            </a:extLst>
          </p:cNvPr>
          <p:cNvSpPr>
            <a:spLocks noGrp="1"/>
          </p:cNvSpPr>
          <p:nvPr>
            <p:ph type="title"/>
          </p:nvPr>
        </p:nvSpPr>
        <p:spPr>
          <a:xfrm>
            <a:off x="731519" y="1125249"/>
            <a:ext cx="10725912" cy="1325563"/>
          </a:xfrm>
        </p:spPr>
        <p:txBody>
          <a:bodyPr>
            <a:normAutofit/>
          </a:bodyPr>
          <a:lstStyle/>
          <a:p>
            <a:r>
              <a:rPr lang="en-US" sz="4000" dirty="0"/>
              <a:t>Objectives</a:t>
            </a:r>
            <a:endParaRPr lang="en-US" sz="4000" dirty="0">
              <a:highlight>
                <a:srgbClr val="FFFF00"/>
              </a:highlight>
            </a:endParaRPr>
          </a:p>
        </p:txBody>
      </p:sp>
      <p:sp>
        <p:nvSpPr>
          <p:cNvPr id="3" name="Content Placeholder 2">
            <a:extLst>
              <a:ext uri="{FF2B5EF4-FFF2-40B4-BE49-F238E27FC236}">
                <a16:creationId xmlns:a16="http://schemas.microsoft.com/office/drawing/2014/main" id="{0270B8D1-9040-76E8-C513-175B4CFEBCF4}"/>
              </a:ext>
            </a:extLst>
          </p:cNvPr>
          <p:cNvSpPr>
            <a:spLocks noGrp="1"/>
          </p:cNvSpPr>
          <p:nvPr>
            <p:ph idx="1"/>
          </p:nvPr>
        </p:nvSpPr>
        <p:spPr>
          <a:xfrm>
            <a:off x="731519" y="2207492"/>
            <a:ext cx="10725911" cy="3778972"/>
          </a:xfrm>
        </p:spPr>
        <p:txBody>
          <a:bodyPr/>
          <a:lstStyle/>
          <a:p>
            <a:r>
              <a:rPr lang="en-US" dirty="0"/>
              <a:t>1. Describe an overview of School-based Telehealth (SBTH) Behavioral Programs including need, scope and advantages </a:t>
            </a:r>
          </a:p>
          <a:p>
            <a:r>
              <a:rPr lang="en-US" dirty="0"/>
              <a:t>2. Summarize an implementation-science focused evaluation of a robust state-wide SBTH behavioral program </a:t>
            </a:r>
          </a:p>
          <a:p>
            <a:r>
              <a:rPr lang="en-US" dirty="0"/>
              <a:t>3. Identify key strategies for a health system incorporating a new SBTH behavioral program </a:t>
            </a:r>
          </a:p>
        </p:txBody>
      </p:sp>
    </p:spTree>
    <p:extLst>
      <p:ext uri="{BB962C8B-B14F-4D97-AF65-F5344CB8AC3E}">
        <p14:creationId xmlns:p14="http://schemas.microsoft.com/office/powerpoint/2010/main" val="174066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E7945-3F9C-7393-74BB-4AC3A427A3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20EDD-C001-6FE4-9D54-59A8E2EB0089}"/>
              </a:ext>
            </a:extLst>
          </p:cNvPr>
          <p:cNvSpPr>
            <a:spLocks noGrp="1"/>
          </p:cNvSpPr>
          <p:nvPr>
            <p:ph type="title"/>
          </p:nvPr>
        </p:nvSpPr>
        <p:spPr>
          <a:xfrm>
            <a:off x="731519" y="1116013"/>
            <a:ext cx="10725912" cy="1325563"/>
          </a:xfrm>
        </p:spPr>
        <p:txBody>
          <a:bodyPr>
            <a:normAutofit/>
          </a:bodyPr>
          <a:lstStyle/>
          <a:p>
            <a:r>
              <a:rPr lang="en-US" sz="3600" dirty="0"/>
              <a:t>State-wide SBTH Behavioral Health Program Evaluation</a:t>
            </a:r>
          </a:p>
        </p:txBody>
      </p:sp>
      <p:sp>
        <p:nvSpPr>
          <p:cNvPr id="3" name="Content Placeholder 2">
            <a:extLst>
              <a:ext uri="{FF2B5EF4-FFF2-40B4-BE49-F238E27FC236}">
                <a16:creationId xmlns:a16="http://schemas.microsoft.com/office/drawing/2014/main" id="{CD863D24-192A-76A6-FF33-95B635C95D74}"/>
              </a:ext>
            </a:extLst>
          </p:cNvPr>
          <p:cNvSpPr>
            <a:spLocks noGrp="1"/>
          </p:cNvSpPr>
          <p:nvPr>
            <p:ph idx="1"/>
          </p:nvPr>
        </p:nvSpPr>
        <p:spPr>
          <a:xfrm>
            <a:off x="731519" y="2346036"/>
            <a:ext cx="10725911" cy="4270166"/>
          </a:xfrm>
        </p:spPr>
        <p:txBody>
          <a:bodyPr>
            <a:noAutofit/>
          </a:bodyPr>
          <a:lstStyle/>
          <a:p>
            <a:r>
              <a:rPr lang="en-US" sz="2800" dirty="0"/>
              <a:t>School based program in existence since 2013</a:t>
            </a:r>
          </a:p>
          <a:p>
            <a:r>
              <a:rPr lang="en-US" sz="2800" dirty="0"/>
              <a:t>Currently present in over 200 school districts and over 800 schools</a:t>
            </a:r>
          </a:p>
          <a:p>
            <a:r>
              <a:rPr lang="en-US" sz="2800" dirty="0"/>
              <a:t>From 2013-26, nearly 15,000 referrals</a:t>
            </a:r>
          </a:p>
          <a:p>
            <a:r>
              <a:rPr lang="en-US" sz="2800" dirty="0"/>
              <a:t>Services offered: </a:t>
            </a:r>
          </a:p>
          <a:p>
            <a:pPr lvl="1"/>
            <a:r>
              <a:rPr lang="en-US" sz="2800" dirty="0"/>
              <a:t>Therapy, trauma/grief focused care, medication management and coping skills </a:t>
            </a:r>
          </a:p>
          <a:p>
            <a:pPr lvl="1"/>
            <a:r>
              <a:rPr lang="en-US" sz="2800" dirty="0"/>
              <a:t>Completed via telehealth at school by licensed mental health clinician, psychologist, child and adolescent psychiatrist</a:t>
            </a:r>
          </a:p>
          <a:p>
            <a:r>
              <a:rPr lang="en-US" sz="2800" dirty="0"/>
              <a:t>Most common referrals-anxiety, depression, anger, attention problems, disruptive behaviors</a:t>
            </a:r>
          </a:p>
        </p:txBody>
      </p:sp>
      <p:sp>
        <p:nvSpPr>
          <p:cNvPr id="4" name="Content Placeholder 3">
            <a:extLst>
              <a:ext uri="{FF2B5EF4-FFF2-40B4-BE49-F238E27FC236}">
                <a16:creationId xmlns:a16="http://schemas.microsoft.com/office/drawing/2014/main" id="{B78FF821-50C9-7F48-54C9-403DBEA3F236}"/>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3108204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F5D20-ABC8-AEF0-770A-5744F417D3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5CC707-56D4-8F01-9DF9-9C8E38821C6B}"/>
              </a:ext>
            </a:extLst>
          </p:cNvPr>
          <p:cNvSpPr>
            <a:spLocks noGrp="1"/>
          </p:cNvSpPr>
          <p:nvPr>
            <p:ph type="title"/>
          </p:nvPr>
        </p:nvSpPr>
        <p:spPr>
          <a:xfrm>
            <a:off x="544550" y="691518"/>
            <a:ext cx="11294524" cy="1325563"/>
          </a:xfrm>
        </p:spPr>
        <p:txBody>
          <a:bodyPr>
            <a:noAutofit/>
          </a:bodyPr>
          <a:lstStyle/>
          <a:p>
            <a:r>
              <a:rPr lang="en-US" sz="3600" dirty="0"/>
              <a:t>Exploration, Preparation, Implementation, Sustainment (EPIS) Framework</a:t>
            </a:r>
          </a:p>
        </p:txBody>
      </p:sp>
      <p:pic>
        <p:nvPicPr>
          <p:cNvPr id="7" name="Content Placeholder 6">
            <a:extLst>
              <a:ext uri="{FF2B5EF4-FFF2-40B4-BE49-F238E27FC236}">
                <a16:creationId xmlns:a16="http://schemas.microsoft.com/office/drawing/2014/main" id="{49D18665-88B8-5234-0336-E9C6DF89291A}"/>
              </a:ext>
            </a:extLst>
          </p:cNvPr>
          <p:cNvPicPr>
            <a:picLocks noGrp="1" noChangeAspect="1"/>
          </p:cNvPicPr>
          <p:nvPr>
            <p:ph idx="1"/>
          </p:nvPr>
        </p:nvPicPr>
        <p:blipFill>
          <a:blip r:embed="rId3"/>
          <a:stretch>
            <a:fillRect/>
          </a:stretch>
        </p:blipFill>
        <p:spPr>
          <a:xfrm>
            <a:off x="2550695" y="1820929"/>
            <a:ext cx="7960093" cy="4888158"/>
          </a:xfrm>
          <a:prstGeom prst="rect">
            <a:avLst/>
          </a:prstGeom>
        </p:spPr>
      </p:pic>
      <p:pic>
        <p:nvPicPr>
          <p:cNvPr id="10" name="Picture 9">
            <a:extLst>
              <a:ext uri="{FF2B5EF4-FFF2-40B4-BE49-F238E27FC236}">
                <a16:creationId xmlns:a16="http://schemas.microsoft.com/office/drawing/2014/main" id="{33F55F94-52EB-6EB9-4EEA-323446082528}"/>
              </a:ext>
            </a:extLst>
          </p:cNvPr>
          <p:cNvPicPr>
            <a:picLocks noChangeAspect="1"/>
          </p:cNvPicPr>
          <p:nvPr/>
        </p:nvPicPr>
        <p:blipFill>
          <a:blip r:embed="rId4"/>
          <a:stretch>
            <a:fillRect/>
          </a:stretch>
        </p:blipFill>
        <p:spPr>
          <a:xfrm>
            <a:off x="98321" y="5037071"/>
            <a:ext cx="4078577" cy="1820929"/>
          </a:xfrm>
          <a:prstGeom prst="rect">
            <a:avLst/>
          </a:prstGeom>
        </p:spPr>
      </p:pic>
    </p:spTree>
    <p:extLst>
      <p:ext uri="{BB962C8B-B14F-4D97-AF65-F5344CB8AC3E}">
        <p14:creationId xmlns:p14="http://schemas.microsoft.com/office/powerpoint/2010/main" val="837690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F0DF6-E072-0117-6930-643C88D338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C0939-F2F2-49F2-E69D-200CD0412230}"/>
              </a:ext>
            </a:extLst>
          </p:cNvPr>
          <p:cNvSpPr>
            <a:spLocks noGrp="1"/>
          </p:cNvSpPr>
          <p:nvPr>
            <p:ph type="title"/>
          </p:nvPr>
        </p:nvSpPr>
        <p:spPr>
          <a:xfrm>
            <a:off x="731519" y="911476"/>
            <a:ext cx="10725912" cy="1325563"/>
          </a:xfrm>
        </p:spPr>
        <p:txBody>
          <a:bodyPr>
            <a:normAutofit/>
          </a:bodyPr>
          <a:lstStyle/>
          <a:p>
            <a:r>
              <a:rPr lang="en-US" sz="4000" dirty="0"/>
              <a:t>Study Methods</a:t>
            </a:r>
          </a:p>
        </p:txBody>
      </p:sp>
      <p:sp>
        <p:nvSpPr>
          <p:cNvPr id="3" name="Content Placeholder 2">
            <a:extLst>
              <a:ext uri="{FF2B5EF4-FFF2-40B4-BE49-F238E27FC236}">
                <a16:creationId xmlns:a16="http://schemas.microsoft.com/office/drawing/2014/main" id="{BA8E90A7-8A3E-AB94-3427-69D4B8794C8C}"/>
              </a:ext>
            </a:extLst>
          </p:cNvPr>
          <p:cNvSpPr>
            <a:spLocks noGrp="1"/>
          </p:cNvSpPr>
          <p:nvPr>
            <p:ph idx="1"/>
          </p:nvPr>
        </p:nvSpPr>
        <p:spPr>
          <a:xfrm>
            <a:off x="731519" y="2021305"/>
            <a:ext cx="10725911" cy="4594897"/>
          </a:xfrm>
        </p:spPr>
        <p:txBody>
          <a:bodyPr/>
          <a:lstStyle/>
          <a:p>
            <a:r>
              <a:rPr lang="en-US" sz="2800" dirty="0"/>
              <a:t>School Counselor Survey (n=79)</a:t>
            </a:r>
          </a:p>
          <a:p>
            <a:pPr lvl="1"/>
            <a:r>
              <a:rPr lang="en-US" sz="2800" dirty="0"/>
              <a:t>Services offered at school</a:t>
            </a:r>
          </a:p>
          <a:p>
            <a:pPr lvl="1"/>
            <a:r>
              <a:rPr lang="en-US" sz="2800" dirty="0"/>
              <a:t>Perceived barriers to SBTH behavioral health program</a:t>
            </a:r>
          </a:p>
          <a:p>
            <a:pPr lvl="1"/>
            <a:r>
              <a:rPr lang="en-US" sz="2800" dirty="0"/>
              <a:t>Attitudes toward SBTH behavioral health program</a:t>
            </a:r>
          </a:p>
          <a:p>
            <a:r>
              <a:rPr lang="en-US" sz="2800" dirty="0"/>
              <a:t>Key Informant Interviews (n=18)</a:t>
            </a:r>
          </a:p>
          <a:p>
            <a:pPr lvl="1"/>
            <a:r>
              <a:rPr lang="en-US" sz="2800" dirty="0"/>
              <a:t> In-depth exploration of barriers and facilitators to implementation and sustainability of SBTH behavioral health program</a:t>
            </a:r>
          </a:p>
          <a:p>
            <a:pPr lvl="1"/>
            <a:r>
              <a:rPr lang="en-US" sz="2800" dirty="0"/>
              <a:t>5 SBTH behavioral health program staff</a:t>
            </a:r>
          </a:p>
          <a:p>
            <a:pPr lvl="1"/>
            <a:r>
              <a:rPr lang="en-US" sz="2800" dirty="0"/>
              <a:t>7 SBTH behavioral health program therapists</a:t>
            </a:r>
          </a:p>
          <a:p>
            <a:pPr lvl="1"/>
            <a:r>
              <a:rPr lang="en-US" sz="2800" dirty="0"/>
              <a:t>6 school counselors</a:t>
            </a:r>
          </a:p>
          <a:p>
            <a:pPr lvl="1"/>
            <a:endParaRPr lang="en-US" dirty="0"/>
          </a:p>
        </p:txBody>
      </p:sp>
      <p:sp>
        <p:nvSpPr>
          <p:cNvPr id="4" name="Content Placeholder 3">
            <a:extLst>
              <a:ext uri="{FF2B5EF4-FFF2-40B4-BE49-F238E27FC236}">
                <a16:creationId xmlns:a16="http://schemas.microsoft.com/office/drawing/2014/main" id="{62CB17BA-9C5A-C5E4-86C1-9692868C2DF8}"/>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2569512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D0B3-E6B2-96FD-1D77-D1D2B6CCA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45A5FC-DA5C-4B13-F09C-DB9E0560E13F}"/>
              </a:ext>
            </a:extLst>
          </p:cNvPr>
          <p:cNvSpPr>
            <a:spLocks noGrp="1"/>
          </p:cNvSpPr>
          <p:nvPr>
            <p:ph type="title"/>
          </p:nvPr>
        </p:nvSpPr>
        <p:spPr>
          <a:xfrm>
            <a:off x="731519" y="1116013"/>
            <a:ext cx="10725912" cy="1325563"/>
          </a:xfrm>
        </p:spPr>
        <p:txBody>
          <a:bodyPr>
            <a:normAutofit/>
          </a:bodyPr>
          <a:lstStyle/>
          <a:p>
            <a:r>
              <a:rPr lang="en-US" sz="4000" dirty="0"/>
              <a:t>Study Key Results-Outer</a:t>
            </a:r>
          </a:p>
        </p:txBody>
      </p:sp>
      <p:sp>
        <p:nvSpPr>
          <p:cNvPr id="3" name="Content Placeholder 2">
            <a:extLst>
              <a:ext uri="{FF2B5EF4-FFF2-40B4-BE49-F238E27FC236}">
                <a16:creationId xmlns:a16="http://schemas.microsoft.com/office/drawing/2014/main" id="{E5F41D53-79EA-A1BE-2449-C27C4CE28808}"/>
              </a:ext>
            </a:extLst>
          </p:cNvPr>
          <p:cNvSpPr>
            <a:spLocks noGrp="1"/>
          </p:cNvSpPr>
          <p:nvPr>
            <p:ph idx="1"/>
          </p:nvPr>
        </p:nvSpPr>
        <p:spPr>
          <a:xfrm>
            <a:off x="731519" y="2346036"/>
            <a:ext cx="10725911" cy="5957992"/>
          </a:xfrm>
        </p:spPr>
        <p:txBody>
          <a:bodyPr>
            <a:normAutofit/>
          </a:bodyPr>
          <a:lstStyle/>
          <a:p>
            <a:r>
              <a:rPr lang="en-US" b="1" dirty="0"/>
              <a:t>Demand</a:t>
            </a:r>
          </a:p>
          <a:p>
            <a:pPr lvl="1"/>
            <a:r>
              <a:rPr lang="en-US" sz="2400" dirty="0"/>
              <a:t>Limited alternatives for behavioral health care (specifically rural areas)</a:t>
            </a:r>
          </a:p>
          <a:p>
            <a:pPr lvl="1"/>
            <a:r>
              <a:rPr lang="en-US" sz="2400" dirty="0"/>
              <a:t>SBTH program is free, school-based, convenient</a:t>
            </a:r>
          </a:p>
          <a:p>
            <a:r>
              <a:rPr lang="en-US" b="1" dirty="0"/>
              <a:t>Child/Family Acceptability</a:t>
            </a:r>
          </a:p>
          <a:p>
            <a:pPr lvl="1"/>
            <a:r>
              <a:rPr lang="en-US" sz="2400" dirty="0"/>
              <a:t>Parents appreciated convenience, free cost; students appreciate appointments</a:t>
            </a:r>
          </a:p>
          <a:p>
            <a:pPr lvl="1"/>
            <a:r>
              <a:rPr lang="en-US" sz="2400" dirty="0"/>
              <a:t>Barriers-stigma toward behavioral health care, privacy concerns, confusion on logistics</a:t>
            </a:r>
          </a:p>
          <a:p>
            <a:r>
              <a:rPr lang="en-US" b="1" dirty="0"/>
              <a:t>Child/Family Involvement</a:t>
            </a:r>
          </a:p>
          <a:p>
            <a:pPr lvl="1"/>
            <a:r>
              <a:rPr lang="en-US" sz="2400" dirty="0"/>
              <a:t>Strength and Challenge</a:t>
            </a:r>
          </a:p>
          <a:p>
            <a:pPr lvl="1"/>
            <a:r>
              <a:rPr lang="en-US" sz="2400" dirty="0"/>
              <a:t>Parents decide if child participates, sign consent, join session virtually or in person</a:t>
            </a:r>
          </a:p>
        </p:txBody>
      </p:sp>
      <p:sp>
        <p:nvSpPr>
          <p:cNvPr id="4" name="Content Placeholder 3">
            <a:extLst>
              <a:ext uri="{FF2B5EF4-FFF2-40B4-BE49-F238E27FC236}">
                <a16:creationId xmlns:a16="http://schemas.microsoft.com/office/drawing/2014/main" id="{C3C0DA87-065B-1A1D-D21F-FD202370EC97}"/>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3769959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D8A31-F429-BEB3-BB60-1955741312A4}"/>
              </a:ext>
            </a:extLst>
          </p:cNvPr>
          <p:cNvSpPr>
            <a:spLocks noGrp="1"/>
          </p:cNvSpPr>
          <p:nvPr>
            <p:ph type="title"/>
          </p:nvPr>
        </p:nvSpPr>
        <p:spPr>
          <a:xfrm>
            <a:off x="731519" y="775583"/>
            <a:ext cx="10725912" cy="1394690"/>
          </a:xfrm>
        </p:spPr>
        <p:txBody>
          <a:bodyPr>
            <a:normAutofit/>
          </a:bodyPr>
          <a:lstStyle/>
          <a:p>
            <a:r>
              <a:rPr lang="en-US" sz="4000" dirty="0"/>
              <a:t>Outer Results-Quotations</a:t>
            </a:r>
          </a:p>
        </p:txBody>
      </p:sp>
      <p:sp>
        <p:nvSpPr>
          <p:cNvPr id="3" name="Content Placeholder 2">
            <a:extLst>
              <a:ext uri="{FF2B5EF4-FFF2-40B4-BE49-F238E27FC236}">
                <a16:creationId xmlns:a16="http://schemas.microsoft.com/office/drawing/2014/main" id="{F9CE55C4-7FE7-99D4-6120-23AD1CD27DFE}"/>
              </a:ext>
            </a:extLst>
          </p:cNvPr>
          <p:cNvSpPr>
            <a:spLocks noGrp="1"/>
          </p:cNvSpPr>
          <p:nvPr>
            <p:ph idx="1"/>
          </p:nvPr>
        </p:nvSpPr>
        <p:spPr>
          <a:xfrm>
            <a:off x="731519" y="1828801"/>
            <a:ext cx="10725911" cy="4886036"/>
          </a:xfrm>
        </p:spPr>
        <p:txBody>
          <a:bodyPr>
            <a:noAutofit/>
          </a:bodyPr>
          <a:lstStyle/>
          <a:p>
            <a:r>
              <a:rPr lang="en-US" sz="2800" b="1" dirty="0"/>
              <a:t>Demand</a:t>
            </a:r>
          </a:p>
          <a:p>
            <a:pPr lvl="1"/>
            <a:r>
              <a:rPr lang="en-US" sz="2800" i="1" dirty="0"/>
              <a:t>“I've seen a lot of people who have been </a:t>
            </a:r>
            <a:r>
              <a:rPr lang="en-US" sz="2800" b="1" i="1" dirty="0"/>
              <a:t>over the moon grateful because there was no other option for them</a:t>
            </a:r>
            <a:r>
              <a:rPr lang="en-US" sz="2800" i="1" dirty="0"/>
              <a:t>…And just thinking about how there are more rural places or there are situations with disabilities and things like that where families cannot go to therapy at all...there’s no way for them to get there.” (Therapist)</a:t>
            </a:r>
          </a:p>
          <a:p>
            <a:r>
              <a:rPr lang="en-US" sz="2800" b="1" dirty="0"/>
              <a:t>Child/Family Acceptability</a:t>
            </a:r>
          </a:p>
          <a:p>
            <a:pPr lvl="1"/>
            <a:r>
              <a:rPr lang="en-US" sz="2800" i="1" dirty="0"/>
              <a:t>“I would say </a:t>
            </a:r>
            <a:r>
              <a:rPr lang="en-US" sz="2800" b="1" i="1" dirty="0"/>
              <a:t>probably more receptive than I anticipated</a:t>
            </a:r>
            <a:r>
              <a:rPr lang="en-US" sz="2800" i="1" dirty="0"/>
              <a:t>… obviously there's so many variances like cultural and … perception around mental health… but this is free… And that's enough of a foot in the door to them.” (Therapist)</a:t>
            </a:r>
          </a:p>
        </p:txBody>
      </p:sp>
      <p:sp>
        <p:nvSpPr>
          <p:cNvPr id="4" name="Content Placeholder 3">
            <a:extLst>
              <a:ext uri="{FF2B5EF4-FFF2-40B4-BE49-F238E27FC236}">
                <a16:creationId xmlns:a16="http://schemas.microsoft.com/office/drawing/2014/main" id="{7CCEBD8E-EE16-7706-C776-D529413EE41F}"/>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3652326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F50BC-1C36-BAB8-3ED1-3A0C5E90B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C7DBC-6732-81DC-E1F5-E7FF0C6958F8}"/>
              </a:ext>
            </a:extLst>
          </p:cNvPr>
          <p:cNvSpPr>
            <a:spLocks noGrp="1"/>
          </p:cNvSpPr>
          <p:nvPr>
            <p:ph type="title"/>
          </p:nvPr>
        </p:nvSpPr>
        <p:spPr>
          <a:xfrm>
            <a:off x="731519" y="1020473"/>
            <a:ext cx="10725912" cy="1325563"/>
          </a:xfrm>
        </p:spPr>
        <p:txBody>
          <a:bodyPr>
            <a:normAutofit/>
          </a:bodyPr>
          <a:lstStyle/>
          <a:p>
            <a:r>
              <a:rPr lang="en-US" sz="4000" dirty="0"/>
              <a:t>Study Key Results-Inner</a:t>
            </a:r>
          </a:p>
        </p:txBody>
      </p:sp>
      <p:sp>
        <p:nvSpPr>
          <p:cNvPr id="3" name="Content Placeholder 2">
            <a:extLst>
              <a:ext uri="{FF2B5EF4-FFF2-40B4-BE49-F238E27FC236}">
                <a16:creationId xmlns:a16="http://schemas.microsoft.com/office/drawing/2014/main" id="{27149E37-2991-62C5-94CE-35CE95ECAA64}"/>
              </a:ext>
            </a:extLst>
          </p:cNvPr>
          <p:cNvSpPr>
            <a:spLocks noGrp="1"/>
          </p:cNvSpPr>
          <p:nvPr>
            <p:ph idx="1"/>
          </p:nvPr>
        </p:nvSpPr>
        <p:spPr>
          <a:xfrm>
            <a:off x="731519" y="1987826"/>
            <a:ext cx="10725911" cy="4628376"/>
          </a:xfrm>
        </p:spPr>
        <p:txBody>
          <a:bodyPr>
            <a:normAutofit/>
          </a:bodyPr>
          <a:lstStyle/>
          <a:p>
            <a:r>
              <a:rPr lang="en-US" b="1" dirty="0"/>
              <a:t>Leadership</a:t>
            </a:r>
          </a:p>
          <a:p>
            <a:pPr lvl="1"/>
            <a:r>
              <a:rPr lang="en-US" dirty="0"/>
              <a:t>District level (superintendent); school level (school counselor)</a:t>
            </a:r>
          </a:p>
          <a:p>
            <a:pPr lvl="1"/>
            <a:r>
              <a:rPr lang="en-US" dirty="0"/>
              <a:t>Leadership buy-in at school level</a:t>
            </a:r>
          </a:p>
          <a:p>
            <a:r>
              <a:rPr lang="en-US" b="1" dirty="0"/>
              <a:t>Teamwork/Communication</a:t>
            </a:r>
          </a:p>
          <a:p>
            <a:pPr lvl="1"/>
            <a:r>
              <a:rPr lang="en-US" dirty="0"/>
              <a:t>Between health science university, program therapists, school counselors, school administrative team</a:t>
            </a:r>
          </a:p>
          <a:p>
            <a:r>
              <a:rPr lang="en-US" b="1" dirty="0"/>
              <a:t>Attitudes</a:t>
            </a:r>
          </a:p>
          <a:p>
            <a:pPr lvl="1"/>
            <a:r>
              <a:rPr lang="en-US" dirty="0"/>
              <a:t>Misperceptions regarding additional workload required by program</a:t>
            </a:r>
          </a:p>
          <a:p>
            <a:pPr lvl="1"/>
            <a:r>
              <a:rPr lang="en-US" dirty="0"/>
              <a:t>Appreciation of program benefits</a:t>
            </a:r>
          </a:p>
          <a:p>
            <a:r>
              <a:rPr lang="en-US" b="1" dirty="0"/>
              <a:t>Competing Demands</a:t>
            </a:r>
          </a:p>
          <a:p>
            <a:r>
              <a:rPr lang="en-US" b="1" dirty="0"/>
              <a:t>Resources</a:t>
            </a:r>
          </a:p>
          <a:p>
            <a:pPr lvl="1"/>
            <a:r>
              <a:rPr lang="en-US" dirty="0"/>
              <a:t>Space, staff/turn-over challenges</a:t>
            </a:r>
          </a:p>
        </p:txBody>
      </p:sp>
      <p:sp>
        <p:nvSpPr>
          <p:cNvPr id="4" name="Content Placeholder 3">
            <a:extLst>
              <a:ext uri="{FF2B5EF4-FFF2-40B4-BE49-F238E27FC236}">
                <a16:creationId xmlns:a16="http://schemas.microsoft.com/office/drawing/2014/main" id="{A26BED77-CD87-2EF8-E1C3-3465FC7B60ED}"/>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4148096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1739B-5CA9-7357-FD3C-551159A331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41FD20-C28B-2EA2-94F4-06FAF8D42BAA}"/>
              </a:ext>
            </a:extLst>
          </p:cNvPr>
          <p:cNvSpPr>
            <a:spLocks noGrp="1"/>
          </p:cNvSpPr>
          <p:nvPr>
            <p:ph type="title"/>
          </p:nvPr>
        </p:nvSpPr>
        <p:spPr>
          <a:xfrm>
            <a:off x="731519" y="775583"/>
            <a:ext cx="10725912" cy="1394690"/>
          </a:xfrm>
        </p:spPr>
        <p:txBody>
          <a:bodyPr>
            <a:normAutofit/>
          </a:bodyPr>
          <a:lstStyle/>
          <a:p>
            <a:r>
              <a:rPr lang="en-US" sz="4000" dirty="0"/>
              <a:t>Inner Results-Quotations</a:t>
            </a:r>
          </a:p>
        </p:txBody>
      </p:sp>
      <p:sp>
        <p:nvSpPr>
          <p:cNvPr id="3" name="Content Placeholder 2">
            <a:extLst>
              <a:ext uri="{FF2B5EF4-FFF2-40B4-BE49-F238E27FC236}">
                <a16:creationId xmlns:a16="http://schemas.microsoft.com/office/drawing/2014/main" id="{02BE4640-0356-F637-E576-77D708E2C796}"/>
              </a:ext>
            </a:extLst>
          </p:cNvPr>
          <p:cNvSpPr>
            <a:spLocks noGrp="1"/>
          </p:cNvSpPr>
          <p:nvPr>
            <p:ph idx="1"/>
          </p:nvPr>
        </p:nvSpPr>
        <p:spPr>
          <a:xfrm>
            <a:off x="731519" y="1818861"/>
            <a:ext cx="10725911" cy="4895975"/>
          </a:xfrm>
        </p:spPr>
        <p:txBody>
          <a:bodyPr>
            <a:noAutofit/>
          </a:bodyPr>
          <a:lstStyle/>
          <a:p>
            <a:r>
              <a:rPr lang="en-US" sz="2800" b="1" dirty="0"/>
              <a:t>Leadership</a:t>
            </a:r>
          </a:p>
          <a:p>
            <a:pPr lvl="1"/>
            <a:r>
              <a:rPr lang="en-US" sz="2400" i="1" dirty="0"/>
              <a:t>“Most often, yes, it's going to be the school counselor who has little to no time to do the things they need to do to care for the mental health of their students, but also knows they have limited, if any, resources at all. And so, </a:t>
            </a:r>
            <a:r>
              <a:rPr lang="en-US" sz="2400" b="1" i="1" dirty="0"/>
              <a:t>the school counselors really are the champions</a:t>
            </a:r>
            <a:r>
              <a:rPr lang="en-US" sz="2400" i="1" dirty="0"/>
              <a:t>.” (Program Staff)</a:t>
            </a:r>
          </a:p>
          <a:p>
            <a:r>
              <a:rPr lang="en-US" sz="2800" b="1" dirty="0"/>
              <a:t>Teamwork/Communication</a:t>
            </a:r>
          </a:p>
          <a:p>
            <a:pPr lvl="1"/>
            <a:r>
              <a:rPr lang="en-US" sz="2400" i="1" dirty="0"/>
              <a:t>“I try to encourage communication with the school counselor to make sure I'm not missing anything on my end when I'm trying to get the best possible care….if I notice something's not going right, or we're missing something, or if I have trouble getting hold of the parent, </a:t>
            </a:r>
            <a:r>
              <a:rPr lang="en-US" sz="2400" b="1" i="1" dirty="0"/>
              <a:t>we use the school counselor for those that help in those things because they are there daily and they get to see the students. </a:t>
            </a:r>
            <a:r>
              <a:rPr lang="en-US" sz="2400" i="1" dirty="0"/>
              <a:t>And any concerns that I have with school or schoolwork or any kind of crisis that's going on, we build more of a relationship.”  (Therapist)</a:t>
            </a:r>
          </a:p>
        </p:txBody>
      </p:sp>
      <p:sp>
        <p:nvSpPr>
          <p:cNvPr id="4" name="Content Placeholder 3">
            <a:extLst>
              <a:ext uri="{FF2B5EF4-FFF2-40B4-BE49-F238E27FC236}">
                <a16:creationId xmlns:a16="http://schemas.microsoft.com/office/drawing/2014/main" id="{995A56E8-163E-91A6-6ABC-85A53E4BC37F}"/>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2915705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9A88D-24ED-84B5-1279-31BEF577EF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67C5F-28EC-30F9-F329-7CFBA6EF70A3}"/>
              </a:ext>
            </a:extLst>
          </p:cNvPr>
          <p:cNvSpPr>
            <a:spLocks noGrp="1"/>
          </p:cNvSpPr>
          <p:nvPr>
            <p:ph type="title"/>
          </p:nvPr>
        </p:nvSpPr>
        <p:spPr>
          <a:xfrm>
            <a:off x="288758" y="1022685"/>
            <a:ext cx="11742821" cy="1418892"/>
          </a:xfrm>
        </p:spPr>
        <p:txBody>
          <a:bodyPr>
            <a:normAutofit/>
          </a:bodyPr>
          <a:lstStyle/>
          <a:p>
            <a:r>
              <a:rPr lang="en-US" sz="3600" dirty="0"/>
              <a:t>Study Key Results-Bridging and Innovation</a:t>
            </a:r>
          </a:p>
        </p:txBody>
      </p:sp>
      <p:sp>
        <p:nvSpPr>
          <p:cNvPr id="3" name="Content Placeholder 2">
            <a:extLst>
              <a:ext uri="{FF2B5EF4-FFF2-40B4-BE49-F238E27FC236}">
                <a16:creationId xmlns:a16="http://schemas.microsoft.com/office/drawing/2014/main" id="{7B30DD54-D55F-5B59-21C1-06105CA37F70}"/>
              </a:ext>
            </a:extLst>
          </p:cNvPr>
          <p:cNvSpPr>
            <a:spLocks noGrp="1"/>
          </p:cNvSpPr>
          <p:nvPr>
            <p:ph idx="1"/>
          </p:nvPr>
        </p:nvSpPr>
        <p:spPr>
          <a:xfrm>
            <a:off x="731519" y="2346036"/>
            <a:ext cx="10725911" cy="4270166"/>
          </a:xfrm>
        </p:spPr>
        <p:txBody>
          <a:bodyPr/>
          <a:lstStyle/>
          <a:p>
            <a:r>
              <a:rPr lang="en-US" sz="2800" dirty="0"/>
              <a:t>Bridging</a:t>
            </a:r>
          </a:p>
          <a:p>
            <a:r>
              <a:rPr lang="en-US" b="1" dirty="0"/>
              <a:t>Partner</a:t>
            </a:r>
          </a:p>
          <a:p>
            <a:pPr lvl="1"/>
            <a:r>
              <a:rPr lang="en-US" dirty="0"/>
              <a:t>Initial and ongoing collaborative relationship between program staff and schools; schools and program therapists</a:t>
            </a:r>
          </a:p>
          <a:p>
            <a:r>
              <a:rPr lang="en-US" sz="2800" dirty="0"/>
              <a:t>Innovation</a:t>
            </a:r>
          </a:p>
          <a:p>
            <a:r>
              <a:rPr lang="en-US" b="1" dirty="0"/>
              <a:t>Set-up</a:t>
            </a:r>
          </a:p>
          <a:p>
            <a:r>
              <a:rPr lang="en-US" b="1" dirty="0"/>
              <a:t>Program Fit</a:t>
            </a:r>
          </a:p>
          <a:p>
            <a:pPr lvl="1"/>
            <a:r>
              <a:rPr lang="en-US" dirty="0"/>
              <a:t>Aligned with student and community needs</a:t>
            </a:r>
          </a:p>
          <a:p>
            <a:pPr lvl="1"/>
            <a:r>
              <a:rPr lang="en-US" dirty="0"/>
              <a:t>Larger schools (more program familiarity, workflow/workforce) vs smaller schools (demand but fewer resources, workforce)</a:t>
            </a:r>
          </a:p>
        </p:txBody>
      </p:sp>
      <p:sp>
        <p:nvSpPr>
          <p:cNvPr id="4" name="Content Placeholder 3">
            <a:extLst>
              <a:ext uri="{FF2B5EF4-FFF2-40B4-BE49-F238E27FC236}">
                <a16:creationId xmlns:a16="http://schemas.microsoft.com/office/drawing/2014/main" id="{B19C36AD-6026-0140-401A-D7B04A5D7E95}"/>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2921793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3069D-5F7D-5BC1-EFC9-B526B9F88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958506-8D11-81D7-4F88-A30838C14BA9}"/>
              </a:ext>
            </a:extLst>
          </p:cNvPr>
          <p:cNvSpPr>
            <a:spLocks noGrp="1"/>
          </p:cNvSpPr>
          <p:nvPr>
            <p:ph type="title"/>
          </p:nvPr>
        </p:nvSpPr>
        <p:spPr>
          <a:xfrm>
            <a:off x="731519" y="775583"/>
            <a:ext cx="10725912" cy="1394690"/>
          </a:xfrm>
        </p:spPr>
        <p:txBody>
          <a:bodyPr>
            <a:normAutofit/>
          </a:bodyPr>
          <a:lstStyle/>
          <a:p>
            <a:r>
              <a:rPr lang="en-US" sz="4000" dirty="0"/>
              <a:t>Bridging Results-Quotation</a:t>
            </a:r>
          </a:p>
        </p:txBody>
      </p:sp>
      <p:sp>
        <p:nvSpPr>
          <p:cNvPr id="3" name="Content Placeholder 2">
            <a:extLst>
              <a:ext uri="{FF2B5EF4-FFF2-40B4-BE49-F238E27FC236}">
                <a16:creationId xmlns:a16="http://schemas.microsoft.com/office/drawing/2014/main" id="{1BEDEB97-9B88-05C0-336C-7BCF712F6C00}"/>
              </a:ext>
            </a:extLst>
          </p:cNvPr>
          <p:cNvSpPr>
            <a:spLocks noGrp="1"/>
          </p:cNvSpPr>
          <p:nvPr>
            <p:ph idx="1"/>
          </p:nvPr>
        </p:nvSpPr>
        <p:spPr>
          <a:xfrm>
            <a:off x="731519" y="1818861"/>
            <a:ext cx="10725911" cy="4895975"/>
          </a:xfrm>
        </p:spPr>
        <p:txBody>
          <a:bodyPr>
            <a:noAutofit/>
          </a:bodyPr>
          <a:lstStyle/>
          <a:p>
            <a:r>
              <a:rPr lang="en-US" sz="4000" b="1" dirty="0"/>
              <a:t>Partner</a:t>
            </a:r>
          </a:p>
          <a:p>
            <a:pPr lvl="1"/>
            <a:r>
              <a:rPr lang="en-US" sz="4000" i="1" dirty="0"/>
              <a:t>“I can certainly find answers if I need them. I think </a:t>
            </a:r>
            <a:r>
              <a:rPr lang="en-US" sz="4000" b="1" i="1" dirty="0"/>
              <a:t>[program staff] have always been very accommodating </a:t>
            </a:r>
            <a:r>
              <a:rPr lang="en-US" sz="4000" i="1" dirty="0"/>
              <a:t>in that way, I can reach out for help. I have had some challenges with some of the things, but we've worked out some kinks here and there.[Program staff] are available for sure.” (Counselor)</a:t>
            </a:r>
            <a:endParaRPr lang="en-US" sz="4000" b="1" i="1" dirty="0"/>
          </a:p>
          <a:p>
            <a:pPr lvl="1"/>
            <a:endParaRPr lang="en-US" sz="2400" b="1" i="1" dirty="0"/>
          </a:p>
          <a:p>
            <a:pPr marL="457200" lvl="1" indent="0">
              <a:buNone/>
            </a:pPr>
            <a:endParaRPr lang="en-US" sz="2400" b="1" i="1" dirty="0"/>
          </a:p>
        </p:txBody>
      </p:sp>
      <p:sp>
        <p:nvSpPr>
          <p:cNvPr id="4" name="Content Placeholder 3">
            <a:extLst>
              <a:ext uri="{FF2B5EF4-FFF2-40B4-BE49-F238E27FC236}">
                <a16:creationId xmlns:a16="http://schemas.microsoft.com/office/drawing/2014/main" id="{11A2E52A-23DC-CD4C-A821-302872C92739}"/>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3864125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AEC74-6EC2-27FC-0E5A-E5D053122D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E54507-B93B-E03D-98FC-7917F764D2B4}"/>
              </a:ext>
            </a:extLst>
          </p:cNvPr>
          <p:cNvSpPr>
            <a:spLocks noGrp="1"/>
          </p:cNvSpPr>
          <p:nvPr>
            <p:ph type="title"/>
          </p:nvPr>
        </p:nvSpPr>
        <p:spPr>
          <a:xfrm>
            <a:off x="731519" y="1116013"/>
            <a:ext cx="10725912" cy="1325563"/>
          </a:xfrm>
        </p:spPr>
        <p:txBody>
          <a:bodyPr>
            <a:normAutofit/>
          </a:bodyPr>
          <a:lstStyle/>
          <a:p>
            <a:r>
              <a:rPr lang="en-US" sz="4000" dirty="0"/>
              <a:t>Study Key Results-Outcomes</a:t>
            </a:r>
          </a:p>
        </p:txBody>
      </p:sp>
      <p:sp>
        <p:nvSpPr>
          <p:cNvPr id="3" name="Content Placeholder 2">
            <a:extLst>
              <a:ext uri="{FF2B5EF4-FFF2-40B4-BE49-F238E27FC236}">
                <a16:creationId xmlns:a16="http://schemas.microsoft.com/office/drawing/2014/main" id="{AF76D728-2DE9-74E0-3404-EA80389A149D}"/>
              </a:ext>
            </a:extLst>
          </p:cNvPr>
          <p:cNvSpPr>
            <a:spLocks noGrp="1"/>
          </p:cNvSpPr>
          <p:nvPr>
            <p:ph idx="1"/>
          </p:nvPr>
        </p:nvSpPr>
        <p:spPr>
          <a:xfrm>
            <a:off x="731519" y="2346036"/>
            <a:ext cx="10725911" cy="4270166"/>
          </a:xfrm>
        </p:spPr>
        <p:txBody>
          <a:bodyPr>
            <a:noAutofit/>
          </a:bodyPr>
          <a:lstStyle/>
          <a:p>
            <a:r>
              <a:rPr lang="en-US" b="1" dirty="0"/>
              <a:t>Fidelity</a:t>
            </a:r>
          </a:p>
          <a:p>
            <a:pPr lvl="1"/>
            <a:r>
              <a:rPr lang="en-US" sz="2400" dirty="0"/>
              <a:t>Referral process (dependent on school’s understanding, communication pathways, technology)</a:t>
            </a:r>
          </a:p>
          <a:p>
            <a:pPr lvl="1"/>
            <a:r>
              <a:rPr lang="en-US" sz="2400" dirty="0"/>
              <a:t>Standardized timelines</a:t>
            </a:r>
          </a:p>
          <a:p>
            <a:r>
              <a:rPr lang="en-US" b="1" dirty="0"/>
              <a:t>Effectiveness</a:t>
            </a:r>
          </a:p>
          <a:p>
            <a:pPr lvl="1"/>
            <a:r>
              <a:rPr lang="en-US" sz="2400" dirty="0"/>
              <a:t>Improved student functioning, improved grades, reduced acute mental health crises</a:t>
            </a:r>
          </a:p>
          <a:p>
            <a:pPr lvl="1"/>
            <a:r>
              <a:rPr lang="en-US" sz="2400" dirty="0"/>
              <a:t>Need for long term analysis of improved clinical indicators (depression symptoms, </a:t>
            </a:r>
            <a:r>
              <a:rPr lang="en-US" sz="2400" dirty="0" err="1"/>
              <a:t>etc</a:t>
            </a:r>
            <a:r>
              <a:rPr lang="en-US" sz="2400" dirty="0"/>
              <a:t>)</a:t>
            </a:r>
          </a:p>
          <a:p>
            <a:r>
              <a:rPr lang="en-US" b="1" dirty="0"/>
              <a:t>Sustainability</a:t>
            </a:r>
          </a:p>
          <a:p>
            <a:pPr lvl="1"/>
            <a:r>
              <a:rPr lang="en-US" sz="2400" dirty="0"/>
              <a:t>Concerns-financial support, clinician capacity, program demand</a:t>
            </a:r>
          </a:p>
        </p:txBody>
      </p:sp>
      <p:sp>
        <p:nvSpPr>
          <p:cNvPr id="4" name="Content Placeholder 3">
            <a:extLst>
              <a:ext uri="{FF2B5EF4-FFF2-40B4-BE49-F238E27FC236}">
                <a16:creationId xmlns:a16="http://schemas.microsoft.com/office/drawing/2014/main" id="{03F46160-3332-7F6D-E87B-949D91AA5EF8}"/>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12262451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5BA83-D91C-7520-06E3-653FEC1F31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B2EE8-5B51-83FA-BF19-8638A9BE510D}"/>
              </a:ext>
            </a:extLst>
          </p:cNvPr>
          <p:cNvSpPr>
            <a:spLocks noGrp="1"/>
          </p:cNvSpPr>
          <p:nvPr>
            <p:ph type="title"/>
          </p:nvPr>
        </p:nvSpPr>
        <p:spPr>
          <a:xfrm>
            <a:off x="731519" y="775583"/>
            <a:ext cx="11191776" cy="1394690"/>
          </a:xfrm>
        </p:spPr>
        <p:txBody>
          <a:bodyPr>
            <a:normAutofit/>
          </a:bodyPr>
          <a:lstStyle/>
          <a:p>
            <a:r>
              <a:rPr lang="en-US" sz="4000" dirty="0"/>
              <a:t>Implementation Outcomes -Quotation</a:t>
            </a:r>
          </a:p>
        </p:txBody>
      </p:sp>
      <p:sp>
        <p:nvSpPr>
          <p:cNvPr id="3" name="Content Placeholder 2">
            <a:extLst>
              <a:ext uri="{FF2B5EF4-FFF2-40B4-BE49-F238E27FC236}">
                <a16:creationId xmlns:a16="http://schemas.microsoft.com/office/drawing/2014/main" id="{BE30DFF8-0994-C941-B231-6C7734E16AD2}"/>
              </a:ext>
            </a:extLst>
          </p:cNvPr>
          <p:cNvSpPr>
            <a:spLocks noGrp="1"/>
          </p:cNvSpPr>
          <p:nvPr>
            <p:ph idx="1"/>
          </p:nvPr>
        </p:nvSpPr>
        <p:spPr>
          <a:xfrm>
            <a:off x="731519" y="1818861"/>
            <a:ext cx="10725911" cy="4895975"/>
          </a:xfrm>
        </p:spPr>
        <p:txBody>
          <a:bodyPr>
            <a:noAutofit/>
          </a:bodyPr>
          <a:lstStyle/>
          <a:p>
            <a:r>
              <a:rPr lang="en-US" sz="4000" b="1" dirty="0"/>
              <a:t>Effectiveness</a:t>
            </a:r>
          </a:p>
          <a:p>
            <a:r>
              <a:rPr lang="en-US" sz="3600" i="1" dirty="0"/>
              <a:t>“We’ve done a really good job of things like reach and how many patients we're serving and how many of each type of session we're providing…that's really well done. I think an area for growth is actual clinical change… for example, changes in depression symptoms over time based on the type of service they're getting or how many sessions they had.” (Staff)</a:t>
            </a:r>
            <a:endParaRPr lang="en-US" sz="3600" b="1" i="1" dirty="0"/>
          </a:p>
          <a:p>
            <a:endParaRPr lang="en-US" sz="3600" b="1" i="1" dirty="0"/>
          </a:p>
          <a:p>
            <a:endParaRPr lang="en-US" sz="4000" b="1" dirty="0"/>
          </a:p>
          <a:p>
            <a:pPr lvl="1"/>
            <a:endParaRPr lang="en-US" sz="2400" b="1" i="1" dirty="0"/>
          </a:p>
        </p:txBody>
      </p:sp>
      <p:sp>
        <p:nvSpPr>
          <p:cNvPr id="4" name="Content Placeholder 3">
            <a:extLst>
              <a:ext uri="{FF2B5EF4-FFF2-40B4-BE49-F238E27FC236}">
                <a16:creationId xmlns:a16="http://schemas.microsoft.com/office/drawing/2014/main" id="{E8688D1C-4A8D-BDA3-B485-2336F51E80EC}"/>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2017416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F1EFC-534E-36FA-293B-600BE1788A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17137-0B93-8F64-E77E-9E59FDF207AF}"/>
              </a:ext>
            </a:extLst>
          </p:cNvPr>
          <p:cNvSpPr>
            <a:spLocks noGrp="1"/>
          </p:cNvSpPr>
          <p:nvPr>
            <p:ph type="title"/>
          </p:nvPr>
        </p:nvSpPr>
        <p:spPr>
          <a:xfrm>
            <a:off x="544550" y="691518"/>
            <a:ext cx="11294524" cy="1325563"/>
          </a:xfrm>
        </p:spPr>
        <p:txBody>
          <a:bodyPr>
            <a:noAutofit/>
          </a:bodyPr>
          <a:lstStyle/>
          <a:p>
            <a:r>
              <a:rPr lang="en-US" sz="3600" dirty="0"/>
              <a:t>Exploration, Preparation, Implementation, Sustainment (EPIS) Framework</a:t>
            </a:r>
          </a:p>
        </p:txBody>
      </p:sp>
      <p:pic>
        <p:nvPicPr>
          <p:cNvPr id="7" name="Content Placeholder 6">
            <a:extLst>
              <a:ext uri="{FF2B5EF4-FFF2-40B4-BE49-F238E27FC236}">
                <a16:creationId xmlns:a16="http://schemas.microsoft.com/office/drawing/2014/main" id="{262596FD-56BC-1749-C13E-17228415A0A8}"/>
              </a:ext>
            </a:extLst>
          </p:cNvPr>
          <p:cNvPicPr>
            <a:picLocks noGrp="1" noChangeAspect="1"/>
          </p:cNvPicPr>
          <p:nvPr>
            <p:ph idx="1"/>
          </p:nvPr>
        </p:nvPicPr>
        <p:blipFill>
          <a:blip r:embed="rId3"/>
          <a:stretch>
            <a:fillRect/>
          </a:stretch>
        </p:blipFill>
        <p:spPr>
          <a:xfrm>
            <a:off x="2550695" y="1820929"/>
            <a:ext cx="7960093" cy="4888158"/>
          </a:xfrm>
          <a:prstGeom prst="rect">
            <a:avLst/>
          </a:prstGeom>
        </p:spPr>
      </p:pic>
      <p:pic>
        <p:nvPicPr>
          <p:cNvPr id="10" name="Picture 9">
            <a:extLst>
              <a:ext uri="{FF2B5EF4-FFF2-40B4-BE49-F238E27FC236}">
                <a16:creationId xmlns:a16="http://schemas.microsoft.com/office/drawing/2014/main" id="{55CEAFFC-CCE1-D36C-C625-E36AFACA1A9E}"/>
              </a:ext>
            </a:extLst>
          </p:cNvPr>
          <p:cNvPicPr>
            <a:picLocks noChangeAspect="1"/>
          </p:cNvPicPr>
          <p:nvPr/>
        </p:nvPicPr>
        <p:blipFill>
          <a:blip r:embed="rId4"/>
          <a:stretch>
            <a:fillRect/>
          </a:stretch>
        </p:blipFill>
        <p:spPr>
          <a:xfrm>
            <a:off x="98321" y="5037071"/>
            <a:ext cx="4078577" cy="1820929"/>
          </a:xfrm>
          <a:prstGeom prst="rect">
            <a:avLst/>
          </a:prstGeom>
        </p:spPr>
      </p:pic>
    </p:spTree>
    <p:extLst>
      <p:ext uri="{BB962C8B-B14F-4D97-AF65-F5344CB8AC3E}">
        <p14:creationId xmlns:p14="http://schemas.microsoft.com/office/powerpoint/2010/main" val="299760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9E4CC-C05E-2614-C2DE-60AA93F3ED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8012EE-F5A4-0128-BD84-56CAB44F6CD6}"/>
              </a:ext>
            </a:extLst>
          </p:cNvPr>
          <p:cNvSpPr>
            <a:spLocks noGrp="1"/>
          </p:cNvSpPr>
          <p:nvPr>
            <p:ph type="title"/>
          </p:nvPr>
        </p:nvSpPr>
        <p:spPr>
          <a:xfrm>
            <a:off x="731519" y="824001"/>
            <a:ext cx="10725912" cy="1325563"/>
          </a:xfrm>
        </p:spPr>
        <p:txBody>
          <a:bodyPr>
            <a:normAutofit/>
          </a:bodyPr>
          <a:lstStyle/>
          <a:p>
            <a:r>
              <a:rPr lang="en-US" sz="3200" dirty="0"/>
              <a:t>Implementation and Sustainability Strategies</a:t>
            </a:r>
          </a:p>
        </p:txBody>
      </p:sp>
      <p:sp>
        <p:nvSpPr>
          <p:cNvPr id="3" name="Content Placeholder 2">
            <a:extLst>
              <a:ext uri="{FF2B5EF4-FFF2-40B4-BE49-F238E27FC236}">
                <a16:creationId xmlns:a16="http://schemas.microsoft.com/office/drawing/2014/main" id="{5F702730-A83B-B1E5-C284-C339644002BF}"/>
              </a:ext>
            </a:extLst>
          </p:cNvPr>
          <p:cNvSpPr>
            <a:spLocks noGrp="1"/>
          </p:cNvSpPr>
          <p:nvPr>
            <p:ph idx="1"/>
          </p:nvPr>
        </p:nvSpPr>
        <p:spPr>
          <a:xfrm>
            <a:off x="731519" y="1924930"/>
            <a:ext cx="10725911" cy="4270166"/>
          </a:xfrm>
        </p:spPr>
        <p:txBody>
          <a:bodyPr>
            <a:normAutofit/>
          </a:bodyPr>
          <a:lstStyle/>
          <a:p>
            <a:r>
              <a:rPr lang="en-US" sz="5400" dirty="0"/>
              <a:t>Initial and ongoing training</a:t>
            </a:r>
          </a:p>
          <a:p>
            <a:r>
              <a:rPr lang="en-US" sz="5200" dirty="0"/>
              <a:t>Clearly defined program roles</a:t>
            </a:r>
          </a:p>
          <a:p>
            <a:r>
              <a:rPr lang="en-US" sz="5400" dirty="0"/>
              <a:t>Building relationships/Marketing</a:t>
            </a:r>
          </a:p>
          <a:p>
            <a:r>
              <a:rPr lang="en-US" sz="5400" dirty="0"/>
              <a:t>Technical assistance</a:t>
            </a:r>
          </a:p>
        </p:txBody>
      </p:sp>
      <p:sp>
        <p:nvSpPr>
          <p:cNvPr id="4" name="Content Placeholder 3">
            <a:extLst>
              <a:ext uri="{FF2B5EF4-FFF2-40B4-BE49-F238E27FC236}">
                <a16:creationId xmlns:a16="http://schemas.microsoft.com/office/drawing/2014/main" id="{CA04BD4D-C5BD-C338-A084-F79D1DBAE363}"/>
              </a:ext>
            </a:extLst>
          </p:cNvPr>
          <p:cNvSpPr>
            <a:spLocks noGrp="1"/>
          </p:cNvSpPr>
          <p:nvPr>
            <p:ph sz="quarter" idx="10"/>
          </p:nvPr>
        </p:nvSpPr>
        <p:spPr/>
        <p:txBody>
          <a:bodyPr>
            <a:normAutofit fontScale="92500" lnSpcReduction="10000"/>
          </a:bodyPr>
          <a:lstStyle/>
          <a:p>
            <a:endParaRPr lang="en-US"/>
          </a:p>
        </p:txBody>
      </p:sp>
      <p:sp>
        <p:nvSpPr>
          <p:cNvPr id="5" name="TextBox 4">
            <a:extLst>
              <a:ext uri="{FF2B5EF4-FFF2-40B4-BE49-F238E27FC236}">
                <a16:creationId xmlns:a16="http://schemas.microsoft.com/office/drawing/2014/main" id="{BB390395-642D-F0FC-BCF2-520F92A0EC7B}"/>
              </a:ext>
            </a:extLst>
          </p:cNvPr>
          <p:cNvSpPr txBox="1"/>
          <p:nvPr/>
        </p:nvSpPr>
        <p:spPr>
          <a:xfrm>
            <a:off x="132826" y="5156836"/>
            <a:ext cx="11923295" cy="1754326"/>
          </a:xfrm>
          <a:prstGeom prst="rect">
            <a:avLst/>
          </a:prstGeom>
          <a:noFill/>
        </p:spPr>
        <p:txBody>
          <a:bodyPr wrap="square" rtlCol="0">
            <a:spAutoFit/>
          </a:bodyPr>
          <a:lstStyle/>
          <a:p>
            <a:r>
              <a:rPr lang="en-US" dirty="0"/>
              <a:t>Powell, B.J., et al., A refined compilation of implementation strategies: results from the Expert Recommendations for Implementing Change (ERIC) project. Implementation Science, 2015. 10: p. 21.</a:t>
            </a:r>
          </a:p>
          <a:p>
            <a:endParaRPr lang="en-US" dirty="0"/>
          </a:p>
          <a:p>
            <a:r>
              <a:rPr lang="en-US" dirty="0"/>
              <a:t>Waltz, T.J., et al., Use of concept mapping to characterize relationships among implementation strategies and assess their feasibility and importance: results from the Expert Recommendations for Implementing Change (ERIC) study. Implementation Science, 2015.</a:t>
            </a:r>
          </a:p>
        </p:txBody>
      </p:sp>
    </p:spTree>
    <p:extLst>
      <p:ext uri="{BB962C8B-B14F-4D97-AF65-F5344CB8AC3E}">
        <p14:creationId xmlns:p14="http://schemas.microsoft.com/office/powerpoint/2010/main" val="429968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BE193-9581-D97C-3B32-5EC078EA2B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F4C069-CA9D-DD82-749B-2CC872FCB505}"/>
              </a:ext>
            </a:extLst>
          </p:cNvPr>
          <p:cNvSpPr>
            <a:spLocks noGrp="1"/>
          </p:cNvSpPr>
          <p:nvPr>
            <p:ph type="title"/>
          </p:nvPr>
        </p:nvSpPr>
        <p:spPr>
          <a:xfrm>
            <a:off x="731519" y="1116013"/>
            <a:ext cx="10725912" cy="1325563"/>
          </a:xfrm>
        </p:spPr>
        <p:txBody>
          <a:bodyPr>
            <a:normAutofit/>
          </a:bodyPr>
          <a:lstStyle/>
          <a:p>
            <a:r>
              <a:rPr lang="en-US" sz="4000" dirty="0"/>
              <a:t>Future Directions</a:t>
            </a:r>
          </a:p>
        </p:txBody>
      </p:sp>
      <p:sp>
        <p:nvSpPr>
          <p:cNvPr id="3" name="Content Placeholder 2">
            <a:extLst>
              <a:ext uri="{FF2B5EF4-FFF2-40B4-BE49-F238E27FC236}">
                <a16:creationId xmlns:a16="http://schemas.microsoft.com/office/drawing/2014/main" id="{FF96ED78-8659-1DFD-EB7F-8CBB30D7AA10}"/>
              </a:ext>
            </a:extLst>
          </p:cNvPr>
          <p:cNvSpPr>
            <a:spLocks noGrp="1"/>
          </p:cNvSpPr>
          <p:nvPr>
            <p:ph idx="1"/>
          </p:nvPr>
        </p:nvSpPr>
        <p:spPr>
          <a:xfrm>
            <a:off x="731519" y="2346036"/>
            <a:ext cx="10725911" cy="4270166"/>
          </a:xfrm>
        </p:spPr>
        <p:txBody>
          <a:bodyPr>
            <a:normAutofit/>
          </a:bodyPr>
          <a:lstStyle/>
          <a:p>
            <a:r>
              <a:rPr lang="en-US" sz="3600"/>
              <a:t>Parent and child perspectives</a:t>
            </a:r>
          </a:p>
          <a:p>
            <a:r>
              <a:rPr lang="en-US" sz="3600"/>
              <a:t>Cost-effectiveness</a:t>
            </a:r>
          </a:p>
          <a:p>
            <a:r>
              <a:rPr lang="en-US" sz="3600"/>
              <a:t>Disease-specific outcome measurements</a:t>
            </a:r>
          </a:p>
          <a:p>
            <a:r>
              <a:rPr lang="en-US" sz="3600"/>
              <a:t>Continued implementation evaluations</a:t>
            </a:r>
            <a:endParaRPr lang="en-US" sz="3600" dirty="0"/>
          </a:p>
        </p:txBody>
      </p:sp>
      <p:sp>
        <p:nvSpPr>
          <p:cNvPr id="4" name="Content Placeholder 3">
            <a:extLst>
              <a:ext uri="{FF2B5EF4-FFF2-40B4-BE49-F238E27FC236}">
                <a16:creationId xmlns:a16="http://schemas.microsoft.com/office/drawing/2014/main" id="{9C42BE33-F7B9-AC19-48F6-16A9BF83DF4A}"/>
              </a:ext>
            </a:extLst>
          </p:cNvPr>
          <p:cNvSpPr>
            <a:spLocks noGrp="1"/>
          </p:cNvSpPr>
          <p:nvPr>
            <p:ph sz="quarter" idx="10"/>
          </p:nvPr>
        </p:nvSpPr>
        <p:spPr/>
        <p:txBody>
          <a:bodyPr>
            <a:normAutofit fontScale="92500" lnSpcReduction="10000"/>
          </a:bodyPr>
          <a:lstStyle/>
          <a:p>
            <a:r>
              <a:rPr lang="en-US"/>
              <a:t>Discussion</a:t>
            </a:r>
          </a:p>
        </p:txBody>
      </p:sp>
    </p:spTree>
    <p:extLst>
      <p:ext uri="{BB962C8B-B14F-4D97-AF65-F5344CB8AC3E}">
        <p14:creationId xmlns:p14="http://schemas.microsoft.com/office/powerpoint/2010/main" val="1784845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B64B0-40AE-98F8-99C5-E00C6051ED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925767-478D-AE0C-4329-C9E73B5B564C}"/>
              </a:ext>
            </a:extLst>
          </p:cNvPr>
          <p:cNvSpPr>
            <a:spLocks noGrp="1"/>
          </p:cNvSpPr>
          <p:nvPr>
            <p:ph type="title"/>
          </p:nvPr>
        </p:nvSpPr>
        <p:spPr>
          <a:xfrm>
            <a:off x="731519" y="1116013"/>
            <a:ext cx="10725912" cy="1325563"/>
          </a:xfrm>
        </p:spPr>
        <p:txBody>
          <a:bodyPr>
            <a:normAutofit/>
          </a:bodyPr>
          <a:lstStyle/>
          <a:p>
            <a:r>
              <a:rPr lang="en-US" sz="4000" dirty="0"/>
              <a:t>Conclusions</a:t>
            </a:r>
          </a:p>
        </p:txBody>
      </p:sp>
      <p:sp>
        <p:nvSpPr>
          <p:cNvPr id="3" name="Content Placeholder 2">
            <a:extLst>
              <a:ext uri="{FF2B5EF4-FFF2-40B4-BE49-F238E27FC236}">
                <a16:creationId xmlns:a16="http://schemas.microsoft.com/office/drawing/2014/main" id="{8C70246D-EF12-5A92-2E78-131B47C9F22B}"/>
              </a:ext>
            </a:extLst>
          </p:cNvPr>
          <p:cNvSpPr>
            <a:spLocks noGrp="1"/>
          </p:cNvSpPr>
          <p:nvPr>
            <p:ph idx="1"/>
          </p:nvPr>
        </p:nvSpPr>
        <p:spPr>
          <a:xfrm>
            <a:off x="731519" y="2346036"/>
            <a:ext cx="10725911" cy="4270166"/>
          </a:xfrm>
        </p:spPr>
        <p:txBody>
          <a:bodyPr/>
          <a:lstStyle/>
          <a:p>
            <a:r>
              <a:rPr lang="en-US" sz="3200" dirty="0"/>
              <a:t>SBTH behavioral health programs are a potential solution to addressing behavioral health needs of children.</a:t>
            </a:r>
          </a:p>
          <a:p>
            <a:r>
              <a:rPr lang="en-US" sz="3200" dirty="0"/>
              <a:t>Implementation evaluations of large-scale programs may guide the initiation or optimization of other SBTH programs </a:t>
            </a:r>
          </a:p>
          <a:p>
            <a:endParaRPr lang="en-US" dirty="0"/>
          </a:p>
        </p:txBody>
      </p:sp>
      <p:sp>
        <p:nvSpPr>
          <p:cNvPr id="4" name="Content Placeholder 3">
            <a:extLst>
              <a:ext uri="{FF2B5EF4-FFF2-40B4-BE49-F238E27FC236}">
                <a16:creationId xmlns:a16="http://schemas.microsoft.com/office/drawing/2014/main" id="{67BA1753-C8AC-B557-FBE7-BD5586EB7D79}"/>
              </a:ext>
            </a:extLst>
          </p:cNvPr>
          <p:cNvSpPr>
            <a:spLocks noGrp="1"/>
          </p:cNvSpPr>
          <p:nvPr>
            <p:ph sz="quarter" idx="10"/>
          </p:nvPr>
        </p:nvSpPr>
        <p:spPr/>
        <p:txBody>
          <a:bodyPr>
            <a:normAutofit fontScale="92500" lnSpcReduction="10000"/>
          </a:bodyPr>
          <a:lstStyle/>
          <a:p>
            <a:r>
              <a:rPr lang="en-US"/>
              <a:t>Discussion</a:t>
            </a:r>
          </a:p>
        </p:txBody>
      </p:sp>
    </p:spTree>
    <p:extLst>
      <p:ext uri="{BB962C8B-B14F-4D97-AF65-F5344CB8AC3E}">
        <p14:creationId xmlns:p14="http://schemas.microsoft.com/office/powerpoint/2010/main" val="903187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AE18E-8B26-6885-57C1-C9F8611242EE}"/>
              </a:ext>
            </a:extLst>
          </p:cNvPr>
          <p:cNvSpPr>
            <a:spLocks noGrp="1"/>
          </p:cNvSpPr>
          <p:nvPr>
            <p:ph type="title"/>
          </p:nvPr>
        </p:nvSpPr>
        <p:spPr>
          <a:xfrm>
            <a:off x="731519" y="986488"/>
            <a:ext cx="10725912" cy="1325563"/>
          </a:xfrm>
        </p:spPr>
        <p:txBody>
          <a:bodyPr>
            <a:normAutofit/>
          </a:bodyPr>
          <a:lstStyle/>
          <a:p>
            <a:r>
              <a:rPr lang="en-US" sz="4000" dirty="0"/>
              <a:t>References</a:t>
            </a:r>
          </a:p>
        </p:txBody>
      </p:sp>
      <p:sp>
        <p:nvSpPr>
          <p:cNvPr id="3" name="Content Placeholder 2">
            <a:extLst>
              <a:ext uri="{FF2B5EF4-FFF2-40B4-BE49-F238E27FC236}">
                <a16:creationId xmlns:a16="http://schemas.microsoft.com/office/drawing/2014/main" id="{2FE6EECB-1563-1493-9635-503B51431354}"/>
              </a:ext>
            </a:extLst>
          </p:cNvPr>
          <p:cNvSpPr>
            <a:spLocks noGrp="1"/>
          </p:cNvSpPr>
          <p:nvPr>
            <p:ph idx="1"/>
          </p:nvPr>
        </p:nvSpPr>
        <p:spPr>
          <a:xfrm>
            <a:off x="731519" y="2410656"/>
            <a:ext cx="10725911" cy="4085474"/>
          </a:xfrm>
        </p:spPr>
        <p:txBody>
          <a:bodyPr>
            <a:normAutofit fontScale="55000" lnSpcReduction="20000"/>
          </a:bodyPr>
          <a:lstStyle/>
          <a:p>
            <a:r>
              <a:rPr lang="en-US" dirty="0">
                <a:latin typeface="Times" panose="02020603050405020304" pitchFamily="18" charset="0"/>
                <a:cs typeface="Times" panose="02020603050405020304" pitchFamily="18" charset="0"/>
              </a:rPr>
              <a:t>Aarons G, Green A, Willging C, et al. Mixed-method study of a conceptual model of evidence-based intervention sustainment across multiple public-sector service settings. Implementation Science. 2014; 9(183): </a:t>
            </a:r>
            <a:r>
              <a:rPr lang="en-US" dirty="0" err="1">
                <a:latin typeface="Times" panose="02020603050405020304" pitchFamily="18" charset="0"/>
                <a:cs typeface="Times" panose="02020603050405020304" pitchFamily="18" charset="0"/>
              </a:rPr>
              <a:t>doi</a:t>
            </a:r>
            <a:r>
              <a:rPr lang="en-US" dirty="0">
                <a:latin typeface="Times" panose="02020603050405020304" pitchFamily="18" charset="0"/>
                <a:cs typeface="Times" panose="02020603050405020304" pitchFamily="18" charset="0"/>
              </a:rPr>
              <a:t>: 10.1186/s13012-014-0183-z. </a:t>
            </a:r>
          </a:p>
          <a:p>
            <a:r>
              <a:rPr lang="en-US" dirty="0">
                <a:latin typeface="Times" panose="02020603050405020304" pitchFamily="18" charset="0"/>
                <a:cs typeface="Times" panose="02020603050405020304" pitchFamily="18" charset="0"/>
              </a:rPr>
              <a:t> Aarons GA, Hurlburt M, and Horwitz SM. Advancing a conceptual model of evidence-based practice implementation in public service sectors. Adm Policy Ment Health. 2011; 38: 4-23.</a:t>
            </a:r>
          </a:p>
          <a:p>
            <a:r>
              <a:rPr lang="en-US" dirty="0">
                <a:latin typeface="Times" panose="02020603050405020304" pitchFamily="18" charset="0"/>
                <a:cs typeface="Times" panose="02020603050405020304" pitchFamily="18" charset="0"/>
              </a:rPr>
              <a:t>Health Resources and Services Administration. Crisis text line and common good labs: Analyses of data. 2021</a:t>
            </a:r>
          </a:p>
          <a:p>
            <a:r>
              <a:rPr lang="en-US" dirty="0">
                <a:latin typeface="Times" panose="02020603050405020304" pitchFamily="18" charset="0"/>
                <a:cs typeface="Times" panose="02020603050405020304" pitchFamily="18" charset="0"/>
              </a:rPr>
              <a:t>Kjolhede, C. Lee, A., De Pinto, C., O’Leary, S., Baum, M. Beers, N., Bode, S., Gibson, E., Gorski, P., Jacob, V., Larkin, M., Christopher, R. Schumacher, H. Council on school health, School-based health centers and pediatric practice. Pediatrics. October 2021; 148 (4): e2021053758. 10.1542/peds.2021-053758</a:t>
            </a:r>
          </a:p>
          <a:p>
            <a:r>
              <a:rPr lang="en-US" dirty="0"/>
              <a:t>Powell, B.J., et al., A refined compilation of implementation strategies: results from the Expert Recommendations for Implementing Change (ERIC) project. Implement Science. 2015. 10: p. 21.</a:t>
            </a:r>
          </a:p>
          <a:p>
            <a:r>
              <a:rPr lang="en-US" dirty="0">
                <a:latin typeface="Times" panose="02020603050405020304" pitchFamily="18" charset="0"/>
                <a:cs typeface="Times" panose="02020603050405020304" pitchFamily="18" charset="0"/>
              </a:rPr>
              <a:t>Richter, A.; </a:t>
            </a:r>
            <a:r>
              <a:rPr lang="en-US" dirty="0" err="1">
                <a:latin typeface="Times" panose="02020603050405020304" pitchFamily="18" charset="0"/>
                <a:cs typeface="Times" panose="02020603050405020304" pitchFamily="18" charset="0"/>
              </a:rPr>
              <a:t>Sjunnestrand</a:t>
            </a:r>
            <a:r>
              <a:rPr lang="en-US" dirty="0">
                <a:latin typeface="Times" panose="02020603050405020304" pitchFamily="18" charset="0"/>
                <a:cs typeface="Times" panose="02020603050405020304" pitchFamily="18" charset="0"/>
              </a:rPr>
              <a:t>, M.; Romare </a:t>
            </a:r>
            <a:r>
              <a:rPr lang="en-US" dirty="0" err="1">
                <a:latin typeface="Times" panose="02020603050405020304" pitchFamily="18" charset="0"/>
                <a:cs typeface="Times" panose="02020603050405020304" pitchFamily="18" charset="0"/>
              </a:rPr>
              <a:t>Strandh</a:t>
            </a:r>
            <a:r>
              <a:rPr lang="en-US" dirty="0">
                <a:latin typeface="Times" panose="02020603050405020304" pitchFamily="18" charset="0"/>
                <a:cs typeface="Times" panose="02020603050405020304" pitchFamily="18" charset="0"/>
              </a:rPr>
              <a:t>, M.; Hasson, H. Implementing school-based mental health services: A scoping review of the literature summarizing the factors that affect implementation. Int. J. Environ. Res. Public Health. 2022, 19, 3489. https://doi.org/10.3390/ ijerph19063489</a:t>
            </a:r>
          </a:p>
          <a:p>
            <a:r>
              <a:rPr lang="en-US">
                <a:latin typeface="Times" panose="02020603050405020304" pitchFamily="18" charset="0"/>
                <a:cs typeface="Times" panose="02020603050405020304" pitchFamily="18" charset="0"/>
              </a:rPr>
              <a:t>Soleimanpour S, Cushing K, Christensen J, Ng S, Yang J, Saphir M, Geierstanger S, Even M, Brey L. (2023). Findings from the 2022 National Census of School-Based Health Centers. Washington, DC: School-Based Health Alliance.</a:t>
            </a:r>
          </a:p>
          <a:p>
            <a:r>
              <a:rPr lang="en-US">
                <a:solidFill>
                  <a:srgbClr val="212121"/>
                </a:solidFill>
                <a:latin typeface="Times" panose="02020603050405020304" pitchFamily="18" charset="0"/>
                <a:cs typeface="Times" panose="02020603050405020304" pitchFamily="18" charset="0"/>
              </a:rPr>
              <a:t>Sowa </a:t>
            </a:r>
            <a:r>
              <a:rPr lang="en-US" dirty="0">
                <a:solidFill>
                  <a:srgbClr val="212121"/>
                </a:solidFill>
                <a:latin typeface="Times" panose="02020603050405020304" pitchFamily="18" charset="0"/>
                <a:cs typeface="Times" panose="02020603050405020304" pitchFamily="18" charset="0"/>
              </a:rPr>
              <a:t>NA, Gaffney K, Sanders A, Murrell C. School-based tele-behavioral health: A scoping review of the literature. J Sch Health. 2024 Jun;94(6):571-580. </a:t>
            </a:r>
            <a:r>
              <a:rPr lang="en-US" dirty="0" err="1">
                <a:solidFill>
                  <a:srgbClr val="212121"/>
                </a:solidFill>
                <a:latin typeface="Times" panose="02020603050405020304" pitchFamily="18" charset="0"/>
                <a:cs typeface="Times" panose="02020603050405020304" pitchFamily="18" charset="0"/>
              </a:rPr>
              <a:t>doi</a:t>
            </a:r>
            <a:r>
              <a:rPr lang="en-US" dirty="0">
                <a:solidFill>
                  <a:srgbClr val="212121"/>
                </a:solidFill>
                <a:latin typeface="Times" panose="02020603050405020304" pitchFamily="18" charset="0"/>
                <a:cs typeface="Times" panose="02020603050405020304" pitchFamily="18" charset="0"/>
              </a:rPr>
              <a:t>: 10.1111/josh.13435. </a:t>
            </a:r>
            <a:r>
              <a:rPr lang="en-US" dirty="0" err="1">
                <a:solidFill>
                  <a:srgbClr val="212121"/>
                </a:solidFill>
                <a:latin typeface="Times" panose="02020603050405020304" pitchFamily="18" charset="0"/>
                <a:cs typeface="Times" panose="02020603050405020304" pitchFamily="18" charset="0"/>
              </a:rPr>
              <a:t>Epub</a:t>
            </a:r>
            <a:r>
              <a:rPr lang="en-US" dirty="0">
                <a:solidFill>
                  <a:srgbClr val="212121"/>
                </a:solidFill>
                <a:latin typeface="Times" panose="02020603050405020304" pitchFamily="18" charset="0"/>
                <a:cs typeface="Times" panose="02020603050405020304" pitchFamily="18" charset="0"/>
              </a:rPr>
              <a:t> 2024 Jan 23. PMID: 38263701</a:t>
            </a:r>
          </a:p>
          <a:p>
            <a:r>
              <a:rPr lang="en-US" dirty="0"/>
              <a:t>Waltz, T.J., et al., Use of concept mapping to characterize relationships among implementation strategies and assess their feasibility and importance: results from the Expert Recommendations for Implementing Change (ERIC) study. Implement Science 2015.</a:t>
            </a:r>
          </a:p>
          <a:p>
            <a:endParaRPr lang="en-US" dirty="0">
              <a:latin typeface="Times" panose="02020603050405020304" pitchFamily="18" charset="0"/>
              <a:cs typeface="Times" panose="02020603050405020304" pitchFamily="18" charset="0"/>
            </a:endParaRPr>
          </a:p>
        </p:txBody>
      </p:sp>
      <p:sp>
        <p:nvSpPr>
          <p:cNvPr id="4" name="Content Placeholder 3">
            <a:extLst>
              <a:ext uri="{FF2B5EF4-FFF2-40B4-BE49-F238E27FC236}">
                <a16:creationId xmlns:a16="http://schemas.microsoft.com/office/drawing/2014/main" id="{213F9585-48D6-FAC5-8EC5-2B25CEF1B81E}"/>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1107812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B3675-45B4-3960-D1CB-FB2ED1E3A173}"/>
              </a:ext>
            </a:extLst>
          </p:cNvPr>
          <p:cNvSpPr>
            <a:spLocks noGrp="1"/>
          </p:cNvSpPr>
          <p:nvPr>
            <p:ph type="title"/>
          </p:nvPr>
        </p:nvSpPr>
        <p:spPr/>
        <p:txBody>
          <a:bodyPr>
            <a:normAutofit/>
          </a:bodyPr>
          <a:lstStyle/>
          <a:p>
            <a:r>
              <a:rPr lang="en-US" sz="4000" dirty="0"/>
              <a:t>Questions and Contact Information</a:t>
            </a:r>
          </a:p>
        </p:txBody>
      </p:sp>
      <p:sp>
        <p:nvSpPr>
          <p:cNvPr id="3" name="Content Placeholder 2">
            <a:extLst>
              <a:ext uri="{FF2B5EF4-FFF2-40B4-BE49-F238E27FC236}">
                <a16:creationId xmlns:a16="http://schemas.microsoft.com/office/drawing/2014/main" id="{C80A3997-13D0-054E-9F7D-C12091178823}"/>
              </a:ext>
            </a:extLst>
          </p:cNvPr>
          <p:cNvSpPr>
            <a:spLocks noGrp="1"/>
          </p:cNvSpPr>
          <p:nvPr>
            <p:ph idx="1"/>
          </p:nvPr>
        </p:nvSpPr>
        <p:spPr>
          <a:xfrm>
            <a:off x="731519" y="2719136"/>
            <a:ext cx="10725911" cy="3267327"/>
          </a:xfrm>
        </p:spPr>
        <p:txBody>
          <a:bodyPr/>
          <a:lstStyle/>
          <a:p>
            <a:r>
              <a:rPr lang="en-US" sz="4000" dirty="0"/>
              <a:t>Claire MacGeorge</a:t>
            </a:r>
          </a:p>
          <a:p>
            <a:pPr lvl="1"/>
            <a:r>
              <a:rPr lang="en-US" sz="4000" dirty="0">
                <a:hlinkClick r:id="rId3"/>
              </a:rPr>
              <a:t>macgeorg@musc.edu</a:t>
            </a:r>
            <a:endParaRPr lang="en-US" sz="4000" dirty="0"/>
          </a:p>
          <a:p>
            <a:r>
              <a:rPr lang="en-US" sz="4000" dirty="0"/>
              <a:t>Emily Johnson</a:t>
            </a:r>
          </a:p>
          <a:p>
            <a:pPr lvl="1"/>
            <a:r>
              <a:rPr lang="en-US" sz="4000" dirty="0">
                <a:hlinkClick r:id="rId4"/>
              </a:rPr>
              <a:t>johnsoem@musc.edu</a:t>
            </a:r>
            <a:endParaRPr lang="en-US" sz="4000" dirty="0"/>
          </a:p>
          <a:p>
            <a:pPr marL="457200" lvl="1" indent="0">
              <a:buNone/>
            </a:pPr>
            <a:endParaRPr lang="en-US" dirty="0"/>
          </a:p>
        </p:txBody>
      </p:sp>
      <p:sp>
        <p:nvSpPr>
          <p:cNvPr id="4" name="Content Placeholder 3">
            <a:extLst>
              <a:ext uri="{FF2B5EF4-FFF2-40B4-BE49-F238E27FC236}">
                <a16:creationId xmlns:a16="http://schemas.microsoft.com/office/drawing/2014/main" id="{4095B0E2-C6CA-02EC-9031-EE6EE87B6408}"/>
              </a:ext>
            </a:extLst>
          </p:cNvPr>
          <p:cNvSpPr>
            <a:spLocks noGrp="1"/>
          </p:cNvSpPr>
          <p:nvPr>
            <p:ph sz="quarter" idx="10"/>
          </p:nvPr>
        </p:nvSpPr>
        <p:spPr/>
        <p:txBody>
          <a:bodyPr>
            <a:normAutofit fontScale="92500" lnSpcReduction="10000"/>
          </a:bodyPr>
          <a:lstStyle/>
          <a:p>
            <a:endParaRPr lang="en-US"/>
          </a:p>
        </p:txBody>
      </p:sp>
    </p:spTree>
    <p:extLst>
      <p:ext uri="{BB962C8B-B14F-4D97-AF65-F5344CB8AC3E}">
        <p14:creationId xmlns:p14="http://schemas.microsoft.com/office/powerpoint/2010/main" val="39773687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usc_12378_PowerPoint_Template_02" id="{D6E3CA84-8081-AE4C-B00D-17BFFF2E4C48}" vid="{E8A1AE1A-6911-454C-880B-78ABD5BEA0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bd50bfd-ecb4-46ac-9f18-614cc87bbf75">
      <Terms xmlns="http://schemas.microsoft.com/office/infopath/2007/PartnerControls"/>
    </lcf76f155ced4ddcb4097134ff3c332f>
    <TaxCatchAll xmlns="5dd8d8d9-e854-480c-930f-ea425a25996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F680EC12EBE394A9E5EC639A02445C4" ma:contentTypeVersion="14" ma:contentTypeDescription="Create a new document." ma:contentTypeScope="" ma:versionID="b243687797d2b5c4f11f1a430439f3c6">
  <xsd:schema xmlns:xsd="http://www.w3.org/2001/XMLSchema" xmlns:xs="http://www.w3.org/2001/XMLSchema" xmlns:p="http://schemas.microsoft.com/office/2006/metadata/properties" xmlns:ns2="2bd50bfd-ecb4-46ac-9f18-614cc87bbf75" xmlns:ns3="5dd8d8d9-e854-480c-930f-ea425a259962" targetNamespace="http://schemas.microsoft.com/office/2006/metadata/properties" ma:root="true" ma:fieldsID="297764da3002b2491737c8557da6122d" ns2:_="" ns3:_="">
    <xsd:import namespace="2bd50bfd-ecb4-46ac-9f18-614cc87bbf75"/>
    <xsd:import namespace="5dd8d8d9-e854-480c-930f-ea425a25996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d50bfd-ecb4-46ac-9f18-614cc87bbf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e03f6bb-d38c-4ceb-b0ba-10cc30df164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d8d8d9-e854-480c-930f-ea425a25996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f314d7e-35dd-48ce-973a-4cf50db64ea9}" ma:internalName="TaxCatchAll" ma:showField="CatchAllData" ma:web="5dd8d8d9-e854-480c-930f-ea425a259962">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B42E98-62E0-4ADD-B085-888A0600CD05}">
  <ds:schemaRefs>
    <ds:schemaRef ds:uri="http://purl.org/dc/elements/1.1/"/>
    <ds:schemaRef ds:uri="http://purl.org/dc/dcmitype/"/>
    <ds:schemaRef ds:uri="2bd50bfd-ecb4-46ac-9f18-614cc87bbf75"/>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5dd8d8d9-e854-480c-930f-ea425a259962"/>
    <ds:schemaRef ds:uri="http://www.w3.org/XML/1998/namespace"/>
  </ds:schemaRefs>
</ds:datastoreItem>
</file>

<file path=customXml/itemProps2.xml><?xml version="1.0" encoding="utf-8"?>
<ds:datastoreItem xmlns:ds="http://schemas.openxmlformats.org/officeDocument/2006/customXml" ds:itemID="{E975FAEC-92CB-433B-88D4-AB4AC084F75D}">
  <ds:schemaRefs>
    <ds:schemaRef ds:uri="http://schemas.microsoft.com/sharepoint/v3/contenttype/forms"/>
  </ds:schemaRefs>
</ds:datastoreItem>
</file>

<file path=customXml/itemProps3.xml><?xml version="1.0" encoding="utf-8"?>
<ds:datastoreItem xmlns:ds="http://schemas.openxmlformats.org/officeDocument/2006/customXml" ds:itemID="{7C2082AC-CCB9-4EFC-B0E6-5BBD921314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d50bfd-ecb4-46ac-9f18-614cc87bbf75"/>
    <ds:schemaRef ds:uri="5dd8d8d9-e854-480c-930f-ea425a259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411</TotalTime>
  <Words>2937</Words>
  <Application>Microsoft Office PowerPoint</Application>
  <PresentationFormat>Widescreen</PresentationFormat>
  <Paragraphs>202</Paragraphs>
  <Slides>28</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Aptos</vt:lpstr>
      <vt:lpstr>Arial</vt:lpstr>
      <vt:lpstr>Calibri</vt:lpstr>
      <vt:lpstr>system-ui</vt:lpstr>
      <vt:lpstr>Times</vt:lpstr>
      <vt:lpstr>Verdana</vt:lpstr>
      <vt:lpstr>Wingdings</vt:lpstr>
      <vt:lpstr>Office Theme</vt:lpstr>
      <vt:lpstr> Evaluation of School-based Telehealth Behavioral  Programs </vt:lpstr>
      <vt:lpstr>Claire MacGeorge, MD, MSCR</vt:lpstr>
      <vt:lpstr>Emily Johnson, PhD</vt:lpstr>
      <vt:lpstr>The Telehealth Centers of Excellence(COEs) develop resources for telehealth organizations, researchers, providers, and staff based on their experience, research, and innovation.</vt:lpstr>
      <vt:lpstr>Objectives</vt:lpstr>
      <vt:lpstr>Mental Health Crisis</vt:lpstr>
      <vt:lpstr>PowerPoint Presentation</vt:lpstr>
      <vt:lpstr>School-based telehealth (SBTH)</vt:lpstr>
      <vt:lpstr>SBTH Behavioral Health - Scope</vt:lpstr>
      <vt:lpstr>SBTH - Advantages</vt:lpstr>
      <vt:lpstr>Objectives</vt:lpstr>
      <vt:lpstr>State-wide SBTH Behavioral Health Program Evaluation</vt:lpstr>
      <vt:lpstr>Exploration, Preparation, Implementation, Sustainment (EPIS) Framework</vt:lpstr>
      <vt:lpstr>Study Methods</vt:lpstr>
      <vt:lpstr>Study Key Results-Outer</vt:lpstr>
      <vt:lpstr>Outer Results-Quotations</vt:lpstr>
      <vt:lpstr>Study Key Results-Inner</vt:lpstr>
      <vt:lpstr>Inner Results-Quotations</vt:lpstr>
      <vt:lpstr>Study Key Results-Bridging and Innovation</vt:lpstr>
      <vt:lpstr>Bridging Results-Quotation</vt:lpstr>
      <vt:lpstr>Study Key Results-Outcomes</vt:lpstr>
      <vt:lpstr>Implementation Outcomes -Quotation</vt:lpstr>
      <vt:lpstr>Exploration, Preparation, Implementation, Sustainment (EPIS) Framework</vt:lpstr>
      <vt:lpstr>Implementation and Sustainability Strategies</vt:lpstr>
      <vt:lpstr>Future Directions</vt:lpstr>
      <vt:lpstr>Conclusions</vt:lpstr>
      <vt:lpstr>References</vt:lpstr>
      <vt:lpstr>Questions and 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Jae Dollason</dc:creator>
  <cp:lastModifiedBy>Johnson, Emily</cp:lastModifiedBy>
  <cp:revision>72</cp:revision>
  <dcterms:created xsi:type="dcterms:W3CDTF">2022-10-24T15:00:10Z</dcterms:created>
  <dcterms:modified xsi:type="dcterms:W3CDTF">2026-09-17T18:32:52Z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0x0101002F680EC12EBE394A9E5EC639A02445C4</vt:lpwstr>
  </property>
  <property fmtid="{D5CDD505-2E9C-101B-9397-08002B2CF9AE}" pid="3" name="MediaServiceImageTags">
    <vt:lpwstr/>
  </property>
  <property fmtid="{D5CDD505-2E9C-101B-9397-08002B2CF9AE}" pid="4" name="_AdHocReviewCycleID">
    <vt:i4>-284421198</vt:i4>
  </property>
  <property fmtid="{D5CDD505-2E9C-101B-9397-08002B2CF9AE}" pid="5" name="_NewReviewCycle">
    <vt:lpwstr/>
  </property>
  <property fmtid="{D5CDD505-2E9C-101B-9397-08002B2CF9AE}" pid="6" name="_EmailSubject">
    <vt:lpwstr>updated webinar slides</vt:lpwstr>
  </property>
  <property fmtid="{D5CDD505-2E9C-101B-9397-08002B2CF9AE}" pid="7" name="_AuthorEmail">
    <vt:lpwstr>johnsoem@musc.edu</vt:lpwstr>
  </property>
  <property fmtid="{D5CDD505-2E9C-101B-9397-08002B2CF9AE}" pid="8" name="_AuthorEmailDisplayName">
    <vt:lpwstr>Johnson, Emily</vt:lpwstr>
  </property>
  <property fmtid="{D5CDD505-2E9C-101B-9397-08002B2CF9AE}" pid="9" name="_PreviousAdHocReviewCycleID">
    <vt:i4>-898092836</vt:i4>
  </property>
</Properties>
</file>