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notesSlides/notesSlide8.xml" ContentType="application/vnd.openxmlformats-officedocument.presentationml.notesSlide+xml"/>
  <Override PartName="/ppt/charts/chart2.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69" r:id="rId14"/>
    <p:sldId id="270" r:id="rId15"/>
    <p:sldId id="271" r:id="rId16"/>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000000-0000-0000-0000-000000000000}" v="77" dt="2026-09-07T15:09:25.0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_106_0.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_108_0.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col"/>
        <c:grouping val="clustered"/>
        <c:varyColors val="0"/>
        <c:ser>
          <c:idx val="0"/>
          <c:order val="0"/>
          <c:tx>
            <c:strRef>
              <c:f>Sheet1!$B$1</c:f>
              <c:strCache>
                <c:ptCount val="1"/>
                <c:pt idx="0">
                  <c:v>Consults</c:v>
                </c:pt>
              </c:strCache>
            </c:strRef>
          </c:tx>
          <c:spPr>
            <a:solidFill>
              <a:srgbClr val="0076A8"/>
            </a:solidFill>
            <a:effectLst/>
          </c:spPr>
          <c:invertIfNegative val="0"/>
          <c:dPt>
            <c:idx val="0"/>
            <c:invertIfNegative val="0"/>
            <c:bubble3D val="0"/>
            <c:extLst>
              <c:ext xmlns:c16="http://schemas.microsoft.com/office/drawing/2014/chart" uri="{C3380CC4-5D6E-409C-BE32-E72D297353CC}">
                <c16:uniqueId val="{00000001-35AE-4CA4-9640-3637EBC2E2F7}"/>
              </c:ext>
            </c:extLst>
          </c:dPt>
          <c:dPt>
            <c:idx val="1"/>
            <c:invertIfNegative val="0"/>
            <c:bubble3D val="0"/>
            <c:spPr>
              <a:solidFill>
                <a:srgbClr val="F2B134"/>
              </a:solidFill>
              <a:effectLst/>
            </c:spPr>
            <c:extLst>
              <c:ext xmlns:c16="http://schemas.microsoft.com/office/drawing/2014/chart" uri="{C3380CC4-5D6E-409C-BE32-E72D297353CC}">
                <c16:uniqueId val="{00000003-35AE-4CA4-9640-3637EBC2E2F7}"/>
              </c:ext>
            </c:extLst>
          </c:dPt>
          <c:dLbls>
            <c:numFmt formatCode="#,##0" sourceLinked="0"/>
            <c:spPr>
              <a:noFill/>
              <a:ln>
                <a:noFill/>
              </a:ln>
              <a:effectLst/>
            </c:spPr>
            <c:txPr>
              <a:bodyPr/>
              <a:lstStyle/>
              <a:p>
                <a:pPr>
                  <a:defRPr sz="1200" b="0" i="0" u="none" strike="noStrike">
                    <a:solidFill>
                      <a:srgbClr val="000000"/>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Completed</c:v>
                </c:pt>
                <c:pt idx="1">
                  <c:v>Cancelled</c:v>
                </c:pt>
              </c:strCache>
            </c:strRef>
          </c:cat>
          <c:val>
            <c:numRef>
              <c:f>Sheet1!$B$2:$B$3</c:f>
              <c:numCache>
                <c:formatCode>General</c:formatCode>
                <c:ptCount val="2"/>
                <c:pt idx="0">
                  <c:v>851</c:v>
                </c:pt>
                <c:pt idx="1">
                  <c:v>376</c:v>
                </c:pt>
              </c:numCache>
            </c:numRef>
          </c:val>
          <c:extLst>
            <c:ext xmlns:c16="http://schemas.microsoft.com/office/drawing/2014/chart" uri="{C3380CC4-5D6E-409C-BE32-E72D297353CC}">
              <c16:uniqueId val="{00000004-35AE-4CA4-9640-3637EBC2E2F7}"/>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300" b="0" i="0" u="none" strike="noStrike">
                <a:solidFill>
                  <a:srgbClr val="000000"/>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12700" cap="flat">
              <a:solidFill>
                <a:srgbClr val="888888"/>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100" b="0" i="0" u="none" strike="noStrike">
                <a:solidFill>
                  <a:srgbClr val="000000"/>
                </a:solidFill>
                <a:latin typeface="Arial"/>
              </a:defRPr>
            </a:pPr>
            <a:endParaRPr lang="en-US"/>
          </a:p>
        </c:txPr>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col"/>
        <c:grouping val="clustered"/>
        <c:varyColors val="0"/>
        <c:ser>
          <c:idx val="0"/>
          <c:order val="0"/>
          <c:tx>
            <c:strRef>
              <c:f>Sheet1!$B$1</c:f>
              <c:strCache>
                <c:ptCount val="1"/>
                <c:pt idx="0">
                  <c:v>Early</c:v>
                </c:pt>
              </c:strCache>
            </c:strRef>
          </c:tx>
          <c:spPr>
            <a:solidFill>
              <a:srgbClr val="007C83"/>
            </a:solidFill>
            <a:effectLst/>
          </c:spPr>
          <c:invertIfNegative val="0"/>
          <c:dLbls>
            <c:numFmt formatCode="#,##0" sourceLinked="0"/>
            <c:spPr>
              <a:noFill/>
              <a:ln>
                <a:noFill/>
              </a:ln>
              <a:effectLst/>
            </c:spPr>
            <c:txPr>
              <a:bodyPr/>
              <a:lstStyle/>
              <a:p>
                <a:pPr>
                  <a:defRPr sz="1200" b="0" i="0" u="none" strike="noStrike">
                    <a:solidFill>
                      <a:srgbClr val="000000"/>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Mean LOS</c:v>
                </c:pt>
                <c:pt idx="1">
                  <c:v>Gen Med cost ($000s)</c:v>
                </c:pt>
                <c:pt idx="2">
                  <c:v>ICU + Gen Med cost ($000s)</c:v>
                </c:pt>
              </c:strCache>
            </c:strRef>
          </c:cat>
          <c:val>
            <c:numRef>
              <c:f>Sheet1!$B$2:$B$4</c:f>
              <c:numCache>
                <c:formatCode>General</c:formatCode>
                <c:ptCount val="3"/>
                <c:pt idx="0">
                  <c:v>6.3</c:v>
                </c:pt>
                <c:pt idx="1">
                  <c:v>19.413</c:v>
                </c:pt>
                <c:pt idx="2">
                  <c:v>42.305</c:v>
                </c:pt>
              </c:numCache>
            </c:numRef>
          </c:val>
          <c:extLst>
            <c:ext xmlns:c16="http://schemas.microsoft.com/office/drawing/2014/chart" uri="{C3380CC4-5D6E-409C-BE32-E72D297353CC}">
              <c16:uniqueId val="{00000000-6EBD-43D4-95C1-3E5A9DAE06D3}"/>
            </c:ext>
          </c:extLst>
        </c:ser>
        <c:ser>
          <c:idx val="1"/>
          <c:order val="1"/>
          <c:tx>
            <c:strRef>
              <c:f>Sheet1!$C$1</c:f>
              <c:strCache>
                <c:ptCount val="1"/>
                <c:pt idx="0">
                  <c:v>Later</c:v>
                </c:pt>
              </c:strCache>
            </c:strRef>
          </c:tx>
          <c:spPr>
            <a:solidFill>
              <a:srgbClr val="F2B134"/>
            </a:solidFill>
            <a:effectLst/>
          </c:spPr>
          <c:invertIfNegative val="0"/>
          <c:dLbls>
            <c:numFmt formatCode="#,##0" sourceLinked="0"/>
            <c:spPr>
              <a:noFill/>
              <a:ln>
                <a:noFill/>
              </a:ln>
              <a:effectLst/>
            </c:spPr>
            <c:txPr>
              <a:bodyPr/>
              <a:lstStyle/>
              <a:p>
                <a:pPr>
                  <a:defRPr sz="1200" b="0" i="0" u="none" strike="noStrike">
                    <a:solidFill>
                      <a:srgbClr val="000000"/>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Mean LOS</c:v>
                </c:pt>
                <c:pt idx="1">
                  <c:v>Gen Med cost ($000s)</c:v>
                </c:pt>
                <c:pt idx="2">
                  <c:v>ICU + Gen Med cost ($000s)</c:v>
                </c:pt>
              </c:strCache>
            </c:strRef>
          </c:cat>
          <c:val>
            <c:numRef>
              <c:f>Sheet1!$C$2:$C$4</c:f>
              <c:numCache>
                <c:formatCode>General</c:formatCode>
                <c:ptCount val="3"/>
                <c:pt idx="0">
                  <c:v>16.8</c:v>
                </c:pt>
                <c:pt idx="1">
                  <c:v>47.167999999999999</c:v>
                </c:pt>
                <c:pt idx="2">
                  <c:v>96.491</c:v>
                </c:pt>
              </c:numCache>
            </c:numRef>
          </c:val>
          <c:extLst>
            <c:ext xmlns:c16="http://schemas.microsoft.com/office/drawing/2014/chart" uri="{C3380CC4-5D6E-409C-BE32-E72D297353CC}">
              <c16:uniqueId val="{00000001-6EBD-43D4-95C1-3E5A9DAE06D3}"/>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000000"/>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12700" cap="flat">
              <a:solidFill>
                <a:srgbClr val="888888"/>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noFill/>
        <a:ln>
          <a:noFill/>
        </a:ln>
        <a:effectLst/>
      </c:spPr>
    </c:plotArea>
    <c:legend>
      <c:legendPos val="b"/>
      <c:overlay val="0"/>
    </c:legend>
    <c:plotVisOnly val="1"/>
    <c:dispBlanksAs val="span"/>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6111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611188"/>
          </a:xfrm>
          <a:prstGeom prst="rect">
            <a:avLst/>
          </a:prstGeom>
        </p:spPr>
        <p:txBody>
          <a:bodyPr vert="horz" lIns="91440" tIns="45720" rIns="91440" bIns="45720" rtlCol="0"/>
          <a:lstStyle>
            <a:lvl1pPr algn="r">
              <a:defRPr sz="1200"/>
            </a:lvl1pPr>
          </a:lstStyle>
          <a:p>
            <a:fld id="{35BB0705-2B40-4C1A-A146-F8ACDCC70567}" type="datetimeFigureOut">
              <a:t>9/8/2026</a:t>
            </a:fld>
            <a:endParaRPr lang="en-US"/>
          </a:p>
        </p:txBody>
      </p:sp>
      <p:sp>
        <p:nvSpPr>
          <p:cNvPr id="4" name="Slide Image Placeholder 3"/>
          <p:cNvSpPr>
            <a:spLocks noGrp="1" noRot="1" noChangeAspect="1"/>
          </p:cNvSpPr>
          <p:nvPr>
            <p:ph type="sldImg" idx="2"/>
          </p:nvPr>
        </p:nvSpPr>
        <p:spPr>
          <a:xfrm>
            <a:off x="-228600" y="1524000"/>
            <a:ext cx="7315200" cy="41148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5867400"/>
            <a:ext cx="5486400" cy="48006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1580813"/>
            <a:ext cx="2971800" cy="6111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11580813"/>
            <a:ext cx="2971800" cy="611187"/>
          </a:xfrm>
          <a:prstGeom prst="rect">
            <a:avLst/>
          </a:prstGeom>
        </p:spPr>
        <p:txBody>
          <a:bodyPr vert="horz" lIns="91440" tIns="45720" rIns="91440" bIns="45720" rtlCol="0" anchor="b"/>
          <a:lstStyle>
            <a:lvl1pPr algn="r">
              <a:defRPr sz="1200"/>
            </a:lvl1pPr>
          </a:lstStyle>
          <a:p>
            <a:fld id="{75C44521-DED8-4761-BBB1-05FE0B0790F5}" type="slidenum">
              <a:t>‹#›</a:t>
            </a:fld>
            <a:endParaRPr lang="en-US"/>
          </a:p>
        </p:txBody>
      </p:sp>
    </p:spTree>
    <p:extLst>
      <p:ext uri="{BB962C8B-B14F-4D97-AF65-F5344CB8AC3E}">
        <p14:creationId xmlns:p14="http://schemas.microsoft.com/office/powerpoint/2010/main" val="7559685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Open with the core premise: telehealth is a care-delivery strategy, and measurement must connect reach to outcomes and sustainability.
[Sources]
- Visual on this slide was generated with Microsoft Copilot.
- MUSC internal: COE Webinar Series Telepalliative Care Program Outcomes_final.pptx</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Use quotes sparingly and pair them with response rates and a transparent sampling method. The source feedback highlighted compassion, value, broader availability, and follow-up.
[Sources]
- MUSC internal: COE Webinar Series Telepalliative Care Program Outcomes_final.pptx</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Inclusion is not a separate endpoint. Apply stratification across access, timeliness, outcome, experience, and cost measures.
[Sources]
</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Recommend 8 to 12 executive metrics, with drill-down views for analysts and clinical teams. Avoid a dashboard that is only a data inventory.
[Sources]
</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Close the content section by making the KPI-to-action loop explicit. Select improvement work based on variation that is meaningful, actionable, and aligned with program goals.
[Sources]
- Visual on this slide was generated with Microsoft Copilot.</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Invite questions. Suggested prompt: Which KPI would most change a decision in your program next month?
[Sources]
</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Keep this slide visible as needed for sponsor acknowledgement.
[Sources]
- MUSC internal: COE Webinar Series Telepalliative Care Program Outcomes_final.pptx</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Preview the three-part arc: define what matters, interpret responsibly, and turn measures into decisions.
[Sources]
</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Use this slide to establish a balanced measurement philosophy. A strong dashboard links implementation to patient-centered impact.
[Sources]
</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Emphasize that the domains work together. Access without timeliness, or savings without experience, is incomplete.
[Sources]
</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KPI dictionary protects against drift. Agree on the measure owner, frequency, and action threshold before publishing results.
[Sources]
</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Ground the evaluation in the operating model. The staffing and hospital footprint shape realistic benchmarks and denominator choices.
[Sources]
- MUSC internal: COE Webinar Series Telepalliative Care Program Outcomes_final.pptx</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Completed consults were 69% of orders and cancellations were 31%. Frame cancellations as a process signal, not automatically as unmet demand.
[Sources]
- MUSC internal: COE Webinar Series Telepalliative Care Program Outcomes_final.pptx</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Matched groups included 278 early and 278 later consult patients. Differences were statistically significant in the source analysis. Clarify that cost estimates use regional charge-based weights and are not the same as realized cash savings.
[Sources]
- MUSC internal: COE Webinar Series Telepalliative Care Program Outcomes_final.pptx</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Distinguish measures available from administrative data from those requiring structured clinical documentation or patient-reported outcomes.
[Sources]
</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03B5C"/>
        </a:solidFill>
        <a:effectLst/>
      </p:bgPr>
    </p:bg>
    <p:spTree>
      <p:nvGrpSpPr>
        <p:cNvPr id="1" name=""/>
        <p:cNvGrpSpPr/>
        <p:nvPr/>
      </p:nvGrpSpPr>
      <p:grpSpPr>
        <a:xfrm>
          <a:off x="0" y="0"/>
          <a:ext cx="0" cy="0"/>
          <a:chOff x="0" y="0"/>
          <a:chExt cx="0" cy="0"/>
        </a:xfrm>
      </p:grpSpPr>
      <p:pic>
        <p:nvPicPr>
          <p:cNvPr id="2" name="Image 0" descr="/mnt/data/551fd174d9.png"/>
          <p:cNvPicPr>
            <a:picLocks noChangeAspect="1"/>
          </p:cNvPicPr>
          <p:nvPr/>
        </p:nvPicPr>
        <p:blipFill>
          <a:blip r:embed="rId3"/>
          <a:srcRect l="15867" r="15867"/>
          <a:stretch/>
        </p:blipFill>
        <p:spPr>
          <a:xfrm>
            <a:off x="5166360" y="0"/>
            <a:ext cx="7022592" cy="6858000"/>
          </a:xfrm>
          <a:prstGeom prst="rect">
            <a:avLst/>
          </a:prstGeom>
        </p:spPr>
      </p:pic>
      <p:sp>
        <p:nvSpPr>
          <p:cNvPr id="3" name="Shape 0"/>
          <p:cNvSpPr/>
          <p:nvPr/>
        </p:nvSpPr>
        <p:spPr>
          <a:xfrm>
            <a:off x="0" y="0"/>
            <a:ext cx="6675120" cy="6858000"/>
          </a:xfrm>
          <a:prstGeom prst="rect">
            <a:avLst/>
          </a:prstGeom>
          <a:solidFill>
            <a:srgbClr val="003B5C">
              <a:alpha val="96000"/>
            </a:srgbClr>
          </a:solidFill>
          <a:ln w="12700">
            <a:solidFill>
              <a:srgbClr val="003B5C"/>
            </a:solidFill>
            <a:prstDash val="solid"/>
          </a:ln>
        </p:spPr>
      </p:sp>
      <p:sp>
        <p:nvSpPr>
          <p:cNvPr id="4" name="Text 1"/>
          <p:cNvSpPr/>
          <p:nvPr/>
        </p:nvSpPr>
        <p:spPr>
          <a:xfrm>
            <a:off x="640080" y="1234440"/>
            <a:ext cx="4343400" cy="640080"/>
          </a:xfrm>
          <a:prstGeom prst="rect">
            <a:avLst/>
          </a:prstGeom>
          <a:noFill/>
          <a:ln/>
        </p:spPr>
        <p:txBody>
          <a:bodyPr wrap="square" lIns="0" tIns="0" rIns="0" bIns="0" rtlCol="0" anchor="ctr"/>
          <a:lstStyle/>
          <a:p>
            <a:pPr marL="0" indent="0">
              <a:buNone/>
            </a:pPr>
            <a:r>
              <a:rPr lang="en-US" sz="3800" b="1">
                <a:solidFill>
                  <a:srgbClr val="FFFFFF"/>
                </a:solidFill>
              </a:rPr>
              <a:t>Metrics That Matter</a:t>
            </a:r>
            <a:endParaRPr lang="en-US" sz="3800"/>
          </a:p>
        </p:txBody>
      </p:sp>
      <p:sp>
        <p:nvSpPr>
          <p:cNvPr id="5" name="Text 2"/>
          <p:cNvSpPr/>
          <p:nvPr/>
        </p:nvSpPr>
        <p:spPr>
          <a:xfrm>
            <a:off x="640080" y="1993392"/>
            <a:ext cx="4297680" cy="1097280"/>
          </a:xfrm>
          <a:prstGeom prst="rect">
            <a:avLst/>
          </a:prstGeom>
          <a:noFill/>
          <a:ln/>
        </p:spPr>
        <p:txBody>
          <a:bodyPr wrap="square" lIns="0" tIns="0" rIns="0" bIns="0" rtlCol="0" anchor="ctr"/>
          <a:lstStyle/>
          <a:p>
            <a:pPr marL="0" indent="0">
              <a:buNone/>
            </a:pPr>
            <a:r>
              <a:rPr lang="en-US" sz="2600" b="1">
                <a:solidFill>
                  <a:srgbClr val="CBEAF5"/>
                </a:solidFill>
              </a:rPr>
              <a:t>Evaluating TelePalliative Care Programs Through KPIs</a:t>
            </a:r>
            <a:endParaRPr lang="en-US" sz="2600"/>
          </a:p>
        </p:txBody>
      </p:sp>
      <p:sp>
        <p:nvSpPr>
          <p:cNvPr id="7" name="Text 4"/>
          <p:cNvSpPr/>
          <p:nvPr/>
        </p:nvSpPr>
        <p:spPr>
          <a:xfrm>
            <a:off x="640080" y="4622800"/>
            <a:ext cx="4480560" cy="685800"/>
          </a:xfrm>
          <a:prstGeom prst="rect">
            <a:avLst/>
          </a:prstGeom>
          <a:noFill/>
          <a:ln/>
        </p:spPr>
        <p:txBody>
          <a:bodyPr wrap="square" lIns="0" tIns="0" rIns="0" bIns="0" rtlCol="0" anchor="ctr"/>
          <a:lstStyle/>
          <a:p>
            <a:pPr marL="0" indent="0">
              <a:buNone/>
            </a:pPr>
            <a:r>
              <a:rPr lang="en-US" sz="1500">
                <a:solidFill>
                  <a:srgbClr val="FFFFFF"/>
                </a:solidFill>
              </a:rPr>
              <a:t>Christina McDaniel, DNP, MSN, RN</a:t>
            </a:r>
            <a:endParaRPr lang="en-US" sz="1500"/>
          </a:p>
          <a:p>
            <a:pPr marL="0" indent="0">
              <a:buNone/>
            </a:pPr>
            <a:r>
              <a:rPr lang="en-US" sz="1500">
                <a:solidFill>
                  <a:srgbClr val="FFFFFF"/>
                </a:solidFill>
              </a:rPr>
              <a:t>System Executive Director of Palliative Care | MUSC Health</a:t>
            </a:r>
            <a:endParaRPr lang="en-US" sz="1500">
              <a:solidFill>
                <a:srgbClr val="000000"/>
              </a:solidFill>
            </a:endParaRPr>
          </a:p>
          <a:p>
            <a:endParaRPr lang="en-US" sz="1500">
              <a:solidFill>
                <a:srgbClr val="FFFFFF"/>
              </a:solidFill>
            </a:endParaRPr>
          </a:p>
          <a:p>
            <a:r>
              <a:rPr lang="en-US" sz="1500">
                <a:solidFill>
                  <a:srgbClr val="FFFFFF"/>
                </a:solidFill>
              </a:rPr>
              <a:t>Kit N. Simpson, DrPH</a:t>
            </a:r>
            <a:br>
              <a:rPr lang="en-US" sz="1500">
                <a:solidFill>
                  <a:srgbClr val="FFFFFF"/>
                </a:solidFill>
              </a:rPr>
            </a:br>
            <a:r>
              <a:rPr lang="en-US" sz="1500">
                <a:solidFill>
                  <a:srgbClr val="FFFFFF"/>
                </a:solidFill>
              </a:rPr>
              <a:t>Distinguished University Professor</a:t>
            </a:r>
            <a:endParaRPr lang="en-US"/>
          </a:p>
          <a:p>
            <a:r>
              <a:rPr lang="en-US" sz="1500">
                <a:solidFill>
                  <a:srgbClr val="FFFFFF"/>
                </a:solidFill>
              </a:rPr>
              <a:t>Department of Healthcare Leadership &amp; Management</a:t>
            </a:r>
            <a:br>
              <a:rPr lang="en-US" sz="1500">
                <a:solidFill>
                  <a:srgbClr val="FFFFFF"/>
                </a:solidFill>
              </a:rPr>
            </a:br>
            <a:r>
              <a:rPr lang="en-US" sz="1500">
                <a:solidFill>
                  <a:srgbClr val="FFFFFF"/>
                </a:solidFill>
              </a:rPr>
              <a:t>Medical University of South Carolina</a:t>
            </a:r>
            <a:endParaRPr lang="en-US"/>
          </a:p>
          <a:p>
            <a:endParaRPr lang="en-US" sz="1500">
              <a:solidFill>
                <a:srgbClr val="FFFFFF"/>
              </a:solidFill>
            </a:endParaRPr>
          </a:p>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02920" y="256032"/>
            <a:ext cx="4114800" cy="201168"/>
          </a:xfrm>
          <a:prstGeom prst="rect">
            <a:avLst/>
          </a:prstGeom>
          <a:noFill/>
          <a:ln/>
        </p:spPr>
        <p:txBody>
          <a:bodyPr wrap="square" rtlCol="0" anchor="ctr"/>
          <a:lstStyle/>
          <a:p>
            <a:pPr marL="0" indent="0">
              <a:buNone/>
            </a:pPr>
            <a:r>
              <a:rPr lang="en-US" sz="1000" b="1" kern="0" spc="140">
                <a:solidFill>
                  <a:srgbClr val="0076A8"/>
                </a:solidFill>
                <a:latin typeface="Aptos" pitchFamily="34" charset="0"/>
                <a:ea typeface="Aptos" pitchFamily="34" charset="-122"/>
                <a:cs typeface="Aptos" pitchFamily="34" charset="-120"/>
              </a:rPr>
              <a:t>PATIENT, FAMILY &amp; PROVIDER VOICE</a:t>
            </a:r>
            <a:endParaRPr lang="en-US" sz="1000"/>
          </a:p>
        </p:txBody>
      </p:sp>
      <p:sp>
        <p:nvSpPr>
          <p:cNvPr id="3" name="Text 1"/>
          <p:cNvSpPr/>
          <p:nvPr/>
        </p:nvSpPr>
        <p:spPr>
          <a:xfrm>
            <a:off x="502920" y="530352"/>
            <a:ext cx="11064240" cy="502920"/>
          </a:xfrm>
          <a:prstGeom prst="rect">
            <a:avLst/>
          </a:prstGeom>
          <a:noFill/>
          <a:ln/>
        </p:spPr>
        <p:txBody>
          <a:bodyPr wrap="square" lIns="0" tIns="0" rIns="0" bIns="0" rtlCol="0" anchor="ctr"/>
          <a:lstStyle/>
          <a:p>
            <a:pPr marL="0" indent="0">
              <a:buNone/>
            </a:pPr>
            <a:r>
              <a:rPr lang="en-US" sz="2800" b="1">
                <a:solidFill>
                  <a:srgbClr val="003B5C"/>
                </a:solidFill>
                <a:latin typeface="Aptos Display" pitchFamily="34" charset="0"/>
                <a:ea typeface="Aptos Display" pitchFamily="34" charset="-122"/>
                <a:cs typeface="Aptos Display" pitchFamily="34" charset="-120"/>
              </a:rPr>
              <a:t>Experience data explain the “why” behind the numbers</a:t>
            </a:r>
            <a:endParaRPr lang="en-US" sz="2800"/>
          </a:p>
        </p:txBody>
      </p:sp>
      <p:sp>
        <p:nvSpPr>
          <p:cNvPr id="4" name="Shape 2"/>
          <p:cNvSpPr/>
          <p:nvPr/>
        </p:nvSpPr>
        <p:spPr>
          <a:xfrm>
            <a:off x="502920" y="1115568"/>
            <a:ext cx="11155680" cy="9144"/>
          </a:xfrm>
          <a:prstGeom prst="line">
            <a:avLst/>
          </a:prstGeom>
          <a:noFill/>
          <a:ln w="12700">
            <a:solidFill>
              <a:srgbClr val="D7E2E8"/>
            </a:solidFill>
            <a:prstDash val="solid"/>
          </a:ln>
        </p:spPr>
      </p:sp>
      <p:sp>
        <p:nvSpPr>
          <p:cNvPr id="5" name="Text 3"/>
          <p:cNvSpPr/>
          <p:nvPr/>
        </p:nvSpPr>
        <p:spPr>
          <a:xfrm>
            <a:off x="685800" y="1417320"/>
            <a:ext cx="5257800" cy="1234440"/>
          </a:xfrm>
          <a:prstGeom prst="rect">
            <a:avLst/>
          </a:prstGeom>
          <a:solidFill>
            <a:srgbClr val="EAF4F8"/>
          </a:solidFill>
          <a:ln/>
        </p:spPr>
        <p:txBody>
          <a:bodyPr wrap="square" lIns="2794" tIns="2794" rIns="2794" bIns="2794" rtlCol="0" anchor="ctr"/>
          <a:lstStyle/>
          <a:p>
            <a:pPr marL="0" indent="0">
              <a:buNone/>
            </a:pPr>
            <a:r>
              <a:rPr lang="en-US" sz="2000" i="1">
                <a:solidFill>
                  <a:srgbClr val="003B5C"/>
                </a:solidFill>
              </a:rPr>
              <a:t>“The video was [a] perfect solution for those of us out of town to be a part in discussion.”</a:t>
            </a:r>
            <a:endParaRPr lang="en-US" sz="2000"/>
          </a:p>
        </p:txBody>
      </p:sp>
      <p:sp>
        <p:nvSpPr>
          <p:cNvPr id="6" name="Text 4"/>
          <p:cNvSpPr/>
          <p:nvPr/>
        </p:nvSpPr>
        <p:spPr>
          <a:xfrm>
            <a:off x="6263640" y="1417320"/>
            <a:ext cx="5257800" cy="1234440"/>
          </a:xfrm>
          <a:prstGeom prst="rect">
            <a:avLst/>
          </a:prstGeom>
          <a:solidFill>
            <a:srgbClr val="FFF4D9"/>
          </a:solidFill>
          <a:ln/>
        </p:spPr>
        <p:txBody>
          <a:bodyPr wrap="square" lIns="2794" tIns="2794" rIns="2794" bIns="2794" rtlCol="0" anchor="ctr"/>
          <a:lstStyle/>
          <a:p>
            <a:pPr marL="0" indent="0">
              <a:buNone/>
            </a:pPr>
            <a:r>
              <a:rPr lang="en-US" sz="2000" i="1">
                <a:solidFill>
                  <a:srgbClr val="003B5C"/>
                </a:solidFill>
              </a:rPr>
              <a:t>“An invaluable service. I wish they were available 7 days a week.”</a:t>
            </a:r>
            <a:endParaRPr lang="en-US" sz="2000"/>
          </a:p>
        </p:txBody>
      </p:sp>
      <p:sp>
        <p:nvSpPr>
          <p:cNvPr id="7" name="Shape 5"/>
          <p:cNvSpPr/>
          <p:nvPr/>
        </p:nvSpPr>
        <p:spPr>
          <a:xfrm>
            <a:off x="685800" y="3063240"/>
            <a:ext cx="3383280" cy="1965960"/>
          </a:xfrm>
          <a:prstGeom prst="roundRect">
            <a:avLst>
              <a:gd name="adj" fmla="val 3721"/>
            </a:avLst>
          </a:prstGeom>
          <a:solidFill>
            <a:srgbClr val="FFFFFF"/>
          </a:solidFill>
          <a:ln w="12700">
            <a:solidFill>
              <a:srgbClr val="D9E4EA"/>
            </a:solidFill>
            <a:prstDash val="solid"/>
          </a:ln>
        </p:spPr>
      </p:sp>
      <p:sp>
        <p:nvSpPr>
          <p:cNvPr id="8" name="Shape 6"/>
          <p:cNvSpPr/>
          <p:nvPr/>
        </p:nvSpPr>
        <p:spPr>
          <a:xfrm>
            <a:off x="685800" y="3063240"/>
            <a:ext cx="82296" cy="1965960"/>
          </a:xfrm>
          <a:prstGeom prst="rect">
            <a:avLst/>
          </a:prstGeom>
          <a:solidFill>
            <a:srgbClr val="0076A8"/>
          </a:solidFill>
          <a:ln w="12700">
            <a:solidFill>
              <a:srgbClr val="0076A8"/>
            </a:solidFill>
            <a:prstDash val="solid"/>
          </a:ln>
        </p:spPr>
      </p:sp>
      <p:sp>
        <p:nvSpPr>
          <p:cNvPr id="9" name="Text 7"/>
          <p:cNvSpPr/>
          <p:nvPr/>
        </p:nvSpPr>
        <p:spPr>
          <a:xfrm>
            <a:off x="914400" y="3246120"/>
            <a:ext cx="2971800" cy="320040"/>
          </a:xfrm>
          <a:prstGeom prst="rect">
            <a:avLst/>
          </a:prstGeom>
          <a:noFill/>
          <a:ln/>
        </p:spPr>
        <p:txBody>
          <a:bodyPr wrap="square" lIns="0" tIns="0" rIns="0" bIns="0" rtlCol="0" anchor="ctr"/>
          <a:lstStyle/>
          <a:p>
            <a:pPr marL="0" indent="0">
              <a:buNone/>
            </a:pPr>
            <a:r>
              <a:rPr lang="en-US" sz="1800" b="1">
                <a:solidFill>
                  <a:srgbClr val="17324D"/>
                </a:solidFill>
              </a:rPr>
              <a:t>Quantitative</a:t>
            </a:r>
            <a:endParaRPr lang="en-US" sz="1800"/>
          </a:p>
        </p:txBody>
      </p:sp>
      <p:sp>
        <p:nvSpPr>
          <p:cNvPr id="10" name="Text 8"/>
          <p:cNvSpPr/>
          <p:nvPr/>
        </p:nvSpPr>
        <p:spPr>
          <a:xfrm>
            <a:off x="914400" y="3721608"/>
            <a:ext cx="2944368" cy="1143000"/>
          </a:xfrm>
          <a:prstGeom prst="rect">
            <a:avLst/>
          </a:prstGeom>
          <a:noFill/>
          <a:ln/>
        </p:spPr>
        <p:txBody>
          <a:bodyPr wrap="square" lIns="0" tIns="0" rIns="0" bIns="0" rtlCol="0" anchor="ctr"/>
          <a:lstStyle/>
          <a:p>
            <a:pPr marL="0" indent="0">
              <a:buNone/>
            </a:pPr>
            <a:r>
              <a:rPr lang="en-US" sz="1300">
                <a:solidFill>
                  <a:srgbClr val="5F6B76"/>
                </a:solidFill>
              </a:rPr>
              <a:t>Top-box satisfaction</a:t>
            </a:r>
            <a:endParaRPr lang="en-US" sz="1300"/>
          </a:p>
          <a:p>
            <a:pPr marL="0" indent="0">
              <a:buNone/>
            </a:pPr>
            <a:r>
              <a:rPr lang="en-US" sz="1300">
                <a:solidFill>
                  <a:srgbClr val="5F6B76"/>
                </a:solidFill>
              </a:rPr>
              <a:t>Response rate</a:t>
            </a:r>
            <a:endParaRPr lang="en-US" sz="1300"/>
          </a:p>
          <a:p>
            <a:pPr marL="0" indent="0">
              <a:buNone/>
            </a:pPr>
            <a:r>
              <a:rPr lang="en-US" sz="1300">
                <a:solidFill>
                  <a:srgbClr val="5F6B76"/>
                </a:solidFill>
              </a:rPr>
              <a:t>Access and ease-of-use items</a:t>
            </a:r>
            <a:endParaRPr lang="en-US" sz="1300"/>
          </a:p>
        </p:txBody>
      </p:sp>
      <p:sp>
        <p:nvSpPr>
          <p:cNvPr id="11" name="Shape 9"/>
          <p:cNvSpPr/>
          <p:nvPr/>
        </p:nvSpPr>
        <p:spPr>
          <a:xfrm>
            <a:off x="4407408" y="3063240"/>
            <a:ext cx="3383280" cy="1965960"/>
          </a:xfrm>
          <a:prstGeom prst="roundRect">
            <a:avLst>
              <a:gd name="adj" fmla="val 3721"/>
            </a:avLst>
          </a:prstGeom>
          <a:solidFill>
            <a:srgbClr val="FFFFFF"/>
          </a:solidFill>
          <a:ln w="12700">
            <a:solidFill>
              <a:srgbClr val="D9E4EA"/>
            </a:solidFill>
            <a:prstDash val="solid"/>
          </a:ln>
        </p:spPr>
      </p:sp>
      <p:sp>
        <p:nvSpPr>
          <p:cNvPr id="12" name="Shape 10"/>
          <p:cNvSpPr/>
          <p:nvPr/>
        </p:nvSpPr>
        <p:spPr>
          <a:xfrm>
            <a:off x="4407408" y="3063240"/>
            <a:ext cx="82296" cy="1965960"/>
          </a:xfrm>
          <a:prstGeom prst="rect">
            <a:avLst/>
          </a:prstGeom>
          <a:solidFill>
            <a:srgbClr val="007C83"/>
          </a:solidFill>
          <a:ln w="12700">
            <a:solidFill>
              <a:srgbClr val="007C83"/>
            </a:solidFill>
            <a:prstDash val="solid"/>
          </a:ln>
        </p:spPr>
      </p:sp>
      <p:sp>
        <p:nvSpPr>
          <p:cNvPr id="13" name="Text 11"/>
          <p:cNvSpPr/>
          <p:nvPr/>
        </p:nvSpPr>
        <p:spPr>
          <a:xfrm>
            <a:off x="4636008" y="3246120"/>
            <a:ext cx="2971800" cy="320040"/>
          </a:xfrm>
          <a:prstGeom prst="rect">
            <a:avLst/>
          </a:prstGeom>
          <a:noFill/>
          <a:ln/>
        </p:spPr>
        <p:txBody>
          <a:bodyPr wrap="square" lIns="0" tIns="0" rIns="0" bIns="0" rtlCol="0" anchor="ctr"/>
          <a:lstStyle/>
          <a:p>
            <a:pPr marL="0" indent="0">
              <a:buNone/>
            </a:pPr>
            <a:r>
              <a:rPr lang="en-US" sz="1800" b="1">
                <a:solidFill>
                  <a:srgbClr val="17324D"/>
                </a:solidFill>
              </a:rPr>
              <a:t>Qualitative</a:t>
            </a:r>
            <a:endParaRPr lang="en-US" sz="1800"/>
          </a:p>
        </p:txBody>
      </p:sp>
      <p:sp>
        <p:nvSpPr>
          <p:cNvPr id="14" name="Text 12"/>
          <p:cNvSpPr/>
          <p:nvPr/>
        </p:nvSpPr>
        <p:spPr>
          <a:xfrm>
            <a:off x="4636008" y="3721608"/>
            <a:ext cx="2944368" cy="1143000"/>
          </a:xfrm>
          <a:prstGeom prst="rect">
            <a:avLst/>
          </a:prstGeom>
          <a:noFill/>
          <a:ln/>
        </p:spPr>
        <p:txBody>
          <a:bodyPr wrap="square" lIns="0" tIns="0" rIns="0" bIns="0" rtlCol="0" anchor="ctr"/>
          <a:lstStyle/>
          <a:p>
            <a:pPr marL="0" indent="0">
              <a:buNone/>
            </a:pPr>
            <a:r>
              <a:rPr lang="en-US" sz="1300">
                <a:solidFill>
                  <a:srgbClr val="5F6B76"/>
                </a:solidFill>
              </a:rPr>
              <a:t>Themes from comments</a:t>
            </a:r>
            <a:endParaRPr lang="en-US" sz="1300"/>
          </a:p>
          <a:p>
            <a:pPr marL="0" indent="0">
              <a:buNone/>
            </a:pPr>
            <a:r>
              <a:rPr lang="en-US" sz="1300">
                <a:solidFill>
                  <a:srgbClr val="5F6B76"/>
                </a:solidFill>
              </a:rPr>
              <a:t>Failure points</a:t>
            </a:r>
            <a:endParaRPr lang="en-US" sz="1300"/>
          </a:p>
          <a:p>
            <a:pPr marL="0" indent="0">
              <a:buNone/>
            </a:pPr>
            <a:r>
              <a:rPr lang="en-US" sz="1300">
                <a:solidFill>
                  <a:srgbClr val="5F6B76"/>
                </a:solidFill>
              </a:rPr>
              <a:t>Requests for expansion</a:t>
            </a:r>
            <a:endParaRPr lang="en-US" sz="1300"/>
          </a:p>
        </p:txBody>
      </p:sp>
      <p:sp>
        <p:nvSpPr>
          <p:cNvPr id="15" name="Shape 13"/>
          <p:cNvSpPr/>
          <p:nvPr/>
        </p:nvSpPr>
        <p:spPr>
          <a:xfrm>
            <a:off x="8129016" y="3063240"/>
            <a:ext cx="3383280" cy="1965960"/>
          </a:xfrm>
          <a:prstGeom prst="roundRect">
            <a:avLst>
              <a:gd name="adj" fmla="val 3721"/>
            </a:avLst>
          </a:prstGeom>
          <a:solidFill>
            <a:srgbClr val="FFFFFF"/>
          </a:solidFill>
          <a:ln w="12700">
            <a:solidFill>
              <a:srgbClr val="D9E4EA"/>
            </a:solidFill>
            <a:prstDash val="solid"/>
          </a:ln>
        </p:spPr>
      </p:sp>
      <p:sp>
        <p:nvSpPr>
          <p:cNvPr id="16" name="Shape 14"/>
          <p:cNvSpPr/>
          <p:nvPr/>
        </p:nvSpPr>
        <p:spPr>
          <a:xfrm>
            <a:off x="8129016" y="3063240"/>
            <a:ext cx="82296" cy="1965960"/>
          </a:xfrm>
          <a:prstGeom prst="rect">
            <a:avLst/>
          </a:prstGeom>
          <a:solidFill>
            <a:srgbClr val="F2B134"/>
          </a:solidFill>
          <a:ln w="12700">
            <a:solidFill>
              <a:srgbClr val="F2B134"/>
            </a:solidFill>
            <a:prstDash val="solid"/>
          </a:ln>
        </p:spPr>
      </p:sp>
      <p:sp>
        <p:nvSpPr>
          <p:cNvPr id="17" name="Text 15"/>
          <p:cNvSpPr/>
          <p:nvPr/>
        </p:nvSpPr>
        <p:spPr>
          <a:xfrm>
            <a:off x="8357616" y="3246120"/>
            <a:ext cx="2971800" cy="320040"/>
          </a:xfrm>
          <a:prstGeom prst="rect">
            <a:avLst/>
          </a:prstGeom>
          <a:noFill/>
          <a:ln/>
        </p:spPr>
        <p:txBody>
          <a:bodyPr wrap="square" lIns="0" tIns="0" rIns="0" bIns="0" rtlCol="0" anchor="ctr"/>
          <a:lstStyle/>
          <a:p>
            <a:pPr marL="0" indent="0">
              <a:buNone/>
            </a:pPr>
            <a:r>
              <a:rPr lang="en-US" sz="1800" b="1">
                <a:solidFill>
                  <a:srgbClr val="17324D"/>
                </a:solidFill>
              </a:rPr>
              <a:t>Operational</a:t>
            </a:r>
            <a:endParaRPr lang="en-US" sz="1800"/>
          </a:p>
        </p:txBody>
      </p:sp>
      <p:sp>
        <p:nvSpPr>
          <p:cNvPr id="18" name="Text 16"/>
          <p:cNvSpPr/>
          <p:nvPr/>
        </p:nvSpPr>
        <p:spPr>
          <a:xfrm>
            <a:off x="8357616" y="3721608"/>
            <a:ext cx="2944368" cy="1143000"/>
          </a:xfrm>
          <a:prstGeom prst="rect">
            <a:avLst/>
          </a:prstGeom>
          <a:noFill/>
          <a:ln/>
        </p:spPr>
        <p:txBody>
          <a:bodyPr wrap="square" lIns="0" tIns="0" rIns="0" bIns="0" rtlCol="0" anchor="ctr"/>
          <a:lstStyle/>
          <a:p>
            <a:pPr marL="0" indent="0">
              <a:buNone/>
            </a:pPr>
            <a:r>
              <a:rPr lang="en-US" sz="1300">
                <a:solidFill>
                  <a:srgbClr val="5F6B76"/>
                </a:solidFill>
              </a:rPr>
              <a:t>Follow-up demand</a:t>
            </a:r>
            <a:endParaRPr lang="en-US" sz="1300"/>
          </a:p>
          <a:p>
            <a:pPr marL="0" indent="0">
              <a:buNone/>
            </a:pPr>
            <a:r>
              <a:rPr lang="en-US" sz="1300">
                <a:solidFill>
                  <a:srgbClr val="5F6B76"/>
                </a:solidFill>
              </a:rPr>
              <a:t>7-day coverage request</a:t>
            </a:r>
            <a:endParaRPr lang="en-US" sz="1300"/>
          </a:p>
          <a:p>
            <a:pPr marL="0" indent="0">
              <a:buNone/>
            </a:pPr>
            <a:r>
              <a:rPr lang="en-US" sz="1300">
                <a:solidFill>
                  <a:srgbClr val="5F6B76"/>
                </a:solidFill>
              </a:rPr>
              <a:t>Bedside team experience</a:t>
            </a:r>
            <a:endParaRPr lang="en-US" sz="1300"/>
          </a:p>
        </p:txBody>
      </p:sp>
      <p:sp>
        <p:nvSpPr>
          <p:cNvPr id="19" name="Text 17"/>
          <p:cNvSpPr/>
          <p:nvPr/>
        </p:nvSpPr>
        <p:spPr>
          <a:xfrm>
            <a:off x="502920" y="6510528"/>
            <a:ext cx="3657600" cy="146304"/>
          </a:xfrm>
          <a:prstGeom prst="rect">
            <a:avLst/>
          </a:prstGeom>
          <a:noFill/>
          <a:ln/>
        </p:spPr>
        <p:txBody>
          <a:bodyPr wrap="square" lIns="0" tIns="0" rIns="0" bIns="0" rtlCol="0" anchor="ctr"/>
          <a:lstStyle/>
          <a:p>
            <a:pPr marL="0" indent="0">
              <a:buNone/>
            </a:pPr>
            <a:r>
              <a:rPr lang="en-US" sz="800">
                <a:solidFill>
                  <a:srgbClr val="7A8792"/>
                </a:solidFill>
              </a:rPr>
              <a:t>MUSC Health | Telepalliative Care</a:t>
            </a:r>
            <a:endParaRPr lang="en-US" sz="800"/>
          </a:p>
        </p:txBody>
      </p:sp>
      <p:sp>
        <p:nvSpPr>
          <p:cNvPr id="20" name="Text 18"/>
          <p:cNvSpPr/>
          <p:nvPr/>
        </p:nvSpPr>
        <p:spPr>
          <a:xfrm>
            <a:off x="11292840" y="6492240"/>
            <a:ext cx="365760" cy="164592"/>
          </a:xfrm>
          <a:prstGeom prst="rect">
            <a:avLst/>
          </a:prstGeom>
          <a:noFill/>
          <a:ln/>
        </p:spPr>
        <p:txBody>
          <a:bodyPr wrap="square" lIns="0" tIns="0" rIns="0" bIns="0" rtlCol="0" anchor="ctr"/>
          <a:lstStyle/>
          <a:p>
            <a:pPr marL="0" indent="0" algn="r">
              <a:buNone/>
            </a:pPr>
            <a:r>
              <a:rPr lang="en-US" sz="800">
                <a:solidFill>
                  <a:srgbClr val="7A8792"/>
                </a:solidFill>
              </a:rPr>
              <a:t>11</a:t>
            </a:r>
            <a:endParaRPr lang="en-US" sz="8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02920" y="256032"/>
            <a:ext cx="4114800" cy="201168"/>
          </a:xfrm>
          <a:prstGeom prst="rect">
            <a:avLst/>
          </a:prstGeom>
          <a:noFill/>
          <a:ln/>
        </p:spPr>
        <p:txBody>
          <a:bodyPr wrap="square" rtlCol="0" anchor="ctr"/>
          <a:lstStyle/>
          <a:p>
            <a:pPr marL="0" indent="0">
              <a:buNone/>
            </a:pPr>
            <a:r>
              <a:rPr lang="en-US" sz="1000" b="1" kern="0" spc="140">
                <a:solidFill>
                  <a:srgbClr val="0076A8"/>
                </a:solidFill>
                <a:latin typeface="Aptos" pitchFamily="34" charset="0"/>
                <a:ea typeface="Aptos" pitchFamily="34" charset="-122"/>
                <a:cs typeface="Aptos" pitchFamily="34" charset="-120"/>
              </a:rPr>
              <a:t>STRATIFY, THEN ASK WHY</a:t>
            </a:r>
            <a:endParaRPr lang="en-US" sz="1000"/>
          </a:p>
        </p:txBody>
      </p:sp>
      <p:sp>
        <p:nvSpPr>
          <p:cNvPr id="3" name="Text 1"/>
          <p:cNvSpPr/>
          <p:nvPr/>
        </p:nvSpPr>
        <p:spPr>
          <a:xfrm>
            <a:off x="502920" y="530352"/>
            <a:ext cx="11064240" cy="502920"/>
          </a:xfrm>
          <a:prstGeom prst="rect">
            <a:avLst/>
          </a:prstGeom>
          <a:noFill/>
          <a:ln/>
        </p:spPr>
        <p:txBody>
          <a:bodyPr wrap="square" lIns="0" tIns="0" rIns="0" bIns="0" rtlCol="0" anchor="ctr"/>
          <a:lstStyle/>
          <a:p>
            <a:r>
              <a:rPr lang="en-US" sz="2800" b="1">
                <a:solidFill>
                  <a:srgbClr val="003B5C"/>
                </a:solidFill>
                <a:latin typeface="Aptos Display"/>
                <a:ea typeface="Aptos Display" pitchFamily="34" charset="-122"/>
                <a:cs typeface="Aptos Display" pitchFamily="34" charset="-120"/>
              </a:rPr>
              <a:t>Inclusion is a lens across every KPI</a:t>
            </a:r>
            <a:endParaRPr lang="en-US" sz="2800">
              <a:latin typeface="Aptos Display"/>
            </a:endParaRPr>
          </a:p>
        </p:txBody>
      </p:sp>
      <p:sp>
        <p:nvSpPr>
          <p:cNvPr id="4" name="Shape 2"/>
          <p:cNvSpPr/>
          <p:nvPr/>
        </p:nvSpPr>
        <p:spPr>
          <a:xfrm>
            <a:off x="502920" y="1115568"/>
            <a:ext cx="11155680" cy="9144"/>
          </a:xfrm>
          <a:prstGeom prst="line">
            <a:avLst/>
          </a:prstGeom>
          <a:noFill/>
          <a:ln w="12700">
            <a:solidFill>
              <a:srgbClr val="D7E2E8"/>
            </a:solidFill>
            <a:prstDash val="solid"/>
          </a:ln>
        </p:spPr>
      </p:sp>
      <p:sp>
        <p:nvSpPr>
          <p:cNvPr id="5" name="Shape 3"/>
          <p:cNvSpPr/>
          <p:nvPr/>
        </p:nvSpPr>
        <p:spPr>
          <a:xfrm>
            <a:off x="685800" y="1417320"/>
            <a:ext cx="2423160" cy="713232"/>
          </a:xfrm>
          <a:prstGeom prst="roundRect">
            <a:avLst/>
          </a:prstGeom>
          <a:solidFill>
            <a:srgbClr val="EAF4F8"/>
          </a:solidFill>
          <a:ln w="12700">
            <a:solidFill>
              <a:srgbClr val="0076A8"/>
            </a:solidFill>
            <a:prstDash val="solid"/>
          </a:ln>
        </p:spPr>
      </p:sp>
      <p:sp>
        <p:nvSpPr>
          <p:cNvPr id="6" name="Text 4"/>
          <p:cNvSpPr/>
          <p:nvPr/>
        </p:nvSpPr>
        <p:spPr>
          <a:xfrm>
            <a:off x="795528" y="1636776"/>
            <a:ext cx="2194560" cy="256032"/>
          </a:xfrm>
          <a:prstGeom prst="rect">
            <a:avLst/>
          </a:prstGeom>
          <a:noFill/>
          <a:ln/>
        </p:spPr>
        <p:txBody>
          <a:bodyPr wrap="square" lIns="0" tIns="0" rIns="0" bIns="0" rtlCol="0" anchor="ctr"/>
          <a:lstStyle/>
          <a:p>
            <a:pPr marL="0" indent="0" algn="ctr">
              <a:buNone/>
            </a:pPr>
            <a:r>
              <a:rPr lang="en-US" sz="1400" b="1">
                <a:solidFill>
                  <a:srgbClr val="17324D"/>
                </a:solidFill>
              </a:rPr>
              <a:t>Hospital / region</a:t>
            </a:r>
            <a:endParaRPr lang="en-US" sz="1400"/>
          </a:p>
        </p:txBody>
      </p:sp>
      <p:sp>
        <p:nvSpPr>
          <p:cNvPr id="7" name="Shape 5"/>
          <p:cNvSpPr/>
          <p:nvPr/>
        </p:nvSpPr>
        <p:spPr>
          <a:xfrm>
            <a:off x="3474720" y="1417320"/>
            <a:ext cx="2423160" cy="713232"/>
          </a:xfrm>
          <a:prstGeom prst="roundRect">
            <a:avLst/>
          </a:prstGeom>
          <a:solidFill>
            <a:srgbClr val="EAF4F8"/>
          </a:solidFill>
          <a:ln w="12700">
            <a:solidFill>
              <a:srgbClr val="0076A8"/>
            </a:solidFill>
            <a:prstDash val="solid"/>
          </a:ln>
        </p:spPr>
      </p:sp>
      <p:sp>
        <p:nvSpPr>
          <p:cNvPr id="8" name="Text 6"/>
          <p:cNvSpPr/>
          <p:nvPr/>
        </p:nvSpPr>
        <p:spPr>
          <a:xfrm>
            <a:off x="3584448" y="1636776"/>
            <a:ext cx="2194560" cy="256032"/>
          </a:xfrm>
          <a:prstGeom prst="rect">
            <a:avLst/>
          </a:prstGeom>
          <a:noFill/>
          <a:ln/>
        </p:spPr>
        <p:txBody>
          <a:bodyPr wrap="square" lIns="0" tIns="0" rIns="0" bIns="0" rtlCol="0" anchor="ctr"/>
          <a:lstStyle/>
          <a:p>
            <a:pPr marL="0" indent="0" algn="ctr">
              <a:buNone/>
            </a:pPr>
            <a:r>
              <a:rPr lang="en-US" sz="1400" b="1">
                <a:solidFill>
                  <a:srgbClr val="17324D"/>
                </a:solidFill>
              </a:rPr>
              <a:t>Rurality / travel burden</a:t>
            </a:r>
            <a:endParaRPr lang="en-US" sz="1400"/>
          </a:p>
        </p:txBody>
      </p:sp>
      <p:sp>
        <p:nvSpPr>
          <p:cNvPr id="9" name="Shape 7"/>
          <p:cNvSpPr/>
          <p:nvPr/>
        </p:nvSpPr>
        <p:spPr>
          <a:xfrm>
            <a:off x="6263640" y="1417320"/>
            <a:ext cx="2423160" cy="713232"/>
          </a:xfrm>
          <a:prstGeom prst="roundRect">
            <a:avLst/>
          </a:prstGeom>
          <a:solidFill>
            <a:srgbClr val="EAF4F8"/>
          </a:solidFill>
          <a:ln w="12700">
            <a:solidFill>
              <a:srgbClr val="0076A8"/>
            </a:solidFill>
            <a:prstDash val="solid"/>
          </a:ln>
        </p:spPr>
      </p:sp>
      <p:sp>
        <p:nvSpPr>
          <p:cNvPr id="10" name="Text 8"/>
          <p:cNvSpPr/>
          <p:nvPr/>
        </p:nvSpPr>
        <p:spPr>
          <a:xfrm>
            <a:off x="6373368" y="1636776"/>
            <a:ext cx="2194560" cy="256032"/>
          </a:xfrm>
          <a:prstGeom prst="rect">
            <a:avLst/>
          </a:prstGeom>
          <a:noFill/>
          <a:ln/>
        </p:spPr>
        <p:txBody>
          <a:bodyPr wrap="square" lIns="0" tIns="0" rIns="0" bIns="0" rtlCol="0" anchor="ctr"/>
          <a:lstStyle/>
          <a:p>
            <a:pPr marL="0" indent="0" algn="ctr">
              <a:buNone/>
            </a:pPr>
            <a:r>
              <a:rPr lang="en-US" sz="1400" b="1">
                <a:solidFill>
                  <a:srgbClr val="17324D"/>
                </a:solidFill>
              </a:rPr>
              <a:t>Race and ethnicity</a:t>
            </a:r>
            <a:endParaRPr lang="en-US" sz="1400"/>
          </a:p>
        </p:txBody>
      </p:sp>
      <p:sp>
        <p:nvSpPr>
          <p:cNvPr id="11" name="Shape 9"/>
          <p:cNvSpPr/>
          <p:nvPr/>
        </p:nvSpPr>
        <p:spPr>
          <a:xfrm>
            <a:off x="9052560" y="1417320"/>
            <a:ext cx="2423160" cy="713232"/>
          </a:xfrm>
          <a:prstGeom prst="roundRect">
            <a:avLst/>
          </a:prstGeom>
          <a:solidFill>
            <a:srgbClr val="EAF4F8"/>
          </a:solidFill>
          <a:ln w="12700">
            <a:solidFill>
              <a:srgbClr val="0076A8"/>
            </a:solidFill>
            <a:prstDash val="solid"/>
          </a:ln>
        </p:spPr>
      </p:sp>
      <p:sp>
        <p:nvSpPr>
          <p:cNvPr id="12" name="Text 10"/>
          <p:cNvSpPr/>
          <p:nvPr/>
        </p:nvSpPr>
        <p:spPr>
          <a:xfrm>
            <a:off x="9162288" y="1636776"/>
            <a:ext cx="2194560" cy="256032"/>
          </a:xfrm>
          <a:prstGeom prst="rect">
            <a:avLst/>
          </a:prstGeom>
          <a:noFill/>
          <a:ln/>
        </p:spPr>
        <p:txBody>
          <a:bodyPr wrap="square" lIns="0" tIns="0" rIns="0" bIns="0" rtlCol="0" anchor="ctr"/>
          <a:lstStyle/>
          <a:p>
            <a:pPr marL="0" indent="0" algn="ctr">
              <a:buNone/>
            </a:pPr>
            <a:r>
              <a:rPr lang="en-US" sz="1400" b="1">
                <a:solidFill>
                  <a:srgbClr val="17324D"/>
                </a:solidFill>
              </a:rPr>
              <a:t>Payer</a:t>
            </a:r>
            <a:endParaRPr lang="en-US" sz="1400"/>
          </a:p>
        </p:txBody>
      </p:sp>
      <p:sp>
        <p:nvSpPr>
          <p:cNvPr id="13" name="Shape 11"/>
          <p:cNvSpPr/>
          <p:nvPr/>
        </p:nvSpPr>
        <p:spPr>
          <a:xfrm>
            <a:off x="685800" y="2496312"/>
            <a:ext cx="2423160" cy="713232"/>
          </a:xfrm>
          <a:prstGeom prst="roundRect">
            <a:avLst/>
          </a:prstGeom>
          <a:solidFill>
            <a:srgbClr val="FFF4D9"/>
          </a:solidFill>
          <a:ln w="12700">
            <a:solidFill>
              <a:srgbClr val="F2B134"/>
            </a:solidFill>
            <a:prstDash val="solid"/>
          </a:ln>
        </p:spPr>
      </p:sp>
      <p:sp>
        <p:nvSpPr>
          <p:cNvPr id="14" name="Text 12"/>
          <p:cNvSpPr/>
          <p:nvPr/>
        </p:nvSpPr>
        <p:spPr>
          <a:xfrm>
            <a:off x="795528" y="2715768"/>
            <a:ext cx="2194560" cy="256032"/>
          </a:xfrm>
          <a:prstGeom prst="rect">
            <a:avLst/>
          </a:prstGeom>
          <a:noFill/>
          <a:ln/>
        </p:spPr>
        <p:txBody>
          <a:bodyPr wrap="square" lIns="0" tIns="0" rIns="0" bIns="0" rtlCol="0" anchor="ctr"/>
          <a:lstStyle/>
          <a:p>
            <a:pPr marL="0" indent="0" algn="ctr">
              <a:buNone/>
            </a:pPr>
            <a:r>
              <a:rPr lang="en-US" sz="1400" b="1">
                <a:solidFill>
                  <a:srgbClr val="17324D"/>
                </a:solidFill>
              </a:rPr>
              <a:t>Age</a:t>
            </a:r>
            <a:endParaRPr lang="en-US" sz="1400"/>
          </a:p>
        </p:txBody>
      </p:sp>
      <p:sp>
        <p:nvSpPr>
          <p:cNvPr id="15" name="Shape 13"/>
          <p:cNvSpPr/>
          <p:nvPr/>
        </p:nvSpPr>
        <p:spPr>
          <a:xfrm>
            <a:off x="3474720" y="2496312"/>
            <a:ext cx="2423160" cy="713232"/>
          </a:xfrm>
          <a:prstGeom prst="roundRect">
            <a:avLst/>
          </a:prstGeom>
          <a:solidFill>
            <a:srgbClr val="FFF4D9"/>
          </a:solidFill>
          <a:ln w="12700">
            <a:solidFill>
              <a:srgbClr val="F2B134"/>
            </a:solidFill>
            <a:prstDash val="solid"/>
          </a:ln>
        </p:spPr>
      </p:sp>
      <p:sp>
        <p:nvSpPr>
          <p:cNvPr id="16" name="Text 14"/>
          <p:cNvSpPr/>
          <p:nvPr/>
        </p:nvSpPr>
        <p:spPr>
          <a:xfrm>
            <a:off x="3584448" y="2715768"/>
            <a:ext cx="2194560" cy="256032"/>
          </a:xfrm>
          <a:prstGeom prst="rect">
            <a:avLst/>
          </a:prstGeom>
          <a:noFill/>
          <a:ln/>
        </p:spPr>
        <p:txBody>
          <a:bodyPr wrap="square" lIns="0" tIns="0" rIns="0" bIns="0" rtlCol="0" anchor="ctr"/>
          <a:lstStyle/>
          <a:p>
            <a:pPr marL="0" indent="0" algn="ctr">
              <a:buNone/>
            </a:pPr>
            <a:r>
              <a:rPr lang="en-US" sz="1400" b="1">
                <a:solidFill>
                  <a:srgbClr val="17324D"/>
                </a:solidFill>
              </a:rPr>
              <a:t>Diagnosis / service line</a:t>
            </a:r>
            <a:endParaRPr lang="en-US" sz="1400"/>
          </a:p>
        </p:txBody>
      </p:sp>
      <p:sp>
        <p:nvSpPr>
          <p:cNvPr id="17" name="Shape 15"/>
          <p:cNvSpPr/>
          <p:nvPr/>
        </p:nvSpPr>
        <p:spPr>
          <a:xfrm>
            <a:off x="6263640" y="2496312"/>
            <a:ext cx="2423160" cy="713232"/>
          </a:xfrm>
          <a:prstGeom prst="roundRect">
            <a:avLst/>
          </a:prstGeom>
          <a:solidFill>
            <a:srgbClr val="FFF4D9"/>
          </a:solidFill>
          <a:ln w="12700">
            <a:solidFill>
              <a:srgbClr val="F2B134"/>
            </a:solidFill>
            <a:prstDash val="solid"/>
          </a:ln>
        </p:spPr>
      </p:sp>
      <p:sp>
        <p:nvSpPr>
          <p:cNvPr id="18" name="Text 16"/>
          <p:cNvSpPr/>
          <p:nvPr/>
        </p:nvSpPr>
        <p:spPr>
          <a:xfrm>
            <a:off x="6373368" y="2715768"/>
            <a:ext cx="2194560" cy="256032"/>
          </a:xfrm>
          <a:prstGeom prst="rect">
            <a:avLst/>
          </a:prstGeom>
          <a:noFill/>
          <a:ln/>
        </p:spPr>
        <p:txBody>
          <a:bodyPr wrap="square" lIns="0" tIns="0" rIns="0" bIns="0" rtlCol="0" anchor="ctr"/>
          <a:lstStyle/>
          <a:p>
            <a:pPr marL="0" indent="0" algn="ctr">
              <a:buNone/>
            </a:pPr>
            <a:r>
              <a:rPr lang="en-US" sz="1400" b="1">
                <a:solidFill>
                  <a:srgbClr val="17324D"/>
                </a:solidFill>
              </a:rPr>
              <a:t>Technology access</a:t>
            </a:r>
            <a:endParaRPr lang="en-US" sz="1400"/>
          </a:p>
        </p:txBody>
      </p:sp>
      <p:sp>
        <p:nvSpPr>
          <p:cNvPr id="19" name="Shape 17"/>
          <p:cNvSpPr/>
          <p:nvPr/>
        </p:nvSpPr>
        <p:spPr>
          <a:xfrm>
            <a:off x="9052560" y="2496312"/>
            <a:ext cx="2423160" cy="713232"/>
          </a:xfrm>
          <a:prstGeom prst="roundRect">
            <a:avLst/>
          </a:prstGeom>
          <a:solidFill>
            <a:srgbClr val="FFF4D9"/>
          </a:solidFill>
          <a:ln w="12700">
            <a:solidFill>
              <a:srgbClr val="F2B134"/>
            </a:solidFill>
            <a:prstDash val="solid"/>
          </a:ln>
        </p:spPr>
      </p:sp>
      <p:sp>
        <p:nvSpPr>
          <p:cNvPr id="20" name="Text 18"/>
          <p:cNvSpPr/>
          <p:nvPr/>
        </p:nvSpPr>
        <p:spPr>
          <a:xfrm>
            <a:off x="9162288" y="2715768"/>
            <a:ext cx="2194560" cy="256032"/>
          </a:xfrm>
          <a:prstGeom prst="rect">
            <a:avLst/>
          </a:prstGeom>
          <a:noFill/>
          <a:ln/>
        </p:spPr>
        <p:txBody>
          <a:bodyPr wrap="square" lIns="0" tIns="0" rIns="0" bIns="0" rtlCol="0" anchor="ctr"/>
          <a:lstStyle/>
          <a:p>
            <a:pPr marL="0" indent="0" algn="ctr">
              <a:buNone/>
            </a:pPr>
            <a:r>
              <a:rPr lang="en-US" sz="1400" b="1">
                <a:solidFill>
                  <a:srgbClr val="17324D"/>
                </a:solidFill>
              </a:rPr>
              <a:t>Language</a:t>
            </a:r>
            <a:endParaRPr lang="en-US" sz="1400"/>
          </a:p>
        </p:txBody>
      </p:sp>
      <p:sp>
        <p:nvSpPr>
          <p:cNvPr id="21" name="Text 19"/>
          <p:cNvSpPr/>
          <p:nvPr/>
        </p:nvSpPr>
        <p:spPr>
          <a:xfrm>
            <a:off x="685800" y="3666620"/>
            <a:ext cx="3699898" cy="396862"/>
          </a:xfrm>
          <a:prstGeom prst="rect">
            <a:avLst/>
          </a:prstGeom>
          <a:noFill/>
          <a:ln/>
        </p:spPr>
        <p:txBody>
          <a:bodyPr wrap="square" lIns="0" tIns="0" rIns="0" bIns="0" rtlCol="0" anchor="ctr"/>
          <a:lstStyle/>
          <a:p>
            <a:r>
              <a:rPr lang="en-US" sz="2000" b="1">
                <a:solidFill>
                  <a:srgbClr val="003B5C"/>
                </a:solidFill>
              </a:rPr>
              <a:t>Inclusion question examples</a:t>
            </a:r>
            <a:endParaRPr lang="en-US" sz="2000"/>
          </a:p>
        </p:txBody>
      </p:sp>
      <p:sp>
        <p:nvSpPr>
          <p:cNvPr id="22" name="Text 20"/>
          <p:cNvSpPr/>
          <p:nvPr/>
        </p:nvSpPr>
        <p:spPr>
          <a:xfrm>
            <a:off x="845353" y="4168607"/>
            <a:ext cx="7086600" cy="1234440"/>
          </a:xfrm>
          <a:prstGeom prst="rect">
            <a:avLst/>
          </a:prstGeom>
          <a:noFill/>
          <a:ln/>
        </p:spPr>
        <p:txBody>
          <a:bodyPr wrap="square" lIns="0" tIns="0" rIns="0" bIns="0" rtlCol="0" anchor="ctr"/>
          <a:lstStyle/>
          <a:p>
            <a:pPr marL="0" indent="0">
              <a:buNone/>
            </a:pPr>
            <a:r>
              <a:rPr lang="en-US" sz="1700">
                <a:solidFill>
                  <a:srgbClr val="17324D"/>
                </a:solidFill>
              </a:rPr>
              <a:t>• Who is eligible but never referred?</a:t>
            </a:r>
            <a:endParaRPr lang="en-US" sz="1700"/>
          </a:p>
          <a:p>
            <a:pPr marL="0" indent="0">
              <a:buNone/>
            </a:pPr>
            <a:r>
              <a:rPr lang="en-US" sz="1700">
                <a:solidFill>
                  <a:srgbClr val="17324D"/>
                </a:solidFill>
              </a:rPr>
              <a:t>• Who is referred but not reached?</a:t>
            </a:r>
            <a:endParaRPr lang="en-US" sz="1700"/>
          </a:p>
          <a:p>
            <a:pPr marL="0" indent="0">
              <a:buNone/>
            </a:pPr>
            <a:r>
              <a:rPr lang="en-US" sz="1700">
                <a:solidFill>
                  <a:srgbClr val="17324D"/>
                </a:solidFill>
              </a:rPr>
              <a:t>• Does timeliness vary by hospital or population?</a:t>
            </a:r>
            <a:endParaRPr lang="en-US" sz="1700"/>
          </a:p>
          <a:p>
            <a:pPr marL="0" indent="0">
              <a:buNone/>
            </a:pPr>
            <a:r>
              <a:rPr lang="en-US" sz="1700">
                <a:solidFill>
                  <a:srgbClr val="17324D"/>
                </a:solidFill>
              </a:rPr>
              <a:t>• Do outcome gains appear consistently across groups?</a:t>
            </a:r>
            <a:endParaRPr lang="en-US" sz="1700"/>
          </a:p>
        </p:txBody>
      </p:sp>
      <p:sp>
        <p:nvSpPr>
          <p:cNvPr id="24" name="Text 22"/>
          <p:cNvSpPr/>
          <p:nvPr/>
        </p:nvSpPr>
        <p:spPr>
          <a:xfrm>
            <a:off x="502920" y="6510528"/>
            <a:ext cx="3657600" cy="146304"/>
          </a:xfrm>
          <a:prstGeom prst="rect">
            <a:avLst/>
          </a:prstGeom>
          <a:noFill/>
          <a:ln/>
        </p:spPr>
        <p:txBody>
          <a:bodyPr wrap="square" lIns="0" tIns="0" rIns="0" bIns="0" rtlCol="0" anchor="ctr"/>
          <a:lstStyle/>
          <a:p>
            <a:pPr marL="0" indent="0">
              <a:buNone/>
            </a:pPr>
            <a:r>
              <a:rPr lang="en-US" sz="800">
                <a:solidFill>
                  <a:srgbClr val="7A8792"/>
                </a:solidFill>
              </a:rPr>
              <a:t>MUSC Health | Telepalliative Care</a:t>
            </a:r>
            <a:endParaRPr lang="en-US" sz="800"/>
          </a:p>
        </p:txBody>
      </p:sp>
      <p:sp>
        <p:nvSpPr>
          <p:cNvPr id="25" name="Text 23"/>
          <p:cNvSpPr/>
          <p:nvPr/>
        </p:nvSpPr>
        <p:spPr>
          <a:xfrm>
            <a:off x="11292840" y="6492240"/>
            <a:ext cx="365760" cy="164592"/>
          </a:xfrm>
          <a:prstGeom prst="rect">
            <a:avLst/>
          </a:prstGeom>
          <a:noFill/>
          <a:ln/>
        </p:spPr>
        <p:txBody>
          <a:bodyPr wrap="square" lIns="0" tIns="0" rIns="0" bIns="0" rtlCol="0" anchor="ctr"/>
          <a:lstStyle/>
          <a:p>
            <a:pPr marL="0" indent="0" algn="r">
              <a:buNone/>
            </a:pPr>
            <a:r>
              <a:rPr lang="en-US" sz="800">
                <a:solidFill>
                  <a:srgbClr val="7A8792"/>
                </a:solidFill>
              </a:rPr>
              <a:t>12</a:t>
            </a:r>
            <a:endParaRPr lang="en-US" sz="8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02920" y="256032"/>
            <a:ext cx="4114800" cy="201168"/>
          </a:xfrm>
          <a:prstGeom prst="rect">
            <a:avLst/>
          </a:prstGeom>
          <a:noFill/>
          <a:ln/>
        </p:spPr>
        <p:txBody>
          <a:bodyPr wrap="square" rtlCol="0" anchor="ctr"/>
          <a:lstStyle/>
          <a:p>
            <a:pPr marL="0" indent="0">
              <a:buNone/>
            </a:pPr>
            <a:r>
              <a:rPr lang="en-US" sz="1000" b="1" kern="0" spc="140">
                <a:solidFill>
                  <a:srgbClr val="0076A8"/>
                </a:solidFill>
                <a:latin typeface="Aptos" pitchFamily="34" charset="0"/>
                <a:ea typeface="Aptos" pitchFamily="34" charset="-122"/>
                <a:cs typeface="Aptos" pitchFamily="34" charset="-120"/>
              </a:rPr>
              <a:t>FROM DATA TO MANAGEMENT</a:t>
            </a:r>
            <a:endParaRPr lang="en-US" sz="1000"/>
          </a:p>
        </p:txBody>
      </p:sp>
      <p:sp>
        <p:nvSpPr>
          <p:cNvPr id="3" name="Text 1"/>
          <p:cNvSpPr/>
          <p:nvPr/>
        </p:nvSpPr>
        <p:spPr>
          <a:xfrm>
            <a:off x="502920" y="530352"/>
            <a:ext cx="11064240" cy="502920"/>
          </a:xfrm>
          <a:prstGeom prst="rect">
            <a:avLst/>
          </a:prstGeom>
          <a:noFill/>
          <a:ln/>
        </p:spPr>
        <p:txBody>
          <a:bodyPr wrap="square" lIns="0" tIns="0" rIns="0" bIns="0" rtlCol="0" anchor="ctr"/>
          <a:lstStyle/>
          <a:p>
            <a:pPr marL="0" indent="0">
              <a:buNone/>
            </a:pPr>
            <a:r>
              <a:rPr lang="en-US" sz="2800" b="1">
                <a:solidFill>
                  <a:srgbClr val="003B5C"/>
                </a:solidFill>
                <a:latin typeface="Aptos Display" pitchFamily="34" charset="0"/>
                <a:ea typeface="Aptos Display" pitchFamily="34" charset="-122"/>
                <a:cs typeface="Aptos Display" pitchFamily="34" charset="-120"/>
              </a:rPr>
              <a:t>A one-page dashboard should answer four questions</a:t>
            </a:r>
            <a:endParaRPr lang="en-US" sz="2800"/>
          </a:p>
        </p:txBody>
      </p:sp>
      <p:sp>
        <p:nvSpPr>
          <p:cNvPr id="4" name="Shape 2"/>
          <p:cNvSpPr/>
          <p:nvPr/>
        </p:nvSpPr>
        <p:spPr>
          <a:xfrm>
            <a:off x="502920" y="1115568"/>
            <a:ext cx="11155680" cy="9144"/>
          </a:xfrm>
          <a:prstGeom prst="line">
            <a:avLst/>
          </a:prstGeom>
          <a:noFill/>
          <a:ln w="12700">
            <a:solidFill>
              <a:srgbClr val="D7E2E8"/>
            </a:solidFill>
            <a:prstDash val="solid"/>
          </a:ln>
        </p:spPr>
      </p:sp>
      <p:sp>
        <p:nvSpPr>
          <p:cNvPr id="5" name="Shape 3"/>
          <p:cNvSpPr/>
          <p:nvPr/>
        </p:nvSpPr>
        <p:spPr>
          <a:xfrm>
            <a:off x="685800" y="1371600"/>
            <a:ext cx="5166360" cy="1691640"/>
          </a:xfrm>
          <a:prstGeom prst="roundRect">
            <a:avLst>
              <a:gd name="adj" fmla="val 4324"/>
            </a:avLst>
          </a:prstGeom>
          <a:solidFill>
            <a:srgbClr val="FFFFFF"/>
          </a:solidFill>
          <a:ln w="12700">
            <a:solidFill>
              <a:srgbClr val="D9E4EA"/>
            </a:solidFill>
            <a:prstDash val="solid"/>
          </a:ln>
        </p:spPr>
      </p:sp>
      <p:sp>
        <p:nvSpPr>
          <p:cNvPr id="6" name="Shape 4"/>
          <p:cNvSpPr/>
          <p:nvPr/>
        </p:nvSpPr>
        <p:spPr>
          <a:xfrm>
            <a:off x="685800" y="1371600"/>
            <a:ext cx="82296" cy="1691640"/>
          </a:xfrm>
          <a:prstGeom prst="rect">
            <a:avLst/>
          </a:prstGeom>
          <a:solidFill>
            <a:srgbClr val="0076A8"/>
          </a:solidFill>
          <a:ln w="12700">
            <a:solidFill>
              <a:srgbClr val="0076A8"/>
            </a:solidFill>
            <a:prstDash val="solid"/>
          </a:ln>
        </p:spPr>
      </p:sp>
      <p:sp>
        <p:nvSpPr>
          <p:cNvPr id="7" name="Text 5"/>
          <p:cNvSpPr/>
          <p:nvPr/>
        </p:nvSpPr>
        <p:spPr>
          <a:xfrm>
            <a:off x="914400" y="1554480"/>
            <a:ext cx="4754880" cy="320040"/>
          </a:xfrm>
          <a:prstGeom prst="rect">
            <a:avLst/>
          </a:prstGeom>
          <a:noFill/>
          <a:ln/>
        </p:spPr>
        <p:txBody>
          <a:bodyPr wrap="square" lIns="0" tIns="0" rIns="0" bIns="0" rtlCol="0" anchor="ctr"/>
          <a:lstStyle/>
          <a:p>
            <a:pPr marL="0" indent="0">
              <a:buNone/>
            </a:pPr>
            <a:r>
              <a:rPr lang="en-US" sz="1800" b="1">
                <a:solidFill>
                  <a:srgbClr val="17324D"/>
                </a:solidFill>
              </a:rPr>
              <a:t>Are we reaching the right patients?</a:t>
            </a:r>
            <a:endParaRPr lang="en-US" sz="1800"/>
          </a:p>
        </p:txBody>
      </p:sp>
      <p:sp>
        <p:nvSpPr>
          <p:cNvPr id="8" name="Text 6"/>
          <p:cNvSpPr/>
          <p:nvPr/>
        </p:nvSpPr>
        <p:spPr>
          <a:xfrm>
            <a:off x="914400" y="2029968"/>
            <a:ext cx="4727448" cy="868680"/>
          </a:xfrm>
          <a:prstGeom prst="rect">
            <a:avLst/>
          </a:prstGeom>
          <a:noFill/>
          <a:ln/>
        </p:spPr>
        <p:txBody>
          <a:bodyPr wrap="square" lIns="0" tIns="0" rIns="0" bIns="0" rtlCol="0" anchor="ctr"/>
          <a:lstStyle/>
          <a:p>
            <a:pPr marL="0" indent="0">
              <a:buNone/>
            </a:pPr>
            <a:r>
              <a:rPr lang="en-US" sz="1300">
                <a:solidFill>
                  <a:srgbClr val="5F6B76"/>
                </a:solidFill>
              </a:rPr>
              <a:t>Referral rate • hospital spread • eligibility</a:t>
            </a:r>
            <a:endParaRPr lang="en-US" sz="1300"/>
          </a:p>
        </p:txBody>
      </p:sp>
      <p:sp>
        <p:nvSpPr>
          <p:cNvPr id="9" name="Shape 7"/>
          <p:cNvSpPr/>
          <p:nvPr/>
        </p:nvSpPr>
        <p:spPr>
          <a:xfrm>
            <a:off x="6217920" y="1371600"/>
            <a:ext cx="5166360" cy="1691640"/>
          </a:xfrm>
          <a:prstGeom prst="roundRect">
            <a:avLst>
              <a:gd name="adj" fmla="val 4324"/>
            </a:avLst>
          </a:prstGeom>
          <a:solidFill>
            <a:srgbClr val="FFFFFF"/>
          </a:solidFill>
          <a:ln w="12700">
            <a:solidFill>
              <a:srgbClr val="D9E4EA"/>
            </a:solidFill>
            <a:prstDash val="solid"/>
          </a:ln>
        </p:spPr>
      </p:sp>
      <p:sp>
        <p:nvSpPr>
          <p:cNvPr id="10" name="Shape 8"/>
          <p:cNvSpPr/>
          <p:nvPr/>
        </p:nvSpPr>
        <p:spPr>
          <a:xfrm>
            <a:off x="6217920" y="1371600"/>
            <a:ext cx="82296" cy="1691640"/>
          </a:xfrm>
          <a:prstGeom prst="rect">
            <a:avLst/>
          </a:prstGeom>
          <a:solidFill>
            <a:srgbClr val="007C83"/>
          </a:solidFill>
          <a:ln w="12700">
            <a:solidFill>
              <a:srgbClr val="007C83"/>
            </a:solidFill>
            <a:prstDash val="solid"/>
          </a:ln>
        </p:spPr>
      </p:sp>
      <p:sp>
        <p:nvSpPr>
          <p:cNvPr id="11" name="Text 9"/>
          <p:cNvSpPr/>
          <p:nvPr/>
        </p:nvSpPr>
        <p:spPr>
          <a:xfrm>
            <a:off x="6446520" y="1554480"/>
            <a:ext cx="4754880" cy="320040"/>
          </a:xfrm>
          <a:prstGeom prst="rect">
            <a:avLst/>
          </a:prstGeom>
          <a:noFill/>
          <a:ln/>
        </p:spPr>
        <p:txBody>
          <a:bodyPr wrap="square" lIns="0" tIns="0" rIns="0" bIns="0" rtlCol="0" anchor="ctr"/>
          <a:lstStyle/>
          <a:p>
            <a:pPr marL="0" indent="0">
              <a:buNone/>
            </a:pPr>
            <a:r>
              <a:rPr lang="en-US" sz="1800" b="1">
                <a:solidFill>
                  <a:srgbClr val="17324D"/>
                </a:solidFill>
              </a:rPr>
              <a:t>Are we reaching them soon enough?</a:t>
            </a:r>
            <a:endParaRPr lang="en-US" sz="1800"/>
          </a:p>
        </p:txBody>
      </p:sp>
      <p:sp>
        <p:nvSpPr>
          <p:cNvPr id="12" name="Text 10"/>
          <p:cNvSpPr/>
          <p:nvPr/>
        </p:nvSpPr>
        <p:spPr>
          <a:xfrm>
            <a:off x="6446520" y="2029968"/>
            <a:ext cx="4727448" cy="868680"/>
          </a:xfrm>
          <a:prstGeom prst="rect">
            <a:avLst/>
          </a:prstGeom>
          <a:noFill/>
          <a:ln/>
        </p:spPr>
        <p:txBody>
          <a:bodyPr wrap="square" lIns="0" tIns="0" rIns="0" bIns="0" rtlCol="0" anchor="ctr"/>
          <a:lstStyle/>
          <a:p>
            <a:pPr marL="0" indent="0">
              <a:buNone/>
            </a:pPr>
            <a:r>
              <a:rPr lang="en-US" sz="1300">
                <a:solidFill>
                  <a:srgbClr val="5F6B76"/>
                </a:solidFill>
              </a:rPr>
              <a:t>Median time • % within 3 days • cancellations</a:t>
            </a:r>
            <a:endParaRPr lang="en-US" sz="1300"/>
          </a:p>
        </p:txBody>
      </p:sp>
      <p:sp>
        <p:nvSpPr>
          <p:cNvPr id="13" name="Shape 11"/>
          <p:cNvSpPr/>
          <p:nvPr/>
        </p:nvSpPr>
        <p:spPr>
          <a:xfrm>
            <a:off x="685800" y="3429000"/>
            <a:ext cx="5166360" cy="1691640"/>
          </a:xfrm>
          <a:prstGeom prst="roundRect">
            <a:avLst>
              <a:gd name="adj" fmla="val 4324"/>
            </a:avLst>
          </a:prstGeom>
          <a:solidFill>
            <a:srgbClr val="FFFFFF"/>
          </a:solidFill>
          <a:ln w="12700">
            <a:solidFill>
              <a:srgbClr val="D9E4EA"/>
            </a:solidFill>
            <a:prstDash val="solid"/>
          </a:ln>
        </p:spPr>
      </p:sp>
      <p:sp>
        <p:nvSpPr>
          <p:cNvPr id="14" name="Shape 12"/>
          <p:cNvSpPr/>
          <p:nvPr/>
        </p:nvSpPr>
        <p:spPr>
          <a:xfrm>
            <a:off x="685800" y="3429000"/>
            <a:ext cx="82296" cy="1691640"/>
          </a:xfrm>
          <a:prstGeom prst="rect">
            <a:avLst/>
          </a:prstGeom>
          <a:solidFill>
            <a:srgbClr val="F2B134"/>
          </a:solidFill>
          <a:ln w="12700">
            <a:solidFill>
              <a:srgbClr val="F2B134"/>
            </a:solidFill>
            <a:prstDash val="solid"/>
          </a:ln>
        </p:spPr>
      </p:sp>
      <p:sp>
        <p:nvSpPr>
          <p:cNvPr id="15" name="Text 13"/>
          <p:cNvSpPr/>
          <p:nvPr/>
        </p:nvSpPr>
        <p:spPr>
          <a:xfrm>
            <a:off x="914400" y="3611880"/>
            <a:ext cx="4754880" cy="320040"/>
          </a:xfrm>
          <a:prstGeom prst="rect">
            <a:avLst/>
          </a:prstGeom>
          <a:noFill/>
          <a:ln/>
        </p:spPr>
        <p:txBody>
          <a:bodyPr wrap="square" lIns="0" tIns="0" rIns="0" bIns="0" rtlCol="0" anchor="ctr"/>
          <a:lstStyle/>
          <a:p>
            <a:pPr marL="0" indent="0">
              <a:buNone/>
            </a:pPr>
            <a:r>
              <a:rPr lang="en-US" sz="1800" b="1">
                <a:solidFill>
                  <a:srgbClr val="17324D"/>
                </a:solidFill>
              </a:rPr>
              <a:t>Is care improving?</a:t>
            </a:r>
            <a:endParaRPr lang="en-US" sz="1800"/>
          </a:p>
        </p:txBody>
      </p:sp>
      <p:sp>
        <p:nvSpPr>
          <p:cNvPr id="16" name="Text 14"/>
          <p:cNvSpPr/>
          <p:nvPr/>
        </p:nvSpPr>
        <p:spPr>
          <a:xfrm>
            <a:off x="914400" y="4087368"/>
            <a:ext cx="4727448" cy="868680"/>
          </a:xfrm>
          <a:prstGeom prst="rect">
            <a:avLst/>
          </a:prstGeom>
          <a:noFill/>
          <a:ln/>
        </p:spPr>
        <p:txBody>
          <a:bodyPr wrap="square" lIns="0" tIns="0" rIns="0" bIns="0" rtlCol="0" anchor="ctr"/>
          <a:lstStyle/>
          <a:p>
            <a:pPr marL="0" indent="0">
              <a:buNone/>
            </a:pPr>
            <a:r>
              <a:rPr lang="en-US" sz="1300">
                <a:solidFill>
                  <a:srgbClr val="5F6B76"/>
                </a:solidFill>
              </a:rPr>
              <a:t>LOS • disposition • readmissions • experience</a:t>
            </a:r>
            <a:endParaRPr lang="en-US" sz="1300"/>
          </a:p>
        </p:txBody>
      </p:sp>
      <p:sp>
        <p:nvSpPr>
          <p:cNvPr id="17" name="Shape 15"/>
          <p:cNvSpPr/>
          <p:nvPr/>
        </p:nvSpPr>
        <p:spPr>
          <a:xfrm>
            <a:off x="6217920" y="3429000"/>
            <a:ext cx="5166360" cy="1691640"/>
          </a:xfrm>
          <a:prstGeom prst="roundRect">
            <a:avLst>
              <a:gd name="adj" fmla="val 4324"/>
            </a:avLst>
          </a:prstGeom>
          <a:solidFill>
            <a:srgbClr val="FFFFFF"/>
          </a:solidFill>
          <a:ln w="12700">
            <a:solidFill>
              <a:srgbClr val="D9E4EA"/>
            </a:solidFill>
            <a:prstDash val="solid"/>
          </a:ln>
        </p:spPr>
      </p:sp>
      <p:sp>
        <p:nvSpPr>
          <p:cNvPr id="18" name="Shape 16"/>
          <p:cNvSpPr/>
          <p:nvPr/>
        </p:nvSpPr>
        <p:spPr>
          <a:xfrm>
            <a:off x="6217920" y="3429000"/>
            <a:ext cx="82296" cy="1691640"/>
          </a:xfrm>
          <a:prstGeom prst="rect">
            <a:avLst/>
          </a:prstGeom>
          <a:solidFill>
            <a:srgbClr val="003B5C"/>
          </a:solidFill>
          <a:ln w="12700">
            <a:solidFill>
              <a:srgbClr val="003B5C"/>
            </a:solidFill>
            <a:prstDash val="solid"/>
          </a:ln>
        </p:spPr>
      </p:sp>
      <p:sp>
        <p:nvSpPr>
          <p:cNvPr id="19" name="Text 17"/>
          <p:cNvSpPr/>
          <p:nvPr/>
        </p:nvSpPr>
        <p:spPr>
          <a:xfrm>
            <a:off x="6446520" y="3611880"/>
            <a:ext cx="4754880" cy="320040"/>
          </a:xfrm>
          <a:prstGeom prst="rect">
            <a:avLst/>
          </a:prstGeom>
          <a:noFill/>
          <a:ln/>
        </p:spPr>
        <p:txBody>
          <a:bodyPr wrap="square" lIns="0" tIns="0" rIns="0" bIns="0" rtlCol="0" anchor="ctr"/>
          <a:lstStyle/>
          <a:p>
            <a:pPr marL="0" indent="0">
              <a:buNone/>
            </a:pPr>
            <a:r>
              <a:rPr lang="en-US" sz="1800" b="1">
                <a:solidFill>
                  <a:srgbClr val="17324D"/>
                </a:solidFill>
              </a:rPr>
              <a:t>Can the model sustain and scale?</a:t>
            </a:r>
            <a:endParaRPr lang="en-US" sz="1800"/>
          </a:p>
        </p:txBody>
      </p:sp>
      <p:sp>
        <p:nvSpPr>
          <p:cNvPr id="20" name="Text 18"/>
          <p:cNvSpPr/>
          <p:nvPr/>
        </p:nvSpPr>
        <p:spPr>
          <a:xfrm>
            <a:off x="6446520" y="4087368"/>
            <a:ext cx="4727448" cy="868680"/>
          </a:xfrm>
          <a:prstGeom prst="rect">
            <a:avLst/>
          </a:prstGeom>
          <a:noFill/>
          <a:ln/>
        </p:spPr>
        <p:txBody>
          <a:bodyPr wrap="square" lIns="0" tIns="0" rIns="0" bIns="0" rtlCol="0" anchor="ctr"/>
          <a:lstStyle/>
          <a:p>
            <a:pPr marL="0" indent="0">
              <a:buNone/>
            </a:pPr>
            <a:r>
              <a:rPr lang="en-US" sz="1300">
                <a:solidFill>
                  <a:srgbClr val="5F6B76"/>
                </a:solidFill>
              </a:rPr>
              <a:t>Cost • capacity • staffing • adoption</a:t>
            </a:r>
            <a:endParaRPr lang="en-US" sz="1300"/>
          </a:p>
        </p:txBody>
      </p:sp>
      <p:sp>
        <p:nvSpPr>
          <p:cNvPr id="21" name="Text 19"/>
          <p:cNvSpPr/>
          <p:nvPr/>
        </p:nvSpPr>
        <p:spPr>
          <a:xfrm>
            <a:off x="1051560" y="5623560"/>
            <a:ext cx="10058400" cy="502920"/>
          </a:xfrm>
          <a:prstGeom prst="rect">
            <a:avLst/>
          </a:prstGeom>
          <a:solidFill>
            <a:srgbClr val="0076A8"/>
          </a:solidFill>
          <a:ln/>
        </p:spPr>
        <p:txBody>
          <a:bodyPr wrap="square" lIns="1270" tIns="1270" rIns="1270" bIns="1270" rtlCol="0" anchor="ctr"/>
          <a:lstStyle/>
          <a:p>
            <a:pPr marL="0" indent="0" algn="ctr">
              <a:buNone/>
            </a:pPr>
            <a:r>
              <a:rPr lang="en-US" sz="1800" b="1">
                <a:solidFill>
                  <a:srgbClr val="FFFFFF"/>
                </a:solidFill>
              </a:rPr>
              <a:t>Dashboard rule: show a target, trend, stratification, and accountable owner for each priority KPI.</a:t>
            </a:r>
            <a:endParaRPr lang="en-US" sz="1800"/>
          </a:p>
        </p:txBody>
      </p:sp>
      <p:sp>
        <p:nvSpPr>
          <p:cNvPr id="22" name="Text 20"/>
          <p:cNvSpPr/>
          <p:nvPr/>
        </p:nvSpPr>
        <p:spPr>
          <a:xfrm>
            <a:off x="502920" y="6510528"/>
            <a:ext cx="3657600" cy="146304"/>
          </a:xfrm>
          <a:prstGeom prst="rect">
            <a:avLst/>
          </a:prstGeom>
          <a:noFill/>
          <a:ln/>
        </p:spPr>
        <p:txBody>
          <a:bodyPr wrap="square" lIns="0" tIns="0" rIns="0" bIns="0" rtlCol="0" anchor="ctr"/>
          <a:lstStyle/>
          <a:p>
            <a:pPr marL="0" indent="0">
              <a:buNone/>
            </a:pPr>
            <a:r>
              <a:rPr lang="en-US" sz="800">
                <a:solidFill>
                  <a:srgbClr val="7A8792"/>
                </a:solidFill>
              </a:rPr>
              <a:t>MUSC Health | Telepalliative Care</a:t>
            </a:r>
            <a:endParaRPr lang="en-US" sz="800"/>
          </a:p>
        </p:txBody>
      </p:sp>
      <p:sp>
        <p:nvSpPr>
          <p:cNvPr id="23" name="Text 21"/>
          <p:cNvSpPr/>
          <p:nvPr/>
        </p:nvSpPr>
        <p:spPr>
          <a:xfrm>
            <a:off x="11292840" y="6492240"/>
            <a:ext cx="365760" cy="164592"/>
          </a:xfrm>
          <a:prstGeom prst="rect">
            <a:avLst/>
          </a:prstGeom>
          <a:noFill/>
          <a:ln/>
        </p:spPr>
        <p:txBody>
          <a:bodyPr wrap="square" lIns="0" tIns="0" rIns="0" bIns="0" rtlCol="0" anchor="ctr"/>
          <a:lstStyle/>
          <a:p>
            <a:pPr marL="0" indent="0" algn="r">
              <a:buNone/>
            </a:pPr>
            <a:r>
              <a:rPr lang="en-US" sz="800">
                <a:solidFill>
                  <a:srgbClr val="7A8792"/>
                </a:solidFill>
              </a:rPr>
              <a:t>13</a:t>
            </a:r>
            <a:endParaRPr lang="en-US" sz="8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4">
    <p:bg>
      <p:bgPr>
        <a:solidFill>
          <a:srgbClr val="003B5C"/>
        </a:solidFill>
        <a:effectLst/>
      </p:bgPr>
    </p:bg>
    <p:spTree>
      <p:nvGrpSpPr>
        <p:cNvPr id="1" name=""/>
        <p:cNvGrpSpPr/>
        <p:nvPr/>
      </p:nvGrpSpPr>
      <p:grpSpPr>
        <a:xfrm>
          <a:off x="0" y="0"/>
          <a:ext cx="0" cy="0"/>
          <a:chOff x="0" y="0"/>
          <a:chExt cx="0" cy="0"/>
        </a:xfrm>
      </p:grpSpPr>
      <p:pic>
        <p:nvPicPr>
          <p:cNvPr id="2" name="Image 0" descr="/mnt/data/58e756f056.png"/>
          <p:cNvPicPr>
            <a:picLocks noChangeAspect="1"/>
          </p:cNvPicPr>
          <p:nvPr/>
        </p:nvPicPr>
        <p:blipFill>
          <a:blip r:embed="rId3"/>
          <a:srcRect l="18311" r="18311"/>
          <a:stretch/>
        </p:blipFill>
        <p:spPr>
          <a:xfrm>
            <a:off x="5669280" y="0"/>
            <a:ext cx="6519672" cy="6858000"/>
          </a:xfrm>
          <a:prstGeom prst="rect">
            <a:avLst/>
          </a:prstGeom>
        </p:spPr>
      </p:pic>
      <p:sp>
        <p:nvSpPr>
          <p:cNvPr id="3" name="Shape 0"/>
          <p:cNvSpPr/>
          <p:nvPr/>
        </p:nvSpPr>
        <p:spPr>
          <a:xfrm>
            <a:off x="0" y="0"/>
            <a:ext cx="6858000" cy="6858000"/>
          </a:xfrm>
          <a:prstGeom prst="rect">
            <a:avLst/>
          </a:prstGeom>
          <a:solidFill>
            <a:srgbClr val="003B5C">
              <a:alpha val="98000"/>
            </a:srgbClr>
          </a:solidFill>
          <a:ln w="12700">
            <a:solidFill>
              <a:srgbClr val="003B5C"/>
            </a:solidFill>
            <a:prstDash val="solid"/>
          </a:ln>
        </p:spPr>
      </p:sp>
      <p:sp>
        <p:nvSpPr>
          <p:cNvPr id="4" name="Text 1"/>
          <p:cNvSpPr/>
          <p:nvPr/>
        </p:nvSpPr>
        <p:spPr>
          <a:xfrm>
            <a:off x="640080" y="685800"/>
            <a:ext cx="4937760" cy="822960"/>
          </a:xfrm>
          <a:prstGeom prst="rect">
            <a:avLst/>
          </a:prstGeom>
          <a:noFill/>
          <a:ln/>
        </p:spPr>
        <p:txBody>
          <a:bodyPr wrap="square" lIns="0" tIns="0" rIns="0" bIns="0" rtlCol="0" anchor="ctr"/>
          <a:lstStyle/>
          <a:p>
            <a:pPr marL="0" indent="0">
              <a:buNone/>
            </a:pPr>
            <a:r>
              <a:rPr lang="en-US" sz="3200" b="1">
                <a:solidFill>
                  <a:srgbClr val="FFFFFF"/>
                </a:solidFill>
              </a:rPr>
              <a:t>Turn measurement into improvement</a:t>
            </a:r>
            <a:endParaRPr lang="en-US" sz="3200"/>
          </a:p>
        </p:txBody>
      </p:sp>
      <p:sp>
        <p:nvSpPr>
          <p:cNvPr id="5" name="Shape 2"/>
          <p:cNvSpPr/>
          <p:nvPr/>
        </p:nvSpPr>
        <p:spPr>
          <a:xfrm>
            <a:off x="658368" y="1691640"/>
            <a:ext cx="475488" cy="475488"/>
          </a:xfrm>
          <a:prstGeom prst="ellipse">
            <a:avLst/>
          </a:prstGeom>
          <a:solidFill>
            <a:srgbClr val="F2B134"/>
          </a:solidFill>
          <a:ln w="12700">
            <a:solidFill>
              <a:srgbClr val="F2B134"/>
            </a:solidFill>
            <a:prstDash val="solid"/>
          </a:ln>
        </p:spPr>
      </p:sp>
      <p:sp>
        <p:nvSpPr>
          <p:cNvPr id="6" name="Text 3"/>
          <p:cNvSpPr/>
          <p:nvPr/>
        </p:nvSpPr>
        <p:spPr>
          <a:xfrm>
            <a:off x="658368" y="1810512"/>
            <a:ext cx="475488" cy="201168"/>
          </a:xfrm>
          <a:prstGeom prst="rect">
            <a:avLst/>
          </a:prstGeom>
          <a:noFill/>
          <a:ln/>
        </p:spPr>
        <p:txBody>
          <a:bodyPr wrap="square" lIns="0" tIns="0" rIns="0" bIns="0" rtlCol="0" anchor="ctr"/>
          <a:lstStyle/>
          <a:p>
            <a:pPr marL="0" indent="0" algn="ctr">
              <a:buNone/>
            </a:pPr>
            <a:r>
              <a:rPr lang="en-US" sz="1200" b="1">
                <a:solidFill>
                  <a:srgbClr val="003B5C"/>
                </a:solidFill>
              </a:rPr>
              <a:t>1</a:t>
            </a:r>
            <a:endParaRPr lang="en-US" sz="1200"/>
          </a:p>
        </p:txBody>
      </p:sp>
      <p:sp>
        <p:nvSpPr>
          <p:cNvPr id="7" name="Text 4"/>
          <p:cNvSpPr/>
          <p:nvPr/>
        </p:nvSpPr>
        <p:spPr>
          <a:xfrm>
            <a:off x="1325880" y="1682496"/>
            <a:ext cx="1097280" cy="292608"/>
          </a:xfrm>
          <a:prstGeom prst="rect">
            <a:avLst/>
          </a:prstGeom>
          <a:noFill/>
          <a:ln/>
        </p:spPr>
        <p:txBody>
          <a:bodyPr wrap="square" lIns="0" tIns="0" rIns="0" bIns="0" rtlCol="0" anchor="ctr"/>
          <a:lstStyle/>
          <a:p>
            <a:pPr marL="0" indent="0">
              <a:buNone/>
            </a:pPr>
            <a:r>
              <a:rPr lang="en-US" sz="1800" b="1">
                <a:solidFill>
                  <a:srgbClr val="FFFFFF"/>
                </a:solidFill>
              </a:rPr>
              <a:t>Detect</a:t>
            </a:r>
            <a:endParaRPr lang="en-US" sz="1800"/>
          </a:p>
        </p:txBody>
      </p:sp>
      <p:sp>
        <p:nvSpPr>
          <p:cNvPr id="8" name="Text 5"/>
          <p:cNvSpPr/>
          <p:nvPr/>
        </p:nvSpPr>
        <p:spPr>
          <a:xfrm>
            <a:off x="2423160" y="1709928"/>
            <a:ext cx="2743200" cy="292608"/>
          </a:xfrm>
          <a:prstGeom prst="rect">
            <a:avLst/>
          </a:prstGeom>
          <a:noFill/>
          <a:ln/>
        </p:spPr>
        <p:txBody>
          <a:bodyPr wrap="square" lIns="0" tIns="0" rIns="0" bIns="0" rtlCol="0" anchor="ctr"/>
          <a:lstStyle/>
          <a:p>
            <a:pPr marL="0" indent="0">
              <a:buNone/>
            </a:pPr>
            <a:r>
              <a:rPr lang="en-US" sz="1300">
                <a:solidFill>
                  <a:srgbClr val="CBEAF5"/>
                </a:solidFill>
              </a:rPr>
              <a:t>Find variation or a missed target</a:t>
            </a:r>
            <a:endParaRPr lang="en-US" sz="1300"/>
          </a:p>
        </p:txBody>
      </p:sp>
      <p:sp>
        <p:nvSpPr>
          <p:cNvPr id="9" name="Shape 6"/>
          <p:cNvSpPr/>
          <p:nvPr/>
        </p:nvSpPr>
        <p:spPr>
          <a:xfrm>
            <a:off x="658368" y="2532888"/>
            <a:ext cx="475488" cy="475488"/>
          </a:xfrm>
          <a:prstGeom prst="ellipse">
            <a:avLst/>
          </a:prstGeom>
          <a:solidFill>
            <a:srgbClr val="F2B134"/>
          </a:solidFill>
          <a:ln w="12700">
            <a:solidFill>
              <a:srgbClr val="F2B134"/>
            </a:solidFill>
            <a:prstDash val="solid"/>
          </a:ln>
        </p:spPr>
      </p:sp>
      <p:sp>
        <p:nvSpPr>
          <p:cNvPr id="10" name="Text 7"/>
          <p:cNvSpPr/>
          <p:nvPr/>
        </p:nvSpPr>
        <p:spPr>
          <a:xfrm>
            <a:off x="658368" y="2651760"/>
            <a:ext cx="475488" cy="201168"/>
          </a:xfrm>
          <a:prstGeom prst="rect">
            <a:avLst/>
          </a:prstGeom>
          <a:noFill/>
          <a:ln/>
        </p:spPr>
        <p:txBody>
          <a:bodyPr wrap="square" lIns="0" tIns="0" rIns="0" bIns="0" rtlCol="0" anchor="ctr"/>
          <a:lstStyle/>
          <a:p>
            <a:pPr marL="0" indent="0" algn="ctr">
              <a:buNone/>
            </a:pPr>
            <a:r>
              <a:rPr lang="en-US" sz="1200" b="1">
                <a:solidFill>
                  <a:srgbClr val="003B5C"/>
                </a:solidFill>
              </a:rPr>
              <a:t>2</a:t>
            </a:r>
            <a:endParaRPr lang="en-US" sz="1200"/>
          </a:p>
        </p:txBody>
      </p:sp>
      <p:sp>
        <p:nvSpPr>
          <p:cNvPr id="11" name="Text 8"/>
          <p:cNvSpPr/>
          <p:nvPr/>
        </p:nvSpPr>
        <p:spPr>
          <a:xfrm>
            <a:off x="1325880" y="2523744"/>
            <a:ext cx="1097280" cy="292608"/>
          </a:xfrm>
          <a:prstGeom prst="rect">
            <a:avLst/>
          </a:prstGeom>
          <a:noFill/>
          <a:ln/>
        </p:spPr>
        <p:txBody>
          <a:bodyPr wrap="square" lIns="0" tIns="0" rIns="0" bIns="0" rtlCol="0" anchor="ctr"/>
          <a:lstStyle/>
          <a:p>
            <a:pPr marL="0" indent="0">
              <a:buNone/>
            </a:pPr>
            <a:r>
              <a:rPr lang="en-US" sz="1800" b="1">
                <a:solidFill>
                  <a:srgbClr val="FFFFFF"/>
                </a:solidFill>
              </a:rPr>
              <a:t>Diagnose</a:t>
            </a:r>
            <a:endParaRPr lang="en-US" sz="1800"/>
          </a:p>
        </p:txBody>
      </p:sp>
      <p:sp>
        <p:nvSpPr>
          <p:cNvPr id="12" name="Text 9"/>
          <p:cNvSpPr/>
          <p:nvPr/>
        </p:nvSpPr>
        <p:spPr>
          <a:xfrm>
            <a:off x="2423160" y="2551176"/>
            <a:ext cx="2743200" cy="292608"/>
          </a:xfrm>
          <a:prstGeom prst="rect">
            <a:avLst/>
          </a:prstGeom>
          <a:noFill/>
          <a:ln/>
        </p:spPr>
        <p:txBody>
          <a:bodyPr wrap="square" lIns="0" tIns="0" rIns="0" bIns="0" rtlCol="0" anchor="ctr"/>
          <a:lstStyle/>
          <a:p>
            <a:pPr marL="0" indent="0">
              <a:buNone/>
            </a:pPr>
            <a:r>
              <a:rPr lang="en-US" sz="1300">
                <a:solidFill>
                  <a:srgbClr val="CBEAF5"/>
                </a:solidFill>
              </a:rPr>
              <a:t>Review workflow, case mix, and voice</a:t>
            </a:r>
            <a:endParaRPr lang="en-US" sz="1300"/>
          </a:p>
        </p:txBody>
      </p:sp>
      <p:sp>
        <p:nvSpPr>
          <p:cNvPr id="13" name="Shape 10"/>
          <p:cNvSpPr/>
          <p:nvPr/>
        </p:nvSpPr>
        <p:spPr>
          <a:xfrm>
            <a:off x="658368" y="3374136"/>
            <a:ext cx="475488" cy="475488"/>
          </a:xfrm>
          <a:prstGeom prst="ellipse">
            <a:avLst/>
          </a:prstGeom>
          <a:solidFill>
            <a:srgbClr val="F2B134"/>
          </a:solidFill>
          <a:ln w="12700">
            <a:solidFill>
              <a:srgbClr val="F2B134"/>
            </a:solidFill>
            <a:prstDash val="solid"/>
          </a:ln>
        </p:spPr>
      </p:sp>
      <p:sp>
        <p:nvSpPr>
          <p:cNvPr id="14" name="Text 11"/>
          <p:cNvSpPr/>
          <p:nvPr/>
        </p:nvSpPr>
        <p:spPr>
          <a:xfrm>
            <a:off x="658368" y="3493008"/>
            <a:ext cx="475488" cy="201168"/>
          </a:xfrm>
          <a:prstGeom prst="rect">
            <a:avLst/>
          </a:prstGeom>
          <a:noFill/>
          <a:ln/>
        </p:spPr>
        <p:txBody>
          <a:bodyPr wrap="square" lIns="0" tIns="0" rIns="0" bIns="0" rtlCol="0" anchor="ctr"/>
          <a:lstStyle/>
          <a:p>
            <a:pPr marL="0" indent="0" algn="ctr">
              <a:buNone/>
            </a:pPr>
            <a:r>
              <a:rPr lang="en-US" sz="1200" b="1">
                <a:solidFill>
                  <a:srgbClr val="003B5C"/>
                </a:solidFill>
              </a:rPr>
              <a:t>3</a:t>
            </a:r>
            <a:endParaRPr lang="en-US" sz="1200"/>
          </a:p>
        </p:txBody>
      </p:sp>
      <p:sp>
        <p:nvSpPr>
          <p:cNvPr id="15" name="Text 12"/>
          <p:cNvSpPr/>
          <p:nvPr/>
        </p:nvSpPr>
        <p:spPr>
          <a:xfrm>
            <a:off x="1325880" y="3364992"/>
            <a:ext cx="1097280" cy="292608"/>
          </a:xfrm>
          <a:prstGeom prst="rect">
            <a:avLst/>
          </a:prstGeom>
          <a:noFill/>
          <a:ln/>
        </p:spPr>
        <p:txBody>
          <a:bodyPr wrap="square" lIns="0" tIns="0" rIns="0" bIns="0" rtlCol="0" anchor="ctr"/>
          <a:lstStyle/>
          <a:p>
            <a:pPr marL="0" indent="0">
              <a:buNone/>
            </a:pPr>
            <a:r>
              <a:rPr lang="en-US" sz="1800" b="1">
                <a:solidFill>
                  <a:srgbClr val="FFFFFF"/>
                </a:solidFill>
              </a:rPr>
              <a:t>Design</a:t>
            </a:r>
            <a:endParaRPr lang="en-US" sz="1800"/>
          </a:p>
        </p:txBody>
      </p:sp>
      <p:sp>
        <p:nvSpPr>
          <p:cNvPr id="16" name="Text 13"/>
          <p:cNvSpPr/>
          <p:nvPr/>
        </p:nvSpPr>
        <p:spPr>
          <a:xfrm>
            <a:off x="2423160" y="3392424"/>
            <a:ext cx="2743200" cy="292608"/>
          </a:xfrm>
          <a:prstGeom prst="rect">
            <a:avLst/>
          </a:prstGeom>
          <a:noFill/>
          <a:ln/>
        </p:spPr>
        <p:txBody>
          <a:bodyPr wrap="square" lIns="0" tIns="0" rIns="0" bIns="0" rtlCol="0" anchor="ctr"/>
          <a:lstStyle/>
          <a:p>
            <a:pPr marL="0" indent="0">
              <a:buNone/>
            </a:pPr>
            <a:r>
              <a:rPr lang="en-US" sz="1300">
                <a:solidFill>
                  <a:srgbClr val="CBEAF5"/>
                </a:solidFill>
              </a:rPr>
              <a:t>Select one change and prediction</a:t>
            </a:r>
            <a:endParaRPr lang="en-US" sz="1300"/>
          </a:p>
        </p:txBody>
      </p:sp>
      <p:sp>
        <p:nvSpPr>
          <p:cNvPr id="17" name="Shape 14"/>
          <p:cNvSpPr/>
          <p:nvPr/>
        </p:nvSpPr>
        <p:spPr>
          <a:xfrm>
            <a:off x="658368" y="4215384"/>
            <a:ext cx="475488" cy="475488"/>
          </a:xfrm>
          <a:prstGeom prst="ellipse">
            <a:avLst/>
          </a:prstGeom>
          <a:solidFill>
            <a:srgbClr val="F2B134"/>
          </a:solidFill>
          <a:ln w="12700">
            <a:solidFill>
              <a:srgbClr val="F2B134"/>
            </a:solidFill>
            <a:prstDash val="solid"/>
          </a:ln>
        </p:spPr>
      </p:sp>
      <p:sp>
        <p:nvSpPr>
          <p:cNvPr id="18" name="Text 15"/>
          <p:cNvSpPr/>
          <p:nvPr/>
        </p:nvSpPr>
        <p:spPr>
          <a:xfrm>
            <a:off x="658368" y="4334256"/>
            <a:ext cx="475488" cy="201168"/>
          </a:xfrm>
          <a:prstGeom prst="rect">
            <a:avLst/>
          </a:prstGeom>
          <a:noFill/>
          <a:ln/>
        </p:spPr>
        <p:txBody>
          <a:bodyPr wrap="square" lIns="0" tIns="0" rIns="0" bIns="0" rtlCol="0" anchor="ctr"/>
          <a:lstStyle/>
          <a:p>
            <a:pPr marL="0" indent="0" algn="ctr">
              <a:buNone/>
            </a:pPr>
            <a:r>
              <a:rPr lang="en-US" sz="1200" b="1">
                <a:solidFill>
                  <a:srgbClr val="003B5C"/>
                </a:solidFill>
              </a:rPr>
              <a:t>4</a:t>
            </a:r>
            <a:endParaRPr lang="en-US" sz="1200"/>
          </a:p>
        </p:txBody>
      </p:sp>
      <p:sp>
        <p:nvSpPr>
          <p:cNvPr id="19" name="Text 16"/>
          <p:cNvSpPr/>
          <p:nvPr/>
        </p:nvSpPr>
        <p:spPr>
          <a:xfrm>
            <a:off x="1325880" y="4206240"/>
            <a:ext cx="1097280" cy="292608"/>
          </a:xfrm>
          <a:prstGeom prst="rect">
            <a:avLst/>
          </a:prstGeom>
          <a:noFill/>
          <a:ln/>
        </p:spPr>
        <p:txBody>
          <a:bodyPr wrap="square" lIns="0" tIns="0" rIns="0" bIns="0" rtlCol="0" anchor="ctr"/>
          <a:lstStyle/>
          <a:p>
            <a:pPr marL="0" indent="0">
              <a:buNone/>
            </a:pPr>
            <a:r>
              <a:rPr lang="en-US" sz="1800" b="1">
                <a:solidFill>
                  <a:srgbClr val="FFFFFF"/>
                </a:solidFill>
              </a:rPr>
              <a:t>Test</a:t>
            </a:r>
            <a:endParaRPr lang="en-US" sz="1800"/>
          </a:p>
        </p:txBody>
      </p:sp>
      <p:sp>
        <p:nvSpPr>
          <p:cNvPr id="20" name="Text 17"/>
          <p:cNvSpPr/>
          <p:nvPr/>
        </p:nvSpPr>
        <p:spPr>
          <a:xfrm>
            <a:off x="2423160" y="4233672"/>
            <a:ext cx="2743200" cy="292608"/>
          </a:xfrm>
          <a:prstGeom prst="rect">
            <a:avLst/>
          </a:prstGeom>
          <a:noFill/>
          <a:ln/>
        </p:spPr>
        <p:txBody>
          <a:bodyPr wrap="square" lIns="0" tIns="0" rIns="0" bIns="0" rtlCol="0" anchor="ctr"/>
          <a:lstStyle/>
          <a:p>
            <a:pPr marL="0" indent="0">
              <a:buNone/>
            </a:pPr>
            <a:r>
              <a:rPr lang="en-US" sz="1300">
                <a:solidFill>
                  <a:srgbClr val="CBEAF5"/>
                </a:solidFill>
              </a:rPr>
              <a:t>Use a small, time-bound cycle</a:t>
            </a:r>
            <a:endParaRPr lang="en-US" sz="1300"/>
          </a:p>
        </p:txBody>
      </p:sp>
      <p:sp>
        <p:nvSpPr>
          <p:cNvPr id="21" name="Shape 18"/>
          <p:cNvSpPr/>
          <p:nvPr/>
        </p:nvSpPr>
        <p:spPr>
          <a:xfrm>
            <a:off x="658368" y="5056632"/>
            <a:ext cx="475488" cy="475488"/>
          </a:xfrm>
          <a:prstGeom prst="ellipse">
            <a:avLst/>
          </a:prstGeom>
          <a:solidFill>
            <a:srgbClr val="F2B134"/>
          </a:solidFill>
          <a:ln w="12700">
            <a:solidFill>
              <a:srgbClr val="F2B134"/>
            </a:solidFill>
            <a:prstDash val="solid"/>
          </a:ln>
        </p:spPr>
      </p:sp>
      <p:sp>
        <p:nvSpPr>
          <p:cNvPr id="22" name="Text 19"/>
          <p:cNvSpPr/>
          <p:nvPr/>
        </p:nvSpPr>
        <p:spPr>
          <a:xfrm>
            <a:off x="658368" y="5175504"/>
            <a:ext cx="475488" cy="201168"/>
          </a:xfrm>
          <a:prstGeom prst="rect">
            <a:avLst/>
          </a:prstGeom>
          <a:noFill/>
          <a:ln/>
        </p:spPr>
        <p:txBody>
          <a:bodyPr wrap="square" lIns="0" tIns="0" rIns="0" bIns="0" rtlCol="0" anchor="ctr"/>
          <a:lstStyle/>
          <a:p>
            <a:pPr marL="0" indent="0" algn="ctr">
              <a:buNone/>
            </a:pPr>
            <a:r>
              <a:rPr lang="en-US" sz="1200" b="1">
                <a:solidFill>
                  <a:srgbClr val="003B5C"/>
                </a:solidFill>
              </a:rPr>
              <a:t>5</a:t>
            </a:r>
            <a:endParaRPr lang="en-US" sz="1200"/>
          </a:p>
        </p:txBody>
      </p:sp>
      <p:sp>
        <p:nvSpPr>
          <p:cNvPr id="23" name="Text 20"/>
          <p:cNvSpPr/>
          <p:nvPr/>
        </p:nvSpPr>
        <p:spPr>
          <a:xfrm>
            <a:off x="1325880" y="5047488"/>
            <a:ext cx="1097280" cy="292608"/>
          </a:xfrm>
          <a:prstGeom prst="rect">
            <a:avLst/>
          </a:prstGeom>
          <a:noFill/>
          <a:ln/>
        </p:spPr>
        <p:txBody>
          <a:bodyPr wrap="square" lIns="0" tIns="0" rIns="0" bIns="0" rtlCol="0" anchor="ctr"/>
          <a:lstStyle/>
          <a:p>
            <a:pPr marL="0" indent="0">
              <a:buNone/>
            </a:pPr>
            <a:r>
              <a:rPr lang="en-US" sz="1800" b="1">
                <a:solidFill>
                  <a:srgbClr val="FFFFFF"/>
                </a:solidFill>
              </a:rPr>
              <a:t>Scale</a:t>
            </a:r>
            <a:endParaRPr lang="en-US" sz="1800"/>
          </a:p>
        </p:txBody>
      </p:sp>
      <p:sp>
        <p:nvSpPr>
          <p:cNvPr id="24" name="Text 21"/>
          <p:cNvSpPr/>
          <p:nvPr/>
        </p:nvSpPr>
        <p:spPr>
          <a:xfrm>
            <a:off x="2423160" y="5074920"/>
            <a:ext cx="2743200" cy="292608"/>
          </a:xfrm>
          <a:prstGeom prst="rect">
            <a:avLst/>
          </a:prstGeom>
          <a:noFill/>
          <a:ln/>
        </p:spPr>
        <p:txBody>
          <a:bodyPr wrap="square" lIns="0" tIns="0" rIns="0" bIns="0" rtlCol="0" anchor="ctr"/>
          <a:lstStyle/>
          <a:p>
            <a:pPr marL="0" indent="0">
              <a:buNone/>
            </a:pPr>
            <a:r>
              <a:rPr lang="en-US" sz="1300">
                <a:solidFill>
                  <a:srgbClr val="CBEAF5"/>
                </a:solidFill>
              </a:rPr>
              <a:t>Standardize, monitor, and spread</a:t>
            </a:r>
            <a:endParaRPr lang="en-US" sz="13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02920" y="256032"/>
            <a:ext cx="4114800" cy="201168"/>
          </a:xfrm>
          <a:prstGeom prst="rect">
            <a:avLst/>
          </a:prstGeom>
          <a:noFill/>
          <a:ln/>
        </p:spPr>
        <p:txBody>
          <a:bodyPr wrap="square" rtlCol="0" anchor="ctr"/>
          <a:lstStyle/>
          <a:p>
            <a:pPr marL="0" indent="0">
              <a:buNone/>
            </a:pPr>
            <a:r>
              <a:rPr lang="en-US" sz="1000" b="1" kern="0" spc="140">
                <a:solidFill>
                  <a:srgbClr val="0076A8"/>
                </a:solidFill>
                <a:latin typeface="Aptos" pitchFamily="34" charset="0"/>
                <a:ea typeface="Aptos" pitchFamily="34" charset="-122"/>
                <a:cs typeface="Aptos" pitchFamily="34" charset="-120"/>
              </a:rPr>
              <a:t>CLOSING</a:t>
            </a:r>
            <a:endParaRPr lang="en-US" sz="1000"/>
          </a:p>
        </p:txBody>
      </p:sp>
      <p:sp>
        <p:nvSpPr>
          <p:cNvPr id="3" name="Text 1"/>
          <p:cNvSpPr/>
          <p:nvPr/>
        </p:nvSpPr>
        <p:spPr>
          <a:xfrm>
            <a:off x="502920" y="530352"/>
            <a:ext cx="11064240" cy="502920"/>
          </a:xfrm>
          <a:prstGeom prst="rect">
            <a:avLst/>
          </a:prstGeom>
          <a:noFill/>
          <a:ln/>
        </p:spPr>
        <p:txBody>
          <a:bodyPr wrap="square" lIns="0" tIns="0" rIns="0" bIns="0" rtlCol="0" anchor="ctr"/>
          <a:lstStyle/>
          <a:p>
            <a:pPr marL="0" indent="0">
              <a:buNone/>
            </a:pPr>
            <a:r>
              <a:rPr lang="en-US" sz="2800" b="1">
                <a:solidFill>
                  <a:srgbClr val="003B5C"/>
                </a:solidFill>
                <a:latin typeface="Aptos Display" pitchFamily="34" charset="0"/>
                <a:ea typeface="Aptos Display" pitchFamily="34" charset="-122"/>
                <a:cs typeface="Aptos Display" pitchFamily="34" charset="-120"/>
              </a:rPr>
              <a:t>Three takeaways</a:t>
            </a:r>
            <a:endParaRPr lang="en-US" sz="2800"/>
          </a:p>
        </p:txBody>
      </p:sp>
      <p:sp>
        <p:nvSpPr>
          <p:cNvPr id="4" name="Shape 2"/>
          <p:cNvSpPr/>
          <p:nvPr/>
        </p:nvSpPr>
        <p:spPr>
          <a:xfrm>
            <a:off x="502920" y="1115568"/>
            <a:ext cx="11155680" cy="9144"/>
          </a:xfrm>
          <a:prstGeom prst="line">
            <a:avLst/>
          </a:prstGeom>
          <a:noFill/>
          <a:ln w="12700">
            <a:solidFill>
              <a:srgbClr val="D7E2E8"/>
            </a:solidFill>
            <a:prstDash val="solid"/>
          </a:ln>
        </p:spPr>
      </p:sp>
      <p:sp>
        <p:nvSpPr>
          <p:cNvPr id="5" name="Shape 3"/>
          <p:cNvSpPr/>
          <p:nvPr/>
        </p:nvSpPr>
        <p:spPr>
          <a:xfrm>
            <a:off x="685800" y="1417320"/>
            <a:ext cx="3429000" cy="3337560"/>
          </a:xfrm>
          <a:prstGeom prst="roundRect">
            <a:avLst>
              <a:gd name="adj" fmla="val 2192"/>
            </a:avLst>
          </a:prstGeom>
          <a:solidFill>
            <a:srgbClr val="FFFFFF"/>
          </a:solidFill>
          <a:ln w="12700">
            <a:solidFill>
              <a:srgbClr val="D9E4EA"/>
            </a:solidFill>
            <a:prstDash val="solid"/>
          </a:ln>
        </p:spPr>
      </p:sp>
      <p:sp>
        <p:nvSpPr>
          <p:cNvPr id="6" name="Shape 4"/>
          <p:cNvSpPr/>
          <p:nvPr/>
        </p:nvSpPr>
        <p:spPr>
          <a:xfrm>
            <a:off x="685800" y="1417320"/>
            <a:ext cx="82296" cy="3337560"/>
          </a:xfrm>
          <a:prstGeom prst="rect">
            <a:avLst/>
          </a:prstGeom>
          <a:solidFill>
            <a:srgbClr val="0076A8"/>
          </a:solidFill>
          <a:ln w="12700">
            <a:solidFill>
              <a:srgbClr val="0076A8"/>
            </a:solidFill>
            <a:prstDash val="solid"/>
          </a:ln>
        </p:spPr>
      </p:sp>
      <p:sp>
        <p:nvSpPr>
          <p:cNvPr id="7" name="Text 5"/>
          <p:cNvSpPr/>
          <p:nvPr/>
        </p:nvSpPr>
        <p:spPr>
          <a:xfrm>
            <a:off x="914400" y="1600200"/>
            <a:ext cx="3017520" cy="320040"/>
          </a:xfrm>
          <a:prstGeom prst="rect">
            <a:avLst/>
          </a:prstGeom>
          <a:noFill/>
          <a:ln/>
        </p:spPr>
        <p:txBody>
          <a:bodyPr wrap="square" lIns="0" tIns="0" rIns="0" bIns="0" rtlCol="0" anchor="ctr"/>
          <a:lstStyle/>
          <a:p>
            <a:pPr marL="0" indent="0">
              <a:buNone/>
            </a:pPr>
            <a:r>
              <a:rPr lang="en-US" sz="1800" b="1">
                <a:solidFill>
                  <a:srgbClr val="17324D"/>
                </a:solidFill>
              </a:rPr>
              <a:t>Measure the chain</a:t>
            </a:r>
            <a:endParaRPr lang="en-US" sz="1800"/>
          </a:p>
        </p:txBody>
      </p:sp>
      <p:sp>
        <p:nvSpPr>
          <p:cNvPr id="8" name="Text 6"/>
          <p:cNvSpPr/>
          <p:nvPr/>
        </p:nvSpPr>
        <p:spPr>
          <a:xfrm>
            <a:off x="914400" y="2075688"/>
            <a:ext cx="2990088" cy="2514600"/>
          </a:xfrm>
          <a:prstGeom prst="rect">
            <a:avLst/>
          </a:prstGeom>
          <a:noFill/>
          <a:ln/>
        </p:spPr>
        <p:txBody>
          <a:bodyPr wrap="square" lIns="0" tIns="0" rIns="0" bIns="0" rtlCol="0" anchor="ctr"/>
          <a:lstStyle/>
          <a:p>
            <a:pPr marL="0" indent="0">
              <a:buNone/>
            </a:pPr>
            <a:r>
              <a:rPr lang="en-US" sz="1300">
                <a:solidFill>
                  <a:srgbClr val="5F6B76"/>
                </a:solidFill>
              </a:rPr>
              <a:t>Connect reach, process, outcomes, experience, equity, and economics. No single metric tells the whole story.</a:t>
            </a:r>
            <a:endParaRPr lang="en-US" sz="1300"/>
          </a:p>
        </p:txBody>
      </p:sp>
      <p:sp>
        <p:nvSpPr>
          <p:cNvPr id="9" name="Shape 7"/>
          <p:cNvSpPr/>
          <p:nvPr/>
        </p:nvSpPr>
        <p:spPr>
          <a:xfrm>
            <a:off x="4389120" y="1417320"/>
            <a:ext cx="3429000" cy="3337560"/>
          </a:xfrm>
          <a:prstGeom prst="roundRect">
            <a:avLst>
              <a:gd name="adj" fmla="val 2192"/>
            </a:avLst>
          </a:prstGeom>
          <a:solidFill>
            <a:srgbClr val="FFFFFF"/>
          </a:solidFill>
          <a:ln w="12700">
            <a:solidFill>
              <a:srgbClr val="D9E4EA"/>
            </a:solidFill>
            <a:prstDash val="solid"/>
          </a:ln>
        </p:spPr>
      </p:sp>
      <p:sp>
        <p:nvSpPr>
          <p:cNvPr id="10" name="Shape 8"/>
          <p:cNvSpPr/>
          <p:nvPr/>
        </p:nvSpPr>
        <p:spPr>
          <a:xfrm>
            <a:off x="4389120" y="1417320"/>
            <a:ext cx="82296" cy="3337560"/>
          </a:xfrm>
          <a:prstGeom prst="rect">
            <a:avLst/>
          </a:prstGeom>
          <a:solidFill>
            <a:srgbClr val="007C83"/>
          </a:solidFill>
          <a:ln w="12700">
            <a:solidFill>
              <a:srgbClr val="007C83"/>
            </a:solidFill>
            <a:prstDash val="solid"/>
          </a:ln>
        </p:spPr>
      </p:sp>
      <p:sp>
        <p:nvSpPr>
          <p:cNvPr id="11" name="Text 9"/>
          <p:cNvSpPr/>
          <p:nvPr/>
        </p:nvSpPr>
        <p:spPr>
          <a:xfrm>
            <a:off x="4617720" y="1600200"/>
            <a:ext cx="3017520" cy="320040"/>
          </a:xfrm>
          <a:prstGeom prst="rect">
            <a:avLst/>
          </a:prstGeom>
          <a:noFill/>
          <a:ln/>
        </p:spPr>
        <p:txBody>
          <a:bodyPr wrap="square" lIns="0" tIns="0" rIns="0" bIns="0" rtlCol="0" anchor="ctr"/>
          <a:lstStyle/>
          <a:p>
            <a:pPr marL="0" indent="0">
              <a:buNone/>
            </a:pPr>
            <a:r>
              <a:rPr lang="en-US" sz="1800" b="1">
                <a:solidFill>
                  <a:srgbClr val="17324D"/>
                </a:solidFill>
              </a:rPr>
              <a:t>Interpret responsibly</a:t>
            </a:r>
            <a:endParaRPr lang="en-US" sz="1800"/>
          </a:p>
        </p:txBody>
      </p:sp>
      <p:sp>
        <p:nvSpPr>
          <p:cNvPr id="12" name="Text 10"/>
          <p:cNvSpPr/>
          <p:nvPr/>
        </p:nvSpPr>
        <p:spPr>
          <a:xfrm>
            <a:off x="4617720" y="2075688"/>
            <a:ext cx="2990088" cy="2514600"/>
          </a:xfrm>
          <a:prstGeom prst="rect">
            <a:avLst/>
          </a:prstGeom>
          <a:noFill/>
          <a:ln/>
        </p:spPr>
        <p:txBody>
          <a:bodyPr wrap="square" lIns="0" tIns="0" rIns="0" bIns="0" rtlCol="0" anchor="ctr"/>
          <a:lstStyle/>
          <a:p>
            <a:pPr marL="0" indent="0">
              <a:buNone/>
            </a:pPr>
            <a:r>
              <a:rPr lang="en-US" sz="1300">
                <a:solidFill>
                  <a:srgbClr val="5F6B76"/>
                </a:solidFill>
              </a:rPr>
              <a:t>Make denominators, time windows, comparison groups, and limitations visible. Association is not causation.</a:t>
            </a:r>
            <a:endParaRPr lang="en-US" sz="1300"/>
          </a:p>
        </p:txBody>
      </p:sp>
      <p:sp>
        <p:nvSpPr>
          <p:cNvPr id="13" name="Shape 11"/>
          <p:cNvSpPr/>
          <p:nvPr/>
        </p:nvSpPr>
        <p:spPr>
          <a:xfrm>
            <a:off x="8092440" y="1417320"/>
            <a:ext cx="3429000" cy="3337560"/>
          </a:xfrm>
          <a:prstGeom prst="roundRect">
            <a:avLst>
              <a:gd name="adj" fmla="val 2192"/>
            </a:avLst>
          </a:prstGeom>
          <a:solidFill>
            <a:srgbClr val="FFFFFF"/>
          </a:solidFill>
          <a:ln w="12700">
            <a:solidFill>
              <a:srgbClr val="D9E4EA"/>
            </a:solidFill>
            <a:prstDash val="solid"/>
          </a:ln>
        </p:spPr>
      </p:sp>
      <p:sp>
        <p:nvSpPr>
          <p:cNvPr id="14" name="Shape 12"/>
          <p:cNvSpPr/>
          <p:nvPr/>
        </p:nvSpPr>
        <p:spPr>
          <a:xfrm>
            <a:off x="8092440" y="1417320"/>
            <a:ext cx="82296" cy="3337560"/>
          </a:xfrm>
          <a:prstGeom prst="rect">
            <a:avLst/>
          </a:prstGeom>
          <a:solidFill>
            <a:srgbClr val="F2B134"/>
          </a:solidFill>
          <a:ln w="12700">
            <a:solidFill>
              <a:srgbClr val="F2B134"/>
            </a:solidFill>
            <a:prstDash val="solid"/>
          </a:ln>
        </p:spPr>
      </p:sp>
      <p:sp>
        <p:nvSpPr>
          <p:cNvPr id="15" name="Text 13"/>
          <p:cNvSpPr/>
          <p:nvPr/>
        </p:nvSpPr>
        <p:spPr>
          <a:xfrm>
            <a:off x="8321040" y="1600200"/>
            <a:ext cx="3017520" cy="320040"/>
          </a:xfrm>
          <a:prstGeom prst="rect">
            <a:avLst/>
          </a:prstGeom>
          <a:noFill/>
          <a:ln/>
        </p:spPr>
        <p:txBody>
          <a:bodyPr wrap="square" lIns="0" tIns="0" rIns="0" bIns="0" rtlCol="0" anchor="ctr"/>
          <a:lstStyle/>
          <a:p>
            <a:pPr marL="0" indent="0">
              <a:buNone/>
            </a:pPr>
            <a:r>
              <a:rPr lang="en-US" sz="1800" b="1">
                <a:solidFill>
                  <a:srgbClr val="17324D"/>
                </a:solidFill>
              </a:rPr>
              <a:t>Use data to act</a:t>
            </a:r>
            <a:endParaRPr lang="en-US" sz="1800"/>
          </a:p>
        </p:txBody>
      </p:sp>
      <p:sp>
        <p:nvSpPr>
          <p:cNvPr id="16" name="Text 14"/>
          <p:cNvSpPr/>
          <p:nvPr/>
        </p:nvSpPr>
        <p:spPr>
          <a:xfrm>
            <a:off x="8321040" y="2075688"/>
            <a:ext cx="2990088" cy="2514600"/>
          </a:xfrm>
          <a:prstGeom prst="rect">
            <a:avLst/>
          </a:prstGeom>
          <a:noFill/>
          <a:ln/>
        </p:spPr>
        <p:txBody>
          <a:bodyPr wrap="square" lIns="0" tIns="0" rIns="0" bIns="0" rtlCol="0" anchor="ctr"/>
          <a:lstStyle/>
          <a:p>
            <a:pPr marL="0" indent="0">
              <a:buNone/>
            </a:pPr>
            <a:r>
              <a:rPr lang="en-US" sz="1300">
                <a:solidFill>
                  <a:srgbClr val="5F6B76"/>
                </a:solidFill>
              </a:rPr>
              <a:t>A KPI matters when it triggers a decision, tests a change, or strengthens the case for sustainable growth.</a:t>
            </a:r>
            <a:endParaRPr lang="en-US" sz="1300"/>
          </a:p>
        </p:txBody>
      </p:sp>
      <p:sp>
        <p:nvSpPr>
          <p:cNvPr id="17" name="Text 15"/>
          <p:cNvSpPr/>
          <p:nvPr/>
        </p:nvSpPr>
        <p:spPr>
          <a:xfrm>
            <a:off x="3154680" y="5349240"/>
            <a:ext cx="5852160" cy="594360"/>
          </a:xfrm>
          <a:prstGeom prst="rect">
            <a:avLst/>
          </a:prstGeom>
          <a:solidFill>
            <a:srgbClr val="003B5C"/>
          </a:solidFill>
          <a:ln/>
        </p:spPr>
        <p:txBody>
          <a:bodyPr wrap="square" lIns="1270" tIns="1270" rIns="1270" bIns="1270" rtlCol="0" anchor="ctr"/>
          <a:lstStyle/>
          <a:p>
            <a:pPr marL="0" indent="0" algn="ctr">
              <a:buNone/>
            </a:pPr>
            <a:r>
              <a:rPr lang="en-US" sz="3000" b="1">
                <a:solidFill>
                  <a:srgbClr val="FFFFFF"/>
                </a:solidFill>
              </a:rPr>
              <a:t>Questions &amp; discussion</a:t>
            </a:r>
            <a:endParaRPr lang="en-US" sz="3000"/>
          </a:p>
        </p:txBody>
      </p:sp>
      <p:sp>
        <p:nvSpPr>
          <p:cNvPr id="18" name="Text 16"/>
          <p:cNvSpPr/>
          <p:nvPr/>
        </p:nvSpPr>
        <p:spPr>
          <a:xfrm>
            <a:off x="502920" y="6510528"/>
            <a:ext cx="3657600" cy="146304"/>
          </a:xfrm>
          <a:prstGeom prst="rect">
            <a:avLst/>
          </a:prstGeom>
          <a:noFill/>
          <a:ln/>
        </p:spPr>
        <p:txBody>
          <a:bodyPr wrap="square" lIns="0" tIns="0" rIns="0" bIns="0" rtlCol="0" anchor="ctr"/>
          <a:lstStyle/>
          <a:p>
            <a:pPr marL="0" indent="0">
              <a:buNone/>
            </a:pPr>
            <a:r>
              <a:rPr lang="en-US" sz="800">
                <a:solidFill>
                  <a:srgbClr val="7A8792"/>
                </a:solidFill>
              </a:rPr>
              <a:t>MUSC Health | Telepalliative Care</a:t>
            </a:r>
            <a:endParaRPr lang="en-US" sz="800"/>
          </a:p>
        </p:txBody>
      </p:sp>
      <p:sp>
        <p:nvSpPr>
          <p:cNvPr id="19" name="Text 17"/>
          <p:cNvSpPr/>
          <p:nvPr/>
        </p:nvSpPr>
        <p:spPr>
          <a:xfrm>
            <a:off x="11292840" y="6492240"/>
            <a:ext cx="365760" cy="164592"/>
          </a:xfrm>
          <a:prstGeom prst="rect">
            <a:avLst/>
          </a:prstGeom>
          <a:noFill/>
          <a:ln/>
        </p:spPr>
        <p:txBody>
          <a:bodyPr wrap="square" lIns="0" tIns="0" rIns="0" bIns="0" rtlCol="0" anchor="ctr"/>
          <a:lstStyle/>
          <a:p>
            <a:pPr marL="0" indent="0" algn="r">
              <a:buNone/>
            </a:pPr>
            <a:r>
              <a:rPr lang="en-US" sz="800">
                <a:solidFill>
                  <a:srgbClr val="7A8792"/>
                </a:solidFill>
              </a:rPr>
              <a:t>15</a:t>
            </a:r>
            <a:endParaRPr lang="en-US" sz="8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6">
    <p:bg>
      <p:bgPr>
        <a:solidFill>
          <a:srgbClr val="003B5C"/>
        </a:solidFill>
        <a:effectLst/>
      </p:bgPr>
    </p:bg>
    <p:spTree>
      <p:nvGrpSpPr>
        <p:cNvPr id="1" name=""/>
        <p:cNvGrpSpPr/>
        <p:nvPr/>
      </p:nvGrpSpPr>
      <p:grpSpPr>
        <a:xfrm>
          <a:off x="0" y="0"/>
          <a:ext cx="0" cy="0"/>
          <a:chOff x="0" y="0"/>
          <a:chExt cx="0" cy="0"/>
        </a:xfrm>
      </p:grpSpPr>
      <p:sp>
        <p:nvSpPr>
          <p:cNvPr id="2" name="Text 0"/>
          <p:cNvSpPr/>
          <p:nvPr/>
        </p:nvSpPr>
        <p:spPr>
          <a:xfrm>
            <a:off x="731520" y="914400"/>
            <a:ext cx="4114800" cy="731520"/>
          </a:xfrm>
          <a:prstGeom prst="rect">
            <a:avLst/>
          </a:prstGeom>
          <a:noFill/>
          <a:ln/>
        </p:spPr>
        <p:txBody>
          <a:bodyPr wrap="square" lIns="0" tIns="0" rIns="0" bIns="0" rtlCol="0" anchor="ctr"/>
          <a:lstStyle/>
          <a:p>
            <a:pPr marL="0" indent="0">
              <a:buNone/>
            </a:pPr>
            <a:r>
              <a:rPr lang="en-US" sz="3800" b="1">
                <a:solidFill>
                  <a:srgbClr val="FFFFFF"/>
                </a:solidFill>
              </a:rPr>
              <a:t>Thank you</a:t>
            </a:r>
            <a:endParaRPr lang="en-US" sz="3800"/>
          </a:p>
        </p:txBody>
      </p:sp>
      <p:sp>
        <p:nvSpPr>
          <p:cNvPr id="3" name="Text 1"/>
          <p:cNvSpPr/>
          <p:nvPr/>
        </p:nvSpPr>
        <p:spPr>
          <a:xfrm>
            <a:off x="731520" y="1828800"/>
            <a:ext cx="7132320" cy="914400"/>
          </a:xfrm>
          <a:prstGeom prst="rect">
            <a:avLst/>
          </a:prstGeom>
          <a:noFill/>
          <a:ln/>
        </p:spPr>
        <p:txBody>
          <a:bodyPr wrap="square" lIns="0" tIns="0" rIns="0" bIns="0" rtlCol="0" anchor="ctr"/>
          <a:lstStyle/>
          <a:p>
            <a:pPr marL="0" indent="0">
              <a:buNone/>
            </a:pPr>
            <a:r>
              <a:rPr lang="en-US" sz="2400" b="1">
                <a:solidFill>
                  <a:srgbClr val="CBEAF5"/>
                </a:solidFill>
              </a:rPr>
              <a:t>Metrics That Matter: Evaluating TelePalliative Care Programs Through KPIs</a:t>
            </a:r>
            <a:endParaRPr lang="en-US" sz="2400"/>
          </a:p>
        </p:txBody>
      </p:sp>
      <p:sp>
        <p:nvSpPr>
          <p:cNvPr id="4" name="Text 2"/>
          <p:cNvSpPr/>
          <p:nvPr/>
        </p:nvSpPr>
        <p:spPr>
          <a:xfrm>
            <a:off x="731520" y="4251960"/>
            <a:ext cx="10515600" cy="1051560"/>
          </a:xfrm>
          <a:prstGeom prst="rect">
            <a:avLst/>
          </a:prstGeom>
          <a:noFill/>
          <a:ln/>
        </p:spPr>
        <p:txBody>
          <a:bodyPr wrap="square" lIns="0" tIns="0" rIns="0" bIns="0" rtlCol="0" anchor="ctr"/>
          <a:lstStyle/>
          <a:p>
            <a:pPr marL="0" indent="0">
              <a:buNone/>
            </a:pPr>
            <a:r>
              <a:rPr lang="en-US" sz="1300">
                <a:solidFill>
                  <a:srgbClr val="FFFFFF"/>
                </a:solidFill>
              </a:rPr>
              <a:t>This presentation was made possible by the Health Resources and Services Administration (HRSA) of the U.S. Department of Health and Human Services (HHS) as part of the National Telehealth Center of Excellence Award (U66 RH31458). The contents are those of the authors and do not necessarily represent the official views of, nor an endorsement by, HRSA, HHS, or the U.S. Government.</a:t>
            </a:r>
            <a:endParaRPr lang="en-US" sz="1300"/>
          </a:p>
        </p:txBody>
      </p:sp>
      <p:sp>
        <p:nvSpPr>
          <p:cNvPr id="5" name="Shape 3"/>
          <p:cNvSpPr/>
          <p:nvPr/>
        </p:nvSpPr>
        <p:spPr>
          <a:xfrm>
            <a:off x="731520" y="3337560"/>
            <a:ext cx="2057400" cy="91440"/>
          </a:xfrm>
          <a:prstGeom prst="rect">
            <a:avLst/>
          </a:prstGeom>
          <a:solidFill>
            <a:srgbClr val="F2B134"/>
          </a:solidFill>
          <a:ln w="12700">
            <a:solidFill>
              <a:srgbClr val="F2B134"/>
            </a:solidFill>
            <a:prstDash val="solid"/>
          </a:ln>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02920" y="256032"/>
            <a:ext cx="4114800" cy="201168"/>
          </a:xfrm>
          <a:prstGeom prst="rect">
            <a:avLst/>
          </a:prstGeom>
          <a:noFill/>
          <a:ln/>
        </p:spPr>
        <p:txBody>
          <a:bodyPr wrap="square" rtlCol="0" anchor="ctr"/>
          <a:lstStyle/>
          <a:p>
            <a:pPr marL="0" indent="0">
              <a:buNone/>
            </a:pPr>
            <a:r>
              <a:rPr lang="en-US" sz="1000" b="1" kern="0" spc="140">
                <a:solidFill>
                  <a:srgbClr val="0076A8"/>
                </a:solidFill>
                <a:latin typeface="Aptos" pitchFamily="34" charset="0"/>
                <a:ea typeface="Aptos" pitchFamily="34" charset="-122"/>
                <a:cs typeface="Aptos" pitchFamily="34" charset="-120"/>
              </a:rPr>
              <a:t>LEARNING OBJECTIVES</a:t>
            </a:r>
            <a:endParaRPr lang="en-US" sz="1000"/>
          </a:p>
        </p:txBody>
      </p:sp>
      <p:sp>
        <p:nvSpPr>
          <p:cNvPr id="3" name="Text 1"/>
          <p:cNvSpPr/>
          <p:nvPr/>
        </p:nvSpPr>
        <p:spPr>
          <a:xfrm>
            <a:off x="502920" y="530352"/>
            <a:ext cx="11064240" cy="502920"/>
          </a:xfrm>
          <a:prstGeom prst="rect">
            <a:avLst/>
          </a:prstGeom>
          <a:noFill/>
          <a:ln/>
        </p:spPr>
        <p:txBody>
          <a:bodyPr wrap="square" lIns="0" tIns="0" rIns="0" bIns="0" rtlCol="0" anchor="ctr"/>
          <a:lstStyle/>
          <a:p>
            <a:pPr marL="0" indent="0">
              <a:buNone/>
            </a:pPr>
            <a:r>
              <a:rPr lang="en-US" sz="2800" b="1">
                <a:solidFill>
                  <a:srgbClr val="003B5C"/>
                </a:solidFill>
                <a:latin typeface="Aptos Display" pitchFamily="34" charset="0"/>
                <a:ea typeface="Aptos Display" pitchFamily="34" charset="-122"/>
                <a:cs typeface="Aptos Display" pitchFamily="34" charset="-120"/>
              </a:rPr>
              <a:t>What participants will be able to do</a:t>
            </a:r>
            <a:endParaRPr lang="en-US" sz="2800"/>
          </a:p>
        </p:txBody>
      </p:sp>
      <p:sp>
        <p:nvSpPr>
          <p:cNvPr id="4" name="Shape 2"/>
          <p:cNvSpPr/>
          <p:nvPr/>
        </p:nvSpPr>
        <p:spPr>
          <a:xfrm>
            <a:off x="502920" y="1115568"/>
            <a:ext cx="11155680" cy="9144"/>
          </a:xfrm>
          <a:prstGeom prst="line">
            <a:avLst/>
          </a:prstGeom>
          <a:noFill/>
          <a:ln w="12700">
            <a:solidFill>
              <a:srgbClr val="D7E2E8"/>
            </a:solidFill>
            <a:prstDash val="solid"/>
          </a:ln>
        </p:spPr>
      </p:sp>
      <p:sp>
        <p:nvSpPr>
          <p:cNvPr id="5" name="Shape 3"/>
          <p:cNvSpPr/>
          <p:nvPr/>
        </p:nvSpPr>
        <p:spPr>
          <a:xfrm>
            <a:off x="594360" y="1508760"/>
            <a:ext cx="3474720" cy="3566160"/>
          </a:xfrm>
          <a:prstGeom prst="roundRect">
            <a:avLst>
              <a:gd name="adj" fmla="val 2105"/>
            </a:avLst>
          </a:prstGeom>
          <a:solidFill>
            <a:srgbClr val="FFFFFF"/>
          </a:solidFill>
          <a:ln w="12700">
            <a:solidFill>
              <a:srgbClr val="D9E4EA"/>
            </a:solidFill>
            <a:prstDash val="solid"/>
          </a:ln>
        </p:spPr>
      </p:sp>
      <p:sp>
        <p:nvSpPr>
          <p:cNvPr id="6" name="Shape 4"/>
          <p:cNvSpPr/>
          <p:nvPr/>
        </p:nvSpPr>
        <p:spPr>
          <a:xfrm>
            <a:off x="594360" y="1508760"/>
            <a:ext cx="82296" cy="3566160"/>
          </a:xfrm>
          <a:prstGeom prst="rect">
            <a:avLst/>
          </a:prstGeom>
          <a:solidFill>
            <a:srgbClr val="0076A8"/>
          </a:solidFill>
          <a:ln w="12700">
            <a:solidFill>
              <a:srgbClr val="0076A8"/>
            </a:solidFill>
            <a:prstDash val="solid"/>
          </a:ln>
        </p:spPr>
      </p:sp>
      <p:sp>
        <p:nvSpPr>
          <p:cNvPr id="7" name="Text 5"/>
          <p:cNvSpPr/>
          <p:nvPr/>
        </p:nvSpPr>
        <p:spPr>
          <a:xfrm>
            <a:off x="822960" y="1691640"/>
            <a:ext cx="3063240" cy="320040"/>
          </a:xfrm>
          <a:prstGeom prst="rect">
            <a:avLst/>
          </a:prstGeom>
          <a:noFill/>
          <a:ln/>
        </p:spPr>
        <p:txBody>
          <a:bodyPr wrap="square" lIns="0" tIns="0" rIns="0" bIns="0" rtlCol="0" anchor="ctr"/>
          <a:lstStyle/>
          <a:p>
            <a:pPr marL="0" indent="0">
              <a:buNone/>
            </a:pPr>
            <a:r>
              <a:rPr lang="en-US" sz="1800" b="1">
                <a:solidFill>
                  <a:srgbClr val="17324D"/>
                </a:solidFill>
              </a:rPr>
              <a:t>1  Build</a:t>
            </a:r>
            <a:endParaRPr lang="en-US" sz="1800"/>
          </a:p>
        </p:txBody>
      </p:sp>
      <p:sp>
        <p:nvSpPr>
          <p:cNvPr id="8" name="Text 6"/>
          <p:cNvSpPr/>
          <p:nvPr/>
        </p:nvSpPr>
        <p:spPr>
          <a:xfrm>
            <a:off x="822960" y="2167128"/>
            <a:ext cx="3035808" cy="2743200"/>
          </a:xfrm>
          <a:prstGeom prst="rect">
            <a:avLst/>
          </a:prstGeom>
          <a:noFill/>
          <a:ln/>
        </p:spPr>
        <p:txBody>
          <a:bodyPr wrap="square" lIns="0" tIns="0" rIns="0" bIns="0" rtlCol="0" anchor="ctr"/>
          <a:lstStyle/>
          <a:p>
            <a:pPr marL="0" indent="0">
              <a:buNone/>
            </a:pPr>
            <a:r>
              <a:rPr lang="en-US" sz="1300">
                <a:solidFill>
                  <a:srgbClr val="5F6B76"/>
                </a:solidFill>
              </a:rPr>
              <a:t>Select a balanced KPI portfolio across access, process, outcomes, experience, equity, and value.</a:t>
            </a:r>
            <a:endParaRPr lang="en-US" sz="1300"/>
          </a:p>
        </p:txBody>
      </p:sp>
      <p:sp>
        <p:nvSpPr>
          <p:cNvPr id="9" name="Shape 7"/>
          <p:cNvSpPr/>
          <p:nvPr/>
        </p:nvSpPr>
        <p:spPr>
          <a:xfrm>
            <a:off x="4343400" y="1508760"/>
            <a:ext cx="3474720" cy="3566160"/>
          </a:xfrm>
          <a:prstGeom prst="roundRect">
            <a:avLst>
              <a:gd name="adj" fmla="val 2105"/>
            </a:avLst>
          </a:prstGeom>
          <a:solidFill>
            <a:srgbClr val="FFFFFF"/>
          </a:solidFill>
          <a:ln w="12700">
            <a:solidFill>
              <a:srgbClr val="D9E4EA"/>
            </a:solidFill>
            <a:prstDash val="solid"/>
          </a:ln>
        </p:spPr>
      </p:sp>
      <p:sp>
        <p:nvSpPr>
          <p:cNvPr id="10" name="Shape 8"/>
          <p:cNvSpPr/>
          <p:nvPr/>
        </p:nvSpPr>
        <p:spPr>
          <a:xfrm>
            <a:off x="4343400" y="1508760"/>
            <a:ext cx="82296" cy="3566160"/>
          </a:xfrm>
          <a:prstGeom prst="rect">
            <a:avLst/>
          </a:prstGeom>
          <a:solidFill>
            <a:srgbClr val="007C83"/>
          </a:solidFill>
          <a:ln w="12700">
            <a:solidFill>
              <a:srgbClr val="007C83"/>
            </a:solidFill>
            <a:prstDash val="solid"/>
          </a:ln>
        </p:spPr>
      </p:sp>
      <p:sp>
        <p:nvSpPr>
          <p:cNvPr id="11" name="Text 9"/>
          <p:cNvSpPr/>
          <p:nvPr/>
        </p:nvSpPr>
        <p:spPr>
          <a:xfrm>
            <a:off x="4572000" y="1691640"/>
            <a:ext cx="3063240" cy="320040"/>
          </a:xfrm>
          <a:prstGeom prst="rect">
            <a:avLst/>
          </a:prstGeom>
          <a:noFill/>
          <a:ln/>
        </p:spPr>
        <p:txBody>
          <a:bodyPr wrap="square" lIns="0" tIns="0" rIns="0" bIns="0" rtlCol="0" anchor="ctr"/>
          <a:lstStyle/>
          <a:p>
            <a:pPr marL="0" indent="0">
              <a:buNone/>
            </a:pPr>
            <a:r>
              <a:rPr lang="en-US" sz="1800" b="1">
                <a:solidFill>
                  <a:srgbClr val="17324D"/>
                </a:solidFill>
              </a:rPr>
              <a:t>2  Interpret</a:t>
            </a:r>
            <a:endParaRPr lang="en-US" sz="1800"/>
          </a:p>
        </p:txBody>
      </p:sp>
      <p:sp>
        <p:nvSpPr>
          <p:cNvPr id="12" name="Text 10"/>
          <p:cNvSpPr/>
          <p:nvPr/>
        </p:nvSpPr>
        <p:spPr>
          <a:xfrm>
            <a:off x="4572000" y="2167128"/>
            <a:ext cx="3035808" cy="2743200"/>
          </a:xfrm>
          <a:prstGeom prst="rect">
            <a:avLst/>
          </a:prstGeom>
          <a:noFill/>
          <a:ln/>
        </p:spPr>
        <p:txBody>
          <a:bodyPr wrap="square" lIns="0" tIns="0" rIns="0" bIns="0" rtlCol="0" anchor="ctr"/>
          <a:lstStyle/>
          <a:p>
            <a:pPr marL="0" indent="0">
              <a:buNone/>
            </a:pPr>
            <a:r>
              <a:rPr lang="en-US" sz="1300">
                <a:solidFill>
                  <a:srgbClr val="5F6B76"/>
                </a:solidFill>
              </a:rPr>
              <a:t>Use denominators, comparison groups, timing, and context to avoid misleading conclusions.</a:t>
            </a:r>
            <a:endParaRPr lang="en-US" sz="1300"/>
          </a:p>
        </p:txBody>
      </p:sp>
      <p:sp>
        <p:nvSpPr>
          <p:cNvPr id="13" name="Shape 11"/>
          <p:cNvSpPr/>
          <p:nvPr/>
        </p:nvSpPr>
        <p:spPr>
          <a:xfrm>
            <a:off x="8092440" y="1508760"/>
            <a:ext cx="3474720" cy="3566160"/>
          </a:xfrm>
          <a:prstGeom prst="roundRect">
            <a:avLst>
              <a:gd name="adj" fmla="val 2105"/>
            </a:avLst>
          </a:prstGeom>
          <a:solidFill>
            <a:srgbClr val="FFFFFF"/>
          </a:solidFill>
          <a:ln w="12700">
            <a:solidFill>
              <a:srgbClr val="D9E4EA"/>
            </a:solidFill>
            <a:prstDash val="solid"/>
          </a:ln>
        </p:spPr>
      </p:sp>
      <p:sp>
        <p:nvSpPr>
          <p:cNvPr id="14" name="Shape 12"/>
          <p:cNvSpPr/>
          <p:nvPr/>
        </p:nvSpPr>
        <p:spPr>
          <a:xfrm>
            <a:off x="8092440" y="1508760"/>
            <a:ext cx="82296" cy="3566160"/>
          </a:xfrm>
          <a:prstGeom prst="rect">
            <a:avLst/>
          </a:prstGeom>
          <a:solidFill>
            <a:srgbClr val="F2B134"/>
          </a:solidFill>
          <a:ln w="12700">
            <a:solidFill>
              <a:srgbClr val="F2B134"/>
            </a:solidFill>
            <a:prstDash val="solid"/>
          </a:ln>
        </p:spPr>
      </p:sp>
      <p:sp>
        <p:nvSpPr>
          <p:cNvPr id="15" name="Text 13"/>
          <p:cNvSpPr/>
          <p:nvPr/>
        </p:nvSpPr>
        <p:spPr>
          <a:xfrm>
            <a:off x="8321040" y="1691640"/>
            <a:ext cx="3063240" cy="320040"/>
          </a:xfrm>
          <a:prstGeom prst="rect">
            <a:avLst/>
          </a:prstGeom>
          <a:noFill/>
          <a:ln/>
        </p:spPr>
        <p:txBody>
          <a:bodyPr wrap="square" lIns="0" tIns="0" rIns="0" bIns="0" rtlCol="0" anchor="ctr"/>
          <a:lstStyle/>
          <a:p>
            <a:pPr marL="0" indent="0">
              <a:buNone/>
            </a:pPr>
            <a:r>
              <a:rPr lang="en-US" sz="1800" b="1">
                <a:solidFill>
                  <a:srgbClr val="17324D"/>
                </a:solidFill>
              </a:rPr>
              <a:t>3  Act</a:t>
            </a:r>
            <a:endParaRPr lang="en-US" sz="1800"/>
          </a:p>
        </p:txBody>
      </p:sp>
      <p:sp>
        <p:nvSpPr>
          <p:cNvPr id="16" name="Text 14"/>
          <p:cNvSpPr/>
          <p:nvPr/>
        </p:nvSpPr>
        <p:spPr>
          <a:xfrm>
            <a:off x="8321040" y="2167128"/>
            <a:ext cx="3035808" cy="2743200"/>
          </a:xfrm>
          <a:prstGeom prst="rect">
            <a:avLst/>
          </a:prstGeom>
          <a:noFill/>
          <a:ln/>
        </p:spPr>
        <p:txBody>
          <a:bodyPr wrap="square" lIns="0" tIns="0" rIns="0" bIns="0" rtlCol="0" anchor="ctr"/>
          <a:lstStyle/>
          <a:p>
            <a:pPr marL="0" indent="0">
              <a:buNone/>
            </a:pPr>
            <a:r>
              <a:rPr lang="en-US" sz="1300">
                <a:solidFill>
                  <a:srgbClr val="5F6B76"/>
                </a:solidFill>
              </a:rPr>
              <a:t>Translate findings into quality improvement, operational decisions, and a sustainability story.</a:t>
            </a:r>
            <a:endParaRPr lang="en-US" sz="1300"/>
          </a:p>
        </p:txBody>
      </p:sp>
      <p:sp>
        <p:nvSpPr>
          <p:cNvPr id="17" name="Text 15"/>
          <p:cNvSpPr/>
          <p:nvPr/>
        </p:nvSpPr>
        <p:spPr>
          <a:xfrm>
            <a:off x="502920" y="6510528"/>
            <a:ext cx="3657600" cy="146304"/>
          </a:xfrm>
          <a:prstGeom prst="rect">
            <a:avLst/>
          </a:prstGeom>
          <a:noFill/>
          <a:ln/>
        </p:spPr>
        <p:txBody>
          <a:bodyPr wrap="square" lIns="0" tIns="0" rIns="0" bIns="0" rtlCol="0" anchor="ctr"/>
          <a:lstStyle/>
          <a:p>
            <a:pPr marL="0" indent="0">
              <a:buNone/>
            </a:pPr>
            <a:r>
              <a:rPr lang="en-US" sz="800">
                <a:solidFill>
                  <a:srgbClr val="7A8792"/>
                </a:solidFill>
              </a:rPr>
              <a:t>MUSC Health | Telepalliative Care</a:t>
            </a:r>
            <a:endParaRPr lang="en-US" sz="800"/>
          </a:p>
        </p:txBody>
      </p:sp>
      <p:sp>
        <p:nvSpPr>
          <p:cNvPr id="18" name="Text 16"/>
          <p:cNvSpPr/>
          <p:nvPr/>
        </p:nvSpPr>
        <p:spPr>
          <a:xfrm>
            <a:off x="11292840" y="6492240"/>
            <a:ext cx="365760" cy="164592"/>
          </a:xfrm>
          <a:prstGeom prst="rect">
            <a:avLst/>
          </a:prstGeom>
          <a:noFill/>
          <a:ln/>
        </p:spPr>
        <p:txBody>
          <a:bodyPr wrap="square" lIns="0" tIns="0" rIns="0" bIns="0" rtlCol="0" anchor="ctr"/>
          <a:lstStyle/>
          <a:p>
            <a:pPr marL="0" indent="0" algn="r">
              <a:buNone/>
            </a:pPr>
            <a:r>
              <a:rPr lang="en-US" sz="800">
                <a:solidFill>
                  <a:srgbClr val="7A8792"/>
                </a:solidFill>
              </a:rPr>
              <a:t>2</a:t>
            </a:r>
            <a:endParaRPr lang="en-US" sz="8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02920" y="256032"/>
            <a:ext cx="4114800" cy="201168"/>
          </a:xfrm>
          <a:prstGeom prst="rect">
            <a:avLst/>
          </a:prstGeom>
          <a:noFill/>
          <a:ln/>
        </p:spPr>
        <p:txBody>
          <a:bodyPr wrap="square" rtlCol="0" anchor="ctr"/>
          <a:lstStyle/>
          <a:p>
            <a:pPr marL="0" indent="0">
              <a:buNone/>
            </a:pPr>
            <a:r>
              <a:rPr lang="en-US" sz="1000" b="1" kern="0" spc="140">
                <a:solidFill>
                  <a:srgbClr val="0076A8"/>
                </a:solidFill>
                <a:latin typeface="Aptos" pitchFamily="34" charset="0"/>
                <a:ea typeface="Aptos" pitchFamily="34" charset="-122"/>
                <a:cs typeface="Aptos" pitchFamily="34" charset="-120"/>
              </a:rPr>
              <a:t>THE MEASUREMENT CHALLENGE</a:t>
            </a:r>
            <a:endParaRPr lang="en-US" sz="1000"/>
          </a:p>
        </p:txBody>
      </p:sp>
      <p:sp>
        <p:nvSpPr>
          <p:cNvPr id="3" name="Text 1"/>
          <p:cNvSpPr/>
          <p:nvPr/>
        </p:nvSpPr>
        <p:spPr>
          <a:xfrm>
            <a:off x="502920" y="530352"/>
            <a:ext cx="11064240" cy="502920"/>
          </a:xfrm>
          <a:prstGeom prst="rect">
            <a:avLst/>
          </a:prstGeom>
          <a:noFill/>
          <a:ln/>
        </p:spPr>
        <p:txBody>
          <a:bodyPr wrap="square" lIns="0" tIns="0" rIns="0" bIns="0" rtlCol="0" anchor="ctr"/>
          <a:lstStyle/>
          <a:p>
            <a:r>
              <a:rPr lang="en-US" sz="2800" b="1">
                <a:solidFill>
                  <a:srgbClr val="003B5C"/>
                </a:solidFill>
                <a:latin typeface="Aptos Display"/>
                <a:ea typeface="Aptos Display" pitchFamily="34" charset="-122"/>
                <a:cs typeface="Aptos Display" pitchFamily="34" charset="-120"/>
              </a:rPr>
              <a:t>A metric is only useful if it changes and/or supports a decision</a:t>
            </a:r>
            <a:endParaRPr lang="en-US" sz="2800">
              <a:latin typeface="Aptos Display"/>
            </a:endParaRPr>
          </a:p>
        </p:txBody>
      </p:sp>
      <p:sp>
        <p:nvSpPr>
          <p:cNvPr id="4" name="Shape 2"/>
          <p:cNvSpPr/>
          <p:nvPr/>
        </p:nvSpPr>
        <p:spPr>
          <a:xfrm>
            <a:off x="502920" y="1115568"/>
            <a:ext cx="11155680" cy="9144"/>
          </a:xfrm>
          <a:prstGeom prst="line">
            <a:avLst/>
          </a:prstGeom>
          <a:noFill/>
          <a:ln w="12700">
            <a:solidFill>
              <a:srgbClr val="D7E2E8"/>
            </a:solidFill>
            <a:prstDash val="solid"/>
          </a:ln>
        </p:spPr>
      </p:sp>
      <p:sp>
        <p:nvSpPr>
          <p:cNvPr id="5" name="Text 3"/>
          <p:cNvSpPr/>
          <p:nvPr/>
        </p:nvSpPr>
        <p:spPr>
          <a:xfrm>
            <a:off x="640080" y="1417320"/>
            <a:ext cx="2011680" cy="365760"/>
          </a:xfrm>
          <a:prstGeom prst="rect">
            <a:avLst/>
          </a:prstGeom>
          <a:noFill/>
          <a:ln/>
        </p:spPr>
        <p:txBody>
          <a:bodyPr wrap="square" lIns="0" tIns="0" rIns="0" bIns="0" rtlCol="0" anchor="ctr"/>
          <a:lstStyle/>
          <a:p>
            <a:pPr marL="0" indent="0">
              <a:buNone/>
            </a:pPr>
            <a:r>
              <a:rPr lang="en-US" sz="2000" b="1">
                <a:solidFill>
                  <a:srgbClr val="003B5C"/>
                </a:solidFill>
              </a:rPr>
              <a:t>The KPI chain</a:t>
            </a:r>
            <a:endParaRPr lang="en-US" sz="2000"/>
          </a:p>
        </p:txBody>
      </p:sp>
      <p:sp>
        <p:nvSpPr>
          <p:cNvPr id="6" name="Shape 4"/>
          <p:cNvSpPr/>
          <p:nvPr/>
        </p:nvSpPr>
        <p:spPr>
          <a:xfrm>
            <a:off x="640080" y="1965960"/>
            <a:ext cx="2331720" cy="1417320"/>
          </a:xfrm>
          <a:prstGeom prst="roundRect">
            <a:avLst/>
          </a:prstGeom>
          <a:solidFill>
            <a:srgbClr val="DDEFF6"/>
          </a:solidFill>
          <a:ln w="15240">
            <a:solidFill>
              <a:srgbClr val="0076A8"/>
            </a:solidFill>
            <a:prstDash val="solid"/>
          </a:ln>
        </p:spPr>
      </p:sp>
      <p:sp>
        <p:nvSpPr>
          <p:cNvPr id="7" name="Text 5"/>
          <p:cNvSpPr/>
          <p:nvPr/>
        </p:nvSpPr>
        <p:spPr>
          <a:xfrm>
            <a:off x="804672" y="2212848"/>
            <a:ext cx="2011680" cy="320040"/>
          </a:xfrm>
          <a:prstGeom prst="rect">
            <a:avLst/>
          </a:prstGeom>
          <a:noFill/>
          <a:ln/>
        </p:spPr>
        <p:txBody>
          <a:bodyPr wrap="square" lIns="0" tIns="0" rIns="0" bIns="0" rtlCol="0" anchor="ctr"/>
          <a:lstStyle/>
          <a:p>
            <a:pPr marL="0" indent="0" algn="ctr">
              <a:buNone/>
            </a:pPr>
            <a:r>
              <a:rPr lang="en-US" sz="2000" b="1">
                <a:solidFill>
                  <a:srgbClr val="003B5C"/>
                </a:solidFill>
              </a:rPr>
              <a:t>Reach</a:t>
            </a:r>
            <a:endParaRPr lang="en-US" sz="2000"/>
          </a:p>
        </p:txBody>
      </p:sp>
      <p:sp>
        <p:nvSpPr>
          <p:cNvPr id="8" name="Text 6"/>
          <p:cNvSpPr/>
          <p:nvPr/>
        </p:nvSpPr>
        <p:spPr>
          <a:xfrm>
            <a:off x="804672" y="2651760"/>
            <a:ext cx="2011680" cy="457200"/>
          </a:xfrm>
          <a:prstGeom prst="rect">
            <a:avLst/>
          </a:prstGeom>
          <a:noFill/>
          <a:ln/>
        </p:spPr>
        <p:txBody>
          <a:bodyPr wrap="square" lIns="0" tIns="0" rIns="0" bIns="0" rtlCol="0" anchor="ctr"/>
          <a:lstStyle/>
          <a:p>
            <a:pPr marL="0" indent="0" algn="ctr">
              <a:buNone/>
            </a:pPr>
            <a:r>
              <a:rPr lang="en-US" sz="1200">
                <a:solidFill>
                  <a:srgbClr val="5F6B76"/>
                </a:solidFill>
              </a:rPr>
              <a:t>Who could access care?</a:t>
            </a:r>
            <a:endParaRPr lang="en-US" sz="1200"/>
          </a:p>
        </p:txBody>
      </p:sp>
      <p:sp>
        <p:nvSpPr>
          <p:cNvPr id="9" name="Shape 7"/>
          <p:cNvSpPr/>
          <p:nvPr/>
        </p:nvSpPr>
        <p:spPr>
          <a:xfrm>
            <a:off x="3044952" y="2450592"/>
            <a:ext cx="320040" cy="411480"/>
          </a:xfrm>
          <a:prstGeom prst="chevron">
            <a:avLst/>
          </a:prstGeom>
          <a:solidFill>
            <a:srgbClr val="F2B134"/>
          </a:solidFill>
          <a:ln w="12700">
            <a:solidFill>
              <a:srgbClr val="F2B134"/>
            </a:solidFill>
            <a:prstDash val="solid"/>
          </a:ln>
        </p:spPr>
      </p:sp>
      <p:sp>
        <p:nvSpPr>
          <p:cNvPr id="10" name="Shape 8"/>
          <p:cNvSpPr/>
          <p:nvPr/>
        </p:nvSpPr>
        <p:spPr>
          <a:xfrm>
            <a:off x="3474720" y="1965960"/>
            <a:ext cx="2331720" cy="1417320"/>
          </a:xfrm>
          <a:prstGeom prst="roundRect">
            <a:avLst/>
          </a:prstGeom>
          <a:solidFill>
            <a:srgbClr val="EAF4F8"/>
          </a:solidFill>
          <a:ln w="15240">
            <a:solidFill>
              <a:srgbClr val="0076A8"/>
            </a:solidFill>
            <a:prstDash val="solid"/>
          </a:ln>
        </p:spPr>
      </p:sp>
      <p:sp>
        <p:nvSpPr>
          <p:cNvPr id="11" name="Text 9"/>
          <p:cNvSpPr/>
          <p:nvPr/>
        </p:nvSpPr>
        <p:spPr>
          <a:xfrm>
            <a:off x="3639312" y="2212848"/>
            <a:ext cx="2011680" cy="320040"/>
          </a:xfrm>
          <a:prstGeom prst="rect">
            <a:avLst/>
          </a:prstGeom>
          <a:noFill/>
          <a:ln/>
        </p:spPr>
        <p:txBody>
          <a:bodyPr wrap="square" lIns="0" tIns="0" rIns="0" bIns="0" rtlCol="0" anchor="ctr"/>
          <a:lstStyle/>
          <a:p>
            <a:pPr marL="0" indent="0" algn="ctr">
              <a:buNone/>
            </a:pPr>
            <a:r>
              <a:rPr lang="en-US" sz="2000" b="1">
                <a:solidFill>
                  <a:srgbClr val="003B5C"/>
                </a:solidFill>
              </a:rPr>
              <a:t>Process</a:t>
            </a:r>
            <a:endParaRPr lang="en-US" sz="2000"/>
          </a:p>
        </p:txBody>
      </p:sp>
      <p:sp>
        <p:nvSpPr>
          <p:cNvPr id="12" name="Text 10"/>
          <p:cNvSpPr/>
          <p:nvPr/>
        </p:nvSpPr>
        <p:spPr>
          <a:xfrm>
            <a:off x="3639312" y="2651760"/>
            <a:ext cx="2011680" cy="457200"/>
          </a:xfrm>
          <a:prstGeom prst="rect">
            <a:avLst/>
          </a:prstGeom>
          <a:noFill/>
          <a:ln/>
        </p:spPr>
        <p:txBody>
          <a:bodyPr wrap="square" lIns="0" tIns="0" rIns="0" bIns="0" rtlCol="0" anchor="ctr"/>
          <a:lstStyle/>
          <a:p>
            <a:pPr marL="0" indent="0" algn="ctr">
              <a:buNone/>
            </a:pPr>
            <a:r>
              <a:rPr lang="en-US" sz="1200">
                <a:solidFill>
                  <a:srgbClr val="5F6B76"/>
                </a:solidFill>
              </a:rPr>
              <a:t>Was care delivered reliably?</a:t>
            </a:r>
            <a:endParaRPr lang="en-US" sz="1200"/>
          </a:p>
        </p:txBody>
      </p:sp>
      <p:sp>
        <p:nvSpPr>
          <p:cNvPr id="13" name="Shape 11"/>
          <p:cNvSpPr/>
          <p:nvPr/>
        </p:nvSpPr>
        <p:spPr>
          <a:xfrm>
            <a:off x="5879592" y="2450592"/>
            <a:ext cx="320040" cy="411480"/>
          </a:xfrm>
          <a:prstGeom prst="chevron">
            <a:avLst/>
          </a:prstGeom>
          <a:solidFill>
            <a:srgbClr val="F2B134"/>
          </a:solidFill>
          <a:ln w="12700">
            <a:solidFill>
              <a:srgbClr val="F2B134"/>
            </a:solidFill>
            <a:prstDash val="solid"/>
          </a:ln>
        </p:spPr>
      </p:sp>
      <p:sp>
        <p:nvSpPr>
          <p:cNvPr id="14" name="Shape 12"/>
          <p:cNvSpPr/>
          <p:nvPr/>
        </p:nvSpPr>
        <p:spPr>
          <a:xfrm>
            <a:off x="6309360" y="1965960"/>
            <a:ext cx="2331720" cy="1417320"/>
          </a:xfrm>
          <a:prstGeom prst="roundRect">
            <a:avLst/>
          </a:prstGeom>
          <a:solidFill>
            <a:srgbClr val="DDEFF6"/>
          </a:solidFill>
          <a:ln w="15240">
            <a:solidFill>
              <a:srgbClr val="0076A8"/>
            </a:solidFill>
            <a:prstDash val="solid"/>
          </a:ln>
        </p:spPr>
      </p:sp>
      <p:sp>
        <p:nvSpPr>
          <p:cNvPr id="15" name="Text 13"/>
          <p:cNvSpPr/>
          <p:nvPr/>
        </p:nvSpPr>
        <p:spPr>
          <a:xfrm>
            <a:off x="6473952" y="2212848"/>
            <a:ext cx="2011680" cy="320040"/>
          </a:xfrm>
          <a:prstGeom prst="rect">
            <a:avLst/>
          </a:prstGeom>
          <a:noFill/>
          <a:ln/>
        </p:spPr>
        <p:txBody>
          <a:bodyPr wrap="square" lIns="0" tIns="0" rIns="0" bIns="0" rtlCol="0" anchor="ctr"/>
          <a:lstStyle/>
          <a:p>
            <a:pPr marL="0" indent="0" algn="ctr">
              <a:buNone/>
            </a:pPr>
            <a:r>
              <a:rPr lang="en-US" sz="2000" b="1">
                <a:solidFill>
                  <a:srgbClr val="003B5C"/>
                </a:solidFill>
              </a:rPr>
              <a:t>Outcome</a:t>
            </a:r>
            <a:endParaRPr lang="en-US" sz="2000"/>
          </a:p>
        </p:txBody>
      </p:sp>
      <p:sp>
        <p:nvSpPr>
          <p:cNvPr id="16" name="Text 14"/>
          <p:cNvSpPr/>
          <p:nvPr/>
        </p:nvSpPr>
        <p:spPr>
          <a:xfrm>
            <a:off x="6473952" y="2651760"/>
            <a:ext cx="2011680" cy="457200"/>
          </a:xfrm>
          <a:prstGeom prst="rect">
            <a:avLst/>
          </a:prstGeom>
          <a:noFill/>
          <a:ln/>
        </p:spPr>
        <p:txBody>
          <a:bodyPr wrap="square" lIns="0" tIns="0" rIns="0" bIns="0" rtlCol="0" anchor="ctr"/>
          <a:lstStyle/>
          <a:p>
            <a:pPr marL="0" indent="0" algn="ctr">
              <a:buNone/>
            </a:pPr>
            <a:r>
              <a:rPr lang="en-US" sz="1200">
                <a:solidFill>
                  <a:srgbClr val="5F6B76"/>
                </a:solidFill>
              </a:rPr>
              <a:t>What changed?</a:t>
            </a:r>
            <a:endParaRPr lang="en-US" sz="1200"/>
          </a:p>
        </p:txBody>
      </p:sp>
      <p:sp>
        <p:nvSpPr>
          <p:cNvPr id="17" name="Shape 15"/>
          <p:cNvSpPr/>
          <p:nvPr/>
        </p:nvSpPr>
        <p:spPr>
          <a:xfrm>
            <a:off x="8714232" y="2450592"/>
            <a:ext cx="320040" cy="411480"/>
          </a:xfrm>
          <a:prstGeom prst="chevron">
            <a:avLst/>
          </a:prstGeom>
          <a:solidFill>
            <a:srgbClr val="F2B134"/>
          </a:solidFill>
          <a:ln w="12700">
            <a:solidFill>
              <a:srgbClr val="F2B134"/>
            </a:solidFill>
            <a:prstDash val="solid"/>
          </a:ln>
        </p:spPr>
      </p:sp>
      <p:sp>
        <p:nvSpPr>
          <p:cNvPr id="18" name="Shape 16"/>
          <p:cNvSpPr/>
          <p:nvPr/>
        </p:nvSpPr>
        <p:spPr>
          <a:xfrm>
            <a:off x="9144000" y="1965960"/>
            <a:ext cx="2331720" cy="1417320"/>
          </a:xfrm>
          <a:prstGeom prst="roundRect">
            <a:avLst/>
          </a:prstGeom>
          <a:solidFill>
            <a:srgbClr val="EAF4F8"/>
          </a:solidFill>
          <a:ln w="15240">
            <a:solidFill>
              <a:srgbClr val="0076A8"/>
            </a:solidFill>
            <a:prstDash val="solid"/>
          </a:ln>
        </p:spPr>
      </p:sp>
      <p:sp>
        <p:nvSpPr>
          <p:cNvPr id="19" name="Text 17"/>
          <p:cNvSpPr/>
          <p:nvPr/>
        </p:nvSpPr>
        <p:spPr>
          <a:xfrm>
            <a:off x="9308592" y="2212848"/>
            <a:ext cx="2011680" cy="320040"/>
          </a:xfrm>
          <a:prstGeom prst="rect">
            <a:avLst/>
          </a:prstGeom>
          <a:noFill/>
          <a:ln/>
        </p:spPr>
        <p:txBody>
          <a:bodyPr wrap="square" lIns="0" tIns="0" rIns="0" bIns="0" rtlCol="0" anchor="ctr"/>
          <a:lstStyle/>
          <a:p>
            <a:pPr marL="0" indent="0" algn="ctr">
              <a:buNone/>
            </a:pPr>
            <a:r>
              <a:rPr lang="en-US" sz="2000" b="1">
                <a:solidFill>
                  <a:srgbClr val="003B5C"/>
                </a:solidFill>
              </a:rPr>
              <a:t>Value</a:t>
            </a:r>
            <a:endParaRPr lang="en-US" sz="2000"/>
          </a:p>
        </p:txBody>
      </p:sp>
      <p:sp>
        <p:nvSpPr>
          <p:cNvPr id="20" name="Text 18"/>
          <p:cNvSpPr/>
          <p:nvPr/>
        </p:nvSpPr>
        <p:spPr>
          <a:xfrm>
            <a:off x="9308592" y="2651760"/>
            <a:ext cx="2011680" cy="457200"/>
          </a:xfrm>
          <a:prstGeom prst="rect">
            <a:avLst/>
          </a:prstGeom>
          <a:noFill/>
          <a:ln/>
        </p:spPr>
        <p:txBody>
          <a:bodyPr wrap="square" lIns="0" tIns="0" rIns="0" bIns="0" rtlCol="0" anchor="ctr"/>
          <a:lstStyle/>
          <a:p>
            <a:pPr marL="0" indent="0" algn="ctr">
              <a:buNone/>
            </a:pPr>
            <a:r>
              <a:rPr lang="en-US" sz="1200">
                <a:solidFill>
                  <a:srgbClr val="5F6B76"/>
                </a:solidFill>
              </a:rPr>
              <a:t>Was the change worth it?</a:t>
            </a:r>
            <a:endParaRPr lang="en-US" sz="1200"/>
          </a:p>
        </p:txBody>
      </p:sp>
      <p:sp>
        <p:nvSpPr>
          <p:cNvPr id="21" name="Text 19"/>
          <p:cNvSpPr/>
          <p:nvPr/>
        </p:nvSpPr>
        <p:spPr>
          <a:xfrm>
            <a:off x="1143000" y="4343400"/>
            <a:ext cx="9875520" cy="685800"/>
          </a:xfrm>
          <a:prstGeom prst="rect">
            <a:avLst/>
          </a:prstGeom>
          <a:solidFill>
            <a:srgbClr val="003B5C"/>
          </a:solidFill>
          <a:ln/>
        </p:spPr>
        <p:txBody>
          <a:bodyPr wrap="square" lIns="1524" tIns="1524" rIns="1524" bIns="1524" rtlCol="0" anchor="ctr"/>
          <a:lstStyle/>
          <a:p>
            <a:pPr marL="0" indent="0" algn="ctr">
              <a:buNone/>
            </a:pPr>
            <a:r>
              <a:rPr lang="en-US" sz="2000" b="1">
                <a:solidFill>
                  <a:srgbClr val="FFFFFF"/>
                </a:solidFill>
              </a:rPr>
              <a:t>Guardrail: never let a single utilization or cost measure stand in for quality, experience, or inclusion.</a:t>
            </a:r>
            <a:endParaRPr lang="en-US" sz="2000"/>
          </a:p>
        </p:txBody>
      </p:sp>
      <p:sp>
        <p:nvSpPr>
          <p:cNvPr id="22" name="Text 20"/>
          <p:cNvSpPr/>
          <p:nvPr/>
        </p:nvSpPr>
        <p:spPr>
          <a:xfrm>
            <a:off x="502920" y="6510528"/>
            <a:ext cx="3657600" cy="146304"/>
          </a:xfrm>
          <a:prstGeom prst="rect">
            <a:avLst/>
          </a:prstGeom>
          <a:noFill/>
          <a:ln/>
        </p:spPr>
        <p:txBody>
          <a:bodyPr wrap="square" lIns="0" tIns="0" rIns="0" bIns="0" rtlCol="0" anchor="ctr"/>
          <a:lstStyle/>
          <a:p>
            <a:pPr marL="0" indent="0">
              <a:buNone/>
            </a:pPr>
            <a:r>
              <a:rPr lang="en-US" sz="800">
                <a:solidFill>
                  <a:srgbClr val="7A8792"/>
                </a:solidFill>
              </a:rPr>
              <a:t>MUSC Health | Telepalliative Care</a:t>
            </a:r>
            <a:endParaRPr lang="en-US" sz="800"/>
          </a:p>
        </p:txBody>
      </p:sp>
      <p:sp>
        <p:nvSpPr>
          <p:cNvPr id="23" name="Text 21"/>
          <p:cNvSpPr/>
          <p:nvPr/>
        </p:nvSpPr>
        <p:spPr>
          <a:xfrm>
            <a:off x="11292840" y="6492240"/>
            <a:ext cx="365760" cy="164592"/>
          </a:xfrm>
          <a:prstGeom prst="rect">
            <a:avLst/>
          </a:prstGeom>
          <a:noFill/>
          <a:ln/>
        </p:spPr>
        <p:txBody>
          <a:bodyPr wrap="square" lIns="0" tIns="0" rIns="0" bIns="0" rtlCol="0" anchor="ctr"/>
          <a:lstStyle/>
          <a:p>
            <a:pPr marL="0" indent="0" algn="r">
              <a:buNone/>
            </a:pPr>
            <a:r>
              <a:rPr lang="en-US" sz="800">
                <a:solidFill>
                  <a:srgbClr val="7A8792"/>
                </a:solidFill>
              </a:rPr>
              <a:t>3</a:t>
            </a:r>
            <a:endParaRPr lang="en-US" sz="8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02920" y="256032"/>
            <a:ext cx="4114800" cy="201168"/>
          </a:xfrm>
          <a:prstGeom prst="rect">
            <a:avLst/>
          </a:prstGeom>
          <a:noFill/>
          <a:ln/>
        </p:spPr>
        <p:txBody>
          <a:bodyPr wrap="square" rtlCol="0" anchor="ctr"/>
          <a:lstStyle/>
          <a:p>
            <a:pPr marL="0" indent="0">
              <a:buNone/>
            </a:pPr>
            <a:r>
              <a:rPr lang="en-US" sz="1000" b="1" kern="0" spc="140">
                <a:solidFill>
                  <a:srgbClr val="0076A8"/>
                </a:solidFill>
                <a:latin typeface="Aptos" pitchFamily="34" charset="0"/>
                <a:ea typeface="Aptos" pitchFamily="34" charset="-122"/>
                <a:cs typeface="Aptos" pitchFamily="34" charset="-120"/>
              </a:rPr>
              <a:t>SIX KPI DOMAINS</a:t>
            </a:r>
            <a:endParaRPr lang="en-US" sz="1000"/>
          </a:p>
        </p:txBody>
      </p:sp>
      <p:sp>
        <p:nvSpPr>
          <p:cNvPr id="3" name="Text 1"/>
          <p:cNvSpPr/>
          <p:nvPr/>
        </p:nvSpPr>
        <p:spPr>
          <a:xfrm>
            <a:off x="502920" y="530352"/>
            <a:ext cx="11064240" cy="502920"/>
          </a:xfrm>
          <a:prstGeom prst="rect">
            <a:avLst/>
          </a:prstGeom>
          <a:noFill/>
          <a:ln/>
        </p:spPr>
        <p:txBody>
          <a:bodyPr wrap="square" lIns="0" tIns="0" rIns="0" bIns="0" rtlCol="0" anchor="ctr"/>
          <a:lstStyle/>
          <a:p>
            <a:pPr marL="0" indent="0">
              <a:buNone/>
            </a:pPr>
            <a:r>
              <a:rPr lang="en-US" sz="2800" b="1">
                <a:solidFill>
                  <a:srgbClr val="003B5C"/>
                </a:solidFill>
                <a:latin typeface="Aptos Display" pitchFamily="34" charset="0"/>
                <a:ea typeface="Aptos Display" pitchFamily="34" charset="-122"/>
                <a:cs typeface="Aptos Display" pitchFamily="34" charset="-120"/>
              </a:rPr>
              <a:t>A balanced scorecard for telepalliative care</a:t>
            </a:r>
            <a:endParaRPr lang="en-US" sz="2800"/>
          </a:p>
        </p:txBody>
      </p:sp>
      <p:sp>
        <p:nvSpPr>
          <p:cNvPr id="4" name="Shape 2"/>
          <p:cNvSpPr/>
          <p:nvPr/>
        </p:nvSpPr>
        <p:spPr>
          <a:xfrm>
            <a:off x="502920" y="1115568"/>
            <a:ext cx="11155680" cy="9144"/>
          </a:xfrm>
          <a:prstGeom prst="line">
            <a:avLst/>
          </a:prstGeom>
          <a:noFill/>
          <a:ln w="12700">
            <a:solidFill>
              <a:srgbClr val="D7E2E8"/>
            </a:solidFill>
            <a:prstDash val="solid"/>
          </a:ln>
        </p:spPr>
      </p:sp>
      <p:sp>
        <p:nvSpPr>
          <p:cNvPr id="5" name="Shape 3"/>
          <p:cNvSpPr/>
          <p:nvPr/>
        </p:nvSpPr>
        <p:spPr>
          <a:xfrm>
            <a:off x="594360" y="1371600"/>
            <a:ext cx="3429000" cy="1783080"/>
          </a:xfrm>
          <a:prstGeom prst="roundRect">
            <a:avLst>
              <a:gd name="adj" fmla="val 4103"/>
            </a:avLst>
          </a:prstGeom>
          <a:solidFill>
            <a:srgbClr val="FFFFFF"/>
          </a:solidFill>
          <a:ln w="12700">
            <a:solidFill>
              <a:srgbClr val="D9E4EA"/>
            </a:solidFill>
            <a:prstDash val="solid"/>
          </a:ln>
        </p:spPr>
      </p:sp>
      <p:sp>
        <p:nvSpPr>
          <p:cNvPr id="6" name="Shape 4"/>
          <p:cNvSpPr/>
          <p:nvPr/>
        </p:nvSpPr>
        <p:spPr>
          <a:xfrm>
            <a:off x="594360" y="1371600"/>
            <a:ext cx="82296" cy="1783080"/>
          </a:xfrm>
          <a:prstGeom prst="rect">
            <a:avLst/>
          </a:prstGeom>
          <a:solidFill>
            <a:srgbClr val="0076A8"/>
          </a:solidFill>
          <a:ln w="12700">
            <a:solidFill>
              <a:srgbClr val="0076A8"/>
            </a:solidFill>
            <a:prstDash val="solid"/>
          </a:ln>
        </p:spPr>
      </p:sp>
      <p:sp>
        <p:nvSpPr>
          <p:cNvPr id="7" name="Text 5"/>
          <p:cNvSpPr/>
          <p:nvPr/>
        </p:nvSpPr>
        <p:spPr>
          <a:xfrm>
            <a:off x="822960" y="1554480"/>
            <a:ext cx="3017520" cy="320040"/>
          </a:xfrm>
          <a:prstGeom prst="rect">
            <a:avLst/>
          </a:prstGeom>
          <a:noFill/>
          <a:ln/>
        </p:spPr>
        <p:txBody>
          <a:bodyPr wrap="square" lIns="0" tIns="0" rIns="0" bIns="0" rtlCol="0" anchor="ctr"/>
          <a:lstStyle/>
          <a:p>
            <a:pPr marL="0" indent="0">
              <a:buNone/>
            </a:pPr>
            <a:r>
              <a:rPr lang="en-US" sz="1800" b="1">
                <a:solidFill>
                  <a:srgbClr val="17324D"/>
                </a:solidFill>
              </a:rPr>
              <a:t>Access</a:t>
            </a:r>
            <a:endParaRPr lang="en-US" sz="1800"/>
          </a:p>
        </p:txBody>
      </p:sp>
      <p:sp>
        <p:nvSpPr>
          <p:cNvPr id="8" name="Text 6"/>
          <p:cNvSpPr/>
          <p:nvPr/>
        </p:nvSpPr>
        <p:spPr>
          <a:xfrm>
            <a:off x="822960" y="2029968"/>
            <a:ext cx="2990088" cy="960120"/>
          </a:xfrm>
          <a:prstGeom prst="rect">
            <a:avLst/>
          </a:prstGeom>
          <a:noFill/>
          <a:ln/>
        </p:spPr>
        <p:txBody>
          <a:bodyPr wrap="square" lIns="0" tIns="0" rIns="0" bIns="0" rtlCol="0" anchor="ctr"/>
          <a:lstStyle/>
          <a:p>
            <a:pPr marL="0" indent="0">
              <a:buNone/>
            </a:pPr>
            <a:r>
              <a:rPr lang="en-US" sz="1300">
                <a:solidFill>
                  <a:srgbClr val="5F6B76"/>
                </a:solidFill>
              </a:rPr>
              <a:t>Eligible population reached</a:t>
            </a:r>
            <a:endParaRPr lang="en-US" sz="1300"/>
          </a:p>
          <a:p>
            <a:pPr marL="0" indent="0">
              <a:buNone/>
            </a:pPr>
            <a:r>
              <a:rPr lang="en-US" sz="1300">
                <a:solidFill>
                  <a:srgbClr val="5F6B76"/>
                </a:solidFill>
              </a:rPr>
              <a:t>Hospital and geographic spread</a:t>
            </a:r>
            <a:endParaRPr lang="en-US" sz="1300"/>
          </a:p>
        </p:txBody>
      </p:sp>
      <p:sp>
        <p:nvSpPr>
          <p:cNvPr id="9" name="Shape 7"/>
          <p:cNvSpPr/>
          <p:nvPr/>
        </p:nvSpPr>
        <p:spPr>
          <a:xfrm>
            <a:off x="4389120" y="1371600"/>
            <a:ext cx="3429000" cy="1783080"/>
          </a:xfrm>
          <a:prstGeom prst="roundRect">
            <a:avLst>
              <a:gd name="adj" fmla="val 4103"/>
            </a:avLst>
          </a:prstGeom>
          <a:solidFill>
            <a:srgbClr val="FFFFFF"/>
          </a:solidFill>
          <a:ln w="12700">
            <a:solidFill>
              <a:srgbClr val="D9E4EA"/>
            </a:solidFill>
            <a:prstDash val="solid"/>
          </a:ln>
        </p:spPr>
      </p:sp>
      <p:sp>
        <p:nvSpPr>
          <p:cNvPr id="10" name="Shape 8"/>
          <p:cNvSpPr/>
          <p:nvPr/>
        </p:nvSpPr>
        <p:spPr>
          <a:xfrm>
            <a:off x="4389120" y="1371600"/>
            <a:ext cx="82296" cy="1783080"/>
          </a:xfrm>
          <a:prstGeom prst="rect">
            <a:avLst/>
          </a:prstGeom>
          <a:solidFill>
            <a:srgbClr val="007C83"/>
          </a:solidFill>
          <a:ln w="12700">
            <a:solidFill>
              <a:srgbClr val="007C83"/>
            </a:solidFill>
            <a:prstDash val="solid"/>
          </a:ln>
        </p:spPr>
      </p:sp>
      <p:sp>
        <p:nvSpPr>
          <p:cNvPr id="11" name="Text 9"/>
          <p:cNvSpPr/>
          <p:nvPr/>
        </p:nvSpPr>
        <p:spPr>
          <a:xfrm>
            <a:off x="4617720" y="1554480"/>
            <a:ext cx="3017520" cy="320040"/>
          </a:xfrm>
          <a:prstGeom prst="rect">
            <a:avLst/>
          </a:prstGeom>
          <a:noFill/>
          <a:ln/>
        </p:spPr>
        <p:txBody>
          <a:bodyPr wrap="square" lIns="0" tIns="0" rIns="0" bIns="0" rtlCol="0" anchor="ctr"/>
          <a:lstStyle/>
          <a:p>
            <a:pPr marL="0" indent="0">
              <a:buNone/>
            </a:pPr>
            <a:r>
              <a:rPr lang="en-US" sz="1800" b="1">
                <a:solidFill>
                  <a:srgbClr val="17324D"/>
                </a:solidFill>
              </a:rPr>
              <a:t>Timeliness</a:t>
            </a:r>
            <a:endParaRPr lang="en-US" sz="1800"/>
          </a:p>
        </p:txBody>
      </p:sp>
      <p:sp>
        <p:nvSpPr>
          <p:cNvPr id="12" name="Text 10"/>
          <p:cNvSpPr/>
          <p:nvPr/>
        </p:nvSpPr>
        <p:spPr>
          <a:xfrm>
            <a:off x="4617720" y="2029968"/>
            <a:ext cx="2990088" cy="960120"/>
          </a:xfrm>
          <a:prstGeom prst="rect">
            <a:avLst/>
          </a:prstGeom>
          <a:noFill/>
          <a:ln/>
        </p:spPr>
        <p:txBody>
          <a:bodyPr wrap="square" lIns="0" tIns="0" rIns="0" bIns="0" rtlCol="0" anchor="ctr"/>
          <a:lstStyle/>
          <a:p>
            <a:pPr marL="0" indent="0">
              <a:buNone/>
            </a:pPr>
            <a:r>
              <a:rPr lang="en-US" sz="1300">
                <a:solidFill>
                  <a:srgbClr val="5F6B76"/>
                </a:solidFill>
              </a:rPr>
              <a:t>Referral-to-consult time</a:t>
            </a:r>
            <a:endParaRPr lang="en-US" sz="1300"/>
          </a:p>
          <a:p>
            <a:pPr marL="0" indent="0">
              <a:buNone/>
            </a:pPr>
            <a:r>
              <a:rPr lang="en-US" sz="1300">
                <a:solidFill>
                  <a:srgbClr val="5F6B76"/>
                </a:solidFill>
              </a:rPr>
              <a:t>Consult within 3 days</a:t>
            </a:r>
            <a:endParaRPr lang="en-US" sz="1300"/>
          </a:p>
        </p:txBody>
      </p:sp>
      <p:sp>
        <p:nvSpPr>
          <p:cNvPr id="13" name="Shape 11"/>
          <p:cNvSpPr/>
          <p:nvPr/>
        </p:nvSpPr>
        <p:spPr>
          <a:xfrm>
            <a:off x="8183880" y="1371600"/>
            <a:ext cx="3429000" cy="1783080"/>
          </a:xfrm>
          <a:prstGeom prst="roundRect">
            <a:avLst>
              <a:gd name="adj" fmla="val 4103"/>
            </a:avLst>
          </a:prstGeom>
          <a:solidFill>
            <a:srgbClr val="FFFFFF"/>
          </a:solidFill>
          <a:ln w="12700">
            <a:solidFill>
              <a:srgbClr val="D9E4EA"/>
            </a:solidFill>
            <a:prstDash val="solid"/>
          </a:ln>
        </p:spPr>
      </p:sp>
      <p:sp>
        <p:nvSpPr>
          <p:cNvPr id="14" name="Shape 12"/>
          <p:cNvSpPr/>
          <p:nvPr/>
        </p:nvSpPr>
        <p:spPr>
          <a:xfrm>
            <a:off x="8183880" y="1371600"/>
            <a:ext cx="82296" cy="1783080"/>
          </a:xfrm>
          <a:prstGeom prst="rect">
            <a:avLst/>
          </a:prstGeom>
          <a:solidFill>
            <a:srgbClr val="F2B134"/>
          </a:solidFill>
          <a:ln w="12700">
            <a:solidFill>
              <a:srgbClr val="F2B134"/>
            </a:solidFill>
            <a:prstDash val="solid"/>
          </a:ln>
        </p:spPr>
      </p:sp>
      <p:sp>
        <p:nvSpPr>
          <p:cNvPr id="15" name="Text 13"/>
          <p:cNvSpPr/>
          <p:nvPr/>
        </p:nvSpPr>
        <p:spPr>
          <a:xfrm>
            <a:off x="8412480" y="1554480"/>
            <a:ext cx="3017520" cy="320040"/>
          </a:xfrm>
          <a:prstGeom prst="rect">
            <a:avLst/>
          </a:prstGeom>
          <a:noFill/>
          <a:ln/>
        </p:spPr>
        <p:txBody>
          <a:bodyPr wrap="square" lIns="0" tIns="0" rIns="0" bIns="0" rtlCol="0" anchor="ctr"/>
          <a:lstStyle/>
          <a:p>
            <a:pPr marL="0" indent="0">
              <a:buNone/>
            </a:pPr>
            <a:r>
              <a:rPr lang="en-US" sz="1800" b="1">
                <a:solidFill>
                  <a:srgbClr val="17324D"/>
                </a:solidFill>
              </a:rPr>
              <a:t>Clinical &amp; utilization</a:t>
            </a:r>
            <a:endParaRPr lang="en-US" sz="1800"/>
          </a:p>
        </p:txBody>
      </p:sp>
      <p:sp>
        <p:nvSpPr>
          <p:cNvPr id="16" name="Text 14"/>
          <p:cNvSpPr/>
          <p:nvPr/>
        </p:nvSpPr>
        <p:spPr>
          <a:xfrm>
            <a:off x="8412480" y="2029968"/>
            <a:ext cx="2990088" cy="960120"/>
          </a:xfrm>
          <a:prstGeom prst="rect">
            <a:avLst/>
          </a:prstGeom>
          <a:noFill/>
          <a:ln/>
        </p:spPr>
        <p:txBody>
          <a:bodyPr wrap="square" lIns="0" tIns="0" rIns="0" bIns="0" rtlCol="0" anchor="ctr"/>
          <a:lstStyle/>
          <a:p>
            <a:pPr marL="0" indent="0">
              <a:buNone/>
            </a:pPr>
            <a:r>
              <a:rPr lang="en-US" sz="1300">
                <a:solidFill>
                  <a:srgbClr val="5F6B76"/>
                </a:solidFill>
              </a:rPr>
              <a:t>LOS, ICU use, disposition</a:t>
            </a:r>
            <a:endParaRPr lang="en-US" sz="1300"/>
          </a:p>
          <a:p>
            <a:pPr marL="0" indent="0">
              <a:buNone/>
            </a:pPr>
            <a:r>
              <a:rPr lang="en-US" sz="1300">
                <a:solidFill>
                  <a:srgbClr val="5F6B76"/>
                </a:solidFill>
              </a:rPr>
              <a:t>Readmissions</a:t>
            </a:r>
            <a:endParaRPr lang="en-US" sz="1300"/>
          </a:p>
        </p:txBody>
      </p:sp>
      <p:sp>
        <p:nvSpPr>
          <p:cNvPr id="17" name="Shape 15"/>
          <p:cNvSpPr/>
          <p:nvPr/>
        </p:nvSpPr>
        <p:spPr>
          <a:xfrm>
            <a:off x="594360" y="3520440"/>
            <a:ext cx="3429000" cy="1783080"/>
          </a:xfrm>
          <a:prstGeom prst="roundRect">
            <a:avLst>
              <a:gd name="adj" fmla="val 4103"/>
            </a:avLst>
          </a:prstGeom>
          <a:solidFill>
            <a:srgbClr val="FFFFFF"/>
          </a:solidFill>
          <a:ln w="12700">
            <a:solidFill>
              <a:srgbClr val="D9E4EA"/>
            </a:solidFill>
            <a:prstDash val="solid"/>
          </a:ln>
        </p:spPr>
      </p:sp>
      <p:sp>
        <p:nvSpPr>
          <p:cNvPr id="18" name="Shape 16"/>
          <p:cNvSpPr/>
          <p:nvPr/>
        </p:nvSpPr>
        <p:spPr>
          <a:xfrm>
            <a:off x="594360" y="3520440"/>
            <a:ext cx="82296" cy="1783080"/>
          </a:xfrm>
          <a:prstGeom prst="rect">
            <a:avLst/>
          </a:prstGeom>
          <a:solidFill>
            <a:srgbClr val="2E8B57"/>
          </a:solidFill>
          <a:ln w="12700">
            <a:solidFill>
              <a:srgbClr val="2E8B57"/>
            </a:solidFill>
            <a:prstDash val="solid"/>
          </a:ln>
        </p:spPr>
      </p:sp>
      <p:sp>
        <p:nvSpPr>
          <p:cNvPr id="19" name="Text 17"/>
          <p:cNvSpPr/>
          <p:nvPr/>
        </p:nvSpPr>
        <p:spPr>
          <a:xfrm>
            <a:off x="822960" y="3703320"/>
            <a:ext cx="3017520" cy="320040"/>
          </a:xfrm>
          <a:prstGeom prst="rect">
            <a:avLst/>
          </a:prstGeom>
          <a:noFill/>
          <a:ln/>
        </p:spPr>
        <p:txBody>
          <a:bodyPr wrap="square" lIns="0" tIns="0" rIns="0" bIns="0" rtlCol="0" anchor="ctr"/>
          <a:lstStyle/>
          <a:p>
            <a:pPr marL="0" indent="0">
              <a:buNone/>
            </a:pPr>
            <a:r>
              <a:rPr lang="en-US" sz="1800" b="1">
                <a:solidFill>
                  <a:srgbClr val="17324D"/>
                </a:solidFill>
              </a:rPr>
              <a:t>Experience</a:t>
            </a:r>
            <a:endParaRPr lang="en-US" sz="1800"/>
          </a:p>
        </p:txBody>
      </p:sp>
      <p:sp>
        <p:nvSpPr>
          <p:cNvPr id="20" name="Text 18"/>
          <p:cNvSpPr/>
          <p:nvPr/>
        </p:nvSpPr>
        <p:spPr>
          <a:xfrm>
            <a:off x="822960" y="4178808"/>
            <a:ext cx="2990088" cy="960120"/>
          </a:xfrm>
          <a:prstGeom prst="rect">
            <a:avLst/>
          </a:prstGeom>
          <a:noFill/>
          <a:ln/>
        </p:spPr>
        <p:txBody>
          <a:bodyPr wrap="square" lIns="0" tIns="0" rIns="0" bIns="0" rtlCol="0" anchor="ctr"/>
          <a:lstStyle/>
          <a:p>
            <a:pPr marL="0" indent="0">
              <a:buNone/>
            </a:pPr>
            <a:r>
              <a:rPr lang="en-US" sz="1300">
                <a:solidFill>
                  <a:srgbClr val="5F6B76"/>
                </a:solidFill>
              </a:rPr>
              <a:t>Patient, family, provider satisfaction</a:t>
            </a:r>
            <a:endParaRPr lang="en-US" sz="1300"/>
          </a:p>
          <a:p>
            <a:pPr marL="0" indent="0">
              <a:buNone/>
            </a:pPr>
            <a:r>
              <a:rPr lang="en-US" sz="1300">
                <a:solidFill>
                  <a:srgbClr val="5F6B76"/>
                </a:solidFill>
              </a:rPr>
              <a:t>Narrative feedback</a:t>
            </a:r>
            <a:endParaRPr lang="en-US" sz="1300"/>
          </a:p>
        </p:txBody>
      </p:sp>
      <p:sp>
        <p:nvSpPr>
          <p:cNvPr id="21" name="Shape 19"/>
          <p:cNvSpPr/>
          <p:nvPr/>
        </p:nvSpPr>
        <p:spPr>
          <a:xfrm>
            <a:off x="4389120" y="3520440"/>
            <a:ext cx="3429000" cy="1783080"/>
          </a:xfrm>
          <a:prstGeom prst="roundRect">
            <a:avLst>
              <a:gd name="adj" fmla="val 4103"/>
            </a:avLst>
          </a:prstGeom>
          <a:solidFill>
            <a:srgbClr val="FFFFFF"/>
          </a:solidFill>
          <a:ln w="12700">
            <a:solidFill>
              <a:srgbClr val="D9E4EA"/>
            </a:solidFill>
            <a:prstDash val="solid"/>
          </a:ln>
        </p:spPr>
      </p:sp>
      <p:sp>
        <p:nvSpPr>
          <p:cNvPr id="22" name="Shape 20"/>
          <p:cNvSpPr/>
          <p:nvPr/>
        </p:nvSpPr>
        <p:spPr>
          <a:xfrm>
            <a:off x="4389120" y="3520440"/>
            <a:ext cx="82296" cy="1783080"/>
          </a:xfrm>
          <a:prstGeom prst="rect">
            <a:avLst/>
          </a:prstGeom>
          <a:solidFill>
            <a:srgbClr val="35B5D8"/>
          </a:solidFill>
          <a:ln w="12700">
            <a:solidFill>
              <a:srgbClr val="35B5D8"/>
            </a:solidFill>
            <a:prstDash val="solid"/>
          </a:ln>
        </p:spPr>
      </p:sp>
      <p:sp>
        <p:nvSpPr>
          <p:cNvPr id="23" name="Text 21"/>
          <p:cNvSpPr/>
          <p:nvPr/>
        </p:nvSpPr>
        <p:spPr>
          <a:xfrm>
            <a:off x="4617720" y="3703320"/>
            <a:ext cx="3017520" cy="320040"/>
          </a:xfrm>
          <a:prstGeom prst="rect">
            <a:avLst/>
          </a:prstGeom>
          <a:noFill/>
          <a:ln/>
        </p:spPr>
        <p:txBody>
          <a:bodyPr wrap="square" lIns="0" tIns="0" rIns="0" bIns="0" rtlCol="0" anchor="ctr"/>
          <a:lstStyle/>
          <a:p>
            <a:pPr marL="0" indent="0">
              <a:buNone/>
            </a:pPr>
            <a:r>
              <a:rPr lang="en-US" b="1">
                <a:solidFill>
                  <a:srgbClr val="17324D"/>
                </a:solidFill>
              </a:rPr>
              <a:t>Inclusion</a:t>
            </a:r>
            <a:endParaRPr lang="en-US"/>
          </a:p>
        </p:txBody>
      </p:sp>
      <p:sp>
        <p:nvSpPr>
          <p:cNvPr id="24" name="Text 22"/>
          <p:cNvSpPr/>
          <p:nvPr/>
        </p:nvSpPr>
        <p:spPr>
          <a:xfrm>
            <a:off x="4617720" y="4178808"/>
            <a:ext cx="2990088" cy="960120"/>
          </a:xfrm>
          <a:prstGeom prst="rect">
            <a:avLst/>
          </a:prstGeom>
          <a:noFill/>
          <a:ln/>
        </p:spPr>
        <p:txBody>
          <a:bodyPr wrap="square" lIns="0" tIns="0" rIns="0" bIns="0" rtlCol="0" anchor="ctr"/>
          <a:lstStyle/>
          <a:p>
            <a:pPr marL="0" indent="0">
              <a:buNone/>
            </a:pPr>
            <a:r>
              <a:rPr lang="en-US" sz="1300">
                <a:solidFill>
                  <a:srgbClr val="5F6B76"/>
                </a:solidFill>
              </a:rPr>
              <a:t>Reach and outcomes by site, payer, race, rurality</a:t>
            </a:r>
            <a:endParaRPr lang="en-US" sz="1300"/>
          </a:p>
        </p:txBody>
      </p:sp>
      <p:sp>
        <p:nvSpPr>
          <p:cNvPr id="25" name="Shape 23"/>
          <p:cNvSpPr/>
          <p:nvPr/>
        </p:nvSpPr>
        <p:spPr>
          <a:xfrm>
            <a:off x="8183880" y="3520440"/>
            <a:ext cx="3429000" cy="1783080"/>
          </a:xfrm>
          <a:prstGeom prst="roundRect">
            <a:avLst>
              <a:gd name="adj" fmla="val 4103"/>
            </a:avLst>
          </a:prstGeom>
          <a:solidFill>
            <a:srgbClr val="FFFFFF"/>
          </a:solidFill>
          <a:ln w="12700">
            <a:solidFill>
              <a:srgbClr val="D9E4EA"/>
            </a:solidFill>
            <a:prstDash val="solid"/>
          </a:ln>
        </p:spPr>
      </p:sp>
      <p:sp>
        <p:nvSpPr>
          <p:cNvPr id="26" name="Shape 24"/>
          <p:cNvSpPr/>
          <p:nvPr/>
        </p:nvSpPr>
        <p:spPr>
          <a:xfrm>
            <a:off x="8183880" y="3520440"/>
            <a:ext cx="82296" cy="1783080"/>
          </a:xfrm>
          <a:prstGeom prst="rect">
            <a:avLst/>
          </a:prstGeom>
          <a:solidFill>
            <a:srgbClr val="003B5C"/>
          </a:solidFill>
          <a:ln w="12700">
            <a:solidFill>
              <a:srgbClr val="003B5C"/>
            </a:solidFill>
            <a:prstDash val="solid"/>
          </a:ln>
        </p:spPr>
      </p:sp>
      <p:sp>
        <p:nvSpPr>
          <p:cNvPr id="27" name="Text 25"/>
          <p:cNvSpPr/>
          <p:nvPr/>
        </p:nvSpPr>
        <p:spPr>
          <a:xfrm>
            <a:off x="8412480" y="3703320"/>
            <a:ext cx="3017520" cy="320040"/>
          </a:xfrm>
          <a:prstGeom prst="rect">
            <a:avLst/>
          </a:prstGeom>
          <a:noFill/>
          <a:ln/>
        </p:spPr>
        <p:txBody>
          <a:bodyPr wrap="square" lIns="0" tIns="0" rIns="0" bIns="0" rtlCol="0" anchor="ctr"/>
          <a:lstStyle/>
          <a:p>
            <a:pPr marL="0" indent="0">
              <a:buNone/>
            </a:pPr>
            <a:r>
              <a:rPr lang="en-US" sz="1800" b="1">
                <a:solidFill>
                  <a:srgbClr val="17324D"/>
                </a:solidFill>
              </a:rPr>
              <a:t>Economics</a:t>
            </a:r>
            <a:endParaRPr lang="en-US" sz="1800"/>
          </a:p>
        </p:txBody>
      </p:sp>
      <p:sp>
        <p:nvSpPr>
          <p:cNvPr id="28" name="Text 26"/>
          <p:cNvSpPr/>
          <p:nvPr/>
        </p:nvSpPr>
        <p:spPr>
          <a:xfrm>
            <a:off x="8412480" y="4178808"/>
            <a:ext cx="2990088" cy="960120"/>
          </a:xfrm>
          <a:prstGeom prst="rect">
            <a:avLst/>
          </a:prstGeom>
          <a:noFill/>
          <a:ln/>
        </p:spPr>
        <p:txBody>
          <a:bodyPr wrap="square" lIns="0" tIns="0" rIns="0" bIns="0" rtlCol="0" anchor="ctr"/>
          <a:lstStyle/>
          <a:p>
            <a:pPr marL="0" indent="0">
              <a:buNone/>
            </a:pPr>
            <a:r>
              <a:rPr lang="en-US" sz="1300">
                <a:solidFill>
                  <a:srgbClr val="5F6B76"/>
                </a:solidFill>
              </a:rPr>
              <a:t>Cost per admission</a:t>
            </a:r>
            <a:endParaRPr lang="en-US" sz="1300"/>
          </a:p>
          <a:p>
            <a:pPr marL="0" indent="0">
              <a:buNone/>
            </a:pPr>
            <a:r>
              <a:rPr lang="en-US" sz="1300">
                <a:solidFill>
                  <a:srgbClr val="5F6B76"/>
                </a:solidFill>
              </a:rPr>
              <a:t>Avoided cost and capacity value</a:t>
            </a:r>
            <a:endParaRPr lang="en-US" sz="1300"/>
          </a:p>
        </p:txBody>
      </p:sp>
      <p:sp>
        <p:nvSpPr>
          <p:cNvPr id="29" name="Text 27"/>
          <p:cNvSpPr/>
          <p:nvPr/>
        </p:nvSpPr>
        <p:spPr>
          <a:xfrm>
            <a:off x="502920" y="6510528"/>
            <a:ext cx="3657600" cy="146304"/>
          </a:xfrm>
          <a:prstGeom prst="rect">
            <a:avLst/>
          </a:prstGeom>
          <a:noFill/>
          <a:ln/>
        </p:spPr>
        <p:txBody>
          <a:bodyPr wrap="square" lIns="0" tIns="0" rIns="0" bIns="0" rtlCol="0" anchor="ctr"/>
          <a:lstStyle/>
          <a:p>
            <a:pPr marL="0" indent="0">
              <a:buNone/>
            </a:pPr>
            <a:r>
              <a:rPr lang="en-US" sz="800">
                <a:solidFill>
                  <a:srgbClr val="7A8792"/>
                </a:solidFill>
              </a:rPr>
              <a:t>MUSC Health | Telepalliative Care</a:t>
            </a:r>
            <a:endParaRPr lang="en-US" sz="800"/>
          </a:p>
        </p:txBody>
      </p:sp>
      <p:sp>
        <p:nvSpPr>
          <p:cNvPr id="30" name="Text 28"/>
          <p:cNvSpPr/>
          <p:nvPr/>
        </p:nvSpPr>
        <p:spPr>
          <a:xfrm>
            <a:off x="11292840" y="6492240"/>
            <a:ext cx="365760" cy="164592"/>
          </a:xfrm>
          <a:prstGeom prst="rect">
            <a:avLst/>
          </a:prstGeom>
          <a:noFill/>
          <a:ln/>
        </p:spPr>
        <p:txBody>
          <a:bodyPr wrap="square" lIns="0" tIns="0" rIns="0" bIns="0" rtlCol="0" anchor="ctr"/>
          <a:lstStyle/>
          <a:p>
            <a:pPr marL="0" indent="0" algn="r">
              <a:buNone/>
            </a:pPr>
            <a:r>
              <a:rPr lang="en-US" sz="800">
                <a:solidFill>
                  <a:srgbClr val="7A8792"/>
                </a:solidFill>
              </a:rPr>
              <a:t>4</a:t>
            </a:r>
            <a:endParaRPr lang="en-US" sz="8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02920" y="256032"/>
            <a:ext cx="4114800" cy="201168"/>
          </a:xfrm>
          <a:prstGeom prst="rect">
            <a:avLst/>
          </a:prstGeom>
          <a:noFill/>
          <a:ln/>
        </p:spPr>
        <p:txBody>
          <a:bodyPr wrap="square" rtlCol="0" anchor="ctr"/>
          <a:lstStyle/>
          <a:p>
            <a:pPr marL="0" indent="0">
              <a:buNone/>
            </a:pPr>
            <a:r>
              <a:rPr lang="en-US" sz="1000" b="1" kern="0" spc="140">
                <a:solidFill>
                  <a:srgbClr val="0076A8"/>
                </a:solidFill>
                <a:latin typeface="Aptos" pitchFamily="34" charset="0"/>
                <a:ea typeface="Aptos" pitchFamily="34" charset="-122"/>
                <a:cs typeface="Aptos" pitchFamily="34" charset="-120"/>
              </a:rPr>
              <a:t>METRIC SPECIFICATION</a:t>
            </a:r>
            <a:endParaRPr lang="en-US" sz="1000"/>
          </a:p>
        </p:txBody>
      </p:sp>
      <p:sp>
        <p:nvSpPr>
          <p:cNvPr id="3" name="Text 1"/>
          <p:cNvSpPr/>
          <p:nvPr/>
        </p:nvSpPr>
        <p:spPr>
          <a:xfrm>
            <a:off x="502920" y="530352"/>
            <a:ext cx="11064240" cy="502920"/>
          </a:xfrm>
          <a:prstGeom prst="rect">
            <a:avLst/>
          </a:prstGeom>
          <a:noFill/>
          <a:ln/>
        </p:spPr>
        <p:txBody>
          <a:bodyPr wrap="square" lIns="0" tIns="0" rIns="0" bIns="0" rtlCol="0" anchor="ctr"/>
          <a:lstStyle/>
          <a:p>
            <a:pPr marL="0" indent="0">
              <a:buNone/>
            </a:pPr>
            <a:r>
              <a:rPr lang="en-US" sz="2800" b="1">
                <a:solidFill>
                  <a:srgbClr val="003B5C"/>
                </a:solidFill>
                <a:latin typeface="Aptos Display" pitchFamily="34" charset="0"/>
                <a:ea typeface="Aptos Display" pitchFamily="34" charset="-122"/>
                <a:cs typeface="Aptos Display" pitchFamily="34" charset="-120"/>
              </a:rPr>
              <a:t>Define every KPI before you calculate it</a:t>
            </a:r>
            <a:endParaRPr lang="en-US" sz="2800"/>
          </a:p>
        </p:txBody>
      </p:sp>
      <p:sp>
        <p:nvSpPr>
          <p:cNvPr id="4" name="Shape 2"/>
          <p:cNvSpPr/>
          <p:nvPr/>
        </p:nvSpPr>
        <p:spPr>
          <a:xfrm>
            <a:off x="502920" y="1115568"/>
            <a:ext cx="11155680" cy="9144"/>
          </a:xfrm>
          <a:prstGeom prst="line">
            <a:avLst/>
          </a:prstGeom>
          <a:noFill/>
          <a:ln w="12700">
            <a:solidFill>
              <a:srgbClr val="D7E2E8"/>
            </a:solidFill>
            <a:prstDash val="solid"/>
          </a:ln>
        </p:spPr>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685800" y="1353312"/>
          <a:ext cx="10835640" cy="3520440"/>
        </p:xfrm>
        <a:graphic>
          <a:graphicData uri="http://schemas.openxmlformats.org/drawingml/2006/table">
            <a:tbl>
              <a:tblPr/>
              <a:tblGrid>
                <a:gridCol w="2743200">
                  <a:extLst>
                    <a:ext uri="{9D8B030D-6E8A-4147-A177-3AD203B41FA5}">
                      <a16:colId xmlns:a16="http://schemas.microsoft.com/office/drawing/2014/main" val="20000"/>
                    </a:ext>
                  </a:extLst>
                </a:gridCol>
                <a:gridCol w="8092440">
                  <a:extLst>
                    <a:ext uri="{9D8B030D-6E8A-4147-A177-3AD203B41FA5}">
                      <a16:colId xmlns:a16="http://schemas.microsoft.com/office/drawing/2014/main" val="20001"/>
                    </a:ext>
                  </a:extLst>
                </a:gridCol>
              </a:tblGrid>
              <a:tr h="502920">
                <a:tc>
                  <a:txBody>
                    <a:bodyPr/>
                    <a:lstStyle/>
                    <a:p>
                      <a:pPr marL="0" indent="0">
                        <a:buNone/>
                      </a:pPr>
                      <a:r>
                        <a:rPr lang="en-US" sz="1400">
                          <a:solidFill>
                            <a:srgbClr val="17324D"/>
                          </a:solidFill>
                          <a:latin typeface="Aptos" pitchFamily="34" charset="0"/>
                          <a:ea typeface="Aptos" pitchFamily="34" charset="-122"/>
                          <a:cs typeface="Aptos" pitchFamily="34" charset="-120"/>
                        </a:rPr>
                        <a:t>Field</a:t>
                      </a:r>
                      <a:endParaRPr lang="en-US" sz="1400">
                        <a:latin typeface="Aptos" charset="0"/>
                        <a:ea typeface="Aptos" charset="0"/>
                        <a:cs typeface="Aptos" charset="0"/>
                      </a:endParaRPr>
                    </a:p>
                  </a:txBody>
                  <a:tcPr marL="109728" marR="109728" marT="109728" marB="109728">
                    <a:lnL w="12700" cap="flat" cmpd="sng" algn="ctr">
                      <a:solidFill>
                        <a:srgbClr val="C9D8E0"/>
                      </a:solidFill>
                      <a:prstDash val="solid"/>
                      <a:round/>
                      <a:headEnd type="none" w="med" len="med"/>
                      <a:tailEnd type="none" w="med" len="med"/>
                    </a:lnL>
                    <a:lnR w="12700" cap="flat" cmpd="sng" algn="ctr">
                      <a:solidFill>
                        <a:srgbClr val="C9D8E0"/>
                      </a:solidFill>
                      <a:prstDash val="solid"/>
                      <a:round/>
                      <a:headEnd type="none" w="med" len="med"/>
                      <a:tailEnd type="none" w="med" len="med"/>
                    </a:lnR>
                    <a:lnT w="12700" cap="flat" cmpd="sng" algn="ctr">
                      <a:solidFill>
                        <a:srgbClr val="C9D8E0"/>
                      </a:solidFill>
                      <a:prstDash val="solid"/>
                      <a:round/>
                      <a:headEnd type="none" w="med" len="med"/>
                      <a:tailEnd type="none" w="med" len="med"/>
                    </a:lnT>
                    <a:lnB w="12700" cap="flat" cmpd="sng" algn="ctr">
                      <a:solidFill>
                        <a:srgbClr val="C9D8E0"/>
                      </a:solidFill>
                      <a:prstDash val="solid"/>
                      <a:round/>
                      <a:headEnd type="none" w="med" len="med"/>
                      <a:tailEnd type="none" w="med" len="med"/>
                    </a:lnB>
                    <a:solidFill>
                      <a:srgbClr val="FFFFFF"/>
                    </a:solidFill>
                  </a:tcPr>
                </a:tc>
                <a:tc>
                  <a:txBody>
                    <a:bodyPr/>
                    <a:lstStyle/>
                    <a:p>
                      <a:pPr marL="0" indent="0">
                        <a:buNone/>
                      </a:pPr>
                      <a:r>
                        <a:rPr lang="en-US" sz="1400">
                          <a:solidFill>
                            <a:srgbClr val="17324D"/>
                          </a:solidFill>
                          <a:latin typeface="Aptos" pitchFamily="34" charset="0"/>
                          <a:ea typeface="Aptos" pitchFamily="34" charset="-122"/>
                          <a:cs typeface="Aptos" pitchFamily="34" charset="-120"/>
                        </a:rPr>
                        <a:t>Example</a:t>
                      </a:r>
                      <a:endParaRPr lang="en-US" sz="1400">
                        <a:latin typeface="Aptos" charset="0"/>
                        <a:ea typeface="Aptos" charset="0"/>
                        <a:cs typeface="Aptos" charset="0"/>
                      </a:endParaRPr>
                    </a:p>
                  </a:txBody>
                  <a:tcPr marL="109728" marR="109728" marT="109728" marB="109728">
                    <a:lnL w="12700" cap="flat" cmpd="sng" algn="ctr">
                      <a:solidFill>
                        <a:srgbClr val="C9D8E0"/>
                      </a:solidFill>
                      <a:prstDash val="solid"/>
                      <a:round/>
                      <a:headEnd type="none" w="med" len="med"/>
                      <a:tailEnd type="none" w="med" len="med"/>
                    </a:lnL>
                    <a:lnR w="12700" cap="flat" cmpd="sng" algn="ctr">
                      <a:solidFill>
                        <a:srgbClr val="C9D8E0"/>
                      </a:solidFill>
                      <a:prstDash val="solid"/>
                      <a:round/>
                      <a:headEnd type="none" w="med" len="med"/>
                      <a:tailEnd type="none" w="med" len="med"/>
                    </a:lnR>
                    <a:lnT w="12700" cap="flat" cmpd="sng" algn="ctr">
                      <a:solidFill>
                        <a:srgbClr val="C9D8E0"/>
                      </a:solidFill>
                      <a:prstDash val="solid"/>
                      <a:round/>
                      <a:headEnd type="none" w="med" len="med"/>
                      <a:tailEnd type="none" w="med" len="med"/>
                    </a:lnT>
                    <a:lnB w="12700" cap="flat" cmpd="sng" algn="ctr">
                      <a:solidFill>
                        <a:srgbClr val="C9D8E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502920">
                <a:tc>
                  <a:txBody>
                    <a:bodyPr/>
                    <a:lstStyle/>
                    <a:p>
                      <a:pPr marL="0" indent="0">
                        <a:buNone/>
                      </a:pPr>
                      <a:r>
                        <a:rPr lang="en-US" sz="1400">
                          <a:solidFill>
                            <a:srgbClr val="17324D"/>
                          </a:solidFill>
                          <a:latin typeface="Aptos" pitchFamily="34" charset="0"/>
                          <a:ea typeface="Aptos" pitchFamily="34" charset="-122"/>
                          <a:cs typeface="Aptos" pitchFamily="34" charset="-120"/>
                        </a:rPr>
                        <a:t>Purpose</a:t>
                      </a:r>
                      <a:endParaRPr lang="en-US" sz="1400">
                        <a:latin typeface="Aptos" charset="0"/>
                        <a:ea typeface="Aptos" charset="0"/>
                        <a:cs typeface="Aptos" charset="0"/>
                      </a:endParaRPr>
                    </a:p>
                  </a:txBody>
                  <a:tcPr marL="109728" marR="109728" marT="109728" marB="109728">
                    <a:lnL w="12700" cap="flat" cmpd="sng" algn="ctr">
                      <a:solidFill>
                        <a:srgbClr val="C9D8E0"/>
                      </a:solidFill>
                      <a:prstDash val="solid"/>
                      <a:round/>
                      <a:headEnd type="none" w="med" len="med"/>
                      <a:tailEnd type="none" w="med" len="med"/>
                    </a:lnL>
                    <a:lnR w="12700" cap="flat" cmpd="sng" algn="ctr">
                      <a:solidFill>
                        <a:srgbClr val="C9D8E0"/>
                      </a:solidFill>
                      <a:prstDash val="solid"/>
                      <a:round/>
                      <a:headEnd type="none" w="med" len="med"/>
                      <a:tailEnd type="none" w="med" len="med"/>
                    </a:lnR>
                    <a:lnT w="12700" cap="flat" cmpd="sng" algn="ctr">
                      <a:solidFill>
                        <a:srgbClr val="C9D8E0"/>
                      </a:solidFill>
                      <a:prstDash val="solid"/>
                      <a:round/>
                      <a:headEnd type="none" w="med" len="med"/>
                      <a:tailEnd type="none" w="med" len="med"/>
                    </a:lnT>
                    <a:lnB w="12700" cap="flat" cmpd="sng" algn="ctr">
                      <a:solidFill>
                        <a:srgbClr val="C9D8E0"/>
                      </a:solidFill>
                      <a:prstDash val="solid"/>
                      <a:round/>
                      <a:headEnd type="none" w="med" len="med"/>
                      <a:tailEnd type="none" w="med" len="med"/>
                    </a:lnB>
                    <a:solidFill>
                      <a:srgbClr val="FFFFFF"/>
                    </a:solidFill>
                  </a:tcPr>
                </a:tc>
                <a:tc>
                  <a:txBody>
                    <a:bodyPr/>
                    <a:lstStyle/>
                    <a:p>
                      <a:pPr marL="0" indent="0">
                        <a:buNone/>
                      </a:pPr>
                      <a:r>
                        <a:rPr lang="en-US" sz="1400">
                          <a:solidFill>
                            <a:srgbClr val="17324D"/>
                          </a:solidFill>
                          <a:latin typeface="Aptos" pitchFamily="34" charset="0"/>
                          <a:ea typeface="Aptos" pitchFamily="34" charset="-122"/>
                          <a:cs typeface="Aptos" pitchFamily="34" charset="-120"/>
                        </a:rPr>
                        <a:t>Identify late consultation opportunities</a:t>
                      </a:r>
                      <a:endParaRPr lang="en-US" sz="1400">
                        <a:latin typeface="Aptos" charset="0"/>
                        <a:ea typeface="Aptos" charset="0"/>
                        <a:cs typeface="Aptos" charset="0"/>
                      </a:endParaRPr>
                    </a:p>
                  </a:txBody>
                  <a:tcPr marL="109728" marR="109728" marT="109728" marB="109728">
                    <a:lnL w="12700" cap="flat" cmpd="sng" algn="ctr">
                      <a:solidFill>
                        <a:srgbClr val="C9D8E0"/>
                      </a:solidFill>
                      <a:prstDash val="solid"/>
                      <a:round/>
                      <a:headEnd type="none" w="med" len="med"/>
                      <a:tailEnd type="none" w="med" len="med"/>
                    </a:lnL>
                    <a:lnR w="12700" cap="flat" cmpd="sng" algn="ctr">
                      <a:solidFill>
                        <a:srgbClr val="C9D8E0"/>
                      </a:solidFill>
                      <a:prstDash val="solid"/>
                      <a:round/>
                      <a:headEnd type="none" w="med" len="med"/>
                      <a:tailEnd type="none" w="med" len="med"/>
                    </a:lnR>
                    <a:lnT w="12700" cap="flat" cmpd="sng" algn="ctr">
                      <a:solidFill>
                        <a:srgbClr val="C9D8E0"/>
                      </a:solidFill>
                      <a:prstDash val="solid"/>
                      <a:round/>
                      <a:headEnd type="none" w="med" len="med"/>
                      <a:tailEnd type="none" w="med" len="med"/>
                    </a:lnT>
                    <a:lnB w="12700" cap="flat" cmpd="sng" algn="ctr">
                      <a:solidFill>
                        <a:srgbClr val="C9D8E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502920">
                <a:tc>
                  <a:txBody>
                    <a:bodyPr/>
                    <a:lstStyle/>
                    <a:p>
                      <a:pPr marL="0" indent="0">
                        <a:buNone/>
                      </a:pPr>
                      <a:r>
                        <a:rPr lang="en-US" sz="1400">
                          <a:solidFill>
                            <a:srgbClr val="17324D"/>
                          </a:solidFill>
                          <a:latin typeface="Aptos" pitchFamily="34" charset="0"/>
                          <a:ea typeface="Aptos" pitchFamily="34" charset="-122"/>
                          <a:cs typeface="Aptos" pitchFamily="34" charset="-120"/>
                        </a:rPr>
                        <a:t>Numerator</a:t>
                      </a:r>
                      <a:endParaRPr lang="en-US" sz="1400">
                        <a:latin typeface="Aptos" charset="0"/>
                        <a:ea typeface="Aptos" charset="0"/>
                        <a:cs typeface="Aptos" charset="0"/>
                      </a:endParaRPr>
                    </a:p>
                  </a:txBody>
                  <a:tcPr marL="109728" marR="109728" marT="109728" marB="109728">
                    <a:lnL w="12700" cap="flat" cmpd="sng" algn="ctr">
                      <a:solidFill>
                        <a:srgbClr val="C9D8E0"/>
                      </a:solidFill>
                      <a:prstDash val="solid"/>
                      <a:round/>
                      <a:headEnd type="none" w="med" len="med"/>
                      <a:tailEnd type="none" w="med" len="med"/>
                    </a:lnL>
                    <a:lnR w="12700" cap="flat" cmpd="sng" algn="ctr">
                      <a:solidFill>
                        <a:srgbClr val="C9D8E0"/>
                      </a:solidFill>
                      <a:prstDash val="solid"/>
                      <a:round/>
                      <a:headEnd type="none" w="med" len="med"/>
                      <a:tailEnd type="none" w="med" len="med"/>
                    </a:lnR>
                    <a:lnT w="12700" cap="flat" cmpd="sng" algn="ctr">
                      <a:solidFill>
                        <a:srgbClr val="C9D8E0"/>
                      </a:solidFill>
                      <a:prstDash val="solid"/>
                      <a:round/>
                      <a:headEnd type="none" w="med" len="med"/>
                      <a:tailEnd type="none" w="med" len="med"/>
                    </a:lnT>
                    <a:lnB w="12700" cap="flat" cmpd="sng" algn="ctr">
                      <a:solidFill>
                        <a:srgbClr val="C9D8E0"/>
                      </a:solidFill>
                      <a:prstDash val="solid"/>
                      <a:round/>
                      <a:headEnd type="none" w="med" len="med"/>
                      <a:tailEnd type="none" w="med" len="med"/>
                    </a:lnB>
                    <a:solidFill>
                      <a:srgbClr val="FFFFFF"/>
                    </a:solidFill>
                  </a:tcPr>
                </a:tc>
                <a:tc>
                  <a:txBody>
                    <a:bodyPr/>
                    <a:lstStyle/>
                    <a:p>
                      <a:pPr marL="0" indent="0">
                        <a:buNone/>
                      </a:pPr>
                      <a:r>
                        <a:rPr lang="en-US" sz="1400">
                          <a:solidFill>
                            <a:srgbClr val="17324D"/>
                          </a:solidFill>
                          <a:latin typeface="Aptos" pitchFamily="34" charset="0"/>
                          <a:ea typeface="Aptos" pitchFamily="34" charset="-122"/>
                          <a:cs typeface="Aptos" pitchFamily="34" charset="-120"/>
                        </a:rPr>
                        <a:t>Completed consults within 3 calendar days of admission</a:t>
                      </a:r>
                      <a:endParaRPr lang="en-US" sz="1400">
                        <a:latin typeface="Aptos" charset="0"/>
                        <a:ea typeface="Aptos" charset="0"/>
                        <a:cs typeface="Aptos" charset="0"/>
                      </a:endParaRPr>
                    </a:p>
                  </a:txBody>
                  <a:tcPr marL="109728" marR="109728" marT="109728" marB="109728">
                    <a:lnL w="12700" cap="flat" cmpd="sng" algn="ctr">
                      <a:solidFill>
                        <a:srgbClr val="C9D8E0"/>
                      </a:solidFill>
                      <a:prstDash val="solid"/>
                      <a:round/>
                      <a:headEnd type="none" w="med" len="med"/>
                      <a:tailEnd type="none" w="med" len="med"/>
                    </a:lnL>
                    <a:lnR w="12700" cap="flat" cmpd="sng" algn="ctr">
                      <a:solidFill>
                        <a:srgbClr val="C9D8E0"/>
                      </a:solidFill>
                      <a:prstDash val="solid"/>
                      <a:round/>
                      <a:headEnd type="none" w="med" len="med"/>
                      <a:tailEnd type="none" w="med" len="med"/>
                    </a:lnR>
                    <a:lnT w="12700" cap="flat" cmpd="sng" algn="ctr">
                      <a:solidFill>
                        <a:srgbClr val="C9D8E0"/>
                      </a:solidFill>
                      <a:prstDash val="solid"/>
                      <a:round/>
                      <a:headEnd type="none" w="med" len="med"/>
                      <a:tailEnd type="none" w="med" len="med"/>
                    </a:lnT>
                    <a:lnB w="12700" cap="flat" cmpd="sng" algn="ctr">
                      <a:solidFill>
                        <a:srgbClr val="C9D8E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502920">
                <a:tc>
                  <a:txBody>
                    <a:bodyPr/>
                    <a:lstStyle/>
                    <a:p>
                      <a:pPr marL="0" indent="0">
                        <a:buNone/>
                      </a:pPr>
                      <a:r>
                        <a:rPr lang="en-US" sz="1400">
                          <a:solidFill>
                            <a:srgbClr val="17324D"/>
                          </a:solidFill>
                          <a:latin typeface="Aptos" pitchFamily="34" charset="0"/>
                          <a:ea typeface="Aptos" pitchFamily="34" charset="-122"/>
                          <a:cs typeface="Aptos" pitchFamily="34" charset="-120"/>
                        </a:rPr>
                        <a:t>Denominator</a:t>
                      </a:r>
                      <a:endParaRPr lang="en-US" sz="1400">
                        <a:latin typeface="Aptos" charset="0"/>
                        <a:ea typeface="Aptos" charset="0"/>
                        <a:cs typeface="Aptos" charset="0"/>
                      </a:endParaRPr>
                    </a:p>
                  </a:txBody>
                  <a:tcPr marL="109728" marR="109728" marT="109728" marB="109728">
                    <a:lnL w="12700" cap="flat" cmpd="sng" algn="ctr">
                      <a:solidFill>
                        <a:srgbClr val="C9D8E0"/>
                      </a:solidFill>
                      <a:prstDash val="solid"/>
                      <a:round/>
                      <a:headEnd type="none" w="med" len="med"/>
                      <a:tailEnd type="none" w="med" len="med"/>
                    </a:lnL>
                    <a:lnR w="12700" cap="flat" cmpd="sng" algn="ctr">
                      <a:solidFill>
                        <a:srgbClr val="C9D8E0"/>
                      </a:solidFill>
                      <a:prstDash val="solid"/>
                      <a:round/>
                      <a:headEnd type="none" w="med" len="med"/>
                      <a:tailEnd type="none" w="med" len="med"/>
                    </a:lnR>
                    <a:lnT w="12700" cap="flat" cmpd="sng" algn="ctr">
                      <a:solidFill>
                        <a:srgbClr val="C9D8E0"/>
                      </a:solidFill>
                      <a:prstDash val="solid"/>
                      <a:round/>
                      <a:headEnd type="none" w="med" len="med"/>
                      <a:tailEnd type="none" w="med" len="med"/>
                    </a:lnT>
                    <a:lnB w="12700" cap="flat" cmpd="sng" algn="ctr">
                      <a:solidFill>
                        <a:srgbClr val="C9D8E0"/>
                      </a:solidFill>
                      <a:prstDash val="solid"/>
                      <a:round/>
                      <a:headEnd type="none" w="med" len="med"/>
                      <a:tailEnd type="none" w="med" len="med"/>
                    </a:lnB>
                    <a:solidFill>
                      <a:srgbClr val="FFFFFF"/>
                    </a:solidFill>
                  </a:tcPr>
                </a:tc>
                <a:tc>
                  <a:txBody>
                    <a:bodyPr/>
                    <a:lstStyle/>
                    <a:p>
                      <a:pPr marL="0" indent="0">
                        <a:buNone/>
                      </a:pPr>
                      <a:r>
                        <a:rPr lang="en-US" sz="1400">
                          <a:solidFill>
                            <a:srgbClr val="17324D"/>
                          </a:solidFill>
                          <a:latin typeface="Aptos" pitchFamily="34" charset="0"/>
                          <a:ea typeface="Aptos" pitchFamily="34" charset="-122"/>
                          <a:cs typeface="Aptos" pitchFamily="34" charset="-120"/>
                        </a:rPr>
                        <a:t>All completed inpatient telepalliative consults</a:t>
                      </a:r>
                      <a:endParaRPr lang="en-US" sz="1400">
                        <a:latin typeface="Aptos" charset="0"/>
                        <a:ea typeface="Aptos" charset="0"/>
                        <a:cs typeface="Aptos" charset="0"/>
                      </a:endParaRPr>
                    </a:p>
                  </a:txBody>
                  <a:tcPr marL="109728" marR="109728" marT="109728" marB="109728">
                    <a:lnL w="12700" cap="flat" cmpd="sng" algn="ctr">
                      <a:solidFill>
                        <a:srgbClr val="C9D8E0"/>
                      </a:solidFill>
                      <a:prstDash val="solid"/>
                      <a:round/>
                      <a:headEnd type="none" w="med" len="med"/>
                      <a:tailEnd type="none" w="med" len="med"/>
                    </a:lnL>
                    <a:lnR w="12700" cap="flat" cmpd="sng" algn="ctr">
                      <a:solidFill>
                        <a:srgbClr val="C9D8E0"/>
                      </a:solidFill>
                      <a:prstDash val="solid"/>
                      <a:round/>
                      <a:headEnd type="none" w="med" len="med"/>
                      <a:tailEnd type="none" w="med" len="med"/>
                    </a:lnR>
                    <a:lnT w="12700" cap="flat" cmpd="sng" algn="ctr">
                      <a:solidFill>
                        <a:srgbClr val="C9D8E0"/>
                      </a:solidFill>
                      <a:prstDash val="solid"/>
                      <a:round/>
                      <a:headEnd type="none" w="med" len="med"/>
                      <a:tailEnd type="none" w="med" len="med"/>
                    </a:lnT>
                    <a:lnB w="12700" cap="flat" cmpd="sng" algn="ctr">
                      <a:solidFill>
                        <a:srgbClr val="C9D8E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502920">
                <a:tc>
                  <a:txBody>
                    <a:bodyPr/>
                    <a:lstStyle/>
                    <a:p>
                      <a:pPr marL="0" indent="0">
                        <a:buNone/>
                      </a:pPr>
                      <a:r>
                        <a:rPr lang="en-US" sz="1400">
                          <a:solidFill>
                            <a:srgbClr val="17324D"/>
                          </a:solidFill>
                          <a:latin typeface="Aptos" pitchFamily="34" charset="0"/>
                          <a:ea typeface="Aptos" pitchFamily="34" charset="-122"/>
                          <a:cs typeface="Aptos" pitchFamily="34" charset="-120"/>
                        </a:rPr>
                        <a:t>Exclusions</a:t>
                      </a:r>
                      <a:endParaRPr lang="en-US" sz="1400">
                        <a:latin typeface="Aptos" charset="0"/>
                        <a:ea typeface="Aptos" charset="0"/>
                        <a:cs typeface="Aptos" charset="0"/>
                      </a:endParaRPr>
                    </a:p>
                  </a:txBody>
                  <a:tcPr marL="109728" marR="109728" marT="109728" marB="109728">
                    <a:lnL w="12700" cap="flat" cmpd="sng" algn="ctr">
                      <a:solidFill>
                        <a:srgbClr val="C9D8E0"/>
                      </a:solidFill>
                      <a:prstDash val="solid"/>
                      <a:round/>
                      <a:headEnd type="none" w="med" len="med"/>
                      <a:tailEnd type="none" w="med" len="med"/>
                    </a:lnL>
                    <a:lnR w="12700" cap="flat" cmpd="sng" algn="ctr">
                      <a:solidFill>
                        <a:srgbClr val="C9D8E0"/>
                      </a:solidFill>
                      <a:prstDash val="solid"/>
                      <a:round/>
                      <a:headEnd type="none" w="med" len="med"/>
                      <a:tailEnd type="none" w="med" len="med"/>
                    </a:lnR>
                    <a:lnT w="12700" cap="flat" cmpd="sng" algn="ctr">
                      <a:solidFill>
                        <a:srgbClr val="C9D8E0"/>
                      </a:solidFill>
                      <a:prstDash val="solid"/>
                      <a:round/>
                      <a:headEnd type="none" w="med" len="med"/>
                      <a:tailEnd type="none" w="med" len="med"/>
                    </a:lnT>
                    <a:lnB w="12700" cap="flat" cmpd="sng" algn="ctr">
                      <a:solidFill>
                        <a:srgbClr val="C9D8E0"/>
                      </a:solidFill>
                      <a:prstDash val="solid"/>
                      <a:round/>
                      <a:headEnd type="none" w="med" len="med"/>
                      <a:tailEnd type="none" w="med" len="med"/>
                    </a:lnB>
                    <a:solidFill>
                      <a:srgbClr val="FFFFFF"/>
                    </a:solidFill>
                  </a:tcPr>
                </a:tc>
                <a:tc>
                  <a:txBody>
                    <a:bodyPr/>
                    <a:lstStyle/>
                    <a:p>
                      <a:pPr marL="0" indent="0">
                        <a:buNone/>
                      </a:pPr>
                      <a:r>
                        <a:rPr lang="en-US" sz="1400">
                          <a:solidFill>
                            <a:srgbClr val="17324D"/>
                          </a:solidFill>
                          <a:latin typeface="Aptos" pitchFamily="34" charset="0"/>
                          <a:ea typeface="Aptos" pitchFamily="34" charset="-122"/>
                          <a:cs typeface="Aptos" pitchFamily="34" charset="-120"/>
                        </a:rPr>
                        <a:t>Documented transfers or incomplete timestamps</a:t>
                      </a:r>
                      <a:endParaRPr lang="en-US" sz="1400">
                        <a:latin typeface="Aptos" charset="0"/>
                        <a:ea typeface="Aptos" charset="0"/>
                        <a:cs typeface="Aptos" charset="0"/>
                      </a:endParaRPr>
                    </a:p>
                  </a:txBody>
                  <a:tcPr marL="109728" marR="109728" marT="109728" marB="109728">
                    <a:lnL w="12700" cap="flat" cmpd="sng" algn="ctr">
                      <a:solidFill>
                        <a:srgbClr val="C9D8E0"/>
                      </a:solidFill>
                      <a:prstDash val="solid"/>
                      <a:round/>
                      <a:headEnd type="none" w="med" len="med"/>
                      <a:tailEnd type="none" w="med" len="med"/>
                    </a:lnL>
                    <a:lnR w="12700" cap="flat" cmpd="sng" algn="ctr">
                      <a:solidFill>
                        <a:srgbClr val="C9D8E0"/>
                      </a:solidFill>
                      <a:prstDash val="solid"/>
                      <a:round/>
                      <a:headEnd type="none" w="med" len="med"/>
                      <a:tailEnd type="none" w="med" len="med"/>
                    </a:lnR>
                    <a:lnT w="12700" cap="flat" cmpd="sng" algn="ctr">
                      <a:solidFill>
                        <a:srgbClr val="C9D8E0"/>
                      </a:solidFill>
                      <a:prstDash val="solid"/>
                      <a:round/>
                      <a:headEnd type="none" w="med" len="med"/>
                      <a:tailEnd type="none" w="med" len="med"/>
                    </a:lnT>
                    <a:lnB w="12700" cap="flat" cmpd="sng" algn="ctr">
                      <a:solidFill>
                        <a:srgbClr val="C9D8E0"/>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502920">
                <a:tc>
                  <a:txBody>
                    <a:bodyPr/>
                    <a:lstStyle/>
                    <a:p>
                      <a:pPr marL="0" indent="0">
                        <a:buNone/>
                      </a:pPr>
                      <a:r>
                        <a:rPr lang="en-US" sz="1400">
                          <a:solidFill>
                            <a:srgbClr val="17324D"/>
                          </a:solidFill>
                          <a:latin typeface="Aptos" pitchFamily="34" charset="0"/>
                          <a:ea typeface="Aptos" pitchFamily="34" charset="-122"/>
                          <a:cs typeface="Aptos" pitchFamily="34" charset="-120"/>
                        </a:rPr>
                        <a:t>Stratifiers</a:t>
                      </a:r>
                      <a:endParaRPr lang="en-US" sz="1400">
                        <a:latin typeface="Aptos" charset="0"/>
                        <a:ea typeface="Aptos" charset="0"/>
                        <a:cs typeface="Aptos" charset="0"/>
                      </a:endParaRPr>
                    </a:p>
                  </a:txBody>
                  <a:tcPr marL="109728" marR="109728" marT="109728" marB="109728">
                    <a:lnL w="12700" cap="flat" cmpd="sng" algn="ctr">
                      <a:solidFill>
                        <a:srgbClr val="C9D8E0"/>
                      </a:solidFill>
                      <a:prstDash val="solid"/>
                      <a:round/>
                      <a:headEnd type="none" w="med" len="med"/>
                      <a:tailEnd type="none" w="med" len="med"/>
                    </a:lnL>
                    <a:lnR w="12700" cap="flat" cmpd="sng" algn="ctr">
                      <a:solidFill>
                        <a:srgbClr val="C9D8E0"/>
                      </a:solidFill>
                      <a:prstDash val="solid"/>
                      <a:round/>
                      <a:headEnd type="none" w="med" len="med"/>
                      <a:tailEnd type="none" w="med" len="med"/>
                    </a:lnR>
                    <a:lnT w="12700" cap="flat" cmpd="sng" algn="ctr">
                      <a:solidFill>
                        <a:srgbClr val="C9D8E0"/>
                      </a:solidFill>
                      <a:prstDash val="solid"/>
                      <a:round/>
                      <a:headEnd type="none" w="med" len="med"/>
                      <a:tailEnd type="none" w="med" len="med"/>
                    </a:lnT>
                    <a:lnB w="12700" cap="flat" cmpd="sng" algn="ctr">
                      <a:solidFill>
                        <a:srgbClr val="C9D8E0"/>
                      </a:solidFill>
                      <a:prstDash val="solid"/>
                      <a:round/>
                      <a:headEnd type="none" w="med" len="med"/>
                      <a:tailEnd type="none" w="med" len="med"/>
                    </a:lnB>
                    <a:solidFill>
                      <a:srgbClr val="FFFFFF"/>
                    </a:solidFill>
                  </a:tcPr>
                </a:tc>
                <a:tc>
                  <a:txBody>
                    <a:bodyPr/>
                    <a:lstStyle/>
                    <a:p>
                      <a:pPr marL="0" indent="0">
                        <a:buNone/>
                      </a:pPr>
                      <a:r>
                        <a:rPr lang="en-US" sz="1400">
                          <a:solidFill>
                            <a:srgbClr val="17324D"/>
                          </a:solidFill>
                          <a:latin typeface="Aptos" pitchFamily="34" charset="0"/>
                          <a:ea typeface="Aptos" pitchFamily="34" charset="-122"/>
                          <a:cs typeface="Aptos" pitchFamily="34" charset="-120"/>
                        </a:rPr>
                        <a:t>Hospital, service line, payer, geography</a:t>
                      </a:r>
                      <a:endParaRPr lang="en-US" sz="1400">
                        <a:latin typeface="Aptos" charset="0"/>
                        <a:ea typeface="Aptos" charset="0"/>
                        <a:cs typeface="Aptos" charset="0"/>
                      </a:endParaRPr>
                    </a:p>
                  </a:txBody>
                  <a:tcPr marL="109728" marR="109728" marT="109728" marB="109728">
                    <a:lnL w="12700" cap="flat" cmpd="sng" algn="ctr">
                      <a:solidFill>
                        <a:srgbClr val="C9D8E0"/>
                      </a:solidFill>
                      <a:prstDash val="solid"/>
                      <a:round/>
                      <a:headEnd type="none" w="med" len="med"/>
                      <a:tailEnd type="none" w="med" len="med"/>
                    </a:lnL>
                    <a:lnR w="12700" cap="flat" cmpd="sng" algn="ctr">
                      <a:solidFill>
                        <a:srgbClr val="C9D8E0"/>
                      </a:solidFill>
                      <a:prstDash val="solid"/>
                      <a:round/>
                      <a:headEnd type="none" w="med" len="med"/>
                      <a:tailEnd type="none" w="med" len="med"/>
                    </a:lnR>
                    <a:lnT w="12700" cap="flat" cmpd="sng" algn="ctr">
                      <a:solidFill>
                        <a:srgbClr val="C9D8E0"/>
                      </a:solidFill>
                      <a:prstDash val="solid"/>
                      <a:round/>
                      <a:headEnd type="none" w="med" len="med"/>
                      <a:tailEnd type="none" w="med" len="med"/>
                    </a:lnT>
                    <a:lnB w="12700" cap="flat" cmpd="sng" algn="ctr">
                      <a:solidFill>
                        <a:srgbClr val="C9D8E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502920">
                <a:tc>
                  <a:txBody>
                    <a:bodyPr/>
                    <a:lstStyle/>
                    <a:p>
                      <a:pPr marL="0" indent="0">
                        <a:buNone/>
                      </a:pPr>
                      <a:r>
                        <a:rPr lang="en-US" sz="1400">
                          <a:solidFill>
                            <a:srgbClr val="17324D"/>
                          </a:solidFill>
                          <a:latin typeface="Aptos" pitchFamily="34" charset="0"/>
                          <a:ea typeface="Aptos" pitchFamily="34" charset="-122"/>
                          <a:cs typeface="Aptos" pitchFamily="34" charset="-120"/>
                        </a:rPr>
                        <a:t>Cadence / owner</a:t>
                      </a:r>
                      <a:endParaRPr lang="en-US" sz="1400">
                        <a:latin typeface="Aptos" charset="0"/>
                        <a:ea typeface="Aptos" charset="0"/>
                        <a:cs typeface="Aptos" charset="0"/>
                      </a:endParaRPr>
                    </a:p>
                  </a:txBody>
                  <a:tcPr marL="109728" marR="109728" marT="109728" marB="109728">
                    <a:lnL w="12700" cap="flat" cmpd="sng" algn="ctr">
                      <a:solidFill>
                        <a:srgbClr val="C9D8E0"/>
                      </a:solidFill>
                      <a:prstDash val="solid"/>
                      <a:round/>
                      <a:headEnd type="none" w="med" len="med"/>
                      <a:tailEnd type="none" w="med" len="med"/>
                    </a:lnL>
                    <a:lnR w="12700" cap="flat" cmpd="sng" algn="ctr">
                      <a:solidFill>
                        <a:srgbClr val="C9D8E0"/>
                      </a:solidFill>
                      <a:prstDash val="solid"/>
                      <a:round/>
                      <a:headEnd type="none" w="med" len="med"/>
                      <a:tailEnd type="none" w="med" len="med"/>
                    </a:lnR>
                    <a:lnT w="12700" cap="flat" cmpd="sng" algn="ctr">
                      <a:solidFill>
                        <a:srgbClr val="C9D8E0"/>
                      </a:solidFill>
                      <a:prstDash val="solid"/>
                      <a:round/>
                      <a:headEnd type="none" w="med" len="med"/>
                      <a:tailEnd type="none" w="med" len="med"/>
                    </a:lnT>
                    <a:lnB w="12700" cap="flat" cmpd="sng" algn="ctr">
                      <a:solidFill>
                        <a:srgbClr val="C9D8E0"/>
                      </a:solidFill>
                      <a:prstDash val="solid"/>
                      <a:round/>
                      <a:headEnd type="none" w="med" len="med"/>
                      <a:tailEnd type="none" w="med" len="med"/>
                    </a:lnB>
                    <a:solidFill>
                      <a:srgbClr val="FFFFFF"/>
                    </a:solidFill>
                  </a:tcPr>
                </a:tc>
                <a:tc>
                  <a:txBody>
                    <a:bodyPr/>
                    <a:lstStyle/>
                    <a:p>
                      <a:pPr marL="0" indent="0">
                        <a:buNone/>
                      </a:pPr>
                      <a:r>
                        <a:rPr lang="en-US" sz="1400">
                          <a:solidFill>
                            <a:srgbClr val="17324D"/>
                          </a:solidFill>
                          <a:latin typeface="Aptos" pitchFamily="34" charset="0"/>
                          <a:ea typeface="Aptos" pitchFamily="34" charset="-122"/>
                          <a:cs typeface="Aptos" pitchFamily="34" charset="-120"/>
                        </a:rPr>
                        <a:t>Monthly | Program analyst + clinical lead</a:t>
                      </a:r>
                      <a:endParaRPr lang="en-US" sz="1400">
                        <a:latin typeface="Aptos" charset="0"/>
                        <a:ea typeface="Aptos" charset="0"/>
                        <a:cs typeface="Aptos" charset="0"/>
                      </a:endParaRPr>
                    </a:p>
                  </a:txBody>
                  <a:tcPr marL="109728" marR="109728" marT="109728" marB="109728">
                    <a:lnL w="12700" cap="flat" cmpd="sng" algn="ctr">
                      <a:solidFill>
                        <a:srgbClr val="C9D8E0"/>
                      </a:solidFill>
                      <a:prstDash val="solid"/>
                      <a:round/>
                      <a:headEnd type="none" w="med" len="med"/>
                      <a:tailEnd type="none" w="med" len="med"/>
                    </a:lnL>
                    <a:lnR w="12700" cap="flat" cmpd="sng" algn="ctr">
                      <a:solidFill>
                        <a:srgbClr val="C9D8E0"/>
                      </a:solidFill>
                      <a:prstDash val="solid"/>
                      <a:round/>
                      <a:headEnd type="none" w="med" len="med"/>
                      <a:tailEnd type="none" w="med" len="med"/>
                    </a:lnR>
                    <a:lnT w="12700" cap="flat" cmpd="sng" algn="ctr">
                      <a:solidFill>
                        <a:srgbClr val="C9D8E0"/>
                      </a:solidFill>
                      <a:prstDash val="solid"/>
                      <a:round/>
                      <a:headEnd type="none" w="med" len="med"/>
                      <a:tailEnd type="none" w="med" len="med"/>
                    </a:lnT>
                    <a:lnB w="12700" cap="flat" cmpd="sng" algn="ctr">
                      <a:solidFill>
                        <a:srgbClr val="C9D8E0"/>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bl>
          </a:graphicData>
        </a:graphic>
      </p:graphicFrame>
      <p:sp>
        <p:nvSpPr>
          <p:cNvPr id="5" name="Shape 3"/>
          <p:cNvSpPr/>
          <p:nvPr/>
        </p:nvSpPr>
        <p:spPr>
          <a:xfrm>
            <a:off x="685800" y="1353312"/>
            <a:ext cx="10835640" cy="530352"/>
          </a:xfrm>
          <a:prstGeom prst="rect">
            <a:avLst/>
          </a:prstGeom>
          <a:solidFill>
            <a:srgbClr val="003B5C"/>
          </a:solidFill>
          <a:ln w="12700">
            <a:solidFill>
              <a:srgbClr val="003B5C"/>
            </a:solidFill>
            <a:prstDash val="solid"/>
          </a:ln>
        </p:spPr>
      </p:sp>
      <p:sp>
        <p:nvSpPr>
          <p:cNvPr id="7" name="Text 4"/>
          <p:cNvSpPr/>
          <p:nvPr/>
        </p:nvSpPr>
        <p:spPr>
          <a:xfrm>
            <a:off x="822960" y="1499616"/>
            <a:ext cx="2377440" cy="228600"/>
          </a:xfrm>
          <a:prstGeom prst="rect">
            <a:avLst/>
          </a:prstGeom>
          <a:noFill/>
          <a:ln/>
        </p:spPr>
        <p:txBody>
          <a:bodyPr wrap="square" lIns="0" tIns="0" rIns="0" bIns="0" rtlCol="0" anchor="ctr"/>
          <a:lstStyle/>
          <a:p>
            <a:pPr marL="0" indent="0">
              <a:buNone/>
            </a:pPr>
            <a:r>
              <a:rPr lang="en-US" sz="1400" b="1">
                <a:solidFill>
                  <a:srgbClr val="FFFFFF"/>
                </a:solidFill>
              </a:rPr>
              <a:t>Field</a:t>
            </a:r>
            <a:endParaRPr lang="en-US" sz="1400"/>
          </a:p>
        </p:txBody>
      </p:sp>
      <p:sp>
        <p:nvSpPr>
          <p:cNvPr id="8" name="Text 5"/>
          <p:cNvSpPr/>
          <p:nvPr/>
        </p:nvSpPr>
        <p:spPr>
          <a:xfrm>
            <a:off x="3520440" y="1499616"/>
            <a:ext cx="7132320" cy="228600"/>
          </a:xfrm>
          <a:prstGeom prst="rect">
            <a:avLst/>
          </a:prstGeom>
          <a:noFill/>
          <a:ln/>
        </p:spPr>
        <p:txBody>
          <a:bodyPr wrap="square" lIns="0" tIns="0" rIns="0" bIns="0" rtlCol="0" anchor="ctr"/>
          <a:lstStyle/>
          <a:p>
            <a:pPr marL="0" indent="0">
              <a:buNone/>
            </a:pPr>
            <a:r>
              <a:rPr lang="en-US" sz="1400" b="1">
                <a:solidFill>
                  <a:srgbClr val="FFFFFF"/>
                </a:solidFill>
              </a:rPr>
              <a:t>Example</a:t>
            </a:r>
            <a:endParaRPr lang="en-US" sz="1400"/>
          </a:p>
        </p:txBody>
      </p:sp>
      <p:sp>
        <p:nvSpPr>
          <p:cNvPr id="9" name="Text 6"/>
          <p:cNvSpPr/>
          <p:nvPr/>
        </p:nvSpPr>
        <p:spPr>
          <a:xfrm>
            <a:off x="502920" y="6510528"/>
            <a:ext cx="3657600" cy="146304"/>
          </a:xfrm>
          <a:prstGeom prst="rect">
            <a:avLst/>
          </a:prstGeom>
          <a:noFill/>
          <a:ln/>
        </p:spPr>
        <p:txBody>
          <a:bodyPr wrap="square" lIns="0" tIns="0" rIns="0" bIns="0" rtlCol="0" anchor="ctr"/>
          <a:lstStyle/>
          <a:p>
            <a:pPr marL="0" indent="0">
              <a:buNone/>
            </a:pPr>
            <a:r>
              <a:rPr lang="en-US" sz="800">
                <a:solidFill>
                  <a:srgbClr val="7A8792"/>
                </a:solidFill>
              </a:rPr>
              <a:t>MUSC Health | Telepalliative Care</a:t>
            </a:r>
            <a:endParaRPr lang="en-US" sz="800"/>
          </a:p>
        </p:txBody>
      </p:sp>
      <p:sp>
        <p:nvSpPr>
          <p:cNvPr id="10" name="Text 7"/>
          <p:cNvSpPr/>
          <p:nvPr/>
        </p:nvSpPr>
        <p:spPr>
          <a:xfrm>
            <a:off x="11292840" y="6492240"/>
            <a:ext cx="365760" cy="164592"/>
          </a:xfrm>
          <a:prstGeom prst="rect">
            <a:avLst/>
          </a:prstGeom>
          <a:noFill/>
          <a:ln/>
        </p:spPr>
        <p:txBody>
          <a:bodyPr wrap="square" lIns="0" tIns="0" rIns="0" bIns="0" rtlCol="0" anchor="ctr"/>
          <a:lstStyle/>
          <a:p>
            <a:pPr marL="0" indent="0" algn="r">
              <a:buNone/>
            </a:pPr>
            <a:r>
              <a:rPr lang="en-US" sz="800">
                <a:solidFill>
                  <a:srgbClr val="7A8792"/>
                </a:solidFill>
              </a:rPr>
              <a:t>5</a:t>
            </a:r>
            <a:endParaRPr lang="en-US" sz="8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02920" y="256032"/>
            <a:ext cx="4114800" cy="201168"/>
          </a:xfrm>
          <a:prstGeom prst="rect">
            <a:avLst/>
          </a:prstGeom>
          <a:noFill/>
          <a:ln/>
        </p:spPr>
        <p:txBody>
          <a:bodyPr wrap="square" rtlCol="0" anchor="ctr"/>
          <a:lstStyle/>
          <a:p>
            <a:pPr marL="0" indent="0">
              <a:buNone/>
            </a:pPr>
            <a:r>
              <a:rPr lang="en-US" sz="1000" b="1" kern="0" spc="140">
                <a:solidFill>
                  <a:srgbClr val="0076A8"/>
                </a:solidFill>
                <a:latin typeface="Aptos" pitchFamily="34" charset="0"/>
                <a:ea typeface="Aptos" pitchFamily="34" charset="-122"/>
                <a:cs typeface="Aptos" pitchFamily="34" charset="-120"/>
              </a:rPr>
              <a:t>MUSC HEALTH MODEL</a:t>
            </a:r>
            <a:endParaRPr lang="en-US" sz="1000"/>
          </a:p>
        </p:txBody>
      </p:sp>
      <p:sp>
        <p:nvSpPr>
          <p:cNvPr id="3" name="Text 1"/>
          <p:cNvSpPr/>
          <p:nvPr/>
        </p:nvSpPr>
        <p:spPr>
          <a:xfrm>
            <a:off x="502920" y="530352"/>
            <a:ext cx="11064240" cy="502920"/>
          </a:xfrm>
          <a:prstGeom prst="rect">
            <a:avLst/>
          </a:prstGeom>
          <a:noFill/>
          <a:ln/>
        </p:spPr>
        <p:txBody>
          <a:bodyPr wrap="square" lIns="0" tIns="0" rIns="0" bIns="0" rtlCol="0" anchor="ctr"/>
          <a:lstStyle/>
          <a:p>
            <a:pPr marL="0" indent="0">
              <a:buNone/>
            </a:pPr>
            <a:r>
              <a:rPr lang="en-US" sz="2800" b="1">
                <a:solidFill>
                  <a:srgbClr val="003B5C"/>
                </a:solidFill>
                <a:latin typeface="Aptos Display" pitchFamily="34" charset="0"/>
                <a:ea typeface="Aptos Display" pitchFamily="34" charset="-122"/>
                <a:cs typeface="Aptos Display" pitchFamily="34" charset="-120"/>
              </a:rPr>
              <a:t>Real-world program context</a:t>
            </a:r>
            <a:endParaRPr lang="en-US" sz="2800"/>
          </a:p>
        </p:txBody>
      </p:sp>
      <p:sp>
        <p:nvSpPr>
          <p:cNvPr id="4" name="Shape 2"/>
          <p:cNvSpPr/>
          <p:nvPr/>
        </p:nvSpPr>
        <p:spPr>
          <a:xfrm>
            <a:off x="502920" y="1115568"/>
            <a:ext cx="11155680" cy="9144"/>
          </a:xfrm>
          <a:prstGeom prst="line">
            <a:avLst/>
          </a:prstGeom>
          <a:noFill/>
          <a:ln w="12700">
            <a:solidFill>
              <a:srgbClr val="D7E2E8"/>
            </a:solidFill>
            <a:prstDash val="solid"/>
          </a:ln>
        </p:spPr>
      </p:sp>
      <p:sp>
        <p:nvSpPr>
          <p:cNvPr id="5" name="Text 3"/>
          <p:cNvSpPr/>
          <p:nvPr/>
        </p:nvSpPr>
        <p:spPr>
          <a:xfrm>
            <a:off x="731520" y="1508760"/>
            <a:ext cx="1097280" cy="640080"/>
          </a:xfrm>
          <a:prstGeom prst="rect">
            <a:avLst/>
          </a:prstGeom>
          <a:noFill/>
          <a:ln/>
        </p:spPr>
        <p:txBody>
          <a:bodyPr wrap="square" lIns="0" tIns="0" rIns="0" bIns="0" rtlCol="0" anchor="ctr"/>
          <a:lstStyle/>
          <a:p>
            <a:pPr marL="0" indent="0" algn="ctr">
              <a:buNone/>
            </a:pPr>
            <a:r>
              <a:rPr lang="en-US" sz="4200" b="1">
                <a:solidFill>
                  <a:srgbClr val="0076A8"/>
                </a:solidFill>
              </a:rPr>
              <a:t>3</a:t>
            </a:r>
            <a:endParaRPr lang="en-US" sz="4200"/>
          </a:p>
        </p:txBody>
      </p:sp>
      <p:sp>
        <p:nvSpPr>
          <p:cNvPr id="6" name="Text 4"/>
          <p:cNvSpPr/>
          <p:nvPr/>
        </p:nvSpPr>
        <p:spPr>
          <a:xfrm>
            <a:off x="594360" y="2194560"/>
            <a:ext cx="1371600" cy="640080"/>
          </a:xfrm>
          <a:prstGeom prst="rect">
            <a:avLst/>
          </a:prstGeom>
          <a:noFill/>
          <a:ln/>
        </p:spPr>
        <p:txBody>
          <a:bodyPr wrap="square" lIns="0" tIns="0" rIns="0" bIns="0" rtlCol="0" anchor="ctr"/>
          <a:lstStyle/>
          <a:p>
            <a:pPr marL="0" indent="0" algn="ctr">
              <a:buNone/>
            </a:pPr>
            <a:r>
              <a:rPr lang="en-US" sz="1300" b="1">
                <a:solidFill>
                  <a:srgbClr val="17324D"/>
                </a:solidFill>
              </a:rPr>
              <a:t>palliative-trained APPs</a:t>
            </a:r>
            <a:endParaRPr lang="en-US" sz="1300"/>
          </a:p>
        </p:txBody>
      </p:sp>
      <p:sp>
        <p:nvSpPr>
          <p:cNvPr id="7" name="Text 5"/>
          <p:cNvSpPr/>
          <p:nvPr/>
        </p:nvSpPr>
        <p:spPr>
          <a:xfrm>
            <a:off x="2834640" y="1508760"/>
            <a:ext cx="1371600" cy="640080"/>
          </a:xfrm>
          <a:prstGeom prst="rect">
            <a:avLst/>
          </a:prstGeom>
          <a:noFill/>
          <a:ln/>
        </p:spPr>
        <p:txBody>
          <a:bodyPr wrap="square" lIns="0" tIns="0" rIns="0" bIns="0" rtlCol="0" anchor="ctr"/>
          <a:lstStyle/>
          <a:p>
            <a:pPr marL="0" indent="0" algn="ctr">
              <a:buNone/>
            </a:pPr>
            <a:r>
              <a:rPr lang="en-US" sz="4200" b="1">
                <a:solidFill>
                  <a:srgbClr val="007C83"/>
                </a:solidFill>
              </a:rPr>
              <a:t>14</a:t>
            </a:r>
            <a:endParaRPr lang="en-US" sz="4200"/>
          </a:p>
        </p:txBody>
      </p:sp>
      <p:sp>
        <p:nvSpPr>
          <p:cNvPr id="8" name="Text 6"/>
          <p:cNvSpPr/>
          <p:nvPr/>
        </p:nvSpPr>
        <p:spPr>
          <a:xfrm>
            <a:off x="2743200" y="2194560"/>
            <a:ext cx="1554480" cy="640080"/>
          </a:xfrm>
          <a:prstGeom prst="rect">
            <a:avLst/>
          </a:prstGeom>
          <a:noFill/>
          <a:ln/>
        </p:spPr>
        <p:txBody>
          <a:bodyPr wrap="square" lIns="0" tIns="0" rIns="0" bIns="0" rtlCol="0" anchor="ctr"/>
          <a:lstStyle/>
          <a:p>
            <a:pPr marL="0" indent="0" algn="ctr">
              <a:buNone/>
            </a:pPr>
            <a:r>
              <a:rPr lang="en-US" sz="1300" b="1">
                <a:solidFill>
                  <a:srgbClr val="17324D"/>
                </a:solidFill>
              </a:rPr>
              <a:t>regional hospitals served</a:t>
            </a:r>
            <a:endParaRPr lang="en-US" sz="1300"/>
          </a:p>
        </p:txBody>
      </p:sp>
      <p:sp>
        <p:nvSpPr>
          <p:cNvPr id="9" name="Text 7"/>
          <p:cNvSpPr/>
          <p:nvPr/>
        </p:nvSpPr>
        <p:spPr>
          <a:xfrm>
            <a:off x="4983480" y="1627632"/>
            <a:ext cx="2468880" cy="502920"/>
          </a:xfrm>
          <a:prstGeom prst="rect">
            <a:avLst/>
          </a:prstGeom>
          <a:noFill/>
          <a:ln/>
        </p:spPr>
        <p:txBody>
          <a:bodyPr wrap="square" lIns="0" tIns="0" rIns="0" bIns="0" rtlCol="0" anchor="ctr"/>
          <a:lstStyle/>
          <a:p>
            <a:pPr marL="0" indent="0" algn="ctr">
              <a:buNone/>
            </a:pPr>
            <a:r>
              <a:rPr lang="en-US" sz="2400" b="1">
                <a:solidFill>
                  <a:srgbClr val="F2B134"/>
                </a:solidFill>
              </a:rPr>
              <a:t>Virtual integration</a:t>
            </a:r>
            <a:endParaRPr lang="en-US" sz="2400"/>
          </a:p>
        </p:txBody>
      </p:sp>
      <p:sp>
        <p:nvSpPr>
          <p:cNvPr id="10" name="Text 8"/>
          <p:cNvSpPr/>
          <p:nvPr/>
        </p:nvSpPr>
        <p:spPr>
          <a:xfrm>
            <a:off x="5120640" y="2194560"/>
            <a:ext cx="2194560" cy="457200"/>
          </a:xfrm>
          <a:prstGeom prst="rect">
            <a:avLst/>
          </a:prstGeom>
          <a:noFill/>
          <a:ln/>
        </p:spPr>
        <p:txBody>
          <a:bodyPr wrap="square" lIns="0" tIns="0" rIns="0" bIns="0" rtlCol="0" anchor="ctr"/>
          <a:lstStyle/>
          <a:p>
            <a:pPr marL="0" indent="0" algn="ctr">
              <a:buNone/>
            </a:pPr>
            <a:r>
              <a:rPr lang="en-US" sz="1300" b="1">
                <a:solidFill>
                  <a:srgbClr val="17324D"/>
                </a:solidFill>
              </a:rPr>
              <a:t>with local bedside teams</a:t>
            </a:r>
            <a:endParaRPr lang="en-US" sz="1300"/>
          </a:p>
        </p:txBody>
      </p:sp>
      <p:sp>
        <p:nvSpPr>
          <p:cNvPr id="11" name="Text 9"/>
          <p:cNvSpPr/>
          <p:nvPr/>
        </p:nvSpPr>
        <p:spPr>
          <a:xfrm>
            <a:off x="8001000" y="1627632"/>
            <a:ext cx="3017520" cy="502920"/>
          </a:xfrm>
          <a:prstGeom prst="rect">
            <a:avLst/>
          </a:prstGeom>
          <a:noFill/>
          <a:ln/>
        </p:spPr>
        <p:txBody>
          <a:bodyPr wrap="square" lIns="0" tIns="0" rIns="0" bIns="0" rtlCol="0" anchor="ctr"/>
          <a:lstStyle/>
          <a:p>
            <a:pPr marL="0" indent="0" algn="ctr">
              <a:buNone/>
            </a:pPr>
            <a:r>
              <a:rPr lang="en-US" sz="2400" b="1">
                <a:solidFill>
                  <a:srgbClr val="003B5C"/>
                </a:solidFill>
              </a:rPr>
              <a:t>Early inpatient involvement</a:t>
            </a:r>
            <a:endParaRPr lang="en-US" sz="2400"/>
          </a:p>
        </p:txBody>
      </p:sp>
      <p:sp>
        <p:nvSpPr>
          <p:cNvPr id="12" name="Text 10"/>
          <p:cNvSpPr/>
          <p:nvPr/>
        </p:nvSpPr>
        <p:spPr>
          <a:xfrm>
            <a:off x="8366760" y="2194560"/>
            <a:ext cx="2286000" cy="457200"/>
          </a:xfrm>
          <a:prstGeom prst="rect">
            <a:avLst/>
          </a:prstGeom>
          <a:noFill/>
          <a:ln/>
        </p:spPr>
        <p:txBody>
          <a:bodyPr wrap="square" lIns="0" tIns="0" rIns="0" bIns="0" rtlCol="0" anchor="ctr"/>
          <a:lstStyle/>
          <a:p>
            <a:pPr marL="0" indent="0" algn="ctr">
              <a:buNone/>
            </a:pPr>
            <a:r>
              <a:rPr lang="en-US" sz="1300" b="1">
                <a:solidFill>
                  <a:srgbClr val="17324D"/>
                </a:solidFill>
              </a:rPr>
              <a:t>as a key operating strategy</a:t>
            </a:r>
            <a:endParaRPr lang="en-US" sz="1300"/>
          </a:p>
        </p:txBody>
      </p:sp>
      <p:sp>
        <p:nvSpPr>
          <p:cNvPr id="13" name="Shape 11"/>
          <p:cNvSpPr/>
          <p:nvPr/>
        </p:nvSpPr>
        <p:spPr>
          <a:xfrm>
            <a:off x="914400" y="3429000"/>
            <a:ext cx="10332720" cy="1325880"/>
          </a:xfrm>
          <a:prstGeom prst="roundRect">
            <a:avLst>
              <a:gd name="adj" fmla="val 5517"/>
            </a:avLst>
          </a:prstGeom>
          <a:solidFill>
            <a:srgbClr val="FFFFFF"/>
          </a:solidFill>
          <a:ln w="12700">
            <a:solidFill>
              <a:srgbClr val="D9E4EA"/>
            </a:solidFill>
            <a:prstDash val="solid"/>
          </a:ln>
        </p:spPr>
      </p:sp>
      <p:sp>
        <p:nvSpPr>
          <p:cNvPr id="14" name="Shape 12"/>
          <p:cNvSpPr/>
          <p:nvPr/>
        </p:nvSpPr>
        <p:spPr>
          <a:xfrm>
            <a:off x="914400" y="3429000"/>
            <a:ext cx="82296" cy="1325880"/>
          </a:xfrm>
          <a:prstGeom prst="rect">
            <a:avLst/>
          </a:prstGeom>
          <a:solidFill>
            <a:srgbClr val="0076A8"/>
          </a:solidFill>
          <a:ln w="12700">
            <a:solidFill>
              <a:srgbClr val="0076A8"/>
            </a:solidFill>
            <a:prstDash val="solid"/>
          </a:ln>
        </p:spPr>
      </p:sp>
      <p:sp>
        <p:nvSpPr>
          <p:cNvPr id="15" name="Text 13"/>
          <p:cNvSpPr/>
          <p:nvPr/>
        </p:nvSpPr>
        <p:spPr>
          <a:xfrm>
            <a:off x="1143000" y="3611880"/>
            <a:ext cx="9921240" cy="320040"/>
          </a:xfrm>
          <a:prstGeom prst="rect">
            <a:avLst/>
          </a:prstGeom>
          <a:noFill/>
          <a:ln/>
        </p:spPr>
        <p:txBody>
          <a:bodyPr wrap="square" lIns="0" tIns="0" rIns="0" bIns="0" rtlCol="0" anchor="ctr"/>
          <a:lstStyle/>
          <a:p>
            <a:pPr marL="0" indent="0">
              <a:buNone/>
            </a:pPr>
            <a:r>
              <a:rPr lang="en-US" sz="1800" b="1">
                <a:solidFill>
                  <a:srgbClr val="17324D"/>
                </a:solidFill>
              </a:rPr>
              <a:t>Clinical focus</a:t>
            </a:r>
            <a:endParaRPr lang="en-US" sz="1800"/>
          </a:p>
        </p:txBody>
      </p:sp>
      <p:sp>
        <p:nvSpPr>
          <p:cNvPr id="16" name="Text 14"/>
          <p:cNvSpPr/>
          <p:nvPr/>
        </p:nvSpPr>
        <p:spPr>
          <a:xfrm>
            <a:off x="1143000" y="4087368"/>
            <a:ext cx="9893808" cy="502920"/>
          </a:xfrm>
          <a:prstGeom prst="rect">
            <a:avLst/>
          </a:prstGeom>
          <a:noFill/>
          <a:ln/>
        </p:spPr>
        <p:txBody>
          <a:bodyPr wrap="square" lIns="0" tIns="0" rIns="0" bIns="0" rtlCol="0" anchor="ctr"/>
          <a:lstStyle/>
          <a:p>
            <a:pPr marL="0" indent="0">
              <a:buNone/>
            </a:pPr>
            <a:r>
              <a:rPr lang="en-US" sz="1300">
                <a:solidFill>
                  <a:srgbClr val="5F6B76"/>
                </a:solidFill>
              </a:rPr>
              <a:t>Symptom management • goals of care • advance care planning • decision support • alignment of treatment with patient values</a:t>
            </a:r>
            <a:endParaRPr lang="en-US" sz="1300"/>
          </a:p>
        </p:txBody>
      </p:sp>
      <p:sp>
        <p:nvSpPr>
          <p:cNvPr id="17" name="Text 15"/>
          <p:cNvSpPr/>
          <p:nvPr/>
        </p:nvSpPr>
        <p:spPr>
          <a:xfrm>
            <a:off x="502920" y="6510528"/>
            <a:ext cx="3657600" cy="146304"/>
          </a:xfrm>
          <a:prstGeom prst="rect">
            <a:avLst/>
          </a:prstGeom>
          <a:noFill/>
          <a:ln/>
        </p:spPr>
        <p:txBody>
          <a:bodyPr wrap="square" lIns="0" tIns="0" rIns="0" bIns="0" rtlCol="0" anchor="ctr"/>
          <a:lstStyle/>
          <a:p>
            <a:pPr marL="0" indent="0">
              <a:buNone/>
            </a:pPr>
            <a:r>
              <a:rPr lang="en-US" sz="800">
                <a:solidFill>
                  <a:srgbClr val="7A8792"/>
                </a:solidFill>
              </a:rPr>
              <a:t>MUSC Health | Telepalliative Care</a:t>
            </a:r>
            <a:endParaRPr lang="en-US" sz="800"/>
          </a:p>
        </p:txBody>
      </p:sp>
      <p:sp>
        <p:nvSpPr>
          <p:cNvPr id="18" name="Text 16"/>
          <p:cNvSpPr/>
          <p:nvPr/>
        </p:nvSpPr>
        <p:spPr>
          <a:xfrm>
            <a:off x="11292840" y="6492240"/>
            <a:ext cx="365760" cy="164592"/>
          </a:xfrm>
          <a:prstGeom prst="rect">
            <a:avLst/>
          </a:prstGeom>
          <a:noFill/>
          <a:ln/>
        </p:spPr>
        <p:txBody>
          <a:bodyPr wrap="square" lIns="0" tIns="0" rIns="0" bIns="0" rtlCol="0" anchor="ctr"/>
          <a:lstStyle/>
          <a:p>
            <a:pPr marL="0" indent="0" algn="r">
              <a:buNone/>
            </a:pPr>
            <a:r>
              <a:rPr lang="en-US" sz="800">
                <a:solidFill>
                  <a:srgbClr val="7A8792"/>
                </a:solidFill>
              </a:rPr>
              <a:t>6</a:t>
            </a:r>
            <a:endParaRPr lang="en-US" sz="8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02920" y="256032"/>
            <a:ext cx="4114800" cy="201168"/>
          </a:xfrm>
          <a:prstGeom prst="rect">
            <a:avLst/>
          </a:prstGeom>
          <a:noFill/>
          <a:ln/>
        </p:spPr>
        <p:txBody>
          <a:bodyPr wrap="square" rtlCol="0" anchor="ctr"/>
          <a:lstStyle/>
          <a:p>
            <a:pPr marL="0" indent="0">
              <a:buNone/>
            </a:pPr>
            <a:r>
              <a:rPr lang="en-US" sz="1000" b="1" kern="0" spc="140">
                <a:solidFill>
                  <a:srgbClr val="0076A8"/>
                </a:solidFill>
                <a:latin typeface="Aptos" pitchFamily="34" charset="0"/>
                <a:ea typeface="Aptos" pitchFamily="34" charset="-122"/>
                <a:cs typeface="Aptos" pitchFamily="34" charset="-120"/>
              </a:rPr>
              <a:t>CONSULT VOLUME | SEPT 2025–MARCH 2026</a:t>
            </a:r>
            <a:endParaRPr lang="en-US" sz="1000"/>
          </a:p>
        </p:txBody>
      </p:sp>
      <p:sp>
        <p:nvSpPr>
          <p:cNvPr id="3" name="Text 1"/>
          <p:cNvSpPr/>
          <p:nvPr/>
        </p:nvSpPr>
        <p:spPr>
          <a:xfrm>
            <a:off x="502920" y="530352"/>
            <a:ext cx="11064240" cy="502920"/>
          </a:xfrm>
          <a:prstGeom prst="rect">
            <a:avLst/>
          </a:prstGeom>
          <a:noFill/>
          <a:ln/>
        </p:spPr>
        <p:txBody>
          <a:bodyPr wrap="square" lIns="0" tIns="0" rIns="0" bIns="0" rtlCol="0" anchor="ctr"/>
          <a:lstStyle/>
          <a:p>
            <a:pPr marL="0" indent="0">
              <a:buNone/>
            </a:pPr>
            <a:r>
              <a:rPr lang="en-US" sz="2800" b="1">
                <a:solidFill>
                  <a:srgbClr val="003B5C"/>
                </a:solidFill>
                <a:latin typeface="Aptos Display" pitchFamily="34" charset="0"/>
                <a:ea typeface="Aptos Display" pitchFamily="34" charset="-122"/>
                <a:cs typeface="Aptos Display" pitchFamily="34" charset="-120"/>
              </a:rPr>
              <a:t>Access starts with the referral pipeline</a:t>
            </a:r>
            <a:endParaRPr lang="en-US" sz="2800"/>
          </a:p>
        </p:txBody>
      </p:sp>
      <p:sp>
        <p:nvSpPr>
          <p:cNvPr id="4" name="Shape 2"/>
          <p:cNvSpPr/>
          <p:nvPr/>
        </p:nvSpPr>
        <p:spPr>
          <a:xfrm>
            <a:off x="502920" y="1115568"/>
            <a:ext cx="11155680" cy="9144"/>
          </a:xfrm>
          <a:prstGeom prst="line">
            <a:avLst/>
          </a:prstGeom>
          <a:noFill/>
          <a:ln w="12700">
            <a:solidFill>
              <a:srgbClr val="D7E2E8"/>
            </a:solidFill>
            <a:prstDash val="solid"/>
          </a:ln>
        </p:spPr>
      </p:sp>
      <p:graphicFrame>
        <p:nvGraphicFramePr>
          <p:cNvPr id="5" name="Chart 0"/>
          <p:cNvGraphicFramePr/>
          <p:nvPr/>
        </p:nvGraphicFramePr>
        <p:xfrm>
          <a:off x="640080" y="1463040"/>
          <a:ext cx="5852160" cy="425196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 3"/>
          <p:cNvSpPr/>
          <p:nvPr/>
        </p:nvSpPr>
        <p:spPr>
          <a:xfrm>
            <a:off x="7406640" y="1645920"/>
            <a:ext cx="2468880" cy="640080"/>
          </a:xfrm>
          <a:prstGeom prst="rect">
            <a:avLst/>
          </a:prstGeom>
          <a:noFill/>
          <a:ln/>
        </p:spPr>
        <p:txBody>
          <a:bodyPr wrap="square" lIns="0" tIns="0" rIns="0" bIns="0" rtlCol="0" anchor="ctr"/>
          <a:lstStyle/>
          <a:p>
            <a:pPr marL="0" indent="0" algn="ctr">
              <a:buNone/>
            </a:pPr>
            <a:r>
              <a:rPr lang="en-US" sz="4200" b="1">
                <a:solidFill>
                  <a:srgbClr val="003B5C"/>
                </a:solidFill>
              </a:rPr>
              <a:t>1,227</a:t>
            </a:r>
            <a:endParaRPr lang="en-US" sz="4200"/>
          </a:p>
        </p:txBody>
      </p:sp>
      <p:sp>
        <p:nvSpPr>
          <p:cNvPr id="7" name="Text 4"/>
          <p:cNvSpPr/>
          <p:nvPr/>
        </p:nvSpPr>
        <p:spPr>
          <a:xfrm>
            <a:off x="7406640" y="2267712"/>
            <a:ext cx="2468880" cy="365760"/>
          </a:xfrm>
          <a:prstGeom prst="rect">
            <a:avLst/>
          </a:prstGeom>
          <a:noFill/>
          <a:ln/>
        </p:spPr>
        <p:txBody>
          <a:bodyPr wrap="square" lIns="0" tIns="0" rIns="0" bIns="0" rtlCol="0" anchor="ctr"/>
          <a:lstStyle/>
          <a:p>
            <a:pPr marL="0" indent="0" algn="ctr">
              <a:buNone/>
            </a:pPr>
            <a:r>
              <a:rPr lang="en-US" sz="1500">
                <a:solidFill>
                  <a:srgbClr val="5F6B76"/>
                </a:solidFill>
              </a:rPr>
              <a:t>consults ordered</a:t>
            </a:r>
            <a:endParaRPr lang="en-US" sz="1500"/>
          </a:p>
        </p:txBody>
      </p:sp>
      <p:sp>
        <p:nvSpPr>
          <p:cNvPr id="8" name="Shape 5"/>
          <p:cNvSpPr/>
          <p:nvPr/>
        </p:nvSpPr>
        <p:spPr>
          <a:xfrm>
            <a:off x="6629400" y="2834640"/>
            <a:ext cx="4114800" cy="2286000"/>
          </a:xfrm>
          <a:prstGeom prst="roundRect">
            <a:avLst>
              <a:gd name="adj" fmla="val 3200"/>
            </a:avLst>
          </a:prstGeom>
          <a:solidFill>
            <a:srgbClr val="FFFFFF"/>
          </a:solidFill>
          <a:ln w="12700">
            <a:solidFill>
              <a:srgbClr val="D9E4EA"/>
            </a:solidFill>
            <a:prstDash val="solid"/>
          </a:ln>
        </p:spPr>
      </p:sp>
      <p:sp>
        <p:nvSpPr>
          <p:cNvPr id="9" name="Shape 6"/>
          <p:cNvSpPr/>
          <p:nvPr/>
        </p:nvSpPr>
        <p:spPr>
          <a:xfrm>
            <a:off x="6629400" y="2834640"/>
            <a:ext cx="82296" cy="2286000"/>
          </a:xfrm>
          <a:prstGeom prst="rect">
            <a:avLst/>
          </a:prstGeom>
          <a:solidFill>
            <a:srgbClr val="F2B134"/>
          </a:solidFill>
          <a:ln w="12700">
            <a:solidFill>
              <a:srgbClr val="F2B134"/>
            </a:solidFill>
            <a:prstDash val="solid"/>
          </a:ln>
        </p:spPr>
      </p:sp>
      <p:sp>
        <p:nvSpPr>
          <p:cNvPr id="10" name="Text 7"/>
          <p:cNvSpPr/>
          <p:nvPr/>
        </p:nvSpPr>
        <p:spPr>
          <a:xfrm>
            <a:off x="6858000" y="3017520"/>
            <a:ext cx="3703320" cy="320040"/>
          </a:xfrm>
          <a:prstGeom prst="rect">
            <a:avLst/>
          </a:prstGeom>
          <a:noFill/>
          <a:ln/>
        </p:spPr>
        <p:txBody>
          <a:bodyPr wrap="square" lIns="0" tIns="0" rIns="0" bIns="0" rtlCol="0" anchor="ctr"/>
          <a:lstStyle/>
          <a:p>
            <a:pPr marL="0" indent="0">
              <a:buNone/>
            </a:pPr>
            <a:r>
              <a:rPr lang="en-US" sz="1800" b="1">
                <a:solidFill>
                  <a:srgbClr val="17324D"/>
                </a:solidFill>
              </a:rPr>
              <a:t>What cancellations may signal</a:t>
            </a:r>
            <a:endParaRPr lang="en-US" sz="1800"/>
          </a:p>
        </p:txBody>
      </p:sp>
      <p:sp>
        <p:nvSpPr>
          <p:cNvPr id="11" name="Text 8"/>
          <p:cNvSpPr/>
          <p:nvPr/>
        </p:nvSpPr>
        <p:spPr>
          <a:xfrm>
            <a:off x="6858000" y="3493008"/>
            <a:ext cx="3675888" cy="1463040"/>
          </a:xfrm>
          <a:prstGeom prst="rect">
            <a:avLst/>
          </a:prstGeom>
          <a:noFill/>
          <a:ln/>
        </p:spPr>
        <p:txBody>
          <a:bodyPr wrap="square" lIns="0" tIns="0" rIns="0" bIns="0" rtlCol="0" anchor="ctr"/>
          <a:lstStyle/>
          <a:p>
            <a:pPr marL="0" indent="0">
              <a:buNone/>
            </a:pPr>
            <a:r>
              <a:rPr lang="en-US" sz="1300">
                <a:solidFill>
                  <a:srgbClr val="5F6B76"/>
                </a:solidFill>
              </a:rPr>
              <a:t>Clinical timing and care transitions, including family availability, death, and discharge. The improvement opportunity is earlier identification and referral.</a:t>
            </a:r>
            <a:endParaRPr lang="en-US" sz="1300"/>
          </a:p>
        </p:txBody>
      </p:sp>
      <p:sp>
        <p:nvSpPr>
          <p:cNvPr id="12" name="Text 9"/>
          <p:cNvSpPr/>
          <p:nvPr/>
        </p:nvSpPr>
        <p:spPr>
          <a:xfrm>
            <a:off x="502920" y="6510528"/>
            <a:ext cx="3657600" cy="146304"/>
          </a:xfrm>
          <a:prstGeom prst="rect">
            <a:avLst/>
          </a:prstGeom>
          <a:noFill/>
          <a:ln/>
        </p:spPr>
        <p:txBody>
          <a:bodyPr wrap="square" lIns="0" tIns="0" rIns="0" bIns="0" rtlCol="0" anchor="ctr"/>
          <a:lstStyle/>
          <a:p>
            <a:pPr marL="0" indent="0">
              <a:buNone/>
            </a:pPr>
            <a:r>
              <a:rPr lang="en-US" sz="800">
                <a:solidFill>
                  <a:srgbClr val="7A8792"/>
                </a:solidFill>
              </a:rPr>
              <a:t>MUSC Health | Telepalliative Care</a:t>
            </a:r>
            <a:endParaRPr lang="en-US" sz="800"/>
          </a:p>
        </p:txBody>
      </p:sp>
      <p:sp>
        <p:nvSpPr>
          <p:cNvPr id="13" name="Text 10"/>
          <p:cNvSpPr/>
          <p:nvPr/>
        </p:nvSpPr>
        <p:spPr>
          <a:xfrm>
            <a:off x="11292840" y="6492240"/>
            <a:ext cx="365760" cy="164592"/>
          </a:xfrm>
          <a:prstGeom prst="rect">
            <a:avLst/>
          </a:prstGeom>
          <a:noFill/>
          <a:ln/>
        </p:spPr>
        <p:txBody>
          <a:bodyPr wrap="square" lIns="0" tIns="0" rIns="0" bIns="0" rtlCol="0" anchor="ctr"/>
          <a:lstStyle/>
          <a:p>
            <a:pPr marL="0" indent="0" algn="r">
              <a:buNone/>
            </a:pPr>
            <a:r>
              <a:rPr lang="en-US" sz="800">
                <a:solidFill>
                  <a:srgbClr val="7A8792"/>
                </a:solidFill>
              </a:rPr>
              <a:t>7</a:t>
            </a:r>
            <a:endParaRPr lang="en-US" sz="8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02920" y="256032"/>
            <a:ext cx="4114800" cy="201168"/>
          </a:xfrm>
          <a:prstGeom prst="rect">
            <a:avLst/>
          </a:prstGeom>
          <a:noFill/>
          <a:ln/>
        </p:spPr>
        <p:txBody>
          <a:bodyPr wrap="square" rtlCol="0" anchor="ctr"/>
          <a:lstStyle/>
          <a:p>
            <a:pPr marL="0" indent="0">
              <a:buNone/>
            </a:pPr>
            <a:r>
              <a:rPr lang="en-US" sz="1000" b="1" kern="0" spc="140">
                <a:solidFill>
                  <a:srgbClr val="0076A8"/>
                </a:solidFill>
                <a:latin typeface="Aptos" pitchFamily="34" charset="0"/>
                <a:ea typeface="Aptos" pitchFamily="34" charset="-122"/>
                <a:cs typeface="Aptos" pitchFamily="34" charset="-120"/>
              </a:rPr>
              <a:t>PROPENSITY-SCORE MATCHED RESULTS</a:t>
            </a:r>
            <a:endParaRPr lang="en-US" sz="1000"/>
          </a:p>
        </p:txBody>
      </p:sp>
      <p:sp>
        <p:nvSpPr>
          <p:cNvPr id="3" name="Text 1"/>
          <p:cNvSpPr/>
          <p:nvPr/>
        </p:nvSpPr>
        <p:spPr>
          <a:xfrm>
            <a:off x="502920" y="530352"/>
            <a:ext cx="11064240" cy="502920"/>
          </a:xfrm>
          <a:prstGeom prst="rect">
            <a:avLst/>
          </a:prstGeom>
          <a:noFill/>
          <a:ln/>
        </p:spPr>
        <p:txBody>
          <a:bodyPr wrap="square" lIns="0" tIns="0" rIns="0" bIns="0" rtlCol="0" anchor="ctr"/>
          <a:lstStyle/>
          <a:p>
            <a:pPr marL="0" indent="0">
              <a:buNone/>
            </a:pPr>
            <a:r>
              <a:rPr lang="en-US" sz="2800" b="1">
                <a:solidFill>
                  <a:srgbClr val="003B5C"/>
                </a:solidFill>
                <a:latin typeface="Aptos Display" pitchFamily="34" charset="0"/>
                <a:ea typeface="Aptos Display" pitchFamily="34" charset="-122"/>
                <a:cs typeface="Aptos Display" pitchFamily="34" charset="-120"/>
              </a:rPr>
              <a:t>Use adjusted comparisons to strengthen inference</a:t>
            </a:r>
            <a:endParaRPr lang="en-US" sz="2800"/>
          </a:p>
        </p:txBody>
      </p:sp>
      <p:sp>
        <p:nvSpPr>
          <p:cNvPr id="4" name="Shape 2"/>
          <p:cNvSpPr/>
          <p:nvPr/>
        </p:nvSpPr>
        <p:spPr>
          <a:xfrm>
            <a:off x="502920" y="1115568"/>
            <a:ext cx="11155680" cy="9144"/>
          </a:xfrm>
          <a:prstGeom prst="line">
            <a:avLst/>
          </a:prstGeom>
          <a:noFill/>
          <a:ln w="12700">
            <a:solidFill>
              <a:srgbClr val="D7E2E8"/>
            </a:solidFill>
            <a:prstDash val="solid"/>
          </a:ln>
        </p:spPr>
      </p:sp>
      <p:graphicFrame>
        <p:nvGraphicFramePr>
          <p:cNvPr id="5" name="Chart 0"/>
          <p:cNvGraphicFramePr/>
          <p:nvPr/>
        </p:nvGraphicFramePr>
        <p:xfrm>
          <a:off x="640080" y="1417320"/>
          <a:ext cx="6629400" cy="4480560"/>
        </p:xfrm>
        <a:graphic>
          <a:graphicData uri="http://schemas.openxmlformats.org/drawingml/2006/chart">
            <c:chart xmlns:c="http://schemas.openxmlformats.org/drawingml/2006/chart" xmlns:r="http://schemas.openxmlformats.org/officeDocument/2006/relationships" r:id="rId3"/>
          </a:graphicData>
        </a:graphic>
      </p:graphicFrame>
      <p:sp>
        <p:nvSpPr>
          <p:cNvPr id="6" name="Shape 3"/>
          <p:cNvSpPr/>
          <p:nvPr/>
        </p:nvSpPr>
        <p:spPr>
          <a:xfrm>
            <a:off x="7635240" y="1600200"/>
            <a:ext cx="3566160" cy="1234440"/>
          </a:xfrm>
          <a:prstGeom prst="roundRect">
            <a:avLst>
              <a:gd name="adj" fmla="val 5926"/>
            </a:avLst>
          </a:prstGeom>
          <a:solidFill>
            <a:srgbClr val="FFFFFF"/>
          </a:solidFill>
          <a:ln w="12700">
            <a:solidFill>
              <a:srgbClr val="D9E4EA"/>
            </a:solidFill>
            <a:prstDash val="solid"/>
          </a:ln>
        </p:spPr>
      </p:sp>
      <p:sp>
        <p:nvSpPr>
          <p:cNvPr id="7" name="Shape 4"/>
          <p:cNvSpPr/>
          <p:nvPr/>
        </p:nvSpPr>
        <p:spPr>
          <a:xfrm>
            <a:off x="7635240" y="1600200"/>
            <a:ext cx="82296" cy="1234440"/>
          </a:xfrm>
          <a:prstGeom prst="rect">
            <a:avLst/>
          </a:prstGeom>
          <a:solidFill>
            <a:srgbClr val="0076A8"/>
          </a:solidFill>
          <a:ln w="12700">
            <a:solidFill>
              <a:srgbClr val="0076A8"/>
            </a:solidFill>
            <a:prstDash val="solid"/>
          </a:ln>
        </p:spPr>
      </p:sp>
      <p:sp>
        <p:nvSpPr>
          <p:cNvPr id="8" name="Text 5"/>
          <p:cNvSpPr/>
          <p:nvPr/>
        </p:nvSpPr>
        <p:spPr>
          <a:xfrm>
            <a:off x="7863840" y="1783080"/>
            <a:ext cx="3154680" cy="320040"/>
          </a:xfrm>
          <a:prstGeom prst="rect">
            <a:avLst/>
          </a:prstGeom>
          <a:noFill/>
          <a:ln/>
        </p:spPr>
        <p:txBody>
          <a:bodyPr wrap="square" lIns="0" tIns="0" rIns="0" bIns="0" rtlCol="0" anchor="ctr"/>
          <a:lstStyle/>
          <a:p>
            <a:pPr marL="0" indent="0">
              <a:buNone/>
            </a:pPr>
            <a:r>
              <a:rPr lang="en-US" sz="1800" b="1">
                <a:solidFill>
                  <a:srgbClr val="17324D"/>
                </a:solidFill>
              </a:rPr>
              <a:t>10.5 days</a:t>
            </a:r>
            <a:endParaRPr lang="en-US" sz="1800"/>
          </a:p>
        </p:txBody>
      </p:sp>
      <p:sp>
        <p:nvSpPr>
          <p:cNvPr id="9" name="Text 6"/>
          <p:cNvSpPr/>
          <p:nvPr/>
        </p:nvSpPr>
        <p:spPr>
          <a:xfrm>
            <a:off x="7863840" y="2258568"/>
            <a:ext cx="3127248" cy="411480"/>
          </a:xfrm>
          <a:prstGeom prst="rect">
            <a:avLst/>
          </a:prstGeom>
          <a:noFill/>
          <a:ln/>
        </p:spPr>
        <p:txBody>
          <a:bodyPr wrap="square" lIns="0" tIns="0" rIns="0" bIns="0" rtlCol="0" anchor="ctr"/>
          <a:lstStyle/>
          <a:p>
            <a:pPr marL="0" indent="0">
              <a:buNone/>
            </a:pPr>
            <a:r>
              <a:rPr lang="en-US" sz="1300">
                <a:solidFill>
                  <a:srgbClr val="5F6B76"/>
                </a:solidFill>
              </a:rPr>
              <a:t>Adjusted mean LOS difference</a:t>
            </a:r>
            <a:endParaRPr lang="en-US" sz="1300"/>
          </a:p>
        </p:txBody>
      </p:sp>
      <p:sp>
        <p:nvSpPr>
          <p:cNvPr id="10" name="Shape 7"/>
          <p:cNvSpPr/>
          <p:nvPr/>
        </p:nvSpPr>
        <p:spPr>
          <a:xfrm>
            <a:off x="7635240" y="3063240"/>
            <a:ext cx="3566160" cy="1234440"/>
          </a:xfrm>
          <a:prstGeom prst="roundRect">
            <a:avLst>
              <a:gd name="adj" fmla="val 5926"/>
            </a:avLst>
          </a:prstGeom>
          <a:solidFill>
            <a:srgbClr val="FFFFFF"/>
          </a:solidFill>
          <a:ln w="12700">
            <a:solidFill>
              <a:srgbClr val="D9E4EA"/>
            </a:solidFill>
            <a:prstDash val="solid"/>
          </a:ln>
        </p:spPr>
      </p:sp>
      <p:sp>
        <p:nvSpPr>
          <p:cNvPr id="11" name="Shape 8"/>
          <p:cNvSpPr/>
          <p:nvPr/>
        </p:nvSpPr>
        <p:spPr>
          <a:xfrm>
            <a:off x="7635240" y="3063240"/>
            <a:ext cx="82296" cy="1234440"/>
          </a:xfrm>
          <a:prstGeom prst="rect">
            <a:avLst/>
          </a:prstGeom>
          <a:solidFill>
            <a:srgbClr val="007C83"/>
          </a:solidFill>
          <a:ln w="12700">
            <a:solidFill>
              <a:srgbClr val="007C83"/>
            </a:solidFill>
            <a:prstDash val="solid"/>
          </a:ln>
        </p:spPr>
      </p:sp>
      <p:sp>
        <p:nvSpPr>
          <p:cNvPr id="12" name="Text 9"/>
          <p:cNvSpPr/>
          <p:nvPr/>
        </p:nvSpPr>
        <p:spPr>
          <a:xfrm>
            <a:off x="7863840" y="3246120"/>
            <a:ext cx="3154680" cy="320040"/>
          </a:xfrm>
          <a:prstGeom prst="rect">
            <a:avLst/>
          </a:prstGeom>
          <a:noFill/>
          <a:ln/>
        </p:spPr>
        <p:txBody>
          <a:bodyPr wrap="square" lIns="0" tIns="0" rIns="0" bIns="0" rtlCol="0" anchor="ctr"/>
          <a:lstStyle/>
          <a:p>
            <a:pPr marL="0" indent="0">
              <a:buNone/>
            </a:pPr>
            <a:r>
              <a:rPr lang="en-US" sz="1800" b="1">
                <a:solidFill>
                  <a:srgbClr val="17324D"/>
                </a:solidFill>
              </a:rPr>
              <a:t>$27,755</a:t>
            </a:r>
            <a:endParaRPr lang="en-US" sz="1800"/>
          </a:p>
        </p:txBody>
      </p:sp>
      <p:sp>
        <p:nvSpPr>
          <p:cNvPr id="13" name="Text 10"/>
          <p:cNvSpPr/>
          <p:nvPr/>
        </p:nvSpPr>
        <p:spPr>
          <a:xfrm>
            <a:off x="7863840" y="3721608"/>
            <a:ext cx="3127248" cy="411480"/>
          </a:xfrm>
          <a:prstGeom prst="rect">
            <a:avLst/>
          </a:prstGeom>
          <a:noFill/>
          <a:ln/>
        </p:spPr>
        <p:txBody>
          <a:bodyPr wrap="square" lIns="0" tIns="0" rIns="0" bIns="0" rtlCol="0" anchor="ctr"/>
          <a:lstStyle/>
          <a:p>
            <a:pPr marL="0" indent="0">
              <a:buNone/>
            </a:pPr>
            <a:r>
              <a:rPr lang="en-US" sz="1300">
                <a:solidFill>
                  <a:srgbClr val="5F6B76"/>
                </a:solidFill>
              </a:rPr>
              <a:t>General medicine cost difference</a:t>
            </a:r>
            <a:endParaRPr lang="en-US" sz="1300"/>
          </a:p>
        </p:txBody>
      </p:sp>
      <p:sp>
        <p:nvSpPr>
          <p:cNvPr id="14" name="Shape 11"/>
          <p:cNvSpPr/>
          <p:nvPr/>
        </p:nvSpPr>
        <p:spPr>
          <a:xfrm>
            <a:off x="7635240" y="4526280"/>
            <a:ext cx="3566160" cy="1234440"/>
          </a:xfrm>
          <a:prstGeom prst="roundRect">
            <a:avLst>
              <a:gd name="adj" fmla="val 5926"/>
            </a:avLst>
          </a:prstGeom>
          <a:solidFill>
            <a:srgbClr val="FFFFFF"/>
          </a:solidFill>
          <a:ln w="12700">
            <a:solidFill>
              <a:srgbClr val="D9E4EA"/>
            </a:solidFill>
            <a:prstDash val="solid"/>
          </a:ln>
        </p:spPr>
      </p:sp>
      <p:sp>
        <p:nvSpPr>
          <p:cNvPr id="15" name="Shape 12"/>
          <p:cNvSpPr/>
          <p:nvPr/>
        </p:nvSpPr>
        <p:spPr>
          <a:xfrm>
            <a:off x="7635240" y="4526280"/>
            <a:ext cx="82296" cy="1234440"/>
          </a:xfrm>
          <a:prstGeom prst="rect">
            <a:avLst/>
          </a:prstGeom>
          <a:solidFill>
            <a:srgbClr val="F2B134"/>
          </a:solidFill>
          <a:ln w="12700">
            <a:solidFill>
              <a:srgbClr val="F2B134"/>
            </a:solidFill>
            <a:prstDash val="solid"/>
          </a:ln>
        </p:spPr>
      </p:sp>
      <p:sp>
        <p:nvSpPr>
          <p:cNvPr id="16" name="Text 13"/>
          <p:cNvSpPr/>
          <p:nvPr/>
        </p:nvSpPr>
        <p:spPr>
          <a:xfrm>
            <a:off x="7863840" y="4709160"/>
            <a:ext cx="3154680" cy="320040"/>
          </a:xfrm>
          <a:prstGeom prst="rect">
            <a:avLst/>
          </a:prstGeom>
          <a:noFill/>
          <a:ln/>
        </p:spPr>
        <p:txBody>
          <a:bodyPr wrap="square" lIns="0" tIns="0" rIns="0" bIns="0" rtlCol="0" anchor="ctr"/>
          <a:lstStyle/>
          <a:p>
            <a:pPr marL="0" indent="0">
              <a:buNone/>
            </a:pPr>
            <a:r>
              <a:rPr lang="en-US" sz="1800" b="1">
                <a:solidFill>
                  <a:srgbClr val="17324D"/>
                </a:solidFill>
              </a:rPr>
              <a:t>$54,186</a:t>
            </a:r>
            <a:endParaRPr lang="en-US" sz="1800"/>
          </a:p>
        </p:txBody>
      </p:sp>
      <p:sp>
        <p:nvSpPr>
          <p:cNvPr id="17" name="Text 14"/>
          <p:cNvSpPr/>
          <p:nvPr/>
        </p:nvSpPr>
        <p:spPr>
          <a:xfrm>
            <a:off x="7863840" y="5184648"/>
            <a:ext cx="3127248" cy="411480"/>
          </a:xfrm>
          <a:prstGeom prst="rect">
            <a:avLst/>
          </a:prstGeom>
          <a:noFill/>
          <a:ln/>
        </p:spPr>
        <p:txBody>
          <a:bodyPr wrap="square" lIns="0" tIns="0" rIns="0" bIns="0" rtlCol="0" anchor="ctr"/>
          <a:lstStyle/>
          <a:p>
            <a:pPr marL="0" indent="0">
              <a:buNone/>
            </a:pPr>
            <a:r>
              <a:rPr lang="en-US" sz="1300">
                <a:solidFill>
                  <a:srgbClr val="5F6B76"/>
                </a:solidFill>
              </a:rPr>
              <a:t>ICU + general medicine cost difference</a:t>
            </a:r>
            <a:endParaRPr lang="en-US" sz="1300"/>
          </a:p>
        </p:txBody>
      </p:sp>
      <p:sp>
        <p:nvSpPr>
          <p:cNvPr id="18" name="Text 15"/>
          <p:cNvSpPr/>
          <p:nvPr/>
        </p:nvSpPr>
        <p:spPr>
          <a:xfrm>
            <a:off x="502920" y="6510528"/>
            <a:ext cx="3657600" cy="146304"/>
          </a:xfrm>
          <a:prstGeom prst="rect">
            <a:avLst/>
          </a:prstGeom>
          <a:noFill/>
          <a:ln/>
        </p:spPr>
        <p:txBody>
          <a:bodyPr wrap="square" lIns="0" tIns="0" rIns="0" bIns="0" rtlCol="0" anchor="ctr"/>
          <a:lstStyle/>
          <a:p>
            <a:pPr marL="0" indent="0">
              <a:buNone/>
            </a:pPr>
            <a:r>
              <a:rPr lang="en-US" sz="800">
                <a:solidFill>
                  <a:srgbClr val="7A8792"/>
                </a:solidFill>
              </a:rPr>
              <a:t>MUSC Health | Telepalliative Care</a:t>
            </a:r>
            <a:endParaRPr lang="en-US" sz="800"/>
          </a:p>
        </p:txBody>
      </p:sp>
      <p:sp>
        <p:nvSpPr>
          <p:cNvPr id="19" name="Text 16"/>
          <p:cNvSpPr/>
          <p:nvPr/>
        </p:nvSpPr>
        <p:spPr>
          <a:xfrm>
            <a:off x="11292840" y="6492240"/>
            <a:ext cx="365760" cy="164592"/>
          </a:xfrm>
          <a:prstGeom prst="rect">
            <a:avLst/>
          </a:prstGeom>
          <a:noFill/>
          <a:ln/>
        </p:spPr>
        <p:txBody>
          <a:bodyPr wrap="square" lIns="0" tIns="0" rIns="0" bIns="0" rtlCol="0" anchor="ctr"/>
          <a:lstStyle/>
          <a:p>
            <a:pPr marL="0" indent="0" algn="r">
              <a:buNone/>
            </a:pPr>
            <a:r>
              <a:rPr lang="en-US" sz="800">
                <a:solidFill>
                  <a:srgbClr val="7A8792"/>
                </a:solidFill>
              </a:rPr>
              <a:t>9</a:t>
            </a:r>
            <a:endParaRPr lang="en-US" sz="8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02920" y="256032"/>
            <a:ext cx="4114800" cy="201168"/>
          </a:xfrm>
          <a:prstGeom prst="rect">
            <a:avLst/>
          </a:prstGeom>
          <a:noFill/>
          <a:ln/>
        </p:spPr>
        <p:txBody>
          <a:bodyPr wrap="square" rtlCol="0" anchor="ctr"/>
          <a:lstStyle/>
          <a:p>
            <a:pPr marL="0" indent="0">
              <a:buNone/>
            </a:pPr>
            <a:r>
              <a:rPr lang="en-US" sz="1000" b="1" kern="0" spc="140">
                <a:solidFill>
                  <a:srgbClr val="0076A8"/>
                </a:solidFill>
                <a:latin typeface="Aptos" pitchFamily="34" charset="0"/>
                <a:ea typeface="Aptos" pitchFamily="34" charset="-122"/>
                <a:cs typeface="Aptos" pitchFamily="34" charset="-120"/>
              </a:rPr>
              <a:t>CLINICAL &amp; UTILIZATION OUTCOMES</a:t>
            </a:r>
            <a:endParaRPr lang="en-US" sz="1000"/>
          </a:p>
        </p:txBody>
      </p:sp>
      <p:sp>
        <p:nvSpPr>
          <p:cNvPr id="3" name="Text 1"/>
          <p:cNvSpPr/>
          <p:nvPr/>
        </p:nvSpPr>
        <p:spPr>
          <a:xfrm>
            <a:off x="502920" y="530352"/>
            <a:ext cx="11064240" cy="502920"/>
          </a:xfrm>
          <a:prstGeom prst="rect">
            <a:avLst/>
          </a:prstGeom>
          <a:noFill/>
          <a:ln/>
        </p:spPr>
        <p:txBody>
          <a:bodyPr wrap="square" lIns="0" tIns="0" rIns="0" bIns="0" rtlCol="0" anchor="ctr"/>
          <a:lstStyle/>
          <a:p>
            <a:pPr marL="0" indent="0">
              <a:buNone/>
            </a:pPr>
            <a:r>
              <a:rPr lang="en-US" sz="2800" b="1">
                <a:solidFill>
                  <a:srgbClr val="003B5C"/>
                </a:solidFill>
                <a:latin typeface="Aptos Display" pitchFamily="34" charset="0"/>
                <a:ea typeface="Aptos Display" pitchFamily="34" charset="-122"/>
                <a:cs typeface="Aptos Display" pitchFamily="34" charset="-120"/>
              </a:rPr>
              <a:t>Outcome KPIs should reflect the mechanism of care</a:t>
            </a:r>
            <a:endParaRPr lang="en-US" sz="2800"/>
          </a:p>
        </p:txBody>
      </p:sp>
      <p:sp>
        <p:nvSpPr>
          <p:cNvPr id="4" name="Shape 2"/>
          <p:cNvSpPr/>
          <p:nvPr/>
        </p:nvSpPr>
        <p:spPr>
          <a:xfrm>
            <a:off x="502920" y="1115568"/>
            <a:ext cx="11155680" cy="9144"/>
          </a:xfrm>
          <a:prstGeom prst="line">
            <a:avLst/>
          </a:prstGeom>
          <a:noFill/>
          <a:ln w="12700">
            <a:solidFill>
              <a:srgbClr val="D7E2E8"/>
            </a:solidFill>
            <a:prstDash val="solid"/>
          </a:ln>
        </p:spPr>
      </p:sp>
      <p:sp>
        <p:nvSpPr>
          <p:cNvPr id="5" name="Shape 3"/>
          <p:cNvSpPr/>
          <p:nvPr/>
        </p:nvSpPr>
        <p:spPr>
          <a:xfrm>
            <a:off x="594360" y="1325880"/>
            <a:ext cx="5257800" cy="1261872"/>
          </a:xfrm>
          <a:prstGeom prst="roundRect">
            <a:avLst>
              <a:gd name="adj" fmla="val 5797"/>
            </a:avLst>
          </a:prstGeom>
          <a:solidFill>
            <a:srgbClr val="FFFFFF"/>
          </a:solidFill>
          <a:ln w="12700">
            <a:solidFill>
              <a:srgbClr val="D9E4EA"/>
            </a:solidFill>
            <a:prstDash val="solid"/>
          </a:ln>
        </p:spPr>
      </p:sp>
      <p:sp>
        <p:nvSpPr>
          <p:cNvPr id="6" name="Shape 4"/>
          <p:cNvSpPr/>
          <p:nvPr/>
        </p:nvSpPr>
        <p:spPr>
          <a:xfrm>
            <a:off x="594360" y="1325880"/>
            <a:ext cx="82296" cy="1261872"/>
          </a:xfrm>
          <a:prstGeom prst="rect">
            <a:avLst/>
          </a:prstGeom>
          <a:solidFill>
            <a:srgbClr val="0076A8"/>
          </a:solidFill>
          <a:ln w="12700">
            <a:solidFill>
              <a:srgbClr val="0076A8"/>
            </a:solidFill>
            <a:prstDash val="solid"/>
          </a:ln>
        </p:spPr>
      </p:sp>
      <p:sp>
        <p:nvSpPr>
          <p:cNvPr id="7" name="Text 5"/>
          <p:cNvSpPr/>
          <p:nvPr/>
        </p:nvSpPr>
        <p:spPr>
          <a:xfrm>
            <a:off x="822960" y="1508760"/>
            <a:ext cx="4846320" cy="320040"/>
          </a:xfrm>
          <a:prstGeom prst="rect">
            <a:avLst/>
          </a:prstGeom>
          <a:noFill/>
          <a:ln/>
        </p:spPr>
        <p:txBody>
          <a:bodyPr wrap="square" lIns="0" tIns="0" rIns="0" bIns="0" rtlCol="0" anchor="ctr"/>
          <a:lstStyle/>
          <a:p>
            <a:pPr marL="0" indent="0">
              <a:buNone/>
            </a:pPr>
            <a:r>
              <a:rPr lang="en-US" sz="1800" b="1">
                <a:solidFill>
                  <a:srgbClr val="17324D"/>
                </a:solidFill>
              </a:rPr>
              <a:t>Length of stay</a:t>
            </a:r>
            <a:endParaRPr lang="en-US" sz="1800"/>
          </a:p>
        </p:txBody>
      </p:sp>
      <p:sp>
        <p:nvSpPr>
          <p:cNvPr id="8" name="Text 6"/>
          <p:cNvSpPr/>
          <p:nvPr/>
        </p:nvSpPr>
        <p:spPr>
          <a:xfrm>
            <a:off x="822960" y="1984248"/>
            <a:ext cx="4818888" cy="438912"/>
          </a:xfrm>
          <a:prstGeom prst="rect">
            <a:avLst/>
          </a:prstGeom>
          <a:noFill/>
          <a:ln/>
        </p:spPr>
        <p:txBody>
          <a:bodyPr wrap="square" lIns="0" tIns="0" rIns="0" bIns="0" rtlCol="0" anchor="ctr"/>
          <a:lstStyle/>
          <a:p>
            <a:pPr marL="0" indent="0">
              <a:buNone/>
            </a:pPr>
            <a:r>
              <a:rPr lang="en-US" sz="1300">
                <a:solidFill>
                  <a:srgbClr val="5F6B76"/>
                </a:solidFill>
              </a:rPr>
              <a:t>Use overall LOS and consult-to-discharge time. Stratify by consult timing.</a:t>
            </a:r>
            <a:endParaRPr lang="en-US" sz="1300"/>
          </a:p>
        </p:txBody>
      </p:sp>
      <p:sp>
        <p:nvSpPr>
          <p:cNvPr id="9" name="Shape 7"/>
          <p:cNvSpPr/>
          <p:nvPr/>
        </p:nvSpPr>
        <p:spPr>
          <a:xfrm>
            <a:off x="6217920" y="1325880"/>
            <a:ext cx="5257800" cy="1261872"/>
          </a:xfrm>
          <a:prstGeom prst="roundRect">
            <a:avLst>
              <a:gd name="adj" fmla="val 5797"/>
            </a:avLst>
          </a:prstGeom>
          <a:solidFill>
            <a:srgbClr val="FFFFFF"/>
          </a:solidFill>
          <a:ln w="12700">
            <a:solidFill>
              <a:srgbClr val="D9E4EA"/>
            </a:solidFill>
            <a:prstDash val="solid"/>
          </a:ln>
        </p:spPr>
      </p:sp>
      <p:sp>
        <p:nvSpPr>
          <p:cNvPr id="10" name="Shape 8"/>
          <p:cNvSpPr/>
          <p:nvPr/>
        </p:nvSpPr>
        <p:spPr>
          <a:xfrm>
            <a:off x="6217920" y="1325880"/>
            <a:ext cx="82296" cy="1261872"/>
          </a:xfrm>
          <a:prstGeom prst="rect">
            <a:avLst/>
          </a:prstGeom>
          <a:solidFill>
            <a:srgbClr val="007C83"/>
          </a:solidFill>
          <a:ln w="12700">
            <a:solidFill>
              <a:srgbClr val="007C83"/>
            </a:solidFill>
            <a:prstDash val="solid"/>
          </a:ln>
        </p:spPr>
      </p:sp>
      <p:sp>
        <p:nvSpPr>
          <p:cNvPr id="11" name="Text 9"/>
          <p:cNvSpPr/>
          <p:nvPr/>
        </p:nvSpPr>
        <p:spPr>
          <a:xfrm>
            <a:off x="6446520" y="1508760"/>
            <a:ext cx="4846320" cy="320040"/>
          </a:xfrm>
          <a:prstGeom prst="rect">
            <a:avLst/>
          </a:prstGeom>
          <a:noFill/>
          <a:ln/>
        </p:spPr>
        <p:txBody>
          <a:bodyPr wrap="square" lIns="0" tIns="0" rIns="0" bIns="0" rtlCol="0" anchor="ctr"/>
          <a:lstStyle/>
          <a:p>
            <a:pPr marL="0" indent="0">
              <a:buNone/>
            </a:pPr>
            <a:r>
              <a:rPr lang="en-US" sz="1800" b="1">
                <a:solidFill>
                  <a:srgbClr val="17324D"/>
                </a:solidFill>
              </a:rPr>
              <a:t>Discharge outcome</a:t>
            </a:r>
            <a:endParaRPr lang="en-US" sz="1800"/>
          </a:p>
        </p:txBody>
      </p:sp>
      <p:sp>
        <p:nvSpPr>
          <p:cNvPr id="12" name="Text 10"/>
          <p:cNvSpPr/>
          <p:nvPr/>
        </p:nvSpPr>
        <p:spPr>
          <a:xfrm>
            <a:off x="6446520" y="1984248"/>
            <a:ext cx="4818888" cy="438912"/>
          </a:xfrm>
          <a:prstGeom prst="rect">
            <a:avLst/>
          </a:prstGeom>
          <a:noFill/>
          <a:ln/>
        </p:spPr>
        <p:txBody>
          <a:bodyPr wrap="square" lIns="0" tIns="0" rIns="0" bIns="0" rtlCol="0" anchor="ctr"/>
          <a:lstStyle/>
          <a:p>
            <a:pPr marL="0" indent="0">
              <a:buNone/>
            </a:pPr>
            <a:r>
              <a:rPr lang="en-US" sz="1300">
                <a:solidFill>
                  <a:srgbClr val="5F6B76"/>
                </a:solidFill>
              </a:rPr>
              <a:t>Home, hospice, facility, transfer, death. Pair with goals and eligibility.</a:t>
            </a:r>
            <a:endParaRPr lang="en-US" sz="1300"/>
          </a:p>
        </p:txBody>
      </p:sp>
      <p:sp>
        <p:nvSpPr>
          <p:cNvPr id="13" name="Shape 11"/>
          <p:cNvSpPr/>
          <p:nvPr/>
        </p:nvSpPr>
        <p:spPr>
          <a:xfrm>
            <a:off x="594360" y="2926080"/>
            <a:ext cx="5257800" cy="1261872"/>
          </a:xfrm>
          <a:prstGeom prst="roundRect">
            <a:avLst>
              <a:gd name="adj" fmla="val 5797"/>
            </a:avLst>
          </a:prstGeom>
          <a:solidFill>
            <a:srgbClr val="FFFFFF"/>
          </a:solidFill>
          <a:ln w="12700">
            <a:solidFill>
              <a:srgbClr val="D9E4EA"/>
            </a:solidFill>
            <a:prstDash val="solid"/>
          </a:ln>
        </p:spPr>
      </p:sp>
      <p:sp>
        <p:nvSpPr>
          <p:cNvPr id="14" name="Shape 12"/>
          <p:cNvSpPr/>
          <p:nvPr/>
        </p:nvSpPr>
        <p:spPr>
          <a:xfrm>
            <a:off x="594360" y="2926080"/>
            <a:ext cx="82296" cy="1261872"/>
          </a:xfrm>
          <a:prstGeom prst="rect">
            <a:avLst/>
          </a:prstGeom>
          <a:solidFill>
            <a:srgbClr val="F2B134"/>
          </a:solidFill>
          <a:ln w="12700">
            <a:solidFill>
              <a:srgbClr val="F2B134"/>
            </a:solidFill>
            <a:prstDash val="solid"/>
          </a:ln>
        </p:spPr>
      </p:sp>
      <p:sp>
        <p:nvSpPr>
          <p:cNvPr id="15" name="Text 13"/>
          <p:cNvSpPr/>
          <p:nvPr/>
        </p:nvSpPr>
        <p:spPr>
          <a:xfrm>
            <a:off x="822960" y="3108960"/>
            <a:ext cx="4846320" cy="320040"/>
          </a:xfrm>
          <a:prstGeom prst="rect">
            <a:avLst/>
          </a:prstGeom>
          <a:noFill/>
          <a:ln/>
        </p:spPr>
        <p:txBody>
          <a:bodyPr wrap="square" lIns="0" tIns="0" rIns="0" bIns="0" rtlCol="0" anchor="ctr"/>
          <a:lstStyle/>
          <a:p>
            <a:pPr marL="0" indent="0">
              <a:buNone/>
            </a:pPr>
            <a:r>
              <a:rPr lang="en-US" sz="1800" b="1">
                <a:solidFill>
                  <a:srgbClr val="17324D"/>
                </a:solidFill>
              </a:rPr>
              <a:t>Readmissions</a:t>
            </a:r>
            <a:endParaRPr lang="en-US" sz="1800"/>
          </a:p>
        </p:txBody>
      </p:sp>
      <p:sp>
        <p:nvSpPr>
          <p:cNvPr id="16" name="Text 14"/>
          <p:cNvSpPr/>
          <p:nvPr/>
        </p:nvSpPr>
        <p:spPr>
          <a:xfrm>
            <a:off x="822960" y="3584448"/>
            <a:ext cx="4818888" cy="438912"/>
          </a:xfrm>
          <a:prstGeom prst="rect">
            <a:avLst/>
          </a:prstGeom>
          <a:noFill/>
          <a:ln/>
        </p:spPr>
        <p:txBody>
          <a:bodyPr wrap="square" lIns="0" tIns="0" rIns="0" bIns="0" rtlCol="0" anchor="ctr"/>
          <a:lstStyle/>
          <a:p>
            <a:pPr marL="0" indent="0">
              <a:buNone/>
            </a:pPr>
            <a:r>
              <a:rPr lang="en-US" sz="1300">
                <a:solidFill>
                  <a:srgbClr val="5F6B76"/>
                </a:solidFill>
              </a:rPr>
              <a:t>Define window and index admission. Consider competing risk of death.</a:t>
            </a:r>
            <a:endParaRPr lang="en-US" sz="1300"/>
          </a:p>
        </p:txBody>
      </p:sp>
      <p:sp>
        <p:nvSpPr>
          <p:cNvPr id="17" name="Shape 15"/>
          <p:cNvSpPr/>
          <p:nvPr/>
        </p:nvSpPr>
        <p:spPr>
          <a:xfrm>
            <a:off x="6217920" y="2926080"/>
            <a:ext cx="5257800" cy="1261872"/>
          </a:xfrm>
          <a:prstGeom prst="roundRect">
            <a:avLst>
              <a:gd name="adj" fmla="val 5797"/>
            </a:avLst>
          </a:prstGeom>
          <a:solidFill>
            <a:srgbClr val="FFFFFF"/>
          </a:solidFill>
          <a:ln w="12700">
            <a:solidFill>
              <a:srgbClr val="D9E4EA"/>
            </a:solidFill>
            <a:prstDash val="solid"/>
          </a:ln>
        </p:spPr>
      </p:sp>
      <p:sp>
        <p:nvSpPr>
          <p:cNvPr id="18" name="Shape 16"/>
          <p:cNvSpPr/>
          <p:nvPr/>
        </p:nvSpPr>
        <p:spPr>
          <a:xfrm>
            <a:off x="6217920" y="2926080"/>
            <a:ext cx="82296" cy="1261872"/>
          </a:xfrm>
          <a:prstGeom prst="rect">
            <a:avLst/>
          </a:prstGeom>
          <a:solidFill>
            <a:srgbClr val="003B5C"/>
          </a:solidFill>
          <a:ln w="12700">
            <a:solidFill>
              <a:srgbClr val="003B5C"/>
            </a:solidFill>
            <a:prstDash val="solid"/>
          </a:ln>
        </p:spPr>
      </p:sp>
      <p:sp>
        <p:nvSpPr>
          <p:cNvPr id="19" name="Text 17"/>
          <p:cNvSpPr/>
          <p:nvPr/>
        </p:nvSpPr>
        <p:spPr>
          <a:xfrm>
            <a:off x="6446520" y="3108960"/>
            <a:ext cx="4846320" cy="320040"/>
          </a:xfrm>
          <a:prstGeom prst="rect">
            <a:avLst/>
          </a:prstGeom>
          <a:noFill/>
          <a:ln/>
        </p:spPr>
        <p:txBody>
          <a:bodyPr wrap="square" lIns="0" tIns="0" rIns="0" bIns="0" rtlCol="0" anchor="ctr"/>
          <a:lstStyle/>
          <a:p>
            <a:pPr marL="0" indent="0">
              <a:buNone/>
            </a:pPr>
            <a:r>
              <a:rPr lang="en-US" sz="1800" b="1">
                <a:solidFill>
                  <a:srgbClr val="17324D"/>
                </a:solidFill>
              </a:rPr>
              <a:t>ICU utilization</a:t>
            </a:r>
            <a:endParaRPr lang="en-US" sz="1800"/>
          </a:p>
        </p:txBody>
      </p:sp>
      <p:sp>
        <p:nvSpPr>
          <p:cNvPr id="20" name="Text 18"/>
          <p:cNvSpPr/>
          <p:nvPr/>
        </p:nvSpPr>
        <p:spPr>
          <a:xfrm>
            <a:off x="6446520" y="3584448"/>
            <a:ext cx="4818888" cy="438912"/>
          </a:xfrm>
          <a:prstGeom prst="rect">
            <a:avLst/>
          </a:prstGeom>
          <a:noFill/>
          <a:ln/>
        </p:spPr>
        <p:txBody>
          <a:bodyPr wrap="square" lIns="0" tIns="0" rIns="0" bIns="0" rtlCol="0" anchor="ctr"/>
          <a:lstStyle/>
          <a:p>
            <a:pPr marL="0" indent="0">
              <a:buNone/>
            </a:pPr>
            <a:r>
              <a:rPr lang="en-US" sz="1300">
                <a:solidFill>
                  <a:srgbClr val="5F6B76"/>
                </a:solidFill>
              </a:rPr>
              <a:t>ICU days, transfers, and intensity after consult.</a:t>
            </a:r>
            <a:endParaRPr lang="en-US" sz="1300"/>
          </a:p>
        </p:txBody>
      </p:sp>
      <p:sp>
        <p:nvSpPr>
          <p:cNvPr id="21" name="Shape 19"/>
          <p:cNvSpPr/>
          <p:nvPr/>
        </p:nvSpPr>
        <p:spPr>
          <a:xfrm>
            <a:off x="594360" y="4526280"/>
            <a:ext cx="5257800" cy="1261872"/>
          </a:xfrm>
          <a:prstGeom prst="roundRect">
            <a:avLst>
              <a:gd name="adj" fmla="val 5797"/>
            </a:avLst>
          </a:prstGeom>
          <a:solidFill>
            <a:srgbClr val="FFFFFF"/>
          </a:solidFill>
          <a:ln w="12700">
            <a:solidFill>
              <a:srgbClr val="D9E4EA"/>
            </a:solidFill>
            <a:prstDash val="solid"/>
          </a:ln>
        </p:spPr>
      </p:sp>
      <p:sp>
        <p:nvSpPr>
          <p:cNvPr id="22" name="Shape 20"/>
          <p:cNvSpPr/>
          <p:nvPr/>
        </p:nvSpPr>
        <p:spPr>
          <a:xfrm>
            <a:off x="594360" y="4526280"/>
            <a:ext cx="82296" cy="1261872"/>
          </a:xfrm>
          <a:prstGeom prst="rect">
            <a:avLst/>
          </a:prstGeom>
          <a:solidFill>
            <a:srgbClr val="2E8B57"/>
          </a:solidFill>
          <a:ln w="12700">
            <a:solidFill>
              <a:srgbClr val="2E8B57"/>
            </a:solidFill>
            <a:prstDash val="solid"/>
          </a:ln>
        </p:spPr>
      </p:sp>
      <p:sp>
        <p:nvSpPr>
          <p:cNvPr id="23" name="Text 21"/>
          <p:cNvSpPr/>
          <p:nvPr/>
        </p:nvSpPr>
        <p:spPr>
          <a:xfrm>
            <a:off x="822960" y="4709160"/>
            <a:ext cx="4846320" cy="320040"/>
          </a:xfrm>
          <a:prstGeom prst="rect">
            <a:avLst/>
          </a:prstGeom>
          <a:noFill/>
          <a:ln/>
        </p:spPr>
        <p:txBody>
          <a:bodyPr wrap="square" lIns="0" tIns="0" rIns="0" bIns="0" rtlCol="0" anchor="ctr"/>
          <a:lstStyle/>
          <a:p>
            <a:pPr marL="0" indent="0">
              <a:buNone/>
            </a:pPr>
            <a:r>
              <a:rPr lang="en-US" sz="1800" b="1">
                <a:solidFill>
                  <a:srgbClr val="17324D"/>
                </a:solidFill>
              </a:rPr>
              <a:t>Goal concordance</a:t>
            </a:r>
            <a:endParaRPr lang="en-US" sz="1800"/>
          </a:p>
        </p:txBody>
      </p:sp>
      <p:sp>
        <p:nvSpPr>
          <p:cNvPr id="24" name="Text 22"/>
          <p:cNvSpPr/>
          <p:nvPr/>
        </p:nvSpPr>
        <p:spPr>
          <a:xfrm>
            <a:off x="822960" y="5184648"/>
            <a:ext cx="4818888" cy="438912"/>
          </a:xfrm>
          <a:prstGeom prst="rect">
            <a:avLst/>
          </a:prstGeom>
          <a:noFill/>
          <a:ln/>
        </p:spPr>
        <p:txBody>
          <a:bodyPr wrap="square" lIns="0" tIns="0" rIns="0" bIns="0" rtlCol="0" anchor="ctr"/>
          <a:lstStyle/>
          <a:p>
            <a:pPr marL="0" indent="0">
              <a:buNone/>
            </a:pPr>
            <a:r>
              <a:rPr lang="en-US" sz="1300">
                <a:solidFill>
                  <a:srgbClr val="5F6B76"/>
                </a:solidFill>
              </a:rPr>
              <a:t>Track documented goals and whether care aligned with stated preferences.</a:t>
            </a:r>
            <a:endParaRPr lang="en-US" sz="1300"/>
          </a:p>
        </p:txBody>
      </p:sp>
      <p:sp>
        <p:nvSpPr>
          <p:cNvPr id="25" name="Shape 23"/>
          <p:cNvSpPr/>
          <p:nvPr/>
        </p:nvSpPr>
        <p:spPr>
          <a:xfrm>
            <a:off x="6217920" y="4526280"/>
            <a:ext cx="5257800" cy="1261872"/>
          </a:xfrm>
          <a:prstGeom prst="roundRect">
            <a:avLst>
              <a:gd name="adj" fmla="val 5797"/>
            </a:avLst>
          </a:prstGeom>
          <a:solidFill>
            <a:srgbClr val="FFFFFF"/>
          </a:solidFill>
          <a:ln w="12700">
            <a:solidFill>
              <a:srgbClr val="D9E4EA"/>
            </a:solidFill>
            <a:prstDash val="solid"/>
          </a:ln>
        </p:spPr>
      </p:sp>
      <p:sp>
        <p:nvSpPr>
          <p:cNvPr id="26" name="Shape 24"/>
          <p:cNvSpPr/>
          <p:nvPr/>
        </p:nvSpPr>
        <p:spPr>
          <a:xfrm>
            <a:off x="6217920" y="4526280"/>
            <a:ext cx="82296" cy="1261872"/>
          </a:xfrm>
          <a:prstGeom prst="rect">
            <a:avLst/>
          </a:prstGeom>
          <a:solidFill>
            <a:srgbClr val="35B5D8"/>
          </a:solidFill>
          <a:ln w="12700">
            <a:solidFill>
              <a:srgbClr val="35B5D8"/>
            </a:solidFill>
            <a:prstDash val="solid"/>
          </a:ln>
        </p:spPr>
      </p:sp>
      <p:sp>
        <p:nvSpPr>
          <p:cNvPr id="27" name="Text 25"/>
          <p:cNvSpPr/>
          <p:nvPr/>
        </p:nvSpPr>
        <p:spPr>
          <a:xfrm>
            <a:off x="6446520" y="4709160"/>
            <a:ext cx="4846320" cy="320040"/>
          </a:xfrm>
          <a:prstGeom prst="rect">
            <a:avLst/>
          </a:prstGeom>
          <a:noFill/>
          <a:ln/>
        </p:spPr>
        <p:txBody>
          <a:bodyPr wrap="square" lIns="0" tIns="0" rIns="0" bIns="0" rtlCol="0" anchor="ctr"/>
          <a:lstStyle/>
          <a:p>
            <a:pPr marL="0" indent="0">
              <a:buNone/>
            </a:pPr>
            <a:r>
              <a:rPr lang="en-US" sz="1800" b="1">
                <a:solidFill>
                  <a:srgbClr val="17324D"/>
                </a:solidFill>
              </a:rPr>
              <a:t>Symptom burden</a:t>
            </a:r>
            <a:endParaRPr lang="en-US" sz="1800"/>
          </a:p>
        </p:txBody>
      </p:sp>
      <p:sp>
        <p:nvSpPr>
          <p:cNvPr id="28" name="Text 26"/>
          <p:cNvSpPr/>
          <p:nvPr/>
        </p:nvSpPr>
        <p:spPr>
          <a:xfrm>
            <a:off x="6446520" y="5184648"/>
            <a:ext cx="4818888" cy="438912"/>
          </a:xfrm>
          <a:prstGeom prst="rect">
            <a:avLst/>
          </a:prstGeom>
          <a:noFill/>
          <a:ln/>
        </p:spPr>
        <p:txBody>
          <a:bodyPr wrap="square" lIns="0" tIns="0" rIns="0" bIns="0" rtlCol="0" anchor="ctr"/>
          <a:lstStyle/>
          <a:p>
            <a:pPr marL="0" indent="0">
              <a:buNone/>
            </a:pPr>
            <a:r>
              <a:rPr lang="en-US" sz="1300">
                <a:solidFill>
                  <a:srgbClr val="5F6B76"/>
                </a:solidFill>
              </a:rPr>
              <a:t>Use a consistent, validated measure and completion rate.</a:t>
            </a:r>
            <a:endParaRPr lang="en-US" sz="1300"/>
          </a:p>
        </p:txBody>
      </p:sp>
      <p:sp>
        <p:nvSpPr>
          <p:cNvPr id="29" name="Text 27"/>
          <p:cNvSpPr/>
          <p:nvPr/>
        </p:nvSpPr>
        <p:spPr>
          <a:xfrm>
            <a:off x="502920" y="6510528"/>
            <a:ext cx="3657600" cy="146304"/>
          </a:xfrm>
          <a:prstGeom prst="rect">
            <a:avLst/>
          </a:prstGeom>
          <a:noFill/>
          <a:ln/>
        </p:spPr>
        <p:txBody>
          <a:bodyPr wrap="square" lIns="0" tIns="0" rIns="0" bIns="0" rtlCol="0" anchor="ctr"/>
          <a:lstStyle/>
          <a:p>
            <a:pPr marL="0" indent="0">
              <a:buNone/>
            </a:pPr>
            <a:r>
              <a:rPr lang="en-US" sz="800">
                <a:solidFill>
                  <a:srgbClr val="7A8792"/>
                </a:solidFill>
              </a:rPr>
              <a:t>MUSC Health | Telepalliative Care</a:t>
            </a:r>
            <a:endParaRPr lang="en-US" sz="800"/>
          </a:p>
        </p:txBody>
      </p:sp>
      <p:sp>
        <p:nvSpPr>
          <p:cNvPr id="30" name="Text 28"/>
          <p:cNvSpPr/>
          <p:nvPr/>
        </p:nvSpPr>
        <p:spPr>
          <a:xfrm>
            <a:off x="11292840" y="6492240"/>
            <a:ext cx="365760" cy="164592"/>
          </a:xfrm>
          <a:prstGeom prst="rect">
            <a:avLst/>
          </a:prstGeom>
          <a:noFill/>
          <a:ln/>
        </p:spPr>
        <p:txBody>
          <a:bodyPr wrap="square" lIns="0" tIns="0" rIns="0" bIns="0" rtlCol="0" anchor="ctr"/>
          <a:lstStyle/>
          <a:p>
            <a:pPr marL="0" indent="0" algn="r">
              <a:buNone/>
            </a:pPr>
            <a:r>
              <a:rPr lang="en-US" sz="800">
                <a:solidFill>
                  <a:srgbClr val="7A8792"/>
                </a:solidFill>
              </a:rPr>
              <a:t>10</a:t>
            </a:r>
            <a:endParaRPr lang="en-US" sz="80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15</Slides>
  <Notes>15</Notes>
  <HiddenSlides>0</HiddenSlide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MUSC Health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Metrics That Matter: Evaluating TelePalliative Care Programs Through KPIs</dc:title>
  <dc:subject>Telepalliative Care KPIs</dc:subject>
  <dc:creator>McDaniel, Christina</dc:creator>
  <cp:revision>2</cp:revision>
  <dcterms:created xsi:type="dcterms:W3CDTF">2026-09-07T14:42:18Z</dcterms:created>
  <dcterms:modified xsi:type="dcterms:W3CDTF">2026-09-08T16:09:58Z</dcterms:modified>
</cp:coreProperties>
</file>