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7"/>
  </p:notesMasterIdLst>
  <p:sldIdLst>
    <p:sldId id="289" r:id="rId5"/>
    <p:sldId id="291" r:id="rId6"/>
    <p:sldId id="2147478055" r:id="rId7"/>
    <p:sldId id="2147478011" r:id="rId8"/>
    <p:sldId id="259" r:id="rId9"/>
    <p:sldId id="322" r:id="rId10"/>
    <p:sldId id="2147478012" r:id="rId11"/>
    <p:sldId id="260" r:id="rId12"/>
    <p:sldId id="290" r:id="rId13"/>
    <p:sldId id="2147478060" r:id="rId14"/>
    <p:sldId id="256" r:id="rId15"/>
    <p:sldId id="2147478046" r:id="rId16"/>
    <p:sldId id="2147478027" r:id="rId17"/>
    <p:sldId id="2147478023" r:id="rId18"/>
    <p:sldId id="2147478022" r:id="rId19"/>
    <p:sldId id="2147478025" r:id="rId20"/>
    <p:sldId id="2147478013" r:id="rId21"/>
    <p:sldId id="2147478048" r:id="rId22"/>
    <p:sldId id="2147478014" r:id="rId23"/>
    <p:sldId id="2147478030" r:id="rId24"/>
    <p:sldId id="2147478057" r:id="rId25"/>
    <p:sldId id="2147478031" r:id="rId26"/>
    <p:sldId id="2147478036" r:id="rId27"/>
    <p:sldId id="2147478038" r:id="rId28"/>
    <p:sldId id="2147478035" r:id="rId29"/>
    <p:sldId id="2147478033" r:id="rId30"/>
    <p:sldId id="2147478034" r:id="rId31"/>
    <p:sldId id="2147478054" r:id="rId32"/>
    <p:sldId id="280" r:id="rId33"/>
    <p:sldId id="283" r:id="rId34"/>
    <p:sldId id="282" r:id="rId35"/>
    <p:sldId id="285" r:id="rId36"/>
    <p:sldId id="284" r:id="rId37"/>
    <p:sldId id="286" r:id="rId38"/>
    <p:sldId id="265" r:id="rId39"/>
    <p:sldId id="269" r:id="rId40"/>
    <p:sldId id="2147478059" r:id="rId41"/>
    <p:sldId id="263" r:id="rId42"/>
    <p:sldId id="287" r:id="rId43"/>
    <p:sldId id="2147478061" r:id="rId44"/>
    <p:sldId id="2147478058" r:id="rId45"/>
    <p:sldId id="28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07DB60-586D-D1F3-9544-C907D80868B6}" name="Harvey, Jillian" initials="JH" userId="S::jbh200@musc.edu::17100733-12e9-48c4-9d27-59f14216ed74" providerId="AD"/>
  <p188:author id="{3AF9D192-3B54-9F9C-402A-47D4D7A85E12}" name="HRSA OAT" initials="TT" userId="HRSA OAT" providerId="None"/>
  <p188:author id="{9F4D38B6-C03B-0D53-4E47-FB6997EFEBC1}" name="D'orio, Samantha" initials="SD" userId="S::sad263@musc.edu::9171ad19-bb5c-4d25-ab77-81e3c000ac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A9"/>
    <a:srgbClr val="FEC619"/>
    <a:srgbClr val="6964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75"/>
    <p:restoredTop sz="96043"/>
  </p:normalViewPr>
  <p:slideViewPr>
    <p:cSldViewPr snapToGrid="0">
      <p:cViewPr varScale="1">
        <p:scale>
          <a:sx n="116" d="100"/>
          <a:sy n="116" d="100"/>
        </p:scale>
        <p:origin x="2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diagrams/_rels/data3.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svg"/><Relationship Id="rId1" Type="http://schemas.openxmlformats.org/officeDocument/2006/relationships/image" Target="../media/image65.svg"/><Relationship Id="rId4" Type="http://schemas.openxmlformats.org/officeDocument/2006/relationships/image" Target="../media/image6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svg"/><Relationship Id="rId1" Type="http://schemas.openxmlformats.org/officeDocument/2006/relationships/image" Target="../media/image65.svg"/><Relationship Id="rId4" Type="http://schemas.openxmlformats.org/officeDocument/2006/relationships/image" Target="../media/image68.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705524-93CC-6044-9D48-7572F4F30B68}" type="doc">
      <dgm:prSet loTypeId="urn:microsoft.com/office/officeart/2008/layout/PictureStrips" loCatId="" qsTypeId="urn:microsoft.com/office/officeart/2005/8/quickstyle/simple1#2" qsCatId="simple" csTypeId="urn:microsoft.com/office/officeart/2005/8/colors/accent1_2#1" csCatId="accent1" phldr="1"/>
      <dgm:spPr/>
      <dgm:t>
        <a:bodyPr/>
        <a:lstStyle/>
        <a:p>
          <a:endParaRPr lang="en-US"/>
        </a:p>
      </dgm:t>
    </dgm:pt>
    <dgm:pt modelId="{003A3F9D-29FC-4146-ABF5-E64446BCB41C}">
      <dgm:prSet phldrT="[Text]" custT="1"/>
      <dgm:spPr/>
      <dgm:t>
        <a:bodyPr/>
        <a:lstStyle/>
        <a:p>
          <a:r>
            <a:rPr lang="en-US" sz="1400" dirty="0"/>
            <a:t>Pre-visit support for clinical triage needs and tech support</a:t>
          </a:r>
        </a:p>
      </dgm:t>
    </dgm:pt>
    <dgm:pt modelId="{1737C1F0-C08E-EB48-B676-1F6CE39E50AF}" type="parTrans" cxnId="{F95AB4B2-B8B5-C244-9A12-90D3745B520B}">
      <dgm:prSet/>
      <dgm:spPr/>
      <dgm:t>
        <a:bodyPr/>
        <a:lstStyle/>
        <a:p>
          <a:endParaRPr lang="en-US"/>
        </a:p>
      </dgm:t>
    </dgm:pt>
    <dgm:pt modelId="{1CEDBA9E-D650-4E4A-8677-22A47C093DC0}" type="sibTrans" cxnId="{F95AB4B2-B8B5-C244-9A12-90D3745B520B}">
      <dgm:prSet/>
      <dgm:spPr/>
      <dgm:t>
        <a:bodyPr/>
        <a:lstStyle/>
        <a:p>
          <a:endParaRPr lang="en-US"/>
        </a:p>
      </dgm:t>
    </dgm:pt>
    <dgm:pt modelId="{70F5CC0C-626D-014D-BCEC-DDB94021DD95}">
      <dgm:prSet phldrT="[Text]" custT="1"/>
      <dgm:spPr/>
      <dgm:t>
        <a:bodyPr/>
        <a:lstStyle/>
        <a:p>
          <a:r>
            <a:rPr lang="en-US" sz="1400" dirty="0"/>
            <a:t>My Chart messages with Virtual Practice panel patients</a:t>
          </a:r>
        </a:p>
      </dgm:t>
    </dgm:pt>
    <dgm:pt modelId="{B1327494-B30F-2D49-928A-437AB9083994}" type="parTrans" cxnId="{E5C2C230-B54D-4D46-B611-2A9829841A22}">
      <dgm:prSet/>
      <dgm:spPr/>
      <dgm:t>
        <a:bodyPr/>
        <a:lstStyle/>
        <a:p>
          <a:endParaRPr lang="en-US"/>
        </a:p>
      </dgm:t>
    </dgm:pt>
    <dgm:pt modelId="{C44D51DD-A47E-B84A-B4F9-5CE88DCCDBE2}" type="sibTrans" cxnId="{E5C2C230-B54D-4D46-B611-2A9829841A22}">
      <dgm:prSet/>
      <dgm:spPr/>
      <dgm:t>
        <a:bodyPr/>
        <a:lstStyle/>
        <a:p>
          <a:endParaRPr lang="en-US"/>
        </a:p>
      </dgm:t>
    </dgm:pt>
    <dgm:pt modelId="{60D71D86-D0BA-3745-BAE5-4EA00C94B489}">
      <dgm:prSet phldrT="[Text]" custT="1"/>
      <dgm:spPr/>
      <dgm:t>
        <a:bodyPr/>
        <a:lstStyle/>
        <a:p>
          <a:r>
            <a:rPr lang="en-US" sz="1200" dirty="0"/>
            <a:t>Coordination follow-up with ancillary service network, results management, escalation support</a:t>
          </a:r>
        </a:p>
      </dgm:t>
    </dgm:pt>
    <dgm:pt modelId="{83C7132F-5E8C-4245-84C0-FC9073AE123A}" type="parTrans" cxnId="{8C218661-440A-AB4C-B920-0D4FD59BAA83}">
      <dgm:prSet/>
      <dgm:spPr/>
      <dgm:t>
        <a:bodyPr/>
        <a:lstStyle/>
        <a:p>
          <a:endParaRPr lang="en-US"/>
        </a:p>
      </dgm:t>
    </dgm:pt>
    <dgm:pt modelId="{CFE523F3-8BA9-3744-AD31-7DDA20C4BDC0}" type="sibTrans" cxnId="{8C218661-440A-AB4C-B920-0D4FD59BAA83}">
      <dgm:prSet/>
      <dgm:spPr/>
      <dgm:t>
        <a:bodyPr/>
        <a:lstStyle/>
        <a:p>
          <a:endParaRPr lang="en-US"/>
        </a:p>
      </dgm:t>
    </dgm:pt>
    <dgm:pt modelId="{CC05D4DE-652A-964F-BC14-E9B8528F59CD}" type="pres">
      <dgm:prSet presAssocID="{3E705524-93CC-6044-9D48-7572F4F30B68}" presName="Name0" presStyleCnt="0">
        <dgm:presLayoutVars>
          <dgm:dir/>
          <dgm:resizeHandles val="exact"/>
        </dgm:presLayoutVars>
      </dgm:prSet>
      <dgm:spPr/>
    </dgm:pt>
    <dgm:pt modelId="{E01603E1-AEB6-5441-884B-9A544FD365FE}" type="pres">
      <dgm:prSet presAssocID="{003A3F9D-29FC-4146-ABF5-E64446BCB41C}" presName="composite" presStyleCnt="0"/>
      <dgm:spPr/>
    </dgm:pt>
    <dgm:pt modelId="{D7CD49E7-4761-BC4B-8314-29B6D83A727A}" type="pres">
      <dgm:prSet presAssocID="{003A3F9D-29FC-4146-ABF5-E64446BCB41C}" presName="rect1" presStyleLbl="trAlignAcc1" presStyleIdx="0" presStyleCnt="3">
        <dgm:presLayoutVars>
          <dgm:bulletEnabled val="1"/>
        </dgm:presLayoutVars>
      </dgm:prSet>
      <dgm:spPr/>
    </dgm:pt>
    <dgm:pt modelId="{17469C0D-D428-654D-A146-208EC9104714}" type="pres">
      <dgm:prSet presAssocID="{003A3F9D-29FC-4146-ABF5-E64446BCB41C}" presName="rect2"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a:solidFill>
            <a:schemeClr val="accent4">
              <a:lumMod val="75000"/>
            </a:schemeClr>
          </a:solidFill>
        </a:ln>
      </dgm:spPr>
    </dgm:pt>
    <dgm:pt modelId="{B166FA3F-988A-674D-B6F7-F37B0499034D}" type="pres">
      <dgm:prSet presAssocID="{1CEDBA9E-D650-4E4A-8677-22A47C093DC0}" presName="sibTrans" presStyleCnt="0"/>
      <dgm:spPr/>
    </dgm:pt>
    <dgm:pt modelId="{0D7B2389-FB08-9F42-99B6-9F8D19D1D990}" type="pres">
      <dgm:prSet presAssocID="{70F5CC0C-626D-014D-BCEC-DDB94021DD95}" presName="composite" presStyleCnt="0"/>
      <dgm:spPr/>
    </dgm:pt>
    <dgm:pt modelId="{EA920914-B066-E84D-BC70-BBD7B75B82DE}" type="pres">
      <dgm:prSet presAssocID="{70F5CC0C-626D-014D-BCEC-DDB94021DD95}" presName="rect1" presStyleLbl="trAlignAcc1" presStyleIdx="1" presStyleCnt="3">
        <dgm:presLayoutVars>
          <dgm:bulletEnabled val="1"/>
        </dgm:presLayoutVars>
      </dgm:prSet>
      <dgm:spPr/>
    </dgm:pt>
    <dgm:pt modelId="{4C57F06E-803D-E648-8830-9783F12F0BCF}" type="pres">
      <dgm:prSet presAssocID="{70F5CC0C-626D-014D-BCEC-DDB94021DD95}" presName="rect2"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a:solidFill>
            <a:srgbClr val="C00000"/>
          </a:solidFill>
        </a:ln>
      </dgm:spPr>
    </dgm:pt>
    <dgm:pt modelId="{0539652F-B949-8D40-9980-514FA3C0F40E}" type="pres">
      <dgm:prSet presAssocID="{C44D51DD-A47E-B84A-B4F9-5CE88DCCDBE2}" presName="sibTrans" presStyleCnt="0"/>
      <dgm:spPr/>
    </dgm:pt>
    <dgm:pt modelId="{33C85AA0-D801-1342-9208-823D0E6C17F2}" type="pres">
      <dgm:prSet presAssocID="{60D71D86-D0BA-3745-BAE5-4EA00C94B489}" presName="composite" presStyleCnt="0"/>
      <dgm:spPr/>
    </dgm:pt>
    <dgm:pt modelId="{0F8E48D7-0C18-7C42-B19F-2A99495C5310}" type="pres">
      <dgm:prSet presAssocID="{60D71D86-D0BA-3745-BAE5-4EA00C94B489}" presName="rect1" presStyleLbl="trAlignAcc1" presStyleIdx="2" presStyleCnt="3">
        <dgm:presLayoutVars>
          <dgm:bulletEnabled val="1"/>
        </dgm:presLayoutVars>
      </dgm:prSet>
      <dgm:spPr/>
    </dgm:pt>
    <dgm:pt modelId="{B8F42FF2-83B4-AB4E-B962-BDF1F0B45D99}" type="pres">
      <dgm:prSet presAssocID="{60D71D86-D0BA-3745-BAE5-4EA00C94B489}" presName="rect2"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a:solidFill>
            <a:schemeClr val="accent4">
              <a:lumMod val="60000"/>
              <a:lumOff val="40000"/>
            </a:schemeClr>
          </a:solidFill>
        </a:ln>
      </dgm:spPr>
    </dgm:pt>
  </dgm:ptLst>
  <dgm:cxnLst>
    <dgm:cxn modelId="{32FC5300-7329-3647-A8AA-03781BCB9D5C}" type="presOf" srcId="{70F5CC0C-626D-014D-BCEC-DDB94021DD95}" destId="{EA920914-B066-E84D-BC70-BBD7B75B82DE}" srcOrd="0" destOrd="0" presId="urn:microsoft.com/office/officeart/2008/layout/PictureStrips"/>
    <dgm:cxn modelId="{E5C2C230-B54D-4D46-B611-2A9829841A22}" srcId="{3E705524-93CC-6044-9D48-7572F4F30B68}" destId="{70F5CC0C-626D-014D-BCEC-DDB94021DD95}" srcOrd="1" destOrd="0" parTransId="{B1327494-B30F-2D49-928A-437AB9083994}" sibTransId="{C44D51DD-A47E-B84A-B4F9-5CE88DCCDBE2}"/>
    <dgm:cxn modelId="{55BA9C40-8265-E44C-A9E3-D17D35A63CE0}" type="presOf" srcId="{60D71D86-D0BA-3745-BAE5-4EA00C94B489}" destId="{0F8E48D7-0C18-7C42-B19F-2A99495C5310}" srcOrd="0" destOrd="0" presId="urn:microsoft.com/office/officeart/2008/layout/PictureStrips"/>
    <dgm:cxn modelId="{8C218661-440A-AB4C-B920-0D4FD59BAA83}" srcId="{3E705524-93CC-6044-9D48-7572F4F30B68}" destId="{60D71D86-D0BA-3745-BAE5-4EA00C94B489}" srcOrd="2" destOrd="0" parTransId="{83C7132F-5E8C-4245-84C0-FC9073AE123A}" sibTransId="{CFE523F3-8BA9-3744-AD31-7DDA20C4BDC0}"/>
    <dgm:cxn modelId="{9ED0D89A-9B2E-864C-95D8-4B65B0F6F3DF}" type="presOf" srcId="{003A3F9D-29FC-4146-ABF5-E64446BCB41C}" destId="{D7CD49E7-4761-BC4B-8314-29B6D83A727A}" srcOrd="0" destOrd="0" presId="urn:microsoft.com/office/officeart/2008/layout/PictureStrips"/>
    <dgm:cxn modelId="{F95AB4B2-B8B5-C244-9A12-90D3745B520B}" srcId="{3E705524-93CC-6044-9D48-7572F4F30B68}" destId="{003A3F9D-29FC-4146-ABF5-E64446BCB41C}" srcOrd="0" destOrd="0" parTransId="{1737C1F0-C08E-EB48-B676-1F6CE39E50AF}" sibTransId="{1CEDBA9E-D650-4E4A-8677-22A47C093DC0}"/>
    <dgm:cxn modelId="{C8FD42D2-1279-0F43-9194-3A526B357AAF}" type="presOf" srcId="{3E705524-93CC-6044-9D48-7572F4F30B68}" destId="{CC05D4DE-652A-964F-BC14-E9B8528F59CD}" srcOrd="0" destOrd="0" presId="urn:microsoft.com/office/officeart/2008/layout/PictureStrips"/>
    <dgm:cxn modelId="{27534D42-BF61-BD41-A8F8-2EE12F9F7000}" type="presParOf" srcId="{CC05D4DE-652A-964F-BC14-E9B8528F59CD}" destId="{E01603E1-AEB6-5441-884B-9A544FD365FE}" srcOrd="0" destOrd="0" presId="urn:microsoft.com/office/officeart/2008/layout/PictureStrips"/>
    <dgm:cxn modelId="{391E424E-1418-0142-9420-6EB7EF8406B0}" type="presParOf" srcId="{E01603E1-AEB6-5441-884B-9A544FD365FE}" destId="{D7CD49E7-4761-BC4B-8314-29B6D83A727A}" srcOrd="0" destOrd="0" presId="urn:microsoft.com/office/officeart/2008/layout/PictureStrips"/>
    <dgm:cxn modelId="{FAD2E17F-08AE-D74F-B99E-38A41834B8E7}" type="presParOf" srcId="{E01603E1-AEB6-5441-884B-9A544FD365FE}" destId="{17469C0D-D428-654D-A146-208EC9104714}" srcOrd="1" destOrd="0" presId="urn:microsoft.com/office/officeart/2008/layout/PictureStrips"/>
    <dgm:cxn modelId="{265B168B-7EE8-6848-8F7E-66E6C2C2B366}" type="presParOf" srcId="{CC05D4DE-652A-964F-BC14-E9B8528F59CD}" destId="{B166FA3F-988A-674D-B6F7-F37B0499034D}" srcOrd="1" destOrd="0" presId="urn:microsoft.com/office/officeart/2008/layout/PictureStrips"/>
    <dgm:cxn modelId="{46BD1537-C494-5246-AE5E-36156E04A4A1}" type="presParOf" srcId="{CC05D4DE-652A-964F-BC14-E9B8528F59CD}" destId="{0D7B2389-FB08-9F42-99B6-9F8D19D1D990}" srcOrd="2" destOrd="0" presId="urn:microsoft.com/office/officeart/2008/layout/PictureStrips"/>
    <dgm:cxn modelId="{BDAD3F70-4BA9-7C47-A343-6FEC31955335}" type="presParOf" srcId="{0D7B2389-FB08-9F42-99B6-9F8D19D1D990}" destId="{EA920914-B066-E84D-BC70-BBD7B75B82DE}" srcOrd="0" destOrd="0" presId="urn:microsoft.com/office/officeart/2008/layout/PictureStrips"/>
    <dgm:cxn modelId="{1B1BB334-0D3F-5F42-B80E-93E3F4998702}" type="presParOf" srcId="{0D7B2389-FB08-9F42-99B6-9F8D19D1D990}" destId="{4C57F06E-803D-E648-8830-9783F12F0BCF}" srcOrd="1" destOrd="0" presId="urn:microsoft.com/office/officeart/2008/layout/PictureStrips"/>
    <dgm:cxn modelId="{D8F23D3E-4A62-E04B-8EA0-6602C58A74EC}" type="presParOf" srcId="{CC05D4DE-652A-964F-BC14-E9B8528F59CD}" destId="{0539652F-B949-8D40-9980-514FA3C0F40E}" srcOrd="3" destOrd="0" presId="urn:microsoft.com/office/officeart/2008/layout/PictureStrips"/>
    <dgm:cxn modelId="{9B0E01BC-ABB4-A843-BF1E-9C468831D33A}" type="presParOf" srcId="{CC05D4DE-652A-964F-BC14-E9B8528F59CD}" destId="{33C85AA0-D801-1342-9208-823D0E6C17F2}" srcOrd="4" destOrd="0" presId="urn:microsoft.com/office/officeart/2008/layout/PictureStrips"/>
    <dgm:cxn modelId="{49FC7C65-4442-314B-A981-4C5D1704CBFC}" type="presParOf" srcId="{33C85AA0-D801-1342-9208-823D0E6C17F2}" destId="{0F8E48D7-0C18-7C42-B19F-2A99495C5310}" srcOrd="0" destOrd="0" presId="urn:microsoft.com/office/officeart/2008/layout/PictureStrips"/>
    <dgm:cxn modelId="{5715667D-FEFC-6F4D-BC57-23C5DC188482}" type="presParOf" srcId="{33C85AA0-D801-1342-9208-823D0E6C17F2}" destId="{B8F42FF2-83B4-AB4E-B962-BDF1F0B45D99}"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C18F08-1878-4959-8331-12F7F5C31BEF}" type="doc">
      <dgm:prSet loTypeId="urn:microsoft.com/office/officeart/2005/8/layout/hierarchy1" loCatId="hierarchy" qsTypeId="urn:microsoft.com/office/officeart/2005/8/quickstyle/simple4#1" qsCatId="simple" csTypeId="urn:microsoft.com/office/officeart/2005/8/colors/accent2_2#1" csCatId="accent2" phldr="1"/>
      <dgm:spPr/>
      <dgm:t>
        <a:bodyPr/>
        <a:lstStyle/>
        <a:p>
          <a:endParaRPr lang="en-US"/>
        </a:p>
      </dgm:t>
    </dgm:pt>
    <dgm:pt modelId="{92A1BA14-5D0A-4FC4-AFE7-3E6DF6B617DA}">
      <dgm:prSet/>
      <dgm:spPr/>
      <dgm:t>
        <a:bodyPr/>
        <a:lstStyle/>
        <a:p>
          <a:r>
            <a:rPr lang="en-US" dirty="0"/>
            <a:t>Additional providers are added per specialty based on access metrics</a:t>
          </a:r>
        </a:p>
      </dgm:t>
    </dgm:pt>
    <dgm:pt modelId="{E65C8FA2-B50B-49FB-927A-45EBF32255B9}" type="parTrans" cxnId="{038169C7-9EF6-4D9E-ABAE-44BC555597F9}">
      <dgm:prSet/>
      <dgm:spPr/>
      <dgm:t>
        <a:bodyPr/>
        <a:lstStyle/>
        <a:p>
          <a:endParaRPr lang="en-US"/>
        </a:p>
      </dgm:t>
    </dgm:pt>
    <dgm:pt modelId="{ADE8EA3E-994F-460A-9673-20449C08DEF2}" type="sibTrans" cxnId="{038169C7-9EF6-4D9E-ABAE-44BC555597F9}">
      <dgm:prSet/>
      <dgm:spPr/>
      <dgm:t>
        <a:bodyPr/>
        <a:lstStyle/>
        <a:p>
          <a:endParaRPr lang="en-US"/>
        </a:p>
      </dgm:t>
    </dgm:pt>
    <dgm:pt modelId="{BFA48886-F39B-4F48-AD26-906268FCB86E}">
      <dgm:prSet/>
      <dgm:spPr/>
      <dgm:t>
        <a:bodyPr/>
        <a:lstStyle/>
        <a:p>
          <a:r>
            <a:rPr lang="en-US" dirty="0"/>
            <a:t>Additional specialties are added based on system access needs</a:t>
          </a:r>
        </a:p>
      </dgm:t>
    </dgm:pt>
    <dgm:pt modelId="{4C6C5D1B-0E12-4EDA-AD79-78D58FDCC83D}" type="parTrans" cxnId="{8C2145E5-42BB-4583-96FF-C636220FDD72}">
      <dgm:prSet/>
      <dgm:spPr/>
      <dgm:t>
        <a:bodyPr/>
        <a:lstStyle/>
        <a:p>
          <a:endParaRPr lang="en-US"/>
        </a:p>
      </dgm:t>
    </dgm:pt>
    <dgm:pt modelId="{2CD7758C-AD9D-4189-8DCA-45957972C0C6}" type="sibTrans" cxnId="{8C2145E5-42BB-4583-96FF-C636220FDD72}">
      <dgm:prSet/>
      <dgm:spPr/>
      <dgm:t>
        <a:bodyPr/>
        <a:lstStyle/>
        <a:p>
          <a:endParaRPr lang="en-US"/>
        </a:p>
      </dgm:t>
    </dgm:pt>
    <dgm:pt modelId="{21BBA2AA-683E-430B-9A78-21A4D036AC36}">
      <dgm:prSet/>
      <dgm:spPr/>
      <dgm:t>
        <a:bodyPr/>
        <a:lstStyle/>
        <a:p>
          <a:r>
            <a:rPr lang="en-US" dirty="0"/>
            <a:t>Examination of provider capacity vs tendency to overbook to account for no-show appointments</a:t>
          </a:r>
        </a:p>
      </dgm:t>
    </dgm:pt>
    <dgm:pt modelId="{497460F1-0327-4E5D-AB9F-B41348F2D53F}" type="parTrans" cxnId="{560FE6DF-D23F-4F1B-85E3-D764FFCD48F4}">
      <dgm:prSet/>
      <dgm:spPr/>
      <dgm:t>
        <a:bodyPr/>
        <a:lstStyle/>
        <a:p>
          <a:endParaRPr lang="en-US"/>
        </a:p>
      </dgm:t>
    </dgm:pt>
    <dgm:pt modelId="{9EE843BF-639F-42C4-B11E-F97520B7B8ED}" type="sibTrans" cxnId="{560FE6DF-D23F-4F1B-85E3-D764FFCD48F4}">
      <dgm:prSet/>
      <dgm:spPr/>
      <dgm:t>
        <a:bodyPr/>
        <a:lstStyle/>
        <a:p>
          <a:endParaRPr lang="en-US"/>
        </a:p>
      </dgm:t>
    </dgm:pt>
    <dgm:pt modelId="{D7295533-9C98-4A48-9345-52099C78E6DF}" type="pres">
      <dgm:prSet presAssocID="{3BC18F08-1878-4959-8331-12F7F5C31BEF}" presName="hierChild1" presStyleCnt="0">
        <dgm:presLayoutVars>
          <dgm:chPref val="1"/>
          <dgm:dir/>
          <dgm:animOne val="branch"/>
          <dgm:animLvl val="lvl"/>
          <dgm:resizeHandles/>
        </dgm:presLayoutVars>
      </dgm:prSet>
      <dgm:spPr/>
    </dgm:pt>
    <dgm:pt modelId="{816B629A-DBBE-D447-8687-BBF29E6B3E1D}" type="pres">
      <dgm:prSet presAssocID="{92A1BA14-5D0A-4FC4-AFE7-3E6DF6B617DA}" presName="hierRoot1" presStyleCnt="0"/>
      <dgm:spPr/>
    </dgm:pt>
    <dgm:pt modelId="{03188E0F-1D3E-DF4B-89BC-17B00E3C1088}" type="pres">
      <dgm:prSet presAssocID="{92A1BA14-5D0A-4FC4-AFE7-3E6DF6B617DA}" presName="composite" presStyleCnt="0"/>
      <dgm:spPr/>
    </dgm:pt>
    <dgm:pt modelId="{21DBC1DD-5F11-9F4E-96B5-B83F1FE020CA}" type="pres">
      <dgm:prSet presAssocID="{92A1BA14-5D0A-4FC4-AFE7-3E6DF6B617DA}" presName="background" presStyleLbl="node0" presStyleIdx="0" presStyleCnt="3"/>
      <dgm:spPr/>
    </dgm:pt>
    <dgm:pt modelId="{117E3194-F080-7549-B82D-3CC7CE782997}" type="pres">
      <dgm:prSet presAssocID="{92A1BA14-5D0A-4FC4-AFE7-3E6DF6B617DA}" presName="text" presStyleLbl="fgAcc0" presStyleIdx="0" presStyleCnt="3">
        <dgm:presLayoutVars>
          <dgm:chPref val="3"/>
        </dgm:presLayoutVars>
      </dgm:prSet>
      <dgm:spPr/>
    </dgm:pt>
    <dgm:pt modelId="{B1543C7C-736C-904C-A105-30DB0D947C89}" type="pres">
      <dgm:prSet presAssocID="{92A1BA14-5D0A-4FC4-AFE7-3E6DF6B617DA}" presName="hierChild2" presStyleCnt="0"/>
      <dgm:spPr/>
    </dgm:pt>
    <dgm:pt modelId="{DD86AA4F-B70F-E347-A7A9-C2C4B62DD40E}" type="pres">
      <dgm:prSet presAssocID="{BFA48886-F39B-4F48-AD26-906268FCB86E}" presName="hierRoot1" presStyleCnt="0"/>
      <dgm:spPr/>
    </dgm:pt>
    <dgm:pt modelId="{F85638C4-EC5D-AA43-B5D5-B7B1AB941F74}" type="pres">
      <dgm:prSet presAssocID="{BFA48886-F39B-4F48-AD26-906268FCB86E}" presName="composite" presStyleCnt="0"/>
      <dgm:spPr/>
    </dgm:pt>
    <dgm:pt modelId="{2B942C83-7292-0848-9453-D119F1AF5BA7}" type="pres">
      <dgm:prSet presAssocID="{BFA48886-F39B-4F48-AD26-906268FCB86E}" presName="background" presStyleLbl="node0" presStyleIdx="1" presStyleCnt="3"/>
      <dgm:spPr/>
    </dgm:pt>
    <dgm:pt modelId="{1309E1C9-93CC-CF42-AC51-CECDD6044721}" type="pres">
      <dgm:prSet presAssocID="{BFA48886-F39B-4F48-AD26-906268FCB86E}" presName="text" presStyleLbl="fgAcc0" presStyleIdx="1" presStyleCnt="3">
        <dgm:presLayoutVars>
          <dgm:chPref val="3"/>
        </dgm:presLayoutVars>
      </dgm:prSet>
      <dgm:spPr/>
    </dgm:pt>
    <dgm:pt modelId="{927EACDE-15E9-9B42-9D66-32265033B6B9}" type="pres">
      <dgm:prSet presAssocID="{BFA48886-F39B-4F48-AD26-906268FCB86E}" presName="hierChild2" presStyleCnt="0"/>
      <dgm:spPr/>
    </dgm:pt>
    <dgm:pt modelId="{F4015ECB-CD8A-134F-A2E8-3EE9ADC064F1}" type="pres">
      <dgm:prSet presAssocID="{21BBA2AA-683E-430B-9A78-21A4D036AC36}" presName="hierRoot1" presStyleCnt="0"/>
      <dgm:spPr/>
    </dgm:pt>
    <dgm:pt modelId="{2C6D2A86-1902-D542-8987-26285F7E0ABC}" type="pres">
      <dgm:prSet presAssocID="{21BBA2AA-683E-430B-9A78-21A4D036AC36}" presName="composite" presStyleCnt="0"/>
      <dgm:spPr/>
    </dgm:pt>
    <dgm:pt modelId="{1FF7B550-9506-344D-947F-E90C448E660B}" type="pres">
      <dgm:prSet presAssocID="{21BBA2AA-683E-430B-9A78-21A4D036AC36}" presName="background" presStyleLbl="node0" presStyleIdx="2" presStyleCnt="3"/>
      <dgm:spPr/>
    </dgm:pt>
    <dgm:pt modelId="{B415D673-084D-5E47-B194-BAEFC8A16D0D}" type="pres">
      <dgm:prSet presAssocID="{21BBA2AA-683E-430B-9A78-21A4D036AC36}" presName="text" presStyleLbl="fgAcc0" presStyleIdx="2" presStyleCnt="3">
        <dgm:presLayoutVars>
          <dgm:chPref val="3"/>
        </dgm:presLayoutVars>
      </dgm:prSet>
      <dgm:spPr/>
    </dgm:pt>
    <dgm:pt modelId="{FFF86501-A32C-9541-8CF6-F79F4B5ACE3D}" type="pres">
      <dgm:prSet presAssocID="{21BBA2AA-683E-430B-9A78-21A4D036AC36}" presName="hierChild2" presStyleCnt="0"/>
      <dgm:spPr/>
    </dgm:pt>
  </dgm:ptLst>
  <dgm:cxnLst>
    <dgm:cxn modelId="{67815220-8A51-3946-8912-5310E0243C62}" type="presOf" srcId="{21BBA2AA-683E-430B-9A78-21A4D036AC36}" destId="{B415D673-084D-5E47-B194-BAEFC8A16D0D}" srcOrd="0" destOrd="0" presId="urn:microsoft.com/office/officeart/2005/8/layout/hierarchy1"/>
    <dgm:cxn modelId="{E2A65E50-6446-1B4B-8B5D-5850771FB2DF}" type="presOf" srcId="{92A1BA14-5D0A-4FC4-AFE7-3E6DF6B617DA}" destId="{117E3194-F080-7549-B82D-3CC7CE782997}" srcOrd="0" destOrd="0" presId="urn:microsoft.com/office/officeart/2005/8/layout/hierarchy1"/>
    <dgm:cxn modelId="{A6A936BF-5F1B-504F-8E2F-A4B86E2AF9F5}" type="presOf" srcId="{BFA48886-F39B-4F48-AD26-906268FCB86E}" destId="{1309E1C9-93CC-CF42-AC51-CECDD6044721}" srcOrd="0" destOrd="0" presId="urn:microsoft.com/office/officeart/2005/8/layout/hierarchy1"/>
    <dgm:cxn modelId="{038169C7-9EF6-4D9E-ABAE-44BC555597F9}" srcId="{3BC18F08-1878-4959-8331-12F7F5C31BEF}" destId="{92A1BA14-5D0A-4FC4-AFE7-3E6DF6B617DA}" srcOrd="0" destOrd="0" parTransId="{E65C8FA2-B50B-49FB-927A-45EBF32255B9}" sibTransId="{ADE8EA3E-994F-460A-9673-20449C08DEF2}"/>
    <dgm:cxn modelId="{560FE6DF-D23F-4F1B-85E3-D764FFCD48F4}" srcId="{3BC18F08-1878-4959-8331-12F7F5C31BEF}" destId="{21BBA2AA-683E-430B-9A78-21A4D036AC36}" srcOrd="2" destOrd="0" parTransId="{497460F1-0327-4E5D-AB9F-B41348F2D53F}" sibTransId="{9EE843BF-639F-42C4-B11E-F97520B7B8ED}"/>
    <dgm:cxn modelId="{8C2145E5-42BB-4583-96FF-C636220FDD72}" srcId="{3BC18F08-1878-4959-8331-12F7F5C31BEF}" destId="{BFA48886-F39B-4F48-AD26-906268FCB86E}" srcOrd="1" destOrd="0" parTransId="{4C6C5D1B-0E12-4EDA-AD79-78D58FDCC83D}" sibTransId="{2CD7758C-AD9D-4189-8DCA-45957972C0C6}"/>
    <dgm:cxn modelId="{6942F4F6-F968-A94A-BCD8-0ED6A3AAAC73}" type="presOf" srcId="{3BC18F08-1878-4959-8331-12F7F5C31BEF}" destId="{D7295533-9C98-4A48-9345-52099C78E6DF}" srcOrd="0" destOrd="0" presId="urn:microsoft.com/office/officeart/2005/8/layout/hierarchy1"/>
    <dgm:cxn modelId="{E7797206-028F-4B43-8151-DDF4647E1D3A}" type="presParOf" srcId="{D7295533-9C98-4A48-9345-52099C78E6DF}" destId="{816B629A-DBBE-D447-8687-BBF29E6B3E1D}" srcOrd="0" destOrd="0" presId="urn:microsoft.com/office/officeart/2005/8/layout/hierarchy1"/>
    <dgm:cxn modelId="{0C0512D8-A16E-544C-A4C8-044FC8ABA05B}" type="presParOf" srcId="{816B629A-DBBE-D447-8687-BBF29E6B3E1D}" destId="{03188E0F-1D3E-DF4B-89BC-17B00E3C1088}" srcOrd="0" destOrd="0" presId="urn:microsoft.com/office/officeart/2005/8/layout/hierarchy1"/>
    <dgm:cxn modelId="{9F1783BA-D845-894E-880C-9E009159B06C}" type="presParOf" srcId="{03188E0F-1D3E-DF4B-89BC-17B00E3C1088}" destId="{21DBC1DD-5F11-9F4E-96B5-B83F1FE020CA}" srcOrd="0" destOrd="0" presId="urn:microsoft.com/office/officeart/2005/8/layout/hierarchy1"/>
    <dgm:cxn modelId="{E88753AE-A50E-5343-9B06-183DF6FF0E16}" type="presParOf" srcId="{03188E0F-1D3E-DF4B-89BC-17B00E3C1088}" destId="{117E3194-F080-7549-B82D-3CC7CE782997}" srcOrd="1" destOrd="0" presId="urn:microsoft.com/office/officeart/2005/8/layout/hierarchy1"/>
    <dgm:cxn modelId="{90349D62-F30C-DD46-AC8B-D85976844CB8}" type="presParOf" srcId="{816B629A-DBBE-D447-8687-BBF29E6B3E1D}" destId="{B1543C7C-736C-904C-A105-30DB0D947C89}" srcOrd="1" destOrd="0" presId="urn:microsoft.com/office/officeart/2005/8/layout/hierarchy1"/>
    <dgm:cxn modelId="{4E303577-EEF6-0C4E-9979-3CC73601AC7E}" type="presParOf" srcId="{D7295533-9C98-4A48-9345-52099C78E6DF}" destId="{DD86AA4F-B70F-E347-A7A9-C2C4B62DD40E}" srcOrd="1" destOrd="0" presId="urn:microsoft.com/office/officeart/2005/8/layout/hierarchy1"/>
    <dgm:cxn modelId="{3BA04E49-742C-3F45-AEB5-CFD1964B33E0}" type="presParOf" srcId="{DD86AA4F-B70F-E347-A7A9-C2C4B62DD40E}" destId="{F85638C4-EC5D-AA43-B5D5-B7B1AB941F74}" srcOrd="0" destOrd="0" presId="urn:microsoft.com/office/officeart/2005/8/layout/hierarchy1"/>
    <dgm:cxn modelId="{A82CBEC8-1C1C-2840-95ED-C2DB61418779}" type="presParOf" srcId="{F85638C4-EC5D-AA43-B5D5-B7B1AB941F74}" destId="{2B942C83-7292-0848-9453-D119F1AF5BA7}" srcOrd="0" destOrd="0" presId="urn:microsoft.com/office/officeart/2005/8/layout/hierarchy1"/>
    <dgm:cxn modelId="{A11FC9C3-73C5-3045-83DB-1FED8487327D}" type="presParOf" srcId="{F85638C4-EC5D-AA43-B5D5-B7B1AB941F74}" destId="{1309E1C9-93CC-CF42-AC51-CECDD6044721}" srcOrd="1" destOrd="0" presId="urn:microsoft.com/office/officeart/2005/8/layout/hierarchy1"/>
    <dgm:cxn modelId="{E6B2BB1D-78A2-F14F-8183-7A84050187C1}" type="presParOf" srcId="{DD86AA4F-B70F-E347-A7A9-C2C4B62DD40E}" destId="{927EACDE-15E9-9B42-9D66-32265033B6B9}" srcOrd="1" destOrd="0" presId="urn:microsoft.com/office/officeart/2005/8/layout/hierarchy1"/>
    <dgm:cxn modelId="{A9D3771F-BDE3-8346-8445-12B384F5E456}" type="presParOf" srcId="{D7295533-9C98-4A48-9345-52099C78E6DF}" destId="{F4015ECB-CD8A-134F-A2E8-3EE9ADC064F1}" srcOrd="2" destOrd="0" presId="urn:microsoft.com/office/officeart/2005/8/layout/hierarchy1"/>
    <dgm:cxn modelId="{72196000-12A1-AE4C-9149-02EDFAFA98A4}" type="presParOf" srcId="{F4015ECB-CD8A-134F-A2E8-3EE9ADC064F1}" destId="{2C6D2A86-1902-D542-8987-26285F7E0ABC}" srcOrd="0" destOrd="0" presId="urn:microsoft.com/office/officeart/2005/8/layout/hierarchy1"/>
    <dgm:cxn modelId="{0BF6F0CE-84D8-B649-996D-15156F0536ED}" type="presParOf" srcId="{2C6D2A86-1902-D542-8987-26285F7E0ABC}" destId="{1FF7B550-9506-344D-947F-E90C448E660B}" srcOrd="0" destOrd="0" presId="urn:microsoft.com/office/officeart/2005/8/layout/hierarchy1"/>
    <dgm:cxn modelId="{62CA7CA4-9206-6D4D-B25F-EED889FA2A2B}" type="presParOf" srcId="{2C6D2A86-1902-D542-8987-26285F7E0ABC}" destId="{B415D673-084D-5E47-B194-BAEFC8A16D0D}" srcOrd="1" destOrd="0" presId="urn:microsoft.com/office/officeart/2005/8/layout/hierarchy1"/>
    <dgm:cxn modelId="{AC10BB7E-D430-6741-9537-6AA0888773AF}" type="presParOf" srcId="{F4015ECB-CD8A-134F-A2E8-3EE9ADC064F1}" destId="{FFF86501-A32C-9541-8CF6-F79F4B5ACE3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323A04-1C0F-4EDF-9523-5C527A192A6D}" type="doc">
      <dgm:prSet loTypeId="urn:microsoft.com/office/officeart/2018/2/layout/IconVerticalSolidList" loCatId="icon" qsTypeId="urn:microsoft.com/office/officeart/2005/8/quickstyle/simple1#3" qsCatId="simple" csTypeId="urn:microsoft.com/office/officeart/2005/8/colors/accent2_2#2" csCatId="accent2" phldr="1"/>
      <dgm:spPr/>
      <dgm:t>
        <a:bodyPr/>
        <a:lstStyle/>
        <a:p>
          <a:endParaRPr lang="en-US"/>
        </a:p>
      </dgm:t>
    </dgm:pt>
    <dgm:pt modelId="{7C1FC5E6-1B09-44CD-A337-A82F0389AE54}">
      <dgm:prSet/>
      <dgm:spPr/>
      <dgm:t>
        <a:bodyPr/>
        <a:lstStyle/>
        <a:p>
          <a:r>
            <a:rPr lang="en-US" dirty="0"/>
            <a:t>Benchmarking for sustainability</a:t>
          </a:r>
        </a:p>
      </dgm:t>
    </dgm:pt>
    <dgm:pt modelId="{9D9C0DC8-BE34-4B4F-BE83-5F111B4A54DB}" type="parTrans" cxnId="{B405EB7B-43D4-4A8C-80BD-3347501B4FD5}">
      <dgm:prSet/>
      <dgm:spPr/>
      <dgm:t>
        <a:bodyPr/>
        <a:lstStyle/>
        <a:p>
          <a:endParaRPr lang="en-US"/>
        </a:p>
      </dgm:t>
    </dgm:pt>
    <dgm:pt modelId="{D7626F46-CD9D-4535-B534-88E255FF6C1E}" type="sibTrans" cxnId="{B405EB7B-43D4-4A8C-80BD-3347501B4FD5}">
      <dgm:prSet/>
      <dgm:spPr/>
      <dgm:t>
        <a:bodyPr/>
        <a:lstStyle/>
        <a:p>
          <a:endParaRPr lang="en-US"/>
        </a:p>
      </dgm:t>
    </dgm:pt>
    <dgm:pt modelId="{1BDF1647-84F2-46E3-9BFA-B068C451EB76}">
      <dgm:prSet/>
      <dgm:spPr/>
      <dgm:t>
        <a:bodyPr/>
        <a:lstStyle/>
        <a:p>
          <a:r>
            <a:rPr lang="en-US" dirty="0"/>
            <a:t>Assessing relative effectiveness in quality to in-person</a:t>
          </a:r>
        </a:p>
      </dgm:t>
    </dgm:pt>
    <dgm:pt modelId="{A73C754B-C476-4310-AE4F-EAC752E28D68}" type="parTrans" cxnId="{87285DB0-7A72-47C8-94FB-681A525B29F3}">
      <dgm:prSet/>
      <dgm:spPr/>
      <dgm:t>
        <a:bodyPr/>
        <a:lstStyle/>
        <a:p>
          <a:endParaRPr lang="en-US"/>
        </a:p>
      </dgm:t>
    </dgm:pt>
    <dgm:pt modelId="{6F0AAEDB-CFD2-4BD7-B68C-008093BC615F}" type="sibTrans" cxnId="{87285DB0-7A72-47C8-94FB-681A525B29F3}">
      <dgm:prSet/>
      <dgm:spPr/>
      <dgm:t>
        <a:bodyPr/>
        <a:lstStyle/>
        <a:p>
          <a:endParaRPr lang="en-US"/>
        </a:p>
      </dgm:t>
    </dgm:pt>
    <dgm:pt modelId="{29A2356D-9AA6-4083-88F9-2504F778611B}">
      <dgm:prSet/>
      <dgm:spPr/>
      <dgm:t>
        <a:bodyPr/>
        <a:lstStyle/>
        <a:p>
          <a:r>
            <a:rPr lang="en-US" dirty="0"/>
            <a:t>Context for organizational decision making</a:t>
          </a:r>
        </a:p>
      </dgm:t>
    </dgm:pt>
    <dgm:pt modelId="{8C800566-AF2D-45CC-B28F-31A7CD73EA4F}" type="parTrans" cxnId="{BEB4C93F-5444-4FC4-B927-A29A95C138A0}">
      <dgm:prSet/>
      <dgm:spPr/>
      <dgm:t>
        <a:bodyPr/>
        <a:lstStyle/>
        <a:p>
          <a:endParaRPr lang="en-US"/>
        </a:p>
      </dgm:t>
    </dgm:pt>
    <dgm:pt modelId="{6362087F-7993-4042-BCFC-380FD5658417}" type="sibTrans" cxnId="{BEB4C93F-5444-4FC4-B927-A29A95C138A0}">
      <dgm:prSet/>
      <dgm:spPr/>
      <dgm:t>
        <a:bodyPr/>
        <a:lstStyle/>
        <a:p>
          <a:endParaRPr lang="en-US"/>
        </a:p>
      </dgm:t>
    </dgm:pt>
    <dgm:pt modelId="{A7F412D3-A964-47C9-BA51-33BB232DF53E}">
      <dgm:prSet/>
      <dgm:spPr/>
      <dgm:t>
        <a:bodyPr/>
        <a:lstStyle/>
        <a:p>
          <a:r>
            <a:rPr lang="en-US" dirty="0"/>
            <a:t>Access evaluation</a:t>
          </a:r>
        </a:p>
      </dgm:t>
    </dgm:pt>
    <dgm:pt modelId="{1CC3332E-6A8E-4C75-B723-A4DD6C0B79DA}" type="parTrans" cxnId="{FB0163F5-DAE7-468A-9CE5-B000FDB061F1}">
      <dgm:prSet/>
      <dgm:spPr/>
      <dgm:t>
        <a:bodyPr/>
        <a:lstStyle/>
        <a:p>
          <a:endParaRPr lang="en-US"/>
        </a:p>
      </dgm:t>
    </dgm:pt>
    <dgm:pt modelId="{57AEF2D7-84C3-4CF3-A42E-75EA090A7618}" type="sibTrans" cxnId="{FB0163F5-DAE7-468A-9CE5-B000FDB061F1}">
      <dgm:prSet/>
      <dgm:spPr/>
      <dgm:t>
        <a:bodyPr/>
        <a:lstStyle/>
        <a:p>
          <a:endParaRPr lang="en-US"/>
        </a:p>
      </dgm:t>
    </dgm:pt>
    <dgm:pt modelId="{446150A4-6DD6-405D-835A-37A2E41AD8D3}" type="pres">
      <dgm:prSet presAssocID="{86323A04-1C0F-4EDF-9523-5C527A192A6D}" presName="root" presStyleCnt="0">
        <dgm:presLayoutVars>
          <dgm:dir/>
          <dgm:resizeHandles val="exact"/>
        </dgm:presLayoutVars>
      </dgm:prSet>
      <dgm:spPr/>
    </dgm:pt>
    <dgm:pt modelId="{F4A43E01-A630-4E44-A1E3-EB388E5C14AA}" type="pres">
      <dgm:prSet presAssocID="{7C1FC5E6-1B09-44CD-A337-A82F0389AE54}" presName="compNode" presStyleCnt="0"/>
      <dgm:spPr/>
    </dgm:pt>
    <dgm:pt modelId="{5C797FC8-8DFD-4E8F-AC53-F6DC5C2B1FB0}" type="pres">
      <dgm:prSet presAssocID="{7C1FC5E6-1B09-44CD-A337-A82F0389AE54}" presName="bgRect" presStyleLbl="bgShp" presStyleIdx="0" presStyleCnt="4"/>
      <dgm:spPr/>
    </dgm:pt>
    <dgm:pt modelId="{2E8DFE38-8657-48E5-8057-0856032255A2}" type="pres">
      <dgm:prSet presAssocID="{7C1FC5E6-1B09-44CD-A337-A82F0389AE5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33961EC1-15DF-40A0-BEB5-EA7CD6747FE8}" type="pres">
      <dgm:prSet presAssocID="{7C1FC5E6-1B09-44CD-A337-A82F0389AE54}" presName="spaceRect" presStyleCnt="0"/>
      <dgm:spPr/>
    </dgm:pt>
    <dgm:pt modelId="{86CB7245-6087-44D5-8BFE-D91CE8EE549E}" type="pres">
      <dgm:prSet presAssocID="{7C1FC5E6-1B09-44CD-A337-A82F0389AE54}" presName="parTx" presStyleLbl="revTx" presStyleIdx="0" presStyleCnt="4">
        <dgm:presLayoutVars>
          <dgm:chMax val="0"/>
          <dgm:chPref val="0"/>
        </dgm:presLayoutVars>
      </dgm:prSet>
      <dgm:spPr/>
    </dgm:pt>
    <dgm:pt modelId="{B11982C1-A084-490D-9A90-034538F8149E}" type="pres">
      <dgm:prSet presAssocID="{D7626F46-CD9D-4535-B534-88E255FF6C1E}" presName="sibTrans" presStyleCnt="0"/>
      <dgm:spPr/>
    </dgm:pt>
    <dgm:pt modelId="{F165EFA4-F43A-4951-BE80-123A799D3D28}" type="pres">
      <dgm:prSet presAssocID="{1BDF1647-84F2-46E3-9BFA-B068C451EB76}" presName="compNode" presStyleCnt="0"/>
      <dgm:spPr/>
    </dgm:pt>
    <dgm:pt modelId="{14C31B59-7DD5-49E6-ACA3-C143275A159B}" type="pres">
      <dgm:prSet presAssocID="{1BDF1647-84F2-46E3-9BFA-B068C451EB76}" presName="bgRect" presStyleLbl="bgShp" presStyleIdx="1" presStyleCnt="4"/>
      <dgm:spPr/>
    </dgm:pt>
    <dgm:pt modelId="{01105D95-F0BE-4EC3-A26B-5E8B1278987E}" type="pres">
      <dgm:prSet presAssocID="{1BDF1647-84F2-46E3-9BFA-B068C451EB7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C3849B2F-3C29-4DCE-8D95-C3A902097FD6}" type="pres">
      <dgm:prSet presAssocID="{1BDF1647-84F2-46E3-9BFA-B068C451EB76}" presName="spaceRect" presStyleCnt="0"/>
      <dgm:spPr/>
    </dgm:pt>
    <dgm:pt modelId="{BB6BA5B2-050F-4AB6-B206-CE55FA8A2B62}" type="pres">
      <dgm:prSet presAssocID="{1BDF1647-84F2-46E3-9BFA-B068C451EB76}" presName="parTx" presStyleLbl="revTx" presStyleIdx="1" presStyleCnt="4">
        <dgm:presLayoutVars>
          <dgm:chMax val="0"/>
          <dgm:chPref val="0"/>
        </dgm:presLayoutVars>
      </dgm:prSet>
      <dgm:spPr/>
    </dgm:pt>
    <dgm:pt modelId="{4658C18E-82A8-4905-A7B6-D97D8BAAEF54}" type="pres">
      <dgm:prSet presAssocID="{6F0AAEDB-CFD2-4BD7-B68C-008093BC615F}" presName="sibTrans" presStyleCnt="0"/>
      <dgm:spPr/>
    </dgm:pt>
    <dgm:pt modelId="{BDB2046C-C68E-4035-AACA-C07A350D9F08}" type="pres">
      <dgm:prSet presAssocID="{29A2356D-9AA6-4083-88F9-2504F778611B}" presName="compNode" presStyleCnt="0"/>
      <dgm:spPr/>
    </dgm:pt>
    <dgm:pt modelId="{2C24597A-3B80-42BC-A3D8-6ABF5904BC82}" type="pres">
      <dgm:prSet presAssocID="{29A2356D-9AA6-4083-88F9-2504F778611B}" presName="bgRect" presStyleLbl="bgShp" presStyleIdx="2" presStyleCnt="4"/>
      <dgm:spPr/>
    </dgm:pt>
    <dgm:pt modelId="{88DCC0CF-2D7A-431F-BCD8-840048BE26E0}" type="pres">
      <dgm:prSet presAssocID="{29A2356D-9AA6-4083-88F9-2504F778611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B6286BF3-C94C-498C-86C1-B4753EBE5C45}" type="pres">
      <dgm:prSet presAssocID="{29A2356D-9AA6-4083-88F9-2504F778611B}" presName="spaceRect" presStyleCnt="0"/>
      <dgm:spPr/>
    </dgm:pt>
    <dgm:pt modelId="{1C7E7E1F-7B85-441F-BF1C-8BC0F897095E}" type="pres">
      <dgm:prSet presAssocID="{29A2356D-9AA6-4083-88F9-2504F778611B}" presName="parTx" presStyleLbl="revTx" presStyleIdx="2" presStyleCnt="4">
        <dgm:presLayoutVars>
          <dgm:chMax val="0"/>
          <dgm:chPref val="0"/>
        </dgm:presLayoutVars>
      </dgm:prSet>
      <dgm:spPr/>
    </dgm:pt>
    <dgm:pt modelId="{30A855A0-D130-44A6-AE56-BE750748C714}" type="pres">
      <dgm:prSet presAssocID="{6362087F-7993-4042-BCFC-380FD5658417}" presName="sibTrans" presStyleCnt="0"/>
      <dgm:spPr/>
    </dgm:pt>
    <dgm:pt modelId="{7C5EBEC2-B5D8-4BB3-BD46-A08170F43923}" type="pres">
      <dgm:prSet presAssocID="{A7F412D3-A964-47C9-BA51-33BB232DF53E}" presName="compNode" presStyleCnt="0"/>
      <dgm:spPr/>
    </dgm:pt>
    <dgm:pt modelId="{8FF682C0-DC72-43B8-A324-15EAF9D8AE4E}" type="pres">
      <dgm:prSet presAssocID="{A7F412D3-A964-47C9-BA51-33BB232DF53E}" presName="bgRect" presStyleLbl="bgShp" presStyleIdx="3" presStyleCnt="4"/>
      <dgm:spPr/>
    </dgm:pt>
    <dgm:pt modelId="{60BE9DEC-F7D0-4DF6-9780-92C15AFD77B8}" type="pres">
      <dgm:prSet presAssocID="{A7F412D3-A964-47C9-BA51-33BB232DF53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DFFBEAC5-DD66-4EFB-845D-7DB112699373}" type="pres">
      <dgm:prSet presAssocID="{A7F412D3-A964-47C9-BA51-33BB232DF53E}" presName="spaceRect" presStyleCnt="0"/>
      <dgm:spPr/>
    </dgm:pt>
    <dgm:pt modelId="{59667D41-27E2-4C27-9ECB-C06DAD4A80DD}" type="pres">
      <dgm:prSet presAssocID="{A7F412D3-A964-47C9-BA51-33BB232DF53E}" presName="parTx" presStyleLbl="revTx" presStyleIdx="3" presStyleCnt="4">
        <dgm:presLayoutVars>
          <dgm:chMax val="0"/>
          <dgm:chPref val="0"/>
        </dgm:presLayoutVars>
      </dgm:prSet>
      <dgm:spPr/>
    </dgm:pt>
  </dgm:ptLst>
  <dgm:cxnLst>
    <dgm:cxn modelId="{BD137717-662B-4D7D-B4F8-E8AADD280D6B}" type="presOf" srcId="{A7F412D3-A964-47C9-BA51-33BB232DF53E}" destId="{59667D41-27E2-4C27-9ECB-C06DAD4A80DD}" srcOrd="0" destOrd="0" presId="urn:microsoft.com/office/officeart/2018/2/layout/IconVerticalSolidList"/>
    <dgm:cxn modelId="{860DD524-8EAF-4BF4-9E25-DA5F96179700}" type="presOf" srcId="{7C1FC5E6-1B09-44CD-A337-A82F0389AE54}" destId="{86CB7245-6087-44D5-8BFE-D91CE8EE549E}" srcOrd="0" destOrd="0" presId="urn:microsoft.com/office/officeart/2018/2/layout/IconVerticalSolidList"/>
    <dgm:cxn modelId="{BEB4C93F-5444-4FC4-B927-A29A95C138A0}" srcId="{86323A04-1C0F-4EDF-9523-5C527A192A6D}" destId="{29A2356D-9AA6-4083-88F9-2504F778611B}" srcOrd="2" destOrd="0" parTransId="{8C800566-AF2D-45CC-B28F-31A7CD73EA4F}" sibTransId="{6362087F-7993-4042-BCFC-380FD5658417}"/>
    <dgm:cxn modelId="{94DD8170-00A7-48C7-8033-9F825E6A3ACE}" type="presOf" srcId="{1BDF1647-84F2-46E3-9BFA-B068C451EB76}" destId="{BB6BA5B2-050F-4AB6-B206-CE55FA8A2B62}" srcOrd="0" destOrd="0" presId="urn:microsoft.com/office/officeart/2018/2/layout/IconVerticalSolidList"/>
    <dgm:cxn modelId="{B405EB7B-43D4-4A8C-80BD-3347501B4FD5}" srcId="{86323A04-1C0F-4EDF-9523-5C527A192A6D}" destId="{7C1FC5E6-1B09-44CD-A337-A82F0389AE54}" srcOrd="0" destOrd="0" parTransId="{9D9C0DC8-BE34-4B4F-BE83-5F111B4A54DB}" sibTransId="{D7626F46-CD9D-4535-B534-88E255FF6C1E}"/>
    <dgm:cxn modelId="{3714CD80-EE87-4CCA-B9CE-12555D0484ED}" type="presOf" srcId="{86323A04-1C0F-4EDF-9523-5C527A192A6D}" destId="{446150A4-6DD6-405D-835A-37A2E41AD8D3}" srcOrd="0" destOrd="0" presId="urn:microsoft.com/office/officeart/2018/2/layout/IconVerticalSolidList"/>
    <dgm:cxn modelId="{E3F0CD9A-40F4-475C-8CE1-34822445096A}" type="presOf" srcId="{29A2356D-9AA6-4083-88F9-2504F778611B}" destId="{1C7E7E1F-7B85-441F-BF1C-8BC0F897095E}" srcOrd="0" destOrd="0" presId="urn:microsoft.com/office/officeart/2018/2/layout/IconVerticalSolidList"/>
    <dgm:cxn modelId="{87285DB0-7A72-47C8-94FB-681A525B29F3}" srcId="{86323A04-1C0F-4EDF-9523-5C527A192A6D}" destId="{1BDF1647-84F2-46E3-9BFA-B068C451EB76}" srcOrd="1" destOrd="0" parTransId="{A73C754B-C476-4310-AE4F-EAC752E28D68}" sibTransId="{6F0AAEDB-CFD2-4BD7-B68C-008093BC615F}"/>
    <dgm:cxn modelId="{FB0163F5-DAE7-468A-9CE5-B000FDB061F1}" srcId="{86323A04-1C0F-4EDF-9523-5C527A192A6D}" destId="{A7F412D3-A964-47C9-BA51-33BB232DF53E}" srcOrd="3" destOrd="0" parTransId="{1CC3332E-6A8E-4C75-B723-A4DD6C0B79DA}" sibTransId="{57AEF2D7-84C3-4CF3-A42E-75EA090A7618}"/>
    <dgm:cxn modelId="{5D401105-9DDF-4D41-BBCF-C81AD4E995E7}" type="presParOf" srcId="{446150A4-6DD6-405D-835A-37A2E41AD8D3}" destId="{F4A43E01-A630-4E44-A1E3-EB388E5C14AA}" srcOrd="0" destOrd="0" presId="urn:microsoft.com/office/officeart/2018/2/layout/IconVerticalSolidList"/>
    <dgm:cxn modelId="{1B538D3E-10AA-4644-AEB8-E9E55D8B14BD}" type="presParOf" srcId="{F4A43E01-A630-4E44-A1E3-EB388E5C14AA}" destId="{5C797FC8-8DFD-4E8F-AC53-F6DC5C2B1FB0}" srcOrd="0" destOrd="0" presId="urn:microsoft.com/office/officeart/2018/2/layout/IconVerticalSolidList"/>
    <dgm:cxn modelId="{52D7B0FE-7850-4B92-BDBE-6970759839FA}" type="presParOf" srcId="{F4A43E01-A630-4E44-A1E3-EB388E5C14AA}" destId="{2E8DFE38-8657-48E5-8057-0856032255A2}" srcOrd="1" destOrd="0" presId="urn:microsoft.com/office/officeart/2018/2/layout/IconVerticalSolidList"/>
    <dgm:cxn modelId="{7733C5C3-3349-4B46-A3A8-297E4F43FD9A}" type="presParOf" srcId="{F4A43E01-A630-4E44-A1E3-EB388E5C14AA}" destId="{33961EC1-15DF-40A0-BEB5-EA7CD6747FE8}" srcOrd="2" destOrd="0" presId="urn:microsoft.com/office/officeart/2018/2/layout/IconVerticalSolidList"/>
    <dgm:cxn modelId="{A006020E-4523-462B-AB30-6A339F020487}" type="presParOf" srcId="{F4A43E01-A630-4E44-A1E3-EB388E5C14AA}" destId="{86CB7245-6087-44D5-8BFE-D91CE8EE549E}" srcOrd="3" destOrd="0" presId="urn:microsoft.com/office/officeart/2018/2/layout/IconVerticalSolidList"/>
    <dgm:cxn modelId="{4C4373FE-F9FE-40E7-AFDE-9F699968BFC0}" type="presParOf" srcId="{446150A4-6DD6-405D-835A-37A2E41AD8D3}" destId="{B11982C1-A084-490D-9A90-034538F8149E}" srcOrd="1" destOrd="0" presId="urn:microsoft.com/office/officeart/2018/2/layout/IconVerticalSolidList"/>
    <dgm:cxn modelId="{D38A217E-83AC-4FB9-B53A-73BB6F70DBC8}" type="presParOf" srcId="{446150A4-6DD6-405D-835A-37A2E41AD8D3}" destId="{F165EFA4-F43A-4951-BE80-123A799D3D28}" srcOrd="2" destOrd="0" presId="urn:microsoft.com/office/officeart/2018/2/layout/IconVerticalSolidList"/>
    <dgm:cxn modelId="{7E7E955B-5830-42B0-A416-2EC99DAF978F}" type="presParOf" srcId="{F165EFA4-F43A-4951-BE80-123A799D3D28}" destId="{14C31B59-7DD5-49E6-ACA3-C143275A159B}" srcOrd="0" destOrd="0" presId="urn:microsoft.com/office/officeart/2018/2/layout/IconVerticalSolidList"/>
    <dgm:cxn modelId="{6805271D-00C7-46BE-BE90-AFB958AA4EA4}" type="presParOf" srcId="{F165EFA4-F43A-4951-BE80-123A799D3D28}" destId="{01105D95-F0BE-4EC3-A26B-5E8B1278987E}" srcOrd="1" destOrd="0" presId="urn:microsoft.com/office/officeart/2018/2/layout/IconVerticalSolidList"/>
    <dgm:cxn modelId="{768FBFC7-6F93-46A3-80DB-9EB541EFEC4B}" type="presParOf" srcId="{F165EFA4-F43A-4951-BE80-123A799D3D28}" destId="{C3849B2F-3C29-4DCE-8D95-C3A902097FD6}" srcOrd="2" destOrd="0" presId="urn:microsoft.com/office/officeart/2018/2/layout/IconVerticalSolidList"/>
    <dgm:cxn modelId="{4121820A-571F-4C45-B54D-E27A1A8BC372}" type="presParOf" srcId="{F165EFA4-F43A-4951-BE80-123A799D3D28}" destId="{BB6BA5B2-050F-4AB6-B206-CE55FA8A2B62}" srcOrd="3" destOrd="0" presId="urn:microsoft.com/office/officeart/2018/2/layout/IconVerticalSolidList"/>
    <dgm:cxn modelId="{D2D2537B-556E-48C9-9E1E-927B2C7B114B}" type="presParOf" srcId="{446150A4-6DD6-405D-835A-37A2E41AD8D3}" destId="{4658C18E-82A8-4905-A7B6-D97D8BAAEF54}" srcOrd="3" destOrd="0" presId="urn:microsoft.com/office/officeart/2018/2/layout/IconVerticalSolidList"/>
    <dgm:cxn modelId="{C6F0897B-25BE-4B57-830E-4A46A80A08BC}" type="presParOf" srcId="{446150A4-6DD6-405D-835A-37A2E41AD8D3}" destId="{BDB2046C-C68E-4035-AACA-C07A350D9F08}" srcOrd="4" destOrd="0" presId="urn:microsoft.com/office/officeart/2018/2/layout/IconVerticalSolidList"/>
    <dgm:cxn modelId="{5C72AA7A-B6CB-4904-AE87-8A0EBDA3F411}" type="presParOf" srcId="{BDB2046C-C68E-4035-AACA-C07A350D9F08}" destId="{2C24597A-3B80-42BC-A3D8-6ABF5904BC82}" srcOrd="0" destOrd="0" presId="urn:microsoft.com/office/officeart/2018/2/layout/IconVerticalSolidList"/>
    <dgm:cxn modelId="{FF81BFFF-1A7F-42C5-A838-40D1C827F868}" type="presParOf" srcId="{BDB2046C-C68E-4035-AACA-C07A350D9F08}" destId="{88DCC0CF-2D7A-431F-BCD8-840048BE26E0}" srcOrd="1" destOrd="0" presId="urn:microsoft.com/office/officeart/2018/2/layout/IconVerticalSolidList"/>
    <dgm:cxn modelId="{09718BA2-A143-4A4D-8684-886E7769E77E}" type="presParOf" srcId="{BDB2046C-C68E-4035-AACA-C07A350D9F08}" destId="{B6286BF3-C94C-498C-86C1-B4753EBE5C45}" srcOrd="2" destOrd="0" presId="urn:microsoft.com/office/officeart/2018/2/layout/IconVerticalSolidList"/>
    <dgm:cxn modelId="{0B5B8970-B16D-4EAC-BEA6-7147B3A2657D}" type="presParOf" srcId="{BDB2046C-C68E-4035-AACA-C07A350D9F08}" destId="{1C7E7E1F-7B85-441F-BF1C-8BC0F897095E}" srcOrd="3" destOrd="0" presId="urn:microsoft.com/office/officeart/2018/2/layout/IconVerticalSolidList"/>
    <dgm:cxn modelId="{266FB9AF-63EF-4153-A962-915C778852EF}" type="presParOf" srcId="{446150A4-6DD6-405D-835A-37A2E41AD8D3}" destId="{30A855A0-D130-44A6-AE56-BE750748C714}" srcOrd="5" destOrd="0" presId="urn:microsoft.com/office/officeart/2018/2/layout/IconVerticalSolidList"/>
    <dgm:cxn modelId="{ADC0BAC8-59C5-4F12-B156-0F9EA56E8D88}" type="presParOf" srcId="{446150A4-6DD6-405D-835A-37A2E41AD8D3}" destId="{7C5EBEC2-B5D8-4BB3-BD46-A08170F43923}" srcOrd="6" destOrd="0" presId="urn:microsoft.com/office/officeart/2018/2/layout/IconVerticalSolidList"/>
    <dgm:cxn modelId="{2D716F83-B190-4701-BB40-25C83082CEC5}" type="presParOf" srcId="{7C5EBEC2-B5D8-4BB3-BD46-A08170F43923}" destId="{8FF682C0-DC72-43B8-A324-15EAF9D8AE4E}" srcOrd="0" destOrd="0" presId="urn:microsoft.com/office/officeart/2018/2/layout/IconVerticalSolidList"/>
    <dgm:cxn modelId="{735FCDD0-1500-47E7-8B73-07E9F00CCC30}" type="presParOf" srcId="{7C5EBEC2-B5D8-4BB3-BD46-A08170F43923}" destId="{60BE9DEC-F7D0-4DF6-9780-92C15AFD77B8}" srcOrd="1" destOrd="0" presId="urn:microsoft.com/office/officeart/2018/2/layout/IconVerticalSolidList"/>
    <dgm:cxn modelId="{C8EA832A-DFC0-47EE-90A6-B4EBB0C41294}" type="presParOf" srcId="{7C5EBEC2-B5D8-4BB3-BD46-A08170F43923}" destId="{DFFBEAC5-DD66-4EFB-845D-7DB112699373}" srcOrd="2" destOrd="0" presId="urn:microsoft.com/office/officeart/2018/2/layout/IconVerticalSolidList"/>
    <dgm:cxn modelId="{E8703FC5-D7EE-4AA1-972E-3B6A0BD3A08E}" type="presParOf" srcId="{7C5EBEC2-B5D8-4BB3-BD46-A08170F43923}" destId="{59667D41-27E2-4C27-9ECB-C06DAD4A80D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3B6F7F-9C71-4998-8517-1CF87B867F26}" type="doc">
      <dgm:prSet loTypeId="urn:microsoft.com/office/officeart/2005/8/layout/list1" loCatId="list" qsTypeId="urn:microsoft.com/office/officeart/2005/8/quickstyle/simple1#1" qsCatId="simple" csTypeId="urn:microsoft.com/office/officeart/2005/8/colors/accent2_2#3" csCatId="accent2"/>
      <dgm:spPr/>
      <dgm:t>
        <a:bodyPr/>
        <a:lstStyle/>
        <a:p>
          <a:endParaRPr lang="en-US"/>
        </a:p>
      </dgm:t>
    </dgm:pt>
    <dgm:pt modelId="{367246C0-B58A-4D1A-98A8-C7DC800E8AA7}">
      <dgm:prSet/>
      <dgm:spPr/>
      <dgm:t>
        <a:bodyPr/>
        <a:lstStyle/>
        <a:p>
          <a:r>
            <a:rPr lang="en-US" dirty="0"/>
            <a:t>Access</a:t>
          </a:r>
        </a:p>
      </dgm:t>
    </dgm:pt>
    <dgm:pt modelId="{B1A11182-6081-406A-B42D-C8B40A295305}" type="parTrans" cxnId="{86B0CEC6-6997-4DE3-83DD-884FA76E00EB}">
      <dgm:prSet/>
      <dgm:spPr/>
      <dgm:t>
        <a:bodyPr/>
        <a:lstStyle/>
        <a:p>
          <a:endParaRPr lang="en-US"/>
        </a:p>
      </dgm:t>
    </dgm:pt>
    <dgm:pt modelId="{14819482-0566-49CF-AAF7-351B4DAE9DCF}" type="sibTrans" cxnId="{86B0CEC6-6997-4DE3-83DD-884FA76E00EB}">
      <dgm:prSet/>
      <dgm:spPr/>
      <dgm:t>
        <a:bodyPr/>
        <a:lstStyle/>
        <a:p>
          <a:endParaRPr lang="en-US"/>
        </a:p>
      </dgm:t>
    </dgm:pt>
    <dgm:pt modelId="{A2B05D46-9F0A-4CB8-A6C6-206A9D835E47}">
      <dgm:prSet/>
      <dgm:spPr/>
      <dgm:t>
        <a:bodyPr/>
        <a:lstStyle/>
        <a:p>
          <a:r>
            <a:rPr lang="en-US" dirty="0"/>
            <a:t>Populations Reached</a:t>
          </a:r>
        </a:p>
      </dgm:t>
    </dgm:pt>
    <dgm:pt modelId="{F522C07F-EAE5-49CF-BAFE-9740EE336C8E}" type="parTrans" cxnId="{DA4C212E-0253-486B-8DBA-EDB4C9D60FDF}">
      <dgm:prSet/>
      <dgm:spPr/>
      <dgm:t>
        <a:bodyPr/>
        <a:lstStyle/>
        <a:p>
          <a:endParaRPr lang="en-US"/>
        </a:p>
      </dgm:t>
    </dgm:pt>
    <dgm:pt modelId="{D79010E3-46EB-4481-9A0F-0C50B9016C42}" type="sibTrans" cxnId="{DA4C212E-0253-486B-8DBA-EDB4C9D60FDF}">
      <dgm:prSet/>
      <dgm:spPr/>
      <dgm:t>
        <a:bodyPr/>
        <a:lstStyle/>
        <a:p>
          <a:endParaRPr lang="en-US"/>
        </a:p>
      </dgm:t>
    </dgm:pt>
    <dgm:pt modelId="{B8744574-4185-4FA0-A57E-010C58FB813D}">
      <dgm:prSet/>
      <dgm:spPr/>
      <dgm:t>
        <a:bodyPr/>
        <a:lstStyle/>
        <a:p>
          <a:r>
            <a:rPr lang="en-US" dirty="0"/>
            <a:t>Hospital &amp; Geographic Spread</a:t>
          </a:r>
        </a:p>
      </dgm:t>
    </dgm:pt>
    <dgm:pt modelId="{5788C9AC-0E73-4280-930D-EA5F843FC3E9}" type="parTrans" cxnId="{D7FC7BA8-095B-4129-B92D-BF8D2DAD4635}">
      <dgm:prSet/>
      <dgm:spPr/>
      <dgm:t>
        <a:bodyPr/>
        <a:lstStyle/>
        <a:p>
          <a:endParaRPr lang="en-US"/>
        </a:p>
      </dgm:t>
    </dgm:pt>
    <dgm:pt modelId="{4175F430-CA10-44A9-BF11-DC1E12303CE5}" type="sibTrans" cxnId="{D7FC7BA8-095B-4129-B92D-BF8D2DAD4635}">
      <dgm:prSet/>
      <dgm:spPr/>
      <dgm:t>
        <a:bodyPr/>
        <a:lstStyle/>
        <a:p>
          <a:endParaRPr lang="en-US"/>
        </a:p>
      </dgm:t>
    </dgm:pt>
    <dgm:pt modelId="{94FE8AAF-4F2A-4F4C-895A-C89DFA0616AA}">
      <dgm:prSet/>
      <dgm:spPr/>
      <dgm:t>
        <a:bodyPr/>
        <a:lstStyle/>
        <a:p>
          <a:r>
            <a:rPr lang="en-US" dirty="0"/>
            <a:t>Timeliness</a:t>
          </a:r>
        </a:p>
      </dgm:t>
    </dgm:pt>
    <dgm:pt modelId="{CFDE604E-CD2E-4AE2-BE0E-C99CCB97BAAF}" type="parTrans" cxnId="{3CC63FC9-702D-45A9-A4E4-F40A6DD16405}">
      <dgm:prSet/>
      <dgm:spPr/>
      <dgm:t>
        <a:bodyPr/>
        <a:lstStyle/>
        <a:p>
          <a:endParaRPr lang="en-US"/>
        </a:p>
      </dgm:t>
    </dgm:pt>
    <dgm:pt modelId="{3D27BE8E-4A20-4F98-A5E6-D2BF3D5039D4}" type="sibTrans" cxnId="{3CC63FC9-702D-45A9-A4E4-F40A6DD16405}">
      <dgm:prSet/>
      <dgm:spPr/>
      <dgm:t>
        <a:bodyPr/>
        <a:lstStyle/>
        <a:p>
          <a:endParaRPr lang="en-US"/>
        </a:p>
      </dgm:t>
    </dgm:pt>
    <dgm:pt modelId="{8B753970-FFEE-4C29-8755-750C5C0A59F6}">
      <dgm:prSet/>
      <dgm:spPr/>
      <dgm:t>
        <a:bodyPr/>
        <a:lstStyle/>
        <a:p>
          <a:r>
            <a:rPr lang="en-US" dirty="0"/>
            <a:t>Three days referral to consult is meaningful in in-person</a:t>
          </a:r>
        </a:p>
      </dgm:t>
    </dgm:pt>
    <dgm:pt modelId="{B17619DC-C879-43C4-A41B-C1C0441D3639}" type="parTrans" cxnId="{9F677C6A-AE19-40E2-8B9F-9A5936420263}">
      <dgm:prSet/>
      <dgm:spPr/>
      <dgm:t>
        <a:bodyPr/>
        <a:lstStyle/>
        <a:p>
          <a:endParaRPr lang="en-US"/>
        </a:p>
      </dgm:t>
    </dgm:pt>
    <dgm:pt modelId="{FCA39635-A2E4-4CF9-9467-C82623684D6A}" type="sibTrans" cxnId="{9F677C6A-AE19-40E2-8B9F-9A5936420263}">
      <dgm:prSet/>
      <dgm:spPr/>
      <dgm:t>
        <a:bodyPr/>
        <a:lstStyle/>
        <a:p>
          <a:endParaRPr lang="en-US"/>
        </a:p>
      </dgm:t>
    </dgm:pt>
    <dgm:pt modelId="{98430DE5-9194-4AAF-A3A4-7EE395AE54B8}">
      <dgm:prSet/>
      <dgm:spPr/>
      <dgm:t>
        <a:bodyPr/>
        <a:lstStyle/>
        <a:p>
          <a:r>
            <a:rPr lang="en-US" dirty="0"/>
            <a:t>Clinical &amp; Utilization Outcomes</a:t>
          </a:r>
        </a:p>
      </dgm:t>
    </dgm:pt>
    <dgm:pt modelId="{2755D2D6-D33C-4EFE-90FD-8C24E5A7B6A3}" type="parTrans" cxnId="{C602EDBE-4183-4CD2-B271-4F9938513FA1}">
      <dgm:prSet/>
      <dgm:spPr/>
      <dgm:t>
        <a:bodyPr/>
        <a:lstStyle/>
        <a:p>
          <a:endParaRPr lang="en-US"/>
        </a:p>
      </dgm:t>
    </dgm:pt>
    <dgm:pt modelId="{C5177E14-903F-455C-B4C0-E8E5AFDD9601}" type="sibTrans" cxnId="{C602EDBE-4183-4CD2-B271-4F9938513FA1}">
      <dgm:prSet/>
      <dgm:spPr/>
      <dgm:t>
        <a:bodyPr/>
        <a:lstStyle/>
        <a:p>
          <a:endParaRPr lang="en-US"/>
        </a:p>
      </dgm:t>
    </dgm:pt>
    <dgm:pt modelId="{24525AEC-8F66-46EA-A4EC-53B5F6F8487E}">
      <dgm:prSet/>
      <dgm:spPr/>
      <dgm:t>
        <a:bodyPr/>
        <a:lstStyle/>
        <a:p>
          <a:r>
            <a:rPr lang="en-US" dirty="0"/>
            <a:t>LOS, ICU Use, Discharge Location, Readmissions</a:t>
          </a:r>
        </a:p>
      </dgm:t>
    </dgm:pt>
    <dgm:pt modelId="{0EEC2D29-D661-4970-BB6C-B77516E2621B}" type="parTrans" cxnId="{EDBFB290-6565-49B4-9516-2E64268E9026}">
      <dgm:prSet/>
      <dgm:spPr/>
      <dgm:t>
        <a:bodyPr/>
        <a:lstStyle/>
        <a:p>
          <a:endParaRPr lang="en-US"/>
        </a:p>
      </dgm:t>
    </dgm:pt>
    <dgm:pt modelId="{5427B697-6C26-471D-A9EB-D1DC0C0C1EA1}" type="sibTrans" cxnId="{EDBFB290-6565-49B4-9516-2E64268E9026}">
      <dgm:prSet/>
      <dgm:spPr/>
      <dgm:t>
        <a:bodyPr/>
        <a:lstStyle/>
        <a:p>
          <a:endParaRPr lang="en-US"/>
        </a:p>
      </dgm:t>
    </dgm:pt>
    <dgm:pt modelId="{695066A5-6192-4F2A-9C26-919B81E808BB}">
      <dgm:prSet/>
      <dgm:spPr/>
      <dgm:t>
        <a:bodyPr/>
        <a:lstStyle/>
        <a:p>
          <a:r>
            <a:rPr lang="en-US" dirty="0"/>
            <a:t>Patient and Family Experience (qualitative)</a:t>
          </a:r>
        </a:p>
      </dgm:t>
    </dgm:pt>
    <dgm:pt modelId="{555E767B-6458-46C8-A935-D5E93BF428D8}" type="parTrans" cxnId="{617767CD-E772-499F-99BF-2629AA7F8C8D}">
      <dgm:prSet/>
      <dgm:spPr/>
      <dgm:t>
        <a:bodyPr/>
        <a:lstStyle/>
        <a:p>
          <a:endParaRPr lang="en-US"/>
        </a:p>
      </dgm:t>
    </dgm:pt>
    <dgm:pt modelId="{696F88B1-1366-410A-99FA-1EF3C873B466}" type="sibTrans" cxnId="{617767CD-E772-499F-99BF-2629AA7F8C8D}">
      <dgm:prSet/>
      <dgm:spPr/>
      <dgm:t>
        <a:bodyPr/>
        <a:lstStyle/>
        <a:p>
          <a:endParaRPr lang="en-US"/>
        </a:p>
      </dgm:t>
    </dgm:pt>
    <dgm:pt modelId="{1DE54CDC-D773-4E4B-BA8B-7F84DBBA4C66}">
      <dgm:prSet/>
      <dgm:spPr/>
      <dgm:t>
        <a:bodyPr/>
        <a:lstStyle/>
        <a:p>
          <a:r>
            <a:rPr lang="en-US" dirty="0"/>
            <a:t>Patient Characteristics</a:t>
          </a:r>
        </a:p>
      </dgm:t>
    </dgm:pt>
    <dgm:pt modelId="{C437991A-BB74-4A28-A2EC-909A48DAAB40}" type="parTrans" cxnId="{FF05F816-02E3-4666-AB9A-D43F90954930}">
      <dgm:prSet/>
      <dgm:spPr/>
      <dgm:t>
        <a:bodyPr/>
        <a:lstStyle/>
        <a:p>
          <a:endParaRPr lang="en-US"/>
        </a:p>
      </dgm:t>
    </dgm:pt>
    <dgm:pt modelId="{A70C01CC-C987-4C7C-A8AC-60D73A6E3D91}" type="sibTrans" cxnId="{FF05F816-02E3-4666-AB9A-D43F90954930}">
      <dgm:prSet/>
      <dgm:spPr/>
      <dgm:t>
        <a:bodyPr/>
        <a:lstStyle/>
        <a:p>
          <a:endParaRPr lang="en-US"/>
        </a:p>
      </dgm:t>
    </dgm:pt>
    <dgm:pt modelId="{2D7D36A5-AD53-4620-8CE6-DA089C0AFF17}">
      <dgm:prSet/>
      <dgm:spPr/>
      <dgm:t>
        <a:bodyPr/>
        <a:lstStyle/>
        <a:p>
          <a:r>
            <a:rPr lang="en-US" dirty="0"/>
            <a:t>Economics</a:t>
          </a:r>
        </a:p>
      </dgm:t>
    </dgm:pt>
    <dgm:pt modelId="{DFEFBF1A-12E3-4F19-BE50-8B002027FAD9}" type="parTrans" cxnId="{69D020BA-66C5-4861-B745-2CA888231C63}">
      <dgm:prSet/>
      <dgm:spPr/>
      <dgm:t>
        <a:bodyPr/>
        <a:lstStyle/>
        <a:p>
          <a:endParaRPr lang="en-US"/>
        </a:p>
      </dgm:t>
    </dgm:pt>
    <dgm:pt modelId="{4A6ADDC5-5D1D-4FA0-876B-E88703816FDA}" type="sibTrans" cxnId="{69D020BA-66C5-4861-B745-2CA888231C63}">
      <dgm:prSet/>
      <dgm:spPr/>
      <dgm:t>
        <a:bodyPr/>
        <a:lstStyle/>
        <a:p>
          <a:endParaRPr lang="en-US"/>
        </a:p>
      </dgm:t>
    </dgm:pt>
    <dgm:pt modelId="{AE971E23-3DD3-4926-B803-DD3ABAFB5DCA}">
      <dgm:prSet/>
      <dgm:spPr/>
      <dgm:t>
        <a:bodyPr/>
        <a:lstStyle/>
        <a:p>
          <a:r>
            <a:rPr lang="en-US" dirty="0"/>
            <a:t>Cost per Admission</a:t>
          </a:r>
        </a:p>
      </dgm:t>
    </dgm:pt>
    <dgm:pt modelId="{AA4E587E-7597-4C27-B591-529FB17A08FD}" type="parTrans" cxnId="{FCF48290-6517-4142-93E1-676543254F08}">
      <dgm:prSet/>
      <dgm:spPr/>
      <dgm:t>
        <a:bodyPr/>
        <a:lstStyle/>
        <a:p>
          <a:endParaRPr lang="en-US"/>
        </a:p>
      </dgm:t>
    </dgm:pt>
    <dgm:pt modelId="{FCAB7C47-CF51-410E-A25C-308DA93649EA}" type="sibTrans" cxnId="{FCF48290-6517-4142-93E1-676543254F08}">
      <dgm:prSet/>
      <dgm:spPr/>
      <dgm:t>
        <a:bodyPr/>
        <a:lstStyle/>
        <a:p>
          <a:endParaRPr lang="en-US"/>
        </a:p>
      </dgm:t>
    </dgm:pt>
    <dgm:pt modelId="{B0687696-9CCD-4FE7-A61B-DB512759D329}">
      <dgm:prSet/>
      <dgm:spPr/>
      <dgm:t>
        <a:bodyPr/>
        <a:lstStyle/>
        <a:p>
          <a:r>
            <a:rPr lang="en-US" dirty="0"/>
            <a:t>Costs Avoided</a:t>
          </a:r>
        </a:p>
      </dgm:t>
    </dgm:pt>
    <dgm:pt modelId="{F3E74FE6-5653-4FB2-9A8F-C0B6F56EB2E1}" type="parTrans" cxnId="{1AE7610E-5CAF-4880-9E75-EB84ECD14A01}">
      <dgm:prSet/>
      <dgm:spPr/>
      <dgm:t>
        <a:bodyPr/>
        <a:lstStyle/>
        <a:p>
          <a:endParaRPr lang="en-US"/>
        </a:p>
      </dgm:t>
    </dgm:pt>
    <dgm:pt modelId="{D2990720-B187-4EBB-9AA5-C89C2038886A}" type="sibTrans" cxnId="{1AE7610E-5CAF-4880-9E75-EB84ECD14A01}">
      <dgm:prSet/>
      <dgm:spPr/>
      <dgm:t>
        <a:bodyPr/>
        <a:lstStyle/>
        <a:p>
          <a:endParaRPr lang="en-US"/>
        </a:p>
      </dgm:t>
    </dgm:pt>
    <dgm:pt modelId="{6204C6FE-3CD4-0F4A-94D4-74A447F061C5}" type="pres">
      <dgm:prSet presAssocID="{EA3B6F7F-9C71-4998-8517-1CF87B867F26}" presName="linear" presStyleCnt="0">
        <dgm:presLayoutVars>
          <dgm:dir/>
          <dgm:animLvl val="lvl"/>
          <dgm:resizeHandles val="exact"/>
        </dgm:presLayoutVars>
      </dgm:prSet>
      <dgm:spPr/>
    </dgm:pt>
    <dgm:pt modelId="{86850C8D-4E89-B34E-8761-625D4DD60042}" type="pres">
      <dgm:prSet presAssocID="{367246C0-B58A-4D1A-98A8-C7DC800E8AA7}" presName="parentLin" presStyleCnt="0"/>
      <dgm:spPr/>
    </dgm:pt>
    <dgm:pt modelId="{AB742547-2BF1-A54B-9E47-B55DC315615D}" type="pres">
      <dgm:prSet presAssocID="{367246C0-B58A-4D1A-98A8-C7DC800E8AA7}" presName="parentLeftMargin" presStyleLbl="node1" presStyleIdx="0" presStyleCnt="6"/>
      <dgm:spPr/>
    </dgm:pt>
    <dgm:pt modelId="{2348C9C0-070C-A841-8A95-0D989C5662A9}" type="pres">
      <dgm:prSet presAssocID="{367246C0-B58A-4D1A-98A8-C7DC800E8AA7}" presName="parentText" presStyleLbl="node1" presStyleIdx="0" presStyleCnt="6">
        <dgm:presLayoutVars>
          <dgm:chMax val="0"/>
          <dgm:bulletEnabled val="1"/>
        </dgm:presLayoutVars>
      </dgm:prSet>
      <dgm:spPr/>
    </dgm:pt>
    <dgm:pt modelId="{A85E69BC-956F-074C-9B8D-1CBEBD197873}" type="pres">
      <dgm:prSet presAssocID="{367246C0-B58A-4D1A-98A8-C7DC800E8AA7}" presName="negativeSpace" presStyleCnt="0"/>
      <dgm:spPr/>
    </dgm:pt>
    <dgm:pt modelId="{BF2D3D4C-16BE-E641-B675-0A7F2CAFED59}" type="pres">
      <dgm:prSet presAssocID="{367246C0-B58A-4D1A-98A8-C7DC800E8AA7}" presName="childText" presStyleLbl="conFgAcc1" presStyleIdx="0" presStyleCnt="6">
        <dgm:presLayoutVars>
          <dgm:bulletEnabled val="1"/>
        </dgm:presLayoutVars>
      </dgm:prSet>
      <dgm:spPr/>
    </dgm:pt>
    <dgm:pt modelId="{ADDA3E66-58CB-A848-8E2A-B5D5D401349D}" type="pres">
      <dgm:prSet presAssocID="{14819482-0566-49CF-AAF7-351B4DAE9DCF}" presName="spaceBetweenRectangles" presStyleCnt="0"/>
      <dgm:spPr/>
    </dgm:pt>
    <dgm:pt modelId="{F9D74ADE-C46A-1F4B-A1B7-4B3DFF8D7E8B}" type="pres">
      <dgm:prSet presAssocID="{94FE8AAF-4F2A-4F4C-895A-C89DFA0616AA}" presName="parentLin" presStyleCnt="0"/>
      <dgm:spPr/>
    </dgm:pt>
    <dgm:pt modelId="{79507FD0-EB55-8E49-924F-59576C70B45B}" type="pres">
      <dgm:prSet presAssocID="{94FE8AAF-4F2A-4F4C-895A-C89DFA0616AA}" presName="parentLeftMargin" presStyleLbl="node1" presStyleIdx="0" presStyleCnt="6"/>
      <dgm:spPr/>
    </dgm:pt>
    <dgm:pt modelId="{029A11A9-6F67-0A4B-8872-69132129BA43}" type="pres">
      <dgm:prSet presAssocID="{94FE8AAF-4F2A-4F4C-895A-C89DFA0616AA}" presName="parentText" presStyleLbl="node1" presStyleIdx="1" presStyleCnt="6">
        <dgm:presLayoutVars>
          <dgm:chMax val="0"/>
          <dgm:bulletEnabled val="1"/>
        </dgm:presLayoutVars>
      </dgm:prSet>
      <dgm:spPr/>
    </dgm:pt>
    <dgm:pt modelId="{171D2267-B280-0B45-9B84-DE6B4AE8B68C}" type="pres">
      <dgm:prSet presAssocID="{94FE8AAF-4F2A-4F4C-895A-C89DFA0616AA}" presName="negativeSpace" presStyleCnt="0"/>
      <dgm:spPr/>
    </dgm:pt>
    <dgm:pt modelId="{F0B6478B-B74B-5C43-BAF6-3D81BEA98B6E}" type="pres">
      <dgm:prSet presAssocID="{94FE8AAF-4F2A-4F4C-895A-C89DFA0616AA}" presName="childText" presStyleLbl="conFgAcc1" presStyleIdx="1" presStyleCnt="6">
        <dgm:presLayoutVars>
          <dgm:bulletEnabled val="1"/>
        </dgm:presLayoutVars>
      </dgm:prSet>
      <dgm:spPr/>
    </dgm:pt>
    <dgm:pt modelId="{B5D14095-D9BD-0846-A122-11BD58E659F7}" type="pres">
      <dgm:prSet presAssocID="{3D27BE8E-4A20-4F98-A5E6-D2BF3D5039D4}" presName="spaceBetweenRectangles" presStyleCnt="0"/>
      <dgm:spPr/>
    </dgm:pt>
    <dgm:pt modelId="{16DCF1E6-9C17-DE41-936B-531E57443287}" type="pres">
      <dgm:prSet presAssocID="{98430DE5-9194-4AAF-A3A4-7EE395AE54B8}" presName="parentLin" presStyleCnt="0"/>
      <dgm:spPr/>
    </dgm:pt>
    <dgm:pt modelId="{FA10B677-B93D-694D-9918-CB5F119BDD6D}" type="pres">
      <dgm:prSet presAssocID="{98430DE5-9194-4AAF-A3A4-7EE395AE54B8}" presName="parentLeftMargin" presStyleLbl="node1" presStyleIdx="1" presStyleCnt="6"/>
      <dgm:spPr/>
    </dgm:pt>
    <dgm:pt modelId="{D82AA4DA-57A6-B249-B2D0-FB39711FC8DD}" type="pres">
      <dgm:prSet presAssocID="{98430DE5-9194-4AAF-A3A4-7EE395AE54B8}" presName="parentText" presStyleLbl="node1" presStyleIdx="2" presStyleCnt="6">
        <dgm:presLayoutVars>
          <dgm:chMax val="0"/>
          <dgm:bulletEnabled val="1"/>
        </dgm:presLayoutVars>
      </dgm:prSet>
      <dgm:spPr/>
    </dgm:pt>
    <dgm:pt modelId="{F0901A84-47DE-9A44-84CE-C7B5DB5B54F8}" type="pres">
      <dgm:prSet presAssocID="{98430DE5-9194-4AAF-A3A4-7EE395AE54B8}" presName="negativeSpace" presStyleCnt="0"/>
      <dgm:spPr/>
    </dgm:pt>
    <dgm:pt modelId="{9F932E20-5590-3449-A763-B0B9CA964328}" type="pres">
      <dgm:prSet presAssocID="{98430DE5-9194-4AAF-A3A4-7EE395AE54B8}" presName="childText" presStyleLbl="conFgAcc1" presStyleIdx="2" presStyleCnt="6">
        <dgm:presLayoutVars>
          <dgm:bulletEnabled val="1"/>
        </dgm:presLayoutVars>
      </dgm:prSet>
      <dgm:spPr/>
    </dgm:pt>
    <dgm:pt modelId="{D80793A9-387F-1E49-9F63-98081FB25414}" type="pres">
      <dgm:prSet presAssocID="{C5177E14-903F-455C-B4C0-E8E5AFDD9601}" presName="spaceBetweenRectangles" presStyleCnt="0"/>
      <dgm:spPr/>
    </dgm:pt>
    <dgm:pt modelId="{FE9CFF9E-97DB-754B-B483-D88D82E8FCE8}" type="pres">
      <dgm:prSet presAssocID="{695066A5-6192-4F2A-9C26-919B81E808BB}" presName="parentLin" presStyleCnt="0"/>
      <dgm:spPr/>
    </dgm:pt>
    <dgm:pt modelId="{76D91ADF-D7FB-044B-85F1-C1BBBF721F0A}" type="pres">
      <dgm:prSet presAssocID="{695066A5-6192-4F2A-9C26-919B81E808BB}" presName="parentLeftMargin" presStyleLbl="node1" presStyleIdx="2" presStyleCnt="6"/>
      <dgm:spPr/>
    </dgm:pt>
    <dgm:pt modelId="{0F8D78E2-6B4D-8E4C-9837-BC43675CDC91}" type="pres">
      <dgm:prSet presAssocID="{695066A5-6192-4F2A-9C26-919B81E808BB}" presName="parentText" presStyleLbl="node1" presStyleIdx="3" presStyleCnt="6">
        <dgm:presLayoutVars>
          <dgm:chMax val="0"/>
          <dgm:bulletEnabled val="1"/>
        </dgm:presLayoutVars>
      </dgm:prSet>
      <dgm:spPr/>
    </dgm:pt>
    <dgm:pt modelId="{7EE71585-4969-7B4F-9B59-A92A82988A1E}" type="pres">
      <dgm:prSet presAssocID="{695066A5-6192-4F2A-9C26-919B81E808BB}" presName="negativeSpace" presStyleCnt="0"/>
      <dgm:spPr/>
    </dgm:pt>
    <dgm:pt modelId="{49A511E1-6D3C-DA46-9DFC-2EDF627B172B}" type="pres">
      <dgm:prSet presAssocID="{695066A5-6192-4F2A-9C26-919B81E808BB}" presName="childText" presStyleLbl="conFgAcc1" presStyleIdx="3" presStyleCnt="6">
        <dgm:presLayoutVars>
          <dgm:bulletEnabled val="1"/>
        </dgm:presLayoutVars>
      </dgm:prSet>
      <dgm:spPr/>
    </dgm:pt>
    <dgm:pt modelId="{03865917-16FA-5C49-965A-4E8BDAF67C65}" type="pres">
      <dgm:prSet presAssocID="{696F88B1-1366-410A-99FA-1EF3C873B466}" presName="spaceBetweenRectangles" presStyleCnt="0"/>
      <dgm:spPr/>
    </dgm:pt>
    <dgm:pt modelId="{39C635CB-0C20-C846-9F94-C5F9412C0E61}" type="pres">
      <dgm:prSet presAssocID="{1DE54CDC-D773-4E4B-BA8B-7F84DBBA4C66}" presName="parentLin" presStyleCnt="0"/>
      <dgm:spPr/>
    </dgm:pt>
    <dgm:pt modelId="{5045C301-5D21-8143-A0C3-D97E98141E8F}" type="pres">
      <dgm:prSet presAssocID="{1DE54CDC-D773-4E4B-BA8B-7F84DBBA4C66}" presName="parentLeftMargin" presStyleLbl="node1" presStyleIdx="3" presStyleCnt="6"/>
      <dgm:spPr/>
    </dgm:pt>
    <dgm:pt modelId="{FDB26B2B-9726-5C43-A570-9459BC21B1D8}" type="pres">
      <dgm:prSet presAssocID="{1DE54CDC-D773-4E4B-BA8B-7F84DBBA4C66}" presName="parentText" presStyleLbl="node1" presStyleIdx="4" presStyleCnt="6">
        <dgm:presLayoutVars>
          <dgm:chMax val="0"/>
          <dgm:bulletEnabled val="1"/>
        </dgm:presLayoutVars>
      </dgm:prSet>
      <dgm:spPr/>
    </dgm:pt>
    <dgm:pt modelId="{41C56E48-7683-B442-A2AA-26CD4870AAAC}" type="pres">
      <dgm:prSet presAssocID="{1DE54CDC-D773-4E4B-BA8B-7F84DBBA4C66}" presName="negativeSpace" presStyleCnt="0"/>
      <dgm:spPr/>
    </dgm:pt>
    <dgm:pt modelId="{A66C2657-ABF0-A841-95BC-5B85DEDC8820}" type="pres">
      <dgm:prSet presAssocID="{1DE54CDC-D773-4E4B-BA8B-7F84DBBA4C66}" presName="childText" presStyleLbl="conFgAcc1" presStyleIdx="4" presStyleCnt="6">
        <dgm:presLayoutVars>
          <dgm:bulletEnabled val="1"/>
        </dgm:presLayoutVars>
      </dgm:prSet>
      <dgm:spPr/>
    </dgm:pt>
    <dgm:pt modelId="{52B6C665-215F-1049-A534-048855DC2E1F}" type="pres">
      <dgm:prSet presAssocID="{A70C01CC-C987-4C7C-A8AC-60D73A6E3D91}" presName="spaceBetweenRectangles" presStyleCnt="0"/>
      <dgm:spPr/>
    </dgm:pt>
    <dgm:pt modelId="{79124C6F-783C-3147-BFC0-D2B29B9F435B}" type="pres">
      <dgm:prSet presAssocID="{2D7D36A5-AD53-4620-8CE6-DA089C0AFF17}" presName="parentLin" presStyleCnt="0"/>
      <dgm:spPr/>
    </dgm:pt>
    <dgm:pt modelId="{2EA895F7-ABF7-C04A-9C23-9BE841B78F3C}" type="pres">
      <dgm:prSet presAssocID="{2D7D36A5-AD53-4620-8CE6-DA089C0AFF17}" presName="parentLeftMargin" presStyleLbl="node1" presStyleIdx="4" presStyleCnt="6"/>
      <dgm:spPr/>
    </dgm:pt>
    <dgm:pt modelId="{C15D4477-1E34-AF49-8AB0-F5C1FD519A3B}" type="pres">
      <dgm:prSet presAssocID="{2D7D36A5-AD53-4620-8CE6-DA089C0AFF17}" presName="parentText" presStyleLbl="node1" presStyleIdx="5" presStyleCnt="6">
        <dgm:presLayoutVars>
          <dgm:chMax val="0"/>
          <dgm:bulletEnabled val="1"/>
        </dgm:presLayoutVars>
      </dgm:prSet>
      <dgm:spPr/>
    </dgm:pt>
    <dgm:pt modelId="{879B6E55-B020-6240-9827-B7EB71437B03}" type="pres">
      <dgm:prSet presAssocID="{2D7D36A5-AD53-4620-8CE6-DA089C0AFF17}" presName="negativeSpace" presStyleCnt="0"/>
      <dgm:spPr/>
    </dgm:pt>
    <dgm:pt modelId="{191E6BA4-38FB-DF44-999E-A54B5279C835}" type="pres">
      <dgm:prSet presAssocID="{2D7D36A5-AD53-4620-8CE6-DA089C0AFF17}" presName="childText" presStyleLbl="conFgAcc1" presStyleIdx="5" presStyleCnt="6">
        <dgm:presLayoutVars>
          <dgm:bulletEnabled val="1"/>
        </dgm:presLayoutVars>
      </dgm:prSet>
      <dgm:spPr/>
    </dgm:pt>
  </dgm:ptLst>
  <dgm:cxnLst>
    <dgm:cxn modelId="{00EF4B0A-4F67-2B47-B401-9A1BCE63C3C6}" type="presOf" srcId="{A2B05D46-9F0A-4CB8-A6C6-206A9D835E47}" destId="{BF2D3D4C-16BE-E641-B675-0A7F2CAFED59}" srcOrd="0" destOrd="0" presId="urn:microsoft.com/office/officeart/2005/8/layout/list1"/>
    <dgm:cxn modelId="{6A42070C-382E-5A4A-AD44-60A3F9E748E7}" type="presOf" srcId="{2D7D36A5-AD53-4620-8CE6-DA089C0AFF17}" destId="{2EA895F7-ABF7-C04A-9C23-9BE841B78F3C}" srcOrd="0" destOrd="0" presId="urn:microsoft.com/office/officeart/2005/8/layout/list1"/>
    <dgm:cxn modelId="{1AE7610E-5CAF-4880-9E75-EB84ECD14A01}" srcId="{2D7D36A5-AD53-4620-8CE6-DA089C0AFF17}" destId="{B0687696-9CCD-4FE7-A61B-DB512759D329}" srcOrd="1" destOrd="0" parTransId="{F3E74FE6-5653-4FB2-9A8F-C0B6F56EB2E1}" sibTransId="{D2990720-B187-4EBB-9AA5-C89C2038886A}"/>
    <dgm:cxn modelId="{FF05F816-02E3-4666-AB9A-D43F90954930}" srcId="{EA3B6F7F-9C71-4998-8517-1CF87B867F26}" destId="{1DE54CDC-D773-4E4B-BA8B-7F84DBBA4C66}" srcOrd="4" destOrd="0" parTransId="{C437991A-BB74-4A28-A2EC-909A48DAAB40}" sibTransId="{A70C01CC-C987-4C7C-A8AC-60D73A6E3D91}"/>
    <dgm:cxn modelId="{EA84B51D-0B89-6944-8B59-3CA7A477093A}" type="presOf" srcId="{695066A5-6192-4F2A-9C26-919B81E808BB}" destId="{0F8D78E2-6B4D-8E4C-9837-BC43675CDC91}" srcOrd="1" destOrd="0" presId="urn:microsoft.com/office/officeart/2005/8/layout/list1"/>
    <dgm:cxn modelId="{EADD0420-3160-BB4A-83F8-3E417C716B75}" type="presOf" srcId="{367246C0-B58A-4D1A-98A8-C7DC800E8AA7}" destId="{AB742547-2BF1-A54B-9E47-B55DC315615D}" srcOrd="0" destOrd="0" presId="urn:microsoft.com/office/officeart/2005/8/layout/list1"/>
    <dgm:cxn modelId="{1F5D2E28-85AD-2946-ACD7-AC91F92DFBD4}" type="presOf" srcId="{8B753970-FFEE-4C29-8755-750C5C0A59F6}" destId="{F0B6478B-B74B-5C43-BAF6-3D81BEA98B6E}" srcOrd="0" destOrd="0" presId="urn:microsoft.com/office/officeart/2005/8/layout/list1"/>
    <dgm:cxn modelId="{DA4C212E-0253-486B-8DBA-EDB4C9D60FDF}" srcId="{367246C0-B58A-4D1A-98A8-C7DC800E8AA7}" destId="{A2B05D46-9F0A-4CB8-A6C6-206A9D835E47}" srcOrd="0" destOrd="0" parTransId="{F522C07F-EAE5-49CF-BAFE-9740EE336C8E}" sibTransId="{D79010E3-46EB-4481-9A0F-0C50B9016C42}"/>
    <dgm:cxn modelId="{A7566A3E-DDD6-874B-8044-773048EA52BF}" type="presOf" srcId="{98430DE5-9194-4AAF-A3A4-7EE395AE54B8}" destId="{FA10B677-B93D-694D-9918-CB5F119BDD6D}" srcOrd="0" destOrd="0" presId="urn:microsoft.com/office/officeart/2005/8/layout/list1"/>
    <dgm:cxn modelId="{9BF33D49-52E1-584B-B597-D1FD3ECA1401}" type="presOf" srcId="{1DE54CDC-D773-4E4B-BA8B-7F84DBBA4C66}" destId="{FDB26B2B-9726-5C43-A570-9459BC21B1D8}" srcOrd="1" destOrd="0" presId="urn:microsoft.com/office/officeart/2005/8/layout/list1"/>
    <dgm:cxn modelId="{A15C665D-39E2-AE4F-9A2D-1FB980281504}" type="presOf" srcId="{94FE8AAF-4F2A-4F4C-895A-C89DFA0616AA}" destId="{029A11A9-6F67-0A4B-8872-69132129BA43}" srcOrd="1" destOrd="0" presId="urn:microsoft.com/office/officeart/2005/8/layout/list1"/>
    <dgm:cxn modelId="{B89B9064-0273-7C40-B1D0-EAF26A726257}" type="presOf" srcId="{B0687696-9CCD-4FE7-A61B-DB512759D329}" destId="{191E6BA4-38FB-DF44-999E-A54B5279C835}" srcOrd="0" destOrd="1" presId="urn:microsoft.com/office/officeart/2005/8/layout/list1"/>
    <dgm:cxn modelId="{9F677C6A-AE19-40E2-8B9F-9A5936420263}" srcId="{94FE8AAF-4F2A-4F4C-895A-C89DFA0616AA}" destId="{8B753970-FFEE-4C29-8755-750C5C0A59F6}" srcOrd="0" destOrd="0" parTransId="{B17619DC-C879-43C4-A41B-C1C0441D3639}" sibTransId="{FCA39635-A2E4-4CF9-9467-C82623684D6A}"/>
    <dgm:cxn modelId="{FCF48290-6517-4142-93E1-676543254F08}" srcId="{2D7D36A5-AD53-4620-8CE6-DA089C0AFF17}" destId="{AE971E23-3DD3-4926-B803-DD3ABAFB5DCA}" srcOrd="0" destOrd="0" parTransId="{AA4E587E-7597-4C27-B591-529FB17A08FD}" sibTransId="{FCAB7C47-CF51-410E-A25C-308DA93649EA}"/>
    <dgm:cxn modelId="{EDBFB290-6565-49B4-9516-2E64268E9026}" srcId="{98430DE5-9194-4AAF-A3A4-7EE395AE54B8}" destId="{24525AEC-8F66-46EA-A4EC-53B5F6F8487E}" srcOrd="0" destOrd="0" parTransId="{0EEC2D29-D661-4970-BB6C-B77516E2621B}" sibTransId="{5427B697-6C26-471D-A9EB-D1DC0C0C1EA1}"/>
    <dgm:cxn modelId="{906F9E95-441D-3C41-826D-935AD888B823}" type="presOf" srcId="{1DE54CDC-D773-4E4B-BA8B-7F84DBBA4C66}" destId="{5045C301-5D21-8143-A0C3-D97E98141E8F}" srcOrd="0" destOrd="0" presId="urn:microsoft.com/office/officeart/2005/8/layout/list1"/>
    <dgm:cxn modelId="{D24D9797-A329-3C44-B9FB-03E521912F3D}" type="presOf" srcId="{94FE8AAF-4F2A-4F4C-895A-C89DFA0616AA}" destId="{79507FD0-EB55-8E49-924F-59576C70B45B}" srcOrd="0" destOrd="0" presId="urn:microsoft.com/office/officeart/2005/8/layout/list1"/>
    <dgm:cxn modelId="{D7FC7BA8-095B-4129-B92D-BF8D2DAD4635}" srcId="{367246C0-B58A-4D1A-98A8-C7DC800E8AA7}" destId="{B8744574-4185-4FA0-A57E-010C58FB813D}" srcOrd="1" destOrd="0" parTransId="{5788C9AC-0E73-4280-930D-EA5F843FC3E9}" sibTransId="{4175F430-CA10-44A9-BF11-DC1E12303CE5}"/>
    <dgm:cxn modelId="{58E742AC-6477-3940-9503-E3AA9ABF2D9F}" type="presOf" srcId="{EA3B6F7F-9C71-4998-8517-1CF87B867F26}" destId="{6204C6FE-3CD4-0F4A-94D4-74A447F061C5}" srcOrd="0" destOrd="0" presId="urn:microsoft.com/office/officeart/2005/8/layout/list1"/>
    <dgm:cxn modelId="{4548E1B9-D466-CF48-BBB8-61F6956A7777}" type="presOf" srcId="{367246C0-B58A-4D1A-98A8-C7DC800E8AA7}" destId="{2348C9C0-070C-A841-8A95-0D989C5662A9}" srcOrd="1" destOrd="0" presId="urn:microsoft.com/office/officeart/2005/8/layout/list1"/>
    <dgm:cxn modelId="{69D020BA-66C5-4861-B745-2CA888231C63}" srcId="{EA3B6F7F-9C71-4998-8517-1CF87B867F26}" destId="{2D7D36A5-AD53-4620-8CE6-DA089C0AFF17}" srcOrd="5" destOrd="0" parTransId="{DFEFBF1A-12E3-4F19-BE50-8B002027FAD9}" sibTransId="{4A6ADDC5-5D1D-4FA0-876B-E88703816FDA}"/>
    <dgm:cxn modelId="{C602EDBE-4183-4CD2-B271-4F9938513FA1}" srcId="{EA3B6F7F-9C71-4998-8517-1CF87B867F26}" destId="{98430DE5-9194-4AAF-A3A4-7EE395AE54B8}" srcOrd="2" destOrd="0" parTransId="{2755D2D6-D33C-4EFE-90FD-8C24E5A7B6A3}" sibTransId="{C5177E14-903F-455C-B4C0-E8E5AFDD9601}"/>
    <dgm:cxn modelId="{86B0CEC6-6997-4DE3-83DD-884FA76E00EB}" srcId="{EA3B6F7F-9C71-4998-8517-1CF87B867F26}" destId="{367246C0-B58A-4D1A-98A8-C7DC800E8AA7}" srcOrd="0" destOrd="0" parTransId="{B1A11182-6081-406A-B42D-C8B40A295305}" sibTransId="{14819482-0566-49CF-AAF7-351B4DAE9DCF}"/>
    <dgm:cxn modelId="{3CC63FC9-702D-45A9-A4E4-F40A6DD16405}" srcId="{EA3B6F7F-9C71-4998-8517-1CF87B867F26}" destId="{94FE8AAF-4F2A-4F4C-895A-C89DFA0616AA}" srcOrd="1" destOrd="0" parTransId="{CFDE604E-CD2E-4AE2-BE0E-C99CCB97BAAF}" sibTransId="{3D27BE8E-4A20-4F98-A5E6-D2BF3D5039D4}"/>
    <dgm:cxn modelId="{617767CD-E772-499F-99BF-2629AA7F8C8D}" srcId="{EA3B6F7F-9C71-4998-8517-1CF87B867F26}" destId="{695066A5-6192-4F2A-9C26-919B81E808BB}" srcOrd="3" destOrd="0" parTransId="{555E767B-6458-46C8-A935-D5E93BF428D8}" sibTransId="{696F88B1-1366-410A-99FA-1EF3C873B466}"/>
    <dgm:cxn modelId="{8EEE00D1-7B6C-5044-821C-46DB02595451}" type="presOf" srcId="{AE971E23-3DD3-4926-B803-DD3ABAFB5DCA}" destId="{191E6BA4-38FB-DF44-999E-A54B5279C835}" srcOrd="0" destOrd="0" presId="urn:microsoft.com/office/officeart/2005/8/layout/list1"/>
    <dgm:cxn modelId="{A53471E4-D0F5-6649-A31F-A0D80B83D2DA}" type="presOf" srcId="{695066A5-6192-4F2A-9C26-919B81E808BB}" destId="{76D91ADF-D7FB-044B-85F1-C1BBBF721F0A}" srcOrd="0" destOrd="0" presId="urn:microsoft.com/office/officeart/2005/8/layout/list1"/>
    <dgm:cxn modelId="{8DDC6FE5-8A98-C24A-84C8-E245C3C76B53}" type="presOf" srcId="{B8744574-4185-4FA0-A57E-010C58FB813D}" destId="{BF2D3D4C-16BE-E641-B675-0A7F2CAFED59}" srcOrd="0" destOrd="1" presId="urn:microsoft.com/office/officeart/2005/8/layout/list1"/>
    <dgm:cxn modelId="{9D9C85E6-59FE-0241-B536-ECE66480970D}" type="presOf" srcId="{24525AEC-8F66-46EA-A4EC-53B5F6F8487E}" destId="{9F932E20-5590-3449-A763-B0B9CA964328}" srcOrd="0" destOrd="0" presId="urn:microsoft.com/office/officeart/2005/8/layout/list1"/>
    <dgm:cxn modelId="{C93D86E7-F309-D946-8C2D-7AF7BA02B9E6}" type="presOf" srcId="{98430DE5-9194-4AAF-A3A4-7EE395AE54B8}" destId="{D82AA4DA-57A6-B249-B2D0-FB39711FC8DD}" srcOrd="1" destOrd="0" presId="urn:microsoft.com/office/officeart/2005/8/layout/list1"/>
    <dgm:cxn modelId="{075DC1EE-9644-9E4B-B334-041D5AA57A80}" type="presOf" srcId="{2D7D36A5-AD53-4620-8CE6-DA089C0AFF17}" destId="{C15D4477-1E34-AF49-8AB0-F5C1FD519A3B}" srcOrd="1" destOrd="0" presId="urn:microsoft.com/office/officeart/2005/8/layout/list1"/>
    <dgm:cxn modelId="{B514CB17-F34D-0044-A756-45F6BCBDE0E0}" type="presParOf" srcId="{6204C6FE-3CD4-0F4A-94D4-74A447F061C5}" destId="{86850C8D-4E89-B34E-8761-625D4DD60042}" srcOrd="0" destOrd="0" presId="urn:microsoft.com/office/officeart/2005/8/layout/list1"/>
    <dgm:cxn modelId="{8DB22589-CE73-A744-8714-CC5D51A50D44}" type="presParOf" srcId="{86850C8D-4E89-B34E-8761-625D4DD60042}" destId="{AB742547-2BF1-A54B-9E47-B55DC315615D}" srcOrd="0" destOrd="0" presId="urn:microsoft.com/office/officeart/2005/8/layout/list1"/>
    <dgm:cxn modelId="{2D8826DB-1CF5-D245-A1CB-A70B8F0BC957}" type="presParOf" srcId="{86850C8D-4E89-B34E-8761-625D4DD60042}" destId="{2348C9C0-070C-A841-8A95-0D989C5662A9}" srcOrd="1" destOrd="0" presId="urn:microsoft.com/office/officeart/2005/8/layout/list1"/>
    <dgm:cxn modelId="{944F3290-DD84-3B46-BBDD-D69CE2D7606E}" type="presParOf" srcId="{6204C6FE-3CD4-0F4A-94D4-74A447F061C5}" destId="{A85E69BC-956F-074C-9B8D-1CBEBD197873}" srcOrd="1" destOrd="0" presId="urn:microsoft.com/office/officeart/2005/8/layout/list1"/>
    <dgm:cxn modelId="{34569BBF-FF44-1E41-B4E3-74B2D2D64606}" type="presParOf" srcId="{6204C6FE-3CD4-0F4A-94D4-74A447F061C5}" destId="{BF2D3D4C-16BE-E641-B675-0A7F2CAFED59}" srcOrd="2" destOrd="0" presId="urn:microsoft.com/office/officeart/2005/8/layout/list1"/>
    <dgm:cxn modelId="{19F8D913-7900-F94B-96C0-756DF870872F}" type="presParOf" srcId="{6204C6FE-3CD4-0F4A-94D4-74A447F061C5}" destId="{ADDA3E66-58CB-A848-8E2A-B5D5D401349D}" srcOrd="3" destOrd="0" presId="urn:microsoft.com/office/officeart/2005/8/layout/list1"/>
    <dgm:cxn modelId="{8F9B7ABE-9443-7E45-B8FB-838A9599943A}" type="presParOf" srcId="{6204C6FE-3CD4-0F4A-94D4-74A447F061C5}" destId="{F9D74ADE-C46A-1F4B-A1B7-4B3DFF8D7E8B}" srcOrd="4" destOrd="0" presId="urn:microsoft.com/office/officeart/2005/8/layout/list1"/>
    <dgm:cxn modelId="{11FD6095-D90A-5247-9292-B72E75AD9C6D}" type="presParOf" srcId="{F9D74ADE-C46A-1F4B-A1B7-4B3DFF8D7E8B}" destId="{79507FD0-EB55-8E49-924F-59576C70B45B}" srcOrd="0" destOrd="0" presId="urn:microsoft.com/office/officeart/2005/8/layout/list1"/>
    <dgm:cxn modelId="{8E6400BB-FAD9-A544-95B1-2A5F7CE41D6F}" type="presParOf" srcId="{F9D74ADE-C46A-1F4B-A1B7-4B3DFF8D7E8B}" destId="{029A11A9-6F67-0A4B-8872-69132129BA43}" srcOrd="1" destOrd="0" presId="urn:microsoft.com/office/officeart/2005/8/layout/list1"/>
    <dgm:cxn modelId="{90C534E1-15C3-4D47-B74C-901614725F41}" type="presParOf" srcId="{6204C6FE-3CD4-0F4A-94D4-74A447F061C5}" destId="{171D2267-B280-0B45-9B84-DE6B4AE8B68C}" srcOrd="5" destOrd="0" presId="urn:microsoft.com/office/officeart/2005/8/layout/list1"/>
    <dgm:cxn modelId="{20A2BE2E-2080-0E44-BB1D-45B552E264FD}" type="presParOf" srcId="{6204C6FE-3CD4-0F4A-94D4-74A447F061C5}" destId="{F0B6478B-B74B-5C43-BAF6-3D81BEA98B6E}" srcOrd="6" destOrd="0" presId="urn:microsoft.com/office/officeart/2005/8/layout/list1"/>
    <dgm:cxn modelId="{424CA6E5-8BF6-D646-BC1F-5D3CB2AD9287}" type="presParOf" srcId="{6204C6FE-3CD4-0F4A-94D4-74A447F061C5}" destId="{B5D14095-D9BD-0846-A122-11BD58E659F7}" srcOrd="7" destOrd="0" presId="urn:microsoft.com/office/officeart/2005/8/layout/list1"/>
    <dgm:cxn modelId="{88CBD074-9049-DB42-855F-A8395DD8E8BF}" type="presParOf" srcId="{6204C6FE-3CD4-0F4A-94D4-74A447F061C5}" destId="{16DCF1E6-9C17-DE41-936B-531E57443287}" srcOrd="8" destOrd="0" presId="urn:microsoft.com/office/officeart/2005/8/layout/list1"/>
    <dgm:cxn modelId="{CB612BF2-321D-1A49-9A54-A2153AF257DC}" type="presParOf" srcId="{16DCF1E6-9C17-DE41-936B-531E57443287}" destId="{FA10B677-B93D-694D-9918-CB5F119BDD6D}" srcOrd="0" destOrd="0" presId="urn:microsoft.com/office/officeart/2005/8/layout/list1"/>
    <dgm:cxn modelId="{9298ECCE-F906-BA48-A2B9-41CA2712FCF8}" type="presParOf" srcId="{16DCF1E6-9C17-DE41-936B-531E57443287}" destId="{D82AA4DA-57A6-B249-B2D0-FB39711FC8DD}" srcOrd="1" destOrd="0" presId="urn:microsoft.com/office/officeart/2005/8/layout/list1"/>
    <dgm:cxn modelId="{F1FD7597-C315-C049-B621-C616A5468E2A}" type="presParOf" srcId="{6204C6FE-3CD4-0F4A-94D4-74A447F061C5}" destId="{F0901A84-47DE-9A44-84CE-C7B5DB5B54F8}" srcOrd="9" destOrd="0" presId="urn:microsoft.com/office/officeart/2005/8/layout/list1"/>
    <dgm:cxn modelId="{D3DDFABE-EAAB-184F-8F61-9C5E557597A4}" type="presParOf" srcId="{6204C6FE-3CD4-0F4A-94D4-74A447F061C5}" destId="{9F932E20-5590-3449-A763-B0B9CA964328}" srcOrd="10" destOrd="0" presId="urn:microsoft.com/office/officeart/2005/8/layout/list1"/>
    <dgm:cxn modelId="{CF72CCCC-59EB-A34C-A54F-8E8FC89D2A7C}" type="presParOf" srcId="{6204C6FE-3CD4-0F4A-94D4-74A447F061C5}" destId="{D80793A9-387F-1E49-9F63-98081FB25414}" srcOrd="11" destOrd="0" presId="urn:microsoft.com/office/officeart/2005/8/layout/list1"/>
    <dgm:cxn modelId="{97D03EEE-E0F6-004F-B1A8-482378CDAB68}" type="presParOf" srcId="{6204C6FE-3CD4-0F4A-94D4-74A447F061C5}" destId="{FE9CFF9E-97DB-754B-B483-D88D82E8FCE8}" srcOrd="12" destOrd="0" presId="urn:microsoft.com/office/officeart/2005/8/layout/list1"/>
    <dgm:cxn modelId="{436E7455-57DC-024D-AF95-33D31B62BBBE}" type="presParOf" srcId="{FE9CFF9E-97DB-754B-B483-D88D82E8FCE8}" destId="{76D91ADF-D7FB-044B-85F1-C1BBBF721F0A}" srcOrd="0" destOrd="0" presId="urn:microsoft.com/office/officeart/2005/8/layout/list1"/>
    <dgm:cxn modelId="{AE06EA63-866B-CA4A-8726-D5874E87F4A8}" type="presParOf" srcId="{FE9CFF9E-97DB-754B-B483-D88D82E8FCE8}" destId="{0F8D78E2-6B4D-8E4C-9837-BC43675CDC91}" srcOrd="1" destOrd="0" presId="urn:microsoft.com/office/officeart/2005/8/layout/list1"/>
    <dgm:cxn modelId="{7D483BA4-58BD-C145-9AEC-841084A3870E}" type="presParOf" srcId="{6204C6FE-3CD4-0F4A-94D4-74A447F061C5}" destId="{7EE71585-4969-7B4F-9B59-A92A82988A1E}" srcOrd="13" destOrd="0" presId="urn:microsoft.com/office/officeart/2005/8/layout/list1"/>
    <dgm:cxn modelId="{2D458BE7-9C14-7E47-A573-EA127CF797B4}" type="presParOf" srcId="{6204C6FE-3CD4-0F4A-94D4-74A447F061C5}" destId="{49A511E1-6D3C-DA46-9DFC-2EDF627B172B}" srcOrd="14" destOrd="0" presId="urn:microsoft.com/office/officeart/2005/8/layout/list1"/>
    <dgm:cxn modelId="{4B425CFC-A586-E74D-837D-977DC2633E09}" type="presParOf" srcId="{6204C6FE-3CD4-0F4A-94D4-74A447F061C5}" destId="{03865917-16FA-5C49-965A-4E8BDAF67C65}" srcOrd="15" destOrd="0" presId="urn:microsoft.com/office/officeart/2005/8/layout/list1"/>
    <dgm:cxn modelId="{6099ABF7-1CFF-2541-967D-E53C0E8150B0}" type="presParOf" srcId="{6204C6FE-3CD4-0F4A-94D4-74A447F061C5}" destId="{39C635CB-0C20-C846-9F94-C5F9412C0E61}" srcOrd="16" destOrd="0" presId="urn:microsoft.com/office/officeart/2005/8/layout/list1"/>
    <dgm:cxn modelId="{8ABE2B31-F460-C34E-9158-3499B3588BD9}" type="presParOf" srcId="{39C635CB-0C20-C846-9F94-C5F9412C0E61}" destId="{5045C301-5D21-8143-A0C3-D97E98141E8F}" srcOrd="0" destOrd="0" presId="urn:microsoft.com/office/officeart/2005/8/layout/list1"/>
    <dgm:cxn modelId="{A1462801-719F-1A46-9438-77D243DBF7AB}" type="presParOf" srcId="{39C635CB-0C20-C846-9F94-C5F9412C0E61}" destId="{FDB26B2B-9726-5C43-A570-9459BC21B1D8}" srcOrd="1" destOrd="0" presId="urn:microsoft.com/office/officeart/2005/8/layout/list1"/>
    <dgm:cxn modelId="{BB958CE2-698E-2D4D-A2E9-2B4BC2BFBF69}" type="presParOf" srcId="{6204C6FE-3CD4-0F4A-94D4-74A447F061C5}" destId="{41C56E48-7683-B442-A2AA-26CD4870AAAC}" srcOrd="17" destOrd="0" presId="urn:microsoft.com/office/officeart/2005/8/layout/list1"/>
    <dgm:cxn modelId="{75CDA170-AEAF-294E-BC01-5690CD1471DB}" type="presParOf" srcId="{6204C6FE-3CD4-0F4A-94D4-74A447F061C5}" destId="{A66C2657-ABF0-A841-95BC-5B85DEDC8820}" srcOrd="18" destOrd="0" presId="urn:microsoft.com/office/officeart/2005/8/layout/list1"/>
    <dgm:cxn modelId="{FD889462-862F-404C-B41B-0D01D495AB44}" type="presParOf" srcId="{6204C6FE-3CD4-0F4A-94D4-74A447F061C5}" destId="{52B6C665-215F-1049-A534-048855DC2E1F}" srcOrd="19" destOrd="0" presId="urn:microsoft.com/office/officeart/2005/8/layout/list1"/>
    <dgm:cxn modelId="{B51F5089-3380-8041-8BC2-C569A0D2425F}" type="presParOf" srcId="{6204C6FE-3CD4-0F4A-94D4-74A447F061C5}" destId="{79124C6F-783C-3147-BFC0-D2B29B9F435B}" srcOrd="20" destOrd="0" presId="urn:microsoft.com/office/officeart/2005/8/layout/list1"/>
    <dgm:cxn modelId="{7C18C78C-713D-904D-9ADB-2FDF15F24BF1}" type="presParOf" srcId="{79124C6F-783C-3147-BFC0-D2B29B9F435B}" destId="{2EA895F7-ABF7-C04A-9C23-9BE841B78F3C}" srcOrd="0" destOrd="0" presId="urn:microsoft.com/office/officeart/2005/8/layout/list1"/>
    <dgm:cxn modelId="{10DFF381-876C-B840-976B-2B5E470CF776}" type="presParOf" srcId="{79124C6F-783C-3147-BFC0-D2B29B9F435B}" destId="{C15D4477-1E34-AF49-8AB0-F5C1FD519A3B}" srcOrd="1" destOrd="0" presId="urn:microsoft.com/office/officeart/2005/8/layout/list1"/>
    <dgm:cxn modelId="{F6B53967-9983-4E4F-8E59-38C58E76F833}" type="presParOf" srcId="{6204C6FE-3CD4-0F4A-94D4-74A447F061C5}" destId="{879B6E55-B020-6240-9827-B7EB71437B03}" srcOrd="21" destOrd="0" presId="urn:microsoft.com/office/officeart/2005/8/layout/list1"/>
    <dgm:cxn modelId="{08BB439E-23B0-624E-A609-0837C61F5D27}" type="presParOf" srcId="{6204C6FE-3CD4-0F4A-94D4-74A447F061C5}" destId="{191E6BA4-38FB-DF44-999E-A54B5279C835}"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A74449-88BB-438C-B852-3F24E2D06BC5}" type="doc">
      <dgm:prSet loTypeId="urn:microsoft.com/office/officeart/2005/8/layout/list1" loCatId="list" qsTypeId="urn:microsoft.com/office/officeart/2005/8/quickstyle/simple1#9" qsCatId="simple" csTypeId="urn:microsoft.com/office/officeart/2005/8/colors/accent1_2#5" csCatId="accent1"/>
      <dgm:spPr/>
      <dgm:t>
        <a:bodyPr/>
        <a:lstStyle/>
        <a:p>
          <a:endParaRPr lang="en-US"/>
        </a:p>
      </dgm:t>
    </dgm:pt>
    <dgm:pt modelId="{DF75B356-6498-41FA-B48A-F30DBC84F1FE}">
      <dgm:prSet/>
      <dgm:spPr/>
      <dgm:t>
        <a:bodyPr/>
        <a:lstStyle/>
        <a:p>
          <a:r>
            <a:rPr lang="en-US" dirty="0"/>
            <a:t>10.5 Days</a:t>
          </a:r>
        </a:p>
      </dgm:t>
    </dgm:pt>
    <dgm:pt modelId="{6D3283B8-849C-4C52-BB79-D491941E8CF4}" type="parTrans" cxnId="{5C02E259-53AD-42B6-BD56-67E091E71D70}">
      <dgm:prSet/>
      <dgm:spPr/>
      <dgm:t>
        <a:bodyPr/>
        <a:lstStyle/>
        <a:p>
          <a:endParaRPr lang="en-US"/>
        </a:p>
      </dgm:t>
    </dgm:pt>
    <dgm:pt modelId="{452FA022-AE8B-4BCB-9E90-65B4B6580789}" type="sibTrans" cxnId="{5C02E259-53AD-42B6-BD56-67E091E71D70}">
      <dgm:prSet/>
      <dgm:spPr/>
      <dgm:t>
        <a:bodyPr/>
        <a:lstStyle/>
        <a:p>
          <a:endParaRPr lang="en-US"/>
        </a:p>
      </dgm:t>
    </dgm:pt>
    <dgm:pt modelId="{2114652F-559F-4E05-BE4A-72F4AE360EC9}">
      <dgm:prSet/>
      <dgm:spPr/>
      <dgm:t>
        <a:bodyPr/>
        <a:lstStyle/>
        <a:p>
          <a:r>
            <a:rPr lang="en-US" dirty="0"/>
            <a:t>Adjusted Mean LOS Difference</a:t>
          </a:r>
        </a:p>
      </dgm:t>
    </dgm:pt>
    <dgm:pt modelId="{06CC68B2-0127-40CC-875E-0CA31D679A6B}" type="parTrans" cxnId="{80BA5707-4F7A-444E-800C-BF46FC93E80E}">
      <dgm:prSet/>
      <dgm:spPr/>
      <dgm:t>
        <a:bodyPr/>
        <a:lstStyle/>
        <a:p>
          <a:endParaRPr lang="en-US"/>
        </a:p>
      </dgm:t>
    </dgm:pt>
    <dgm:pt modelId="{6AE7193E-BD8A-4267-8E0A-9982B2E3B9C6}" type="sibTrans" cxnId="{80BA5707-4F7A-444E-800C-BF46FC93E80E}">
      <dgm:prSet/>
      <dgm:spPr/>
      <dgm:t>
        <a:bodyPr/>
        <a:lstStyle/>
        <a:p>
          <a:endParaRPr lang="en-US"/>
        </a:p>
      </dgm:t>
    </dgm:pt>
    <dgm:pt modelId="{A39EB34D-968E-4320-AB17-81BBA15DE99E}">
      <dgm:prSet/>
      <dgm:spPr/>
      <dgm:t>
        <a:bodyPr/>
        <a:lstStyle/>
        <a:p>
          <a:r>
            <a:rPr lang="en-US" dirty="0"/>
            <a:t>$27,755</a:t>
          </a:r>
        </a:p>
      </dgm:t>
    </dgm:pt>
    <dgm:pt modelId="{5D135789-168F-4D74-A264-138265BF526A}" type="parTrans" cxnId="{CD6612CE-6CF0-4A2C-BA22-037ACD18D910}">
      <dgm:prSet/>
      <dgm:spPr/>
      <dgm:t>
        <a:bodyPr/>
        <a:lstStyle/>
        <a:p>
          <a:endParaRPr lang="en-US"/>
        </a:p>
      </dgm:t>
    </dgm:pt>
    <dgm:pt modelId="{457A8535-CD77-443D-97EA-AE6B056FD0B7}" type="sibTrans" cxnId="{CD6612CE-6CF0-4A2C-BA22-037ACD18D910}">
      <dgm:prSet/>
      <dgm:spPr/>
      <dgm:t>
        <a:bodyPr/>
        <a:lstStyle/>
        <a:p>
          <a:endParaRPr lang="en-US"/>
        </a:p>
      </dgm:t>
    </dgm:pt>
    <dgm:pt modelId="{67B9382C-519E-4D63-B371-D24537DDDBC0}">
      <dgm:prSet/>
      <dgm:spPr/>
      <dgm:t>
        <a:bodyPr/>
        <a:lstStyle/>
        <a:p>
          <a:r>
            <a:rPr lang="en-US" dirty="0"/>
            <a:t>General Medicine Cost Difference</a:t>
          </a:r>
        </a:p>
      </dgm:t>
    </dgm:pt>
    <dgm:pt modelId="{4F0C0112-3592-4A33-8F7C-81F7F4ACA40F}" type="parTrans" cxnId="{ECE3298D-A6BE-4FBE-8A1F-5D0F1316598F}">
      <dgm:prSet/>
      <dgm:spPr/>
      <dgm:t>
        <a:bodyPr/>
        <a:lstStyle/>
        <a:p>
          <a:endParaRPr lang="en-US"/>
        </a:p>
      </dgm:t>
    </dgm:pt>
    <dgm:pt modelId="{EB1AC339-F535-4999-AFD5-29FD5250D846}" type="sibTrans" cxnId="{ECE3298D-A6BE-4FBE-8A1F-5D0F1316598F}">
      <dgm:prSet/>
      <dgm:spPr/>
      <dgm:t>
        <a:bodyPr/>
        <a:lstStyle/>
        <a:p>
          <a:endParaRPr lang="en-US"/>
        </a:p>
      </dgm:t>
    </dgm:pt>
    <dgm:pt modelId="{C1DC2BAE-D5F2-4E55-A25C-D55C2EB24180}">
      <dgm:prSet/>
      <dgm:spPr/>
      <dgm:t>
        <a:bodyPr/>
        <a:lstStyle/>
        <a:p>
          <a:r>
            <a:rPr lang="en-US" dirty="0"/>
            <a:t>$54,186</a:t>
          </a:r>
        </a:p>
      </dgm:t>
    </dgm:pt>
    <dgm:pt modelId="{C95CE12C-2CA1-4CE6-8467-203D8C3B7F8C}" type="parTrans" cxnId="{95C4B3C0-A774-443C-BF94-7C2018082396}">
      <dgm:prSet/>
      <dgm:spPr/>
      <dgm:t>
        <a:bodyPr/>
        <a:lstStyle/>
        <a:p>
          <a:endParaRPr lang="en-US"/>
        </a:p>
      </dgm:t>
    </dgm:pt>
    <dgm:pt modelId="{A0F184AC-6DC4-4ED1-852B-97287E1CE722}" type="sibTrans" cxnId="{95C4B3C0-A774-443C-BF94-7C2018082396}">
      <dgm:prSet/>
      <dgm:spPr/>
      <dgm:t>
        <a:bodyPr/>
        <a:lstStyle/>
        <a:p>
          <a:endParaRPr lang="en-US"/>
        </a:p>
      </dgm:t>
    </dgm:pt>
    <dgm:pt modelId="{C46801BB-2EB6-49FE-BFE8-71475A805AD5}">
      <dgm:prSet/>
      <dgm:spPr/>
      <dgm:t>
        <a:bodyPr/>
        <a:lstStyle/>
        <a:p>
          <a:r>
            <a:rPr lang="en-US" dirty="0"/>
            <a:t>ICU + General Medicine Cost Difference</a:t>
          </a:r>
        </a:p>
      </dgm:t>
    </dgm:pt>
    <dgm:pt modelId="{8F18C0E3-98B4-4779-B704-C89BD66724E2}" type="parTrans" cxnId="{1D17215F-A2DD-471C-ADB4-B594563C856B}">
      <dgm:prSet/>
      <dgm:spPr/>
      <dgm:t>
        <a:bodyPr/>
        <a:lstStyle/>
        <a:p>
          <a:endParaRPr lang="en-US"/>
        </a:p>
      </dgm:t>
    </dgm:pt>
    <dgm:pt modelId="{F9674EA8-BB41-4EBE-A613-B784F2425B18}" type="sibTrans" cxnId="{1D17215F-A2DD-471C-ADB4-B594563C856B}">
      <dgm:prSet/>
      <dgm:spPr/>
      <dgm:t>
        <a:bodyPr/>
        <a:lstStyle/>
        <a:p>
          <a:endParaRPr lang="en-US"/>
        </a:p>
      </dgm:t>
    </dgm:pt>
    <dgm:pt modelId="{B56EC7ED-0F71-3A45-BB7D-F599555BF26C}" type="pres">
      <dgm:prSet presAssocID="{61A74449-88BB-438C-B852-3F24E2D06BC5}" presName="linear" presStyleCnt="0">
        <dgm:presLayoutVars>
          <dgm:dir/>
          <dgm:animLvl val="lvl"/>
          <dgm:resizeHandles val="exact"/>
        </dgm:presLayoutVars>
      </dgm:prSet>
      <dgm:spPr/>
    </dgm:pt>
    <dgm:pt modelId="{6085DAF8-C86A-D64C-84AA-D756E8B16686}" type="pres">
      <dgm:prSet presAssocID="{DF75B356-6498-41FA-B48A-F30DBC84F1FE}" presName="parentLin" presStyleCnt="0"/>
      <dgm:spPr/>
    </dgm:pt>
    <dgm:pt modelId="{EA5BD178-B25F-C448-8C31-D3E3070E2CE1}" type="pres">
      <dgm:prSet presAssocID="{DF75B356-6498-41FA-B48A-F30DBC84F1FE}" presName="parentLeftMargin" presStyleLbl="node1" presStyleIdx="0" presStyleCnt="3"/>
      <dgm:spPr/>
    </dgm:pt>
    <dgm:pt modelId="{7BEE6BA5-F2E7-0246-BE21-F8029CF53B4D}" type="pres">
      <dgm:prSet presAssocID="{DF75B356-6498-41FA-B48A-F30DBC84F1FE}" presName="parentText" presStyleLbl="node1" presStyleIdx="0" presStyleCnt="3">
        <dgm:presLayoutVars>
          <dgm:chMax val="0"/>
          <dgm:bulletEnabled val="1"/>
        </dgm:presLayoutVars>
      </dgm:prSet>
      <dgm:spPr/>
    </dgm:pt>
    <dgm:pt modelId="{12C1044F-44B6-DC46-824D-F02F479D1A87}" type="pres">
      <dgm:prSet presAssocID="{DF75B356-6498-41FA-B48A-F30DBC84F1FE}" presName="negativeSpace" presStyleCnt="0"/>
      <dgm:spPr/>
    </dgm:pt>
    <dgm:pt modelId="{CE7746C6-6D39-5E45-99AB-D5655A3AF6DC}" type="pres">
      <dgm:prSet presAssocID="{DF75B356-6498-41FA-B48A-F30DBC84F1FE}" presName="childText" presStyleLbl="conFgAcc1" presStyleIdx="0" presStyleCnt="3">
        <dgm:presLayoutVars>
          <dgm:bulletEnabled val="1"/>
        </dgm:presLayoutVars>
      </dgm:prSet>
      <dgm:spPr/>
    </dgm:pt>
    <dgm:pt modelId="{F2038225-AAF8-1A49-A1C7-A325D69E0D01}" type="pres">
      <dgm:prSet presAssocID="{452FA022-AE8B-4BCB-9E90-65B4B6580789}" presName="spaceBetweenRectangles" presStyleCnt="0"/>
      <dgm:spPr/>
    </dgm:pt>
    <dgm:pt modelId="{22B4D9C8-25B3-A942-B90E-B6BC333F656E}" type="pres">
      <dgm:prSet presAssocID="{A39EB34D-968E-4320-AB17-81BBA15DE99E}" presName="parentLin" presStyleCnt="0"/>
      <dgm:spPr/>
    </dgm:pt>
    <dgm:pt modelId="{AB01C1DE-0BCF-CD4D-A7AD-02D8784DC5EF}" type="pres">
      <dgm:prSet presAssocID="{A39EB34D-968E-4320-AB17-81BBA15DE99E}" presName="parentLeftMargin" presStyleLbl="node1" presStyleIdx="0" presStyleCnt="3"/>
      <dgm:spPr/>
    </dgm:pt>
    <dgm:pt modelId="{B335401B-95E7-B947-830A-B3789B15C982}" type="pres">
      <dgm:prSet presAssocID="{A39EB34D-968E-4320-AB17-81BBA15DE99E}" presName="parentText" presStyleLbl="node1" presStyleIdx="1" presStyleCnt="3">
        <dgm:presLayoutVars>
          <dgm:chMax val="0"/>
          <dgm:bulletEnabled val="1"/>
        </dgm:presLayoutVars>
      </dgm:prSet>
      <dgm:spPr/>
    </dgm:pt>
    <dgm:pt modelId="{5D029606-F58F-8C41-B7DE-C25C9476955D}" type="pres">
      <dgm:prSet presAssocID="{A39EB34D-968E-4320-AB17-81BBA15DE99E}" presName="negativeSpace" presStyleCnt="0"/>
      <dgm:spPr/>
    </dgm:pt>
    <dgm:pt modelId="{917E71B8-FB05-DD46-9689-B33CA299D296}" type="pres">
      <dgm:prSet presAssocID="{A39EB34D-968E-4320-AB17-81BBA15DE99E}" presName="childText" presStyleLbl="conFgAcc1" presStyleIdx="1" presStyleCnt="3">
        <dgm:presLayoutVars>
          <dgm:bulletEnabled val="1"/>
        </dgm:presLayoutVars>
      </dgm:prSet>
      <dgm:spPr/>
    </dgm:pt>
    <dgm:pt modelId="{473DE0CF-D566-A94E-BF40-833897C38C74}" type="pres">
      <dgm:prSet presAssocID="{457A8535-CD77-443D-97EA-AE6B056FD0B7}" presName="spaceBetweenRectangles" presStyleCnt="0"/>
      <dgm:spPr/>
    </dgm:pt>
    <dgm:pt modelId="{B9119231-4F34-E948-899A-0578D1EA0E6A}" type="pres">
      <dgm:prSet presAssocID="{C1DC2BAE-D5F2-4E55-A25C-D55C2EB24180}" presName="parentLin" presStyleCnt="0"/>
      <dgm:spPr/>
    </dgm:pt>
    <dgm:pt modelId="{94AB41A9-378E-3B45-94F2-2B24C0D858B0}" type="pres">
      <dgm:prSet presAssocID="{C1DC2BAE-D5F2-4E55-A25C-D55C2EB24180}" presName="parentLeftMargin" presStyleLbl="node1" presStyleIdx="1" presStyleCnt="3"/>
      <dgm:spPr/>
    </dgm:pt>
    <dgm:pt modelId="{6678C71F-A7BD-3A42-B4EA-3D4209FF4E3F}" type="pres">
      <dgm:prSet presAssocID="{C1DC2BAE-D5F2-4E55-A25C-D55C2EB24180}" presName="parentText" presStyleLbl="node1" presStyleIdx="2" presStyleCnt="3">
        <dgm:presLayoutVars>
          <dgm:chMax val="0"/>
          <dgm:bulletEnabled val="1"/>
        </dgm:presLayoutVars>
      </dgm:prSet>
      <dgm:spPr/>
    </dgm:pt>
    <dgm:pt modelId="{89CEBB10-27B8-8248-A7A7-D41DE908E4E6}" type="pres">
      <dgm:prSet presAssocID="{C1DC2BAE-D5F2-4E55-A25C-D55C2EB24180}" presName="negativeSpace" presStyleCnt="0"/>
      <dgm:spPr/>
    </dgm:pt>
    <dgm:pt modelId="{39E7DE67-F2BE-3243-BE03-33965A6B67EE}" type="pres">
      <dgm:prSet presAssocID="{C1DC2BAE-D5F2-4E55-A25C-D55C2EB24180}" presName="childText" presStyleLbl="conFgAcc1" presStyleIdx="2" presStyleCnt="3">
        <dgm:presLayoutVars>
          <dgm:bulletEnabled val="1"/>
        </dgm:presLayoutVars>
      </dgm:prSet>
      <dgm:spPr/>
    </dgm:pt>
  </dgm:ptLst>
  <dgm:cxnLst>
    <dgm:cxn modelId="{80BA5707-4F7A-444E-800C-BF46FC93E80E}" srcId="{DF75B356-6498-41FA-B48A-F30DBC84F1FE}" destId="{2114652F-559F-4E05-BE4A-72F4AE360EC9}" srcOrd="0" destOrd="0" parTransId="{06CC68B2-0127-40CC-875E-0CA31D679A6B}" sibTransId="{6AE7193E-BD8A-4267-8E0A-9982B2E3B9C6}"/>
    <dgm:cxn modelId="{F811B108-6026-AE49-B32B-AC55D9F0331C}" type="presOf" srcId="{DF75B356-6498-41FA-B48A-F30DBC84F1FE}" destId="{EA5BD178-B25F-C448-8C31-D3E3070E2CE1}" srcOrd="0" destOrd="0" presId="urn:microsoft.com/office/officeart/2005/8/layout/list1"/>
    <dgm:cxn modelId="{3244C427-5DF6-D945-BCC5-879CD532AB35}" type="presOf" srcId="{A39EB34D-968E-4320-AB17-81BBA15DE99E}" destId="{AB01C1DE-0BCF-CD4D-A7AD-02D8784DC5EF}" srcOrd="0" destOrd="0" presId="urn:microsoft.com/office/officeart/2005/8/layout/list1"/>
    <dgm:cxn modelId="{603AA33A-6E42-F04C-92CA-2A122EFF5376}" type="presOf" srcId="{DF75B356-6498-41FA-B48A-F30DBC84F1FE}" destId="{7BEE6BA5-F2E7-0246-BE21-F8029CF53B4D}" srcOrd="1" destOrd="0" presId="urn:microsoft.com/office/officeart/2005/8/layout/list1"/>
    <dgm:cxn modelId="{A9F36244-746A-684C-9C81-1BCB056B8DD7}" type="presOf" srcId="{2114652F-559F-4E05-BE4A-72F4AE360EC9}" destId="{CE7746C6-6D39-5E45-99AB-D5655A3AF6DC}" srcOrd="0" destOrd="0" presId="urn:microsoft.com/office/officeart/2005/8/layout/list1"/>
    <dgm:cxn modelId="{B5DA2445-B5C3-F74F-BB4A-626DE7525B1A}" type="presOf" srcId="{C46801BB-2EB6-49FE-BFE8-71475A805AD5}" destId="{39E7DE67-F2BE-3243-BE03-33965A6B67EE}" srcOrd="0" destOrd="0" presId="urn:microsoft.com/office/officeart/2005/8/layout/list1"/>
    <dgm:cxn modelId="{5C02E259-53AD-42B6-BD56-67E091E71D70}" srcId="{61A74449-88BB-438C-B852-3F24E2D06BC5}" destId="{DF75B356-6498-41FA-B48A-F30DBC84F1FE}" srcOrd="0" destOrd="0" parTransId="{6D3283B8-849C-4C52-BB79-D491941E8CF4}" sibTransId="{452FA022-AE8B-4BCB-9E90-65B4B6580789}"/>
    <dgm:cxn modelId="{1D17215F-A2DD-471C-ADB4-B594563C856B}" srcId="{C1DC2BAE-D5F2-4E55-A25C-D55C2EB24180}" destId="{C46801BB-2EB6-49FE-BFE8-71475A805AD5}" srcOrd="0" destOrd="0" parTransId="{8F18C0E3-98B4-4779-B704-C89BD66724E2}" sibTransId="{F9674EA8-BB41-4EBE-A613-B784F2425B18}"/>
    <dgm:cxn modelId="{21663174-650E-9546-BF33-E38ED4B4C789}" type="presOf" srcId="{67B9382C-519E-4D63-B371-D24537DDDBC0}" destId="{917E71B8-FB05-DD46-9689-B33CA299D296}" srcOrd="0" destOrd="0" presId="urn:microsoft.com/office/officeart/2005/8/layout/list1"/>
    <dgm:cxn modelId="{0B08C778-52D4-CC48-A141-FAAE5839F11D}" type="presOf" srcId="{A39EB34D-968E-4320-AB17-81BBA15DE99E}" destId="{B335401B-95E7-B947-830A-B3789B15C982}" srcOrd="1" destOrd="0" presId="urn:microsoft.com/office/officeart/2005/8/layout/list1"/>
    <dgm:cxn modelId="{43ED3F7B-806E-9948-A1FB-49A6A9305BE8}" type="presOf" srcId="{C1DC2BAE-D5F2-4E55-A25C-D55C2EB24180}" destId="{94AB41A9-378E-3B45-94F2-2B24C0D858B0}" srcOrd="0" destOrd="0" presId="urn:microsoft.com/office/officeart/2005/8/layout/list1"/>
    <dgm:cxn modelId="{ECE3298D-A6BE-4FBE-8A1F-5D0F1316598F}" srcId="{A39EB34D-968E-4320-AB17-81BBA15DE99E}" destId="{67B9382C-519E-4D63-B371-D24537DDDBC0}" srcOrd="0" destOrd="0" parTransId="{4F0C0112-3592-4A33-8F7C-81F7F4ACA40F}" sibTransId="{EB1AC339-F535-4999-AFD5-29FD5250D846}"/>
    <dgm:cxn modelId="{95C4B3C0-A774-443C-BF94-7C2018082396}" srcId="{61A74449-88BB-438C-B852-3F24E2D06BC5}" destId="{C1DC2BAE-D5F2-4E55-A25C-D55C2EB24180}" srcOrd="2" destOrd="0" parTransId="{C95CE12C-2CA1-4CE6-8467-203D8C3B7F8C}" sibTransId="{A0F184AC-6DC4-4ED1-852B-97287E1CE722}"/>
    <dgm:cxn modelId="{CD6612CE-6CF0-4A2C-BA22-037ACD18D910}" srcId="{61A74449-88BB-438C-B852-3F24E2D06BC5}" destId="{A39EB34D-968E-4320-AB17-81BBA15DE99E}" srcOrd="1" destOrd="0" parTransId="{5D135789-168F-4D74-A264-138265BF526A}" sibTransId="{457A8535-CD77-443D-97EA-AE6B056FD0B7}"/>
    <dgm:cxn modelId="{0864EADA-1B51-214A-9C9F-F0F2F721B475}" type="presOf" srcId="{C1DC2BAE-D5F2-4E55-A25C-D55C2EB24180}" destId="{6678C71F-A7BD-3A42-B4EA-3D4209FF4E3F}" srcOrd="1" destOrd="0" presId="urn:microsoft.com/office/officeart/2005/8/layout/list1"/>
    <dgm:cxn modelId="{DD10B8F9-39F4-7A47-8839-A1E918D5359F}" type="presOf" srcId="{61A74449-88BB-438C-B852-3F24E2D06BC5}" destId="{B56EC7ED-0F71-3A45-BB7D-F599555BF26C}" srcOrd="0" destOrd="0" presId="urn:microsoft.com/office/officeart/2005/8/layout/list1"/>
    <dgm:cxn modelId="{996FE291-6631-4343-BAA5-FFF830FB6DDD}" type="presParOf" srcId="{B56EC7ED-0F71-3A45-BB7D-F599555BF26C}" destId="{6085DAF8-C86A-D64C-84AA-D756E8B16686}" srcOrd="0" destOrd="0" presId="urn:microsoft.com/office/officeart/2005/8/layout/list1"/>
    <dgm:cxn modelId="{B19471DA-72C2-4C49-81D2-6C90FB6AC505}" type="presParOf" srcId="{6085DAF8-C86A-D64C-84AA-D756E8B16686}" destId="{EA5BD178-B25F-C448-8C31-D3E3070E2CE1}" srcOrd="0" destOrd="0" presId="urn:microsoft.com/office/officeart/2005/8/layout/list1"/>
    <dgm:cxn modelId="{74674697-0C35-FE49-83E2-6099A910942A}" type="presParOf" srcId="{6085DAF8-C86A-D64C-84AA-D756E8B16686}" destId="{7BEE6BA5-F2E7-0246-BE21-F8029CF53B4D}" srcOrd="1" destOrd="0" presId="urn:microsoft.com/office/officeart/2005/8/layout/list1"/>
    <dgm:cxn modelId="{14D6F0AA-7041-BB48-AA9E-DCBF366EE60D}" type="presParOf" srcId="{B56EC7ED-0F71-3A45-BB7D-F599555BF26C}" destId="{12C1044F-44B6-DC46-824D-F02F479D1A87}" srcOrd="1" destOrd="0" presId="urn:microsoft.com/office/officeart/2005/8/layout/list1"/>
    <dgm:cxn modelId="{1D50A759-E46E-E949-B404-1E33CB8C2440}" type="presParOf" srcId="{B56EC7ED-0F71-3A45-BB7D-F599555BF26C}" destId="{CE7746C6-6D39-5E45-99AB-D5655A3AF6DC}" srcOrd="2" destOrd="0" presId="urn:microsoft.com/office/officeart/2005/8/layout/list1"/>
    <dgm:cxn modelId="{244ABA22-3D8A-3046-9063-3BF3468D750D}" type="presParOf" srcId="{B56EC7ED-0F71-3A45-BB7D-F599555BF26C}" destId="{F2038225-AAF8-1A49-A1C7-A325D69E0D01}" srcOrd="3" destOrd="0" presId="urn:microsoft.com/office/officeart/2005/8/layout/list1"/>
    <dgm:cxn modelId="{5C6838F8-F67B-5D4B-9CE5-B27B3A021DFC}" type="presParOf" srcId="{B56EC7ED-0F71-3A45-BB7D-F599555BF26C}" destId="{22B4D9C8-25B3-A942-B90E-B6BC333F656E}" srcOrd="4" destOrd="0" presId="urn:microsoft.com/office/officeart/2005/8/layout/list1"/>
    <dgm:cxn modelId="{F689E674-2668-8F40-A2CC-7CBA4D63F949}" type="presParOf" srcId="{22B4D9C8-25B3-A942-B90E-B6BC333F656E}" destId="{AB01C1DE-0BCF-CD4D-A7AD-02D8784DC5EF}" srcOrd="0" destOrd="0" presId="urn:microsoft.com/office/officeart/2005/8/layout/list1"/>
    <dgm:cxn modelId="{678ABEFF-67BB-4A46-A027-4175EF4F5F46}" type="presParOf" srcId="{22B4D9C8-25B3-A942-B90E-B6BC333F656E}" destId="{B335401B-95E7-B947-830A-B3789B15C982}" srcOrd="1" destOrd="0" presId="urn:microsoft.com/office/officeart/2005/8/layout/list1"/>
    <dgm:cxn modelId="{37562394-1BDC-E14C-A9A0-5E4955504C97}" type="presParOf" srcId="{B56EC7ED-0F71-3A45-BB7D-F599555BF26C}" destId="{5D029606-F58F-8C41-B7DE-C25C9476955D}" srcOrd="5" destOrd="0" presId="urn:microsoft.com/office/officeart/2005/8/layout/list1"/>
    <dgm:cxn modelId="{1E9A874E-F653-A04B-9DB6-12A0751B64BE}" type="presParOf" srcId="{B56EC7ED-0F71-3A45-BB7D-F599555BF26C}" destId="{917E71B8-FB05-DD46-9689-B33CA299D296}" srcOrd="6" destOrd="0" presId="urn:microsoft.com/office/officeart/2005/8/layout/list1"/>
    <dgm:cxn modelId="{02200956-6FDF-6D42-85A7-6CA6CB52B1A4}" type="presParOf" srcId="{B56EC7ED-0F71-3A45-BB7D-F599555BF26C}" destId="{473DE0CF-D566-A94E-BF40-833897C38C74}" srcOrd="7" destOrd="0" presId="urn:microsoft.com/office/officeart/2005/8/layout/list1"/>
    <dgm:cxn modelId="{FB814F50-C640-E54A-B638-F0FDEE9C0072}" type="presParOf" srcId="{B56EC7ED-0F71-3A45-BB7D-F599555BF26C}" destId="{B9119231-4F34-E948-899A-0578D1EA0E6A}" srcOrd="8" destOrd="0" presId="urn:microsoft.com/office/officeart/2005/8/layout/list1"/>
    <dgm:cxn modelId="{C6110941-5D51-DC48-80E7-3ED18CD89B1F}" type="presParOf" srcId="{B9119231-4F34-E948-899A-0578D1EA0E6A}" destId="{94AB41A9-378E-3B45-94F2-2B24C0D858B0}" srcOrd="0" destOrd="0" presId="urn:microsoft.com/office/officeart/2005/8/layout/list1"/>
    <dgm:cxn modelId="{B805BD9B-32CD-C145-B0D6-B70C7365E31B}" type="presParOf" srcId="{B9119231-4F34-E948-899A-0578D1EA0E6A}" destId="{6678C71F-A7BD-3A42-B4EA-3D4209FF4E3F}" srcOrd="1" destOrd="0" presId="urn:microsoft.com/office/officeart/2005/8/layout/list1"/>
    <dgm:cxn modelId="{5894F874-3C5F-734D-8B3C-3B39D755A2F4}" type="presParOf" srcId="{B56EC7ED-0F71-3A45-BB7D-F599555BF26C}" destId="{89CEBB10-27B8-8248-A7A7-D41DE908E4E6}" srcOrd="9" destOrd="0" presId="urn:microsoft.com/office/officeart/2005/8/layout/list1"/>
    <dgm:cxn modelId="{01027018-4966-E445-B2BE-DEB31D4074B3}" type="presParOf" srcId="{B56EC7ED-0F71-3A45-BB7D-F599555BF26C}" destId="{39E7DE67-F2BE-3243-BE03-33965A6B67E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D49E7-4761-BC4B-8314-29B6D83A727A}">
      <dsp:nvSpPr>
        <dsp:cNvPr id="0" name=""/>
        <dsp:cNvSpPr/>
      </dsp:nvSpPr>
      <dsp:spPr>
        <a:xfrm>
          <a:off x="1349066" y="248637"/>
          <a:ext cx="3119126" cy="97472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60215"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Pre-visit support for clinical triage needs and tech support</a:t>
          </a:r>
        </a:p>
      </dsp:txBody>
      <dsp:txXfrm>
        <a:off x="1349066" y="248637"/>
        <a:ext cx="3119126" cy="974727"/>
      </dsp:txXfrm>
    </dsp:sp>
    <dsp:sp modelId="{17469C0D-D428-654D-A146-208EC9104714}">
      <dsp:nvSpPr>
        <dsp:cNvPr id="0" name=""/>
        <dsp:cNvSpPr/>
      </dsp:nvSpPr>
      <dsp:spPr>
        <a:xfrm>
          <a:off x="1219103" y="107844"/>
          <a:ext cx="682308" cy="102346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EA920914-B066-E84D-BC70-BBD7B75B82DE}">
      <dsp:nvSpPr>
        <dsp:cNvPr id="0" name=""/>
        <dsp:cNvSpPr/>
      </dsp:nvSpPr>
      <dsp:spPr>
        <a:xfrm>
          <a:off x="1349066" y="1475710"/>
          <a:ext cx="3119126" cy="97472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60215"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My Chart messages with Virtual Practice panel patients</a:t>
          </a:r>
        </a:p>
      </dsp:txBody>
      <dsp:txXfrm>
        <a:off x="1349066" y="1475710"/>
        <a:ext cx="3119126" cy="974727"/>
      </dsp:txXfrm>
    </dsp:sp>
    <dsp:sp modelId="{4C57F06E-803D-E648-8830-9783F12F0BCF}">
      <dsp:nvSpPr>
        <dsp:cNvPr id="0" name=""/>
        <dsp:cNvSpPr/>
      </dsp:nvSpPr>
      <dsp:spPr>
        <a:xfrm>
          <a:off x="1219103" y="1334917"/>
          <a:ext cx="682308" cy="102346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sp>
    <dsp:sp modelId="{0F8E48D7-0C18-7C42-B19F-2A99495C5310}">
      <dsp:nvSpPr>
        <dsp:cNvPr id="0" name=""/>
        <dsp:cNvSpPr/>
      </dsp:nvSpPr>
      <dsp:spPr>
        <a:xfrm>
          <a:off x="1349066" y="2702783"/>
          <a:ext cx="3119126" cy="97472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60215"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Coordination follow-up with ancillary service network, results management, escalation support</a:t>
          </a:r>
        </a:p>
      </dsp:txBody>
      <dsp:txXfrm>
        <a:off x="1349066" y="2702783"/>
        <a:ext cx="3119126" cy="974727"/>
      </dsp:txXfrm>
    </dsp:sp>
    <dsp:sp modelId="{B8F42FF2-83B4-AB4E-B962-BDF1F0B45D99}">
      <dsp:nvSpPr>
        <dsp:cNvPr id="0" name=""/>
        <dsp:cNvSpPr/>
      </dsp:nvSpPr>
      <dsp:spPr>
        <a:xfrm>
          <a:off x="1219103" y="2561990"/>
          <a:ext cx="682308" cy="102346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5000" r="-15000"/>
          </a:stretch>
        </a:blipFill>
        <a:ln w="12700" cap="flat" cmpd="sng" algn="ctr">
          <a:solidFill>
            <a:schemeClr val="accent4">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BC1DD-5F11-9F4E-96B5-B83F1FE020CA}">
      <dsp:nvSpPr>
        <dsp:cNvPr id="0" name=""/>
        <dsp:cNvSpPr/>
      </dsp:nvSpPr>
      <dsp:spPr>
        <a:xfrm>
          <a:off x="0" y="1211024"/>
          <a:ext cx="3143249" cy="199596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17E3194-F080-7549-B82D-3CC7CE782997}">
      <dsp:nvSpPr>
        <dsp:cNvPr id="0" name=""/>
        <dsp:cNvSpPr/>
      </dsp:nvSpPr>
      <dsp:spPr>
        <a:xfrm>
          <a:off x="349250" y="1542811"/>
          <a:ext cx="3143249" cy="1995963"/>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Additional providers are added per specialty based on access metrics</a:t>
          </a:r>
        </a:p>
      </dsp:txBody>
      <dsp:txXfrm>
        <a:off x="407710" y="1601271"/>
        <a:ext cx="3026329" cy="1879043"/>
      </dsp:txXfrm>
    </dsp:sp>
    <dsp:sp modelId="{2B942C83-7292-0848-9453-D119F1AF5BA7}">
      <dsp:nvSpPr>
        <dsp:cNvPr id="0" name=""/>
        <dsp:cNvSpPr/>
      </dsp:nvSpPr>
      <dsp:spPr>
        <a:xfrm>
          <a:off x="3841750" y="1211024"/>
          <a:ext cx="3143249" cy="199596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309E1C9-93CC-CF42-AC51-CECDD6044721}">
      <dsp:nvSpPr>
        <dsp:cNvPr id="0" name=""/>
        <dsp:cNvSpPr/>
      </dsp:nvSpPr>
      <dsp:spPr>
        <a:xfrm>
          <a:off x="4191000" y="1542811"/>
          <a:ext cx="3143249" cy="1995963"/>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Additional specialties are added based on system access needs</a:t>
          </a:r>
        </a:p>
      </dsp:txBody>
      <dsp:txXfrm>
        <a:off x="4249460" y="1601271"/>
        <a:ext cx="3026329" cy="1879043"/>
      </dsp:txXfrm>
    </dsp:sp>
    <dsp:sp modelId="{1FF7B550-9506-344D-947F-E90C448E660B}">
      <dsp:nvSpPr>
        <dsp:cNvPr id="0" name=""/>
        <dsp:cNvSpPr/>
      </dsp:nvSpPr>
      <dsp:spPr>
        <a:xfrm>
          <a:off x="7683500" y="1211024"/>
          <a:ext cx="3143249" cy="199596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415D673-084D-5E47-B194-BAEFC8A16D0D}">
      <dsp:nvSpPr>
        <dsp:cNvPr id="0" name=""/>
        <dsp:cNvSpPr/>
      </dsp:nvSpPr>
      <dsp:spPr>
        <a:xfrm>
          <a:off x="8032750" y="1542811"/>
          <a:ext cx="3143249" cy="1995963"/>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Examination of provider capacity vs tendency to overbook to account for no-show appointments</a:t>
          </a:r>
        </a:p>
      </dsp:txBody>
      <dsp:txXfrm>
        <a:off x="8091210" y="1601271"/>
        <a:ext cx="3026329" cy="18790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97FC8-8DFD-4E8F-AC53-F6DC5C2B1FB0}">
      <dsp:nvSpPr>
        <dsp:cNvPr id="0" name=""/>
        <dsp:cNvSpPr/>
      </dsp:nvSpPr>
      <dsp:spPr>
        <a:xfrm>
          <a:off x="0" y="1971"/>
          <a:ext cx="11176000" cy="9991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8DFE38-8657-48E5-8057-0856032255A2}">
      <dsp:nvSpPr>
        <dsp:cNvPr id="0" name=""/>
        <dsp:cNvSpPr/>
      </dsp:nvSpPr>
      <dsp:spPr>
        <a:xfrm>
          <a:off x="302236" y="226775"/>
          <a:ext cx="549520" cy="5495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CB7245-6087-44D5-8BFE-D91CE8EE549E}">
      <dsp:nvSpPr>
        <dsp:cNvPr id="0" name=""/>
        <dsp:cNvSpPr/>
      </dsp:nvSpPr>
      <dsp:spPr>
        <a:xfrm>
          <a:off x="1153992" y="1971"/>
          <a:ext cx="10022007" cy="99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41" tIns="105741" rIns="105741" bIns="105741" numCol="1" spcCol="1270" anchor="ctr" anchorCtr="0">
          <a:noAutofit/>
        </a:bodyPr>
        <a:lstStyle/>
        <a:p>
          <a:pPr marL="0" lvl="0" indent="0" algn="l" defTabSz="977900">
            <a:lnSpc>
              <a:spcPct val="90000"/>
            </a:lnSpc>
            <a:spcBef>
              <a:spcPct val="0"/>
            </a:spcBef>
            <a:spcAft>
              <a:spcPct val="35000"/>
            </a:spcAft>
            <a:buNone/>
          </a:pPr>
          <a:r>
            <a:rPr lang="en-US" sz="2200" kern="1200" dirty="0"/>
            <a:t>Benchmarking for sustainability</a:t>
          </a:r>
        </a:p>
      </dsp:txBody>
      <dsp:txXfrm>
        <a:off x="1153992" y="1971"/>
        <a:ext cx="10022007" cy="999127"/>
      </dsp:txXfrm>
    </dsp:sp>
    <dsp:sp modelId="{14C31B59-7DD5-49E6-ACA3-C143275A159B}">
      <dsp:nvSpPr>
        <dsp:cNvPr id="0" name=""/>
        <dsp:cNvSpPr/>
      </dsp:nvSpPr>
      <dsp:spPr>
        <a:xfrm>
          <a:off x="0" y="1250881"/>
          <a:ext cx="11176000" cy="9991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105D95-F0BE-4EC3-A26B-5E8B1278987E}">
      <dsp:nvSpPr>
        <dsp:cNvPr id="0" name=""/>
        <dsp:cNvSpPr/>
      </dsp:nvSpPr>
      <dsp:spPr>
        <a:xfrm>
          <a:off x="302236" y="1475684"/>
          <a:ext cx="549520" cy="5495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6BA5B2-050F-4AB6-B206-CE55FA8A2B62}">
      <dsp:nvSpPr>
        <dsp:cNvPr id="0" name=""/>
        <dsp:cNvSpPr/>
      </dsp:nvSpPr>
      <dsp:spPr>
        <a:xfrm>
          <a:off x="1153992" y="1250881"/>
          <a:ext cx="10022007" cy="99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41" tIns="105741" rIns="105741" bIns="105741" numCol="1" spcCol="1270" anchor="ctr" anchorCtr="0">
          <a:noAutofit/>
        </a:bodyPr>
        <a:lstStyle/>
        <a:p>
          <a:pPr marL="0" lvl="0" indent="0" algn="l" defTabSz="977900">
            <a:lnSpc>
              <a:spcPct val="90000"/>
            </a:lnSpc>
            <a:spcBef>
              <a:spcPct val="0"/>
            </a:spcBef>
            <a:spcAft>
              <a:spcPct val="35000"/>
            </a:spcAft>
            <a:buNone/>
          </a:pPr>
          <a:r>
            <a:rPr lang="en-US" sz="2200" kern="1200" dirty="0"/>
            <a:t>Assessing relative effectiveness in quality to in-person</a:t>
          </a:r>
        </a:p>
      </dsp:txBody>
      <dsp:txXfrm>
        <a:off x="1153992" y="1250881"/>
        <a:ext cx="10022007" cy="999127"/>
      </dsp:txXfrm>
    </dsp:sp>
    <dsp:sp modelId="{2C24597A-3B80-42BC-A3D8-6ABF5904BC82}">
      <dsp:nvSpPr>
        <dsp:cNvPr id="0" name=""/>
        <dsp:cNvSpPr/>
      </dsp:nvSpPr>
      <dsp:spPr>
        <a:xfrm>
          <a:off x="0" y="2499790"/>
          <a:ext cx="11176000" cy="9991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DCC0CF-2D7A-431F-BCD8-840048BE26E0}">
      <dsp:nvSpPr>
        <dsp:cNvPr id="0" name=""/>
        <dsp:cNvSpPr/>
      </dsp:nvSpPr>
      <dsp:spPr>
        <a:xfrm>
          <a:off x="302236" y="2724594"/>
          <a:ext cx="549520" cy="5495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7E7E1F-7B85-441F-BF1C-8BC0F897095E}">
      <dsp:nvSpPr>
        <dsp:cNvPr id="0" name=""/>
        <dsp:cNvSpPr/>
      </dsp:nvSpPr>
      <dsp:spPr>
        <a:xfrm>
          <a:off x="1153992" y="2499790"/>
          <a:ext cx="10022007" cy="99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41" tIns="105741" rIns="105741" bIns="105741" numCol="1" spcCol="1270" anchor="ctr" anchorCtr="0">
          <a:noAutofit/>
        </a:bodyPr>
        <a:lstStyle/>
        <a:p>
          <a:pPr marL="0" lvl="0" indent="0" algn="l" defTabSz="977900">
            <a:lnSpc>
              <a:spcPct val="90000"/>
            </a:lnSpc>
            <a:spcBef>
              <a:spcPct val="0"/>
            </a:spcBef>
            <a:spcAft>
              <a:spcPct val="35000"/>
            </a:spcAft>
            <a:buNone/>
          </a:pPr>
          <a:r>
            <a:rPr lang="en-US" sz="2200" kern="1200" dirty="0"/>
            <a:t>Context for organizational decision making</a:t>
          </a:r>
        </a:p>
      </dsp:txBody>
      <dsp:txXfrm>
        <a:off x="1153992" y="2499790"/>
        <a:ext cx="10022007" cy="999127"/>
      </dsp:txXfrm>
    </dsp:sp>
    <dsp:sp modelId="{8FF682C0-DC72-43B8-A324-15EAF9D8AE4E}">
      <dsp:nvSpPr>
        <dsp:cNvPr id="0" name=""/>
        <dsp:cNvSpPr/>
      </dsp:nvSpPr>
      <dsp:spPr>
        <a:xfrm>
          <a:off x="0" y="3748700"/>
          <a:ext cx="11176000" cy="99912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BE9DEC-F7D0-4DF6-9780-92C15AFD77B8}">
      <dsp:nvSpPr>
        <dsp:cNvPr id="0" name=""/>
        <dsp:cNvSpPr/>
      </dsp:nvSpPr>
      <dsp:spPr>
        <a:xfrm>
          <a:off x="302236" y="3973504"/>
          <a:ext cx="549520" cy="5495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667D41-27E2-4C27-9ECB-C06DAD4A80DD}">
      <dsp:nvSpPr>
        <dsp:cNvPr id="0" name=""/>
        <dsp:cNvSpPr/>
      </dsp:nvSpPr>
      <dsp:spPr>
        <a:xfrm>
          <a:off x="1153992" y="3748700"/>
          <a:ext cx="10022007" cy="99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741" tIns="105741" rIns="105741" bIns="105741" numCol="1" spcCol="1270" anchor="ctr" anchorCtr="0">
          <a:noAutofit/>
        </a:bodyPr>
        <a:lstStyle/>
        <a:p>
          <a:pPr marL="0" lvl="0" indent="0" algn="l" defTabSz="977900">
            <a:lnSpc>
              <a:spcPct val="90000"/>
            </a:lnSpc>
            <a:spcBef>
              <a:spcPct val="0"/>
            </a:spcBef>
            <a:spcAft>
              <a:spcPct val="35000"/>
            </a:spcAft>
            <a:buNone/>
          </a:pPr>
          <a:r>
            <a:rPr lang="en-US" sz="2200" kern="1200" dirty="0"/>
            <a:t>Access evaluation</a:t>
          </a:r>
        </a:p>
      </dsp:txBody>
      <dsp:txXfrm>
        <a:off x="1153992" y="3748700"/>
        <a:ext cx="10022007" cy="9991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D3D4C-16BE-E641-B675-0A7F2CAFED59}">
      <dsp:nvSpPr>
        <dsp:cNvPr id="0" name=""/>
        <dsp:cNvSpPr/>
      </dsp:nvSpPr>
      <dsp:spPr>
        <a:xfrm>
          <a:off x="0" y="225666"/>
          <a:ext cx="5420297" cy="8158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0675" tIns="291592" rIns="420675"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Populations Reached</a:t>
          </a:r>
        </a:p>
        <a:p>
          <a:pPr marL="114300" lvl="1" indent="-114300" algn="l" defTabSz="622300">
            <a:lnSpc>
              <a:spcPct val="90000"/>
            </a:lnSpc>
            <a:spcBef>
              <a:spcPct val="0"/>
            </a:spcBef>
            <a:spcAft>
              <a:spcPct val="15000"/>
            </a:spcAft>
            <a:buChar char="•"/>
          </a:pPr>
          <a:r>
            <a:rPr lang="en-US" sz="1400" kern="1200" dirty="0"/>
            <a:t>Hospital &amp; Geographic Spread</a:t>
          </a:r>
        </a:p>
      </dsp:txBody>
      <dsp:txXfrm>
        <a:off x="0" y="225666"/>
        <a:ext cx="5420297" cy="815850"/>
      </dsp:txXfrm>
    </dsp:sp>
    <dsp:sp modelId="{2348C9C0-070C-A841-8A95-0D989C5662A9}">
      <dsp:nvSpPr>
        <dsp:cNvPr id="0" name=""/>
        <dsp:cNvSpPr/>
      </dsp:nvSpPr>
      <dsp:spPr>
        <a:xfrm>
          <a:off x="271014" y="19026"/>
          <a:ext cx="379420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412" tIns="0" rIns="143412" bIns="0" numCol="1" spcCol="1270" anchor="ctr" anchorCtr="0">
          <a:noAutofit/>
        </a:bodyPr>
        <a:lstStyle/>
        <a:p>
          <a:pPr marL="0" lvl="0" indent="0" algn="l" defTabSz="622300">
            <a:lnSpc>
              <a:spcPct val="90000"/>
            </a:lnSpc>
            <a:spcBef>
              <a:spcPct val="0"/>
            </a:spcBef>
            <a:spcAft>
              <a:spcPct val="35000"/>
            </a:spcAft>
            <a:buNone/>
          </a:pPr>
          <a:r>
            <a:rPr lang="en-US" sz="1400" kern="1200" dirty="0"/>
            <a:t>Access</a:t>
          </a:r>
        </a:p>
      </dsp:txBody>
      <dsp:txXfrm>
        <a:off x="291189" y="39201"/>
        <a:ext cx="3753858" cy="372930"/>
      </dsp:txXfrm>
    </dsp:sp>
    <dsp:sp modelId="{F0B6478B-B74B-5C43-BAF6-3D81BEA98B6E}">
      <dsp:nvSpPr>
        <dsp:cNvPr id="0" name=""/>
        <dsp:cNvSpPr/>
      </dsp:nvSpPr>
      <dsp:spPr>
        <a:xfrm>
          <a:off x="0" y="1323756"/>
          <a:ext cx="5420297" cy="5953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0675" tIns="291592" rIns="420675"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Three days referral to consult is meaningful in in-person</a:t>
          </a:r>
        </a:p>
      </dsp:txBody>
      <dsp:txXfrm>
        <a:off x="0" y="1323756"/>
        <a:ext cx="5420297" cy="595350"/>
      </dsp:txXfrm>
    </dsp:sp>
    <dsp:sp modelId="{029A11A9-6F67-0A4B-8872-69132129BA43}">
      <dsp:nvSpPr>
        <dsp:cNvPr id="0" name=""/>
        <dsp:cNvSpPr/>
      </dsp:nvSpPr>
      <dsp:spPr>
        <a:xfrm>
          <a:off x="271014" y="1117116"/>
          <a:ext cx="379420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412" tIns="0" rIns="143412" bIns="0" numCol="1" spcCol="1270" anchor="ctr" anchorCtr="0">
          <a:noAutofit/>
        </a:bodyPr>
        <a:lstStyle/>
        <a:p>
          <a:pPr marL="0" lvl="0" indent="0" algn="l" defTabSz="622300">
            <a:lnSpc>
              <a:spcPct val="90000"/>
            </a:lnSpc>
            <a:spcBef>
              <a:spcPct val="0"/>
            </a:spcBef>
            <a:spcAft>
              <a:spcPct val="35000"/>
            </a:spcAft>
            <a:buNone/>
          </a:pPr>
          <a:r>
            <a:rPr lang="en-US" sz="1400" kern="1200" dirty="0"/>
            <a:t>Timeliness</a:t>
          </a:r>
        </a:p>
      </dsp:txBody>
      <dsp:txXfrm>
        <a:off x="291189" y="1137291"/>
        <a:ext cx="3753858" cy="372930"/>
      </dsp:txXfrm>
    </dsp:sp>
    <dsp:sp modelId="{9F932E20-5590-3449-A763-B0B9CA964328}">
      <dsp:nvSpPr>
        <dsp:cNvPr id="0" name=""/>
        <dsp:cNvSpPr/>
      </dsp:nvSpPr>
      <dsp:spPr>
        <a:xfrm>
          <a:off x="0" y="2201346"/>
          <a:ext cx="5420297" cy="5953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0675" tIns="291592" rIns="420675"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LOS, ICU Use, Discharge Location, Readmissions</a:t>
          </a:r>
        </a:p>
      </dsp:txBody>
      <dsp:txXfrm>
        <a:off x="0" y="2201346"/>
        <a:ext cx="5420297" cy="595350"/>
      </dsp:txXfrm>
    </dsp:sp>
    <dsp:sp modelId="{D82AA4DA-57A6-B249-B2D0-FB39711FC8DD}">
      <dsp:nvSpPr>
        <dsp:cNvPr id="0" name=""/>
        <dsp:cNvSpPr/>
      </dsp:nvSpPr>
      <dsp:spPr>
        <a:xfrm>
          <a:off x="271014" y="1994706"/>
          <a:ext cx="379420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412" tIns="0" rIns="143412" bIns="0" numCol="1" spcCol="1270" anchor="ctr" anchorCtr="0">
          <a:noAutofit/>
        </a:bodyPr>
        <a:lstStyle/>
        <a:p>
          <a:pPr marL="0" lvl="0" indent="0" algn="l" defTabSz="622300">
            <a:lnSpc>
              <a:spcPct val="90000"/>
            </a:lnSpc>
            <a:spcBef>
              <a:spcPct val="0"/>
            </a:spcBef>
            <a:spcAft>
              <a:spcPct val="35000"/>
            </a:spcAft>
            <a:buNone/>
          </a:pPr>
          <a:r>
            <a:rPr lang="en-US" sz="1400" kern="1200" dirty="0"/>
            <a:t>Clinical &amp; Utilization Outcomes</a:t>
          </a:r>
        </a:p>
      </dsp:txBody>
      <dsp:txXfrm>
        <a:off x="291189" y="2014881"/>
        <a:ext cx="3753858" cy="372930"/>
      </dsp:txXfrm>
    </dsp:sp>
    <dsp:sp modelId="{49A511E1-6D3C-DA46-9DFC-2EDF627B172B}">
      <dsp:nvSpPr>
        <dsp:cNvPr id="0" name=""/>
        <dsp:cNvSpPr/>
      </dsp:nvSpPr>
      <dsp:spPr>
        <a:xfrm>
          <a:off x="0" y="3078936"/>
          <a:ext cx="5420297" cy="352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8D78E2-6B4D-8E4C-9837-BC43675CDC91}">
      <dsp:nvSpPr>
        <dsp:cNvPr id="0" name=""/>
        <dsp:cNvSpPr/>
      </dsp:nvSpPr>
      <dsp:spPr>
        <a:xfrm>
          <a:off x="271014" y="2872296"/>
          <a:ext cx="379420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412" tIns="0" rIns="143412" bIns="0" numCol="1" spcCol="1270" anchor="ctr" anchorCtr="0">
          <a:noAutofit/>
        </a:bodyPr>
        <a:lstStyle/>
        <a:p>
          <a:pPr marL="0" lvl="0" indent="0" algn="l" defTabSz="622300">
            <a:lnSpc>
              <a:spcPct val="90000"/>
            </a:lnSpc>
            <a:spcBef>
              <a:spcPct val="0"/>
            </a:spcBef>
            <a:spcAft>
              <a:spcPct val="35000"/>
            </a:spcAft>
            <a:buNone/>
          </a:pPr>
          <a:r>
            <a:rPr lang="en-US" sz="1400" kern="1200" dirty="0"/>
            <a:t>Patient and Family Experience (qualitative)</a:t>
          </a:r>
        </a:p>
      </dsp:txBody>
      <dsp:txXfrm>
        <a:off x="291189" y="2892471"/>
        <a:ext cx="3753858" cy="372930"/>
      </dsp:txXfrm>
    </dsp:sp>
    <dsp:sp modelId="{A66C2657-ABF0-A841-95BC-5B85DEDC8820}">
      <dsp:nvSpPr>
        <dsp:cNvPr id="0" name=""/>
        <dsp:cNvSpPr/>
      </dsp:nvSpPr>
      <dsp:spPr>
        <a:xfrm>
          <a:off x="0" y="3713976"/>
          <a:ext cx="5420297" cy="352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B26B2B-9726-5C43-A570-9459BC21B1D8}">
      <dsp:nvSpPr>
        <dsp:cNvPr id="0" name=""/>
        <dsp:cNvSpPr/>
      </dsp:nvSpPr>
      <dsp:spPr>
        <a:xfrm>
          <a:off x="271014" y="3507336"/>
          <a:ext cx="379420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412" tIns="0" rIns="143412" bIns="0" numCol="1" spcCol="1270" anchor="ctr" anchorCtr="0">
          <a:noAutofit/>
        </a:bodyPr>
        <a:lstStyle/>
        <a:p>
          <a:pPr marL="0" lvl="0" indent="0" algn="l" defTabSz="622300">
            <a:lnSpc>
              <a:spcPct val="90000"/>
            </a:lnSpc>
            <a:spcBef>
              <a:spcPct val="0"/>
            </a:spcBef>
            <a:spcAft>
              <a:spcPct val="35000"/>
            </a:spcAft>
            <a:buNone/>
          </a:pPr>
          <a:r>
            <a:rPr lang="en-US" sz="1400" kern="1200" dirty="0"/>
            <a:t>Patient Characteristics</a:t>
          </a:r>
        </a:p>
      </dsp:txBody>
      <dsp:txXfrm>
        <a:off x="291189" y="3527511"/>
        <a:ext cx="3753858" cy="372930"/>
      </dsp:txXfrm>
    </dsp:sp>
    <dsp:sp modelId="{191E6BA4-38FB-DF44-999E-A54B5279C835}">
      <dsp:nvSpPr>
        <dsp:cNvPr id="0" name=""/>
        <dsp:cNvSpPr/>
      </dsp:nvSpPr>
      <dsp:spPr>
        <a:xfrm>
          <a:off x="0" y="4349016"/>
          <a:ext cx="5420297" cy="8158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0675" tIns="291592" rIns="420675"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Cost per Admission</a:t>
          </a:r>
        </a:p>
        <a:p>
          <a:pPr marL="114300" lvl="1" indent="-114300" algn="l" defTabSz="622300">
            <a:lnSpc>
              <a:spcPct val="90000"/>
            </a:lnSpc>
            <a:spcBef>
              <a:spcPct val="0"/>
            </a:spcBef>
            <a:spcAft>
              <a:spcPct val="15000"/>
            </a:spcAft>
            <a:buChar char="•"/>
          </a:pPr>
          <a:r>
            <a:rPr lang="en-US" sz="1400" kern="1200" dirty="0"/>
            <a:t>Costs Avoided</a:t>
          </a:r>
        </a:p>
      </dsp:txBody>
      <dsp:txXfrm>
        <a:off x="0" y="4349016"/>
        <a:ext cx="5420297" cy="815850"/>
      </dsp:txXfrm>
    </dsp:sp>
    <dsp:sp modelId="{C15D4477-1E34-AF49-8AB0-F5C1FD519A3B}">
      <dsp:nvSpPr>
        <dsp:cNvPr id="0" name=""/>
        <dsp:cNvSpPr/>
      </dsp:nvSpPr>
      <dsp:spPr>
        <a:xfrm>
          <a:off x="271014" y="4142376"/>
          <a:ext cx="379420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412" tIns="0" rIns="143412" bIns="0" numCol="1" spcCol="1270" anchor="ctr" anchorCtr="0">
          <a:noAutofit/>
        </a:bodyPr>
        <a:lstStyle/>
        <a:p>
          <a:pPr marL="0" lvl="0" indent="0" algn="l" defTabSz="622300">
            <a:lnSpc>
              <a:spcPct val="90000"/>
            </a:lnSpc>
            <a:spcBef>
              <a:spcPct val="0"/>
            </a:spcBef>
            <a:spcAft>
              <a:spcPct val="35000"/>
            </a:spcAft>
            <a:buNone/>
          </a:pPr>
          <a:r>
            <a:rPr lang="en-US" sz="1400" kern="1200" dirty="0"/>
            <a:t>Economics</a:t>
          </a:r>
        </a:p>
      </dsp:txBody>
      <dsp:txXfrm>
        <a:off x="291189" y="4162551"/>
        <a:ext cx="3753858" cy="3729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746C6-6D39-5E45-99AB-D5655A3AF6DC}">
      <dsp:nvSpPr>
        <dsp:cNvPr id="0" name=""/>
        <dsp:cNvSpPr/>
      </dsp:nvSpPr>
      <dsp:spPr>
        <a:xfrm>
          <a:off x="0" y="369389"/>
          <a:ext cx="5384800" cy="935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7920" tIns="458216" rIns="41792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Adjusted Mean LOS Difference</a:t>
          </a:r>
        </a:p>
      </dsp:txBody>
      <dsp:txXfrm>
        <a:off x="0" y="369389"/>
        <a:ext cx="5384800" cy="935550"/>
      </dsp:txXfrm>
    </dsp:sp>
    <dsp:sp modelId="{7BEE6BA5-F2E7-0246-BE21-F8029CF53B4D}">
      <dsp:nvSpPr>
        <dsp:cNvPr id="0" name=""/>
        <dsp:cNvSpPr/>
      </dsp:nvSpPr>
      <dsp:spPr>
        <a:xfrm>
          <a:off x="269240" y="44669"/>
          <a:ext cx="376936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473" tIns="0" rIns="142473" bIns="0" numCol="1" spcCol="1270" anchor="ctr" anchorCtr="0">
          <a:noAutofit/>
        </a:bodyPr>
        <a:lstStyle/>
        <a:p>
          <a:pPr marL="0" lvl="0" indent="0" algn="l" defTabSz="977900">
            <a:lnSpc>
              <a:spcPct val="90000"/>
            </a:lnSpc>
            <a:spcBef>
              <a:spcPct val="0"/>
            </a:spcBef>
            <a:spcAft>
              <a:spcPct val="35000"/>
            </a:spcAft>
            <a:buNone/>
          </a:pPr>
          <a:r>
            <a:rPr lang="en-US" sz="2200" kern="1200" dirty="0"/>
            <a:t>10.5 Days</a:t>
          </a:r>
        </a:p>
      </dsp:txBody>
      <dsp:txXfrm>
        <a:off x="300943" y="76372"/>
        <a:ext cx="3705954" cy="586034"/>
      </dsp:txXfrm>
    </dsp:sp>
    <dsp:sp modelId="{917E71B8-FB05-DD46-9689-B33CA299D296}">
      <dsp:nvSpPr>
        <dsp:cNvPr id="0" name=""/>
        <dsp:cNvSpPr/>
      </dsp:nvSpPr>
      <dsp:spPr>
        <a:xfrm>
          <a:off x="0" y="1748459"/>
          <a:ext cx="5384800" cy="935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7920" tIns="458216" rIns="41792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General Medicine Cost Difference</a:t>
          </a:r>
        </a:p>
      </dsp:txBody>
      <dsp:txXfrm>
        <a:off x="0" y="1748459"/>
        <a:ext cx="5384800" cy="935550"/>
      </dsp:txXfrm>
    </dsp:sp>
    <dsp:sp modelId="{B335401B-95E7-B947-830A-B3789B15C982}">
      <dsp:nvSpPr>
        <dsp:cNvPr id="0" name=""/>
        <dsp:cNvSpPr/>
      </dsp:nvSpPr>
      <dsp:spPr>
        <a:xfrm>
          <a:off x="269240" y="1423739"/>
          <a:ext cx="376936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473" tIns="0" rIns="142473" bIns="0" numCol="1" spcCol="1270" anchor="ctr" anchorCtr="0">
          <a:noAutofit/>
        </a:bodyPr>
        <a:lstStyle/>
        <a:p>
          <a:pPr marL="0" lvl="0" indent="0" algn="l" defTabSz="977900">
            <a:lnSpc>
              <a:spcPct val="90000"/>
            </a:lnSpc>
            <a:spcBef>
              <a:spcPct val="0"/>
            </a:spcBef>
            <a:spcAft>
              <a:spcPct val="35000"/>
            </a:spcAft>
            <a:buNone/>
          </a:pPr>
          <a:r>
            <a:rPr lang="en-US" sz="2200" kern="1200" dirty="0"/>
            <a:t>$27,755</a:t>
          </a:r>
        </a:p>
      </dsp:txBody>
      <dsp:txXfrm>
        <a:off x="300943" y="1455442"/>
        <a:ext cx="3705954" cy="586034"/>
      </dsp:txXfrm>
    </dsp:sp>
    <dsp:sp modelId="{39E7DE67-F2BE-3243-BE03-33965A6B67EE}">
      <dsp:nvSpPr>
        <dsp:cNvPr id="0" name=""/>
        <dsp:cNvSpPr/>
      </dsp:nvSpPr>
      <dsp:spPr>
        <a:xfrm>
          <a:off x="0" y="3127530"/>
          <a:ext cx="5384800" cy="1247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7920" tIns="458216" rIns="41792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ICU + General Medicine Cost Difference</a:t>
          </a:r>
        </a:p>
      </dsp:txBody>
      <dsp:txXfrm>
        <a:off x="0" y="3127530"/>
        <a:ext cx="5384800" cy="1247400"/>
      </dsp:txXfrm>
    </dsp:sp>
    <dsp:sp modelId="{6678C71F-A7BD-3A42-B4EA-3D4209FF4E3F}">
      <dsp:nvSpPr>
        <dsp:cNvPr id="0" name=""/>
        <dsp:cNvSpPr/>
      </dsp:nvSpPr>
      <dsp:spPr>
        <a:xfrm>
          <a:off x="269240" y="2802809"/>
          <a:ext cx="376936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473" tIns="0" rIns="142473" bIns="0" numCol="1" spcCol="1270" anchor="ctr" anchorCtr="0">
          <a:noAutofit/>
        </a:bodyPr>
        <a:lstStyle/>
        <a:p>
          <a:pPr marL="0" lvl="0" indent="0" algn="l" defTabSz="977900">
            <a:lnSpc>
              <a:spcPct val="90000"/>
            </a:lnSpc>
            <a:spcBef>
              <a:spcPct val="0"/>
            </a:spcBef>
            <a:spcAft>
              <a:spcPct val="35000"/>
            </a:spcAft>
            <a:buNone/>
          </a:pPr>
          <a:r>
            <a:rPr lang="en-US" sz="2200" kern="1200" dirty="0"/>
            <a:t>$54,186</a:t>
          </a:r>
        </a:p>
      </dsp:txBody>
      <dsp:txXfrm>
        <a:off x="300943" y="2834512"/>
        <a:ext cx="3705954" cy="586034"/>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367DB2-6A22-4093-B0E1-D11AC329AD40}" type="datetimeFigureOut">
              <a:rPr lang="en-US" smtClean="0"/>
              <a:t>9/22/26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96AE50-5D5E-454F-A53D-AC273679458D}" type="slidenum">
              <a:rPr lang="en-US" smtClean="0"/>
              <a:t>‹#›</a:t>
            </a:fld>
            <a:endParaRPr lang="en-US" dirty="0"/>
          </a:p>
        </p:txBody>
      </p:sp>
    </p:spTree>
    <p:extLst>
      <p:ext uri="{BB962C8B-B14F-4D97-AF65-F5344CB8AC3E}">
        <p14:creationId xmlns:p14="http://schemas.microsoft.com/office/powerpoint/2010/main" val="1591563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DD044-56BB-4E58-A34E-130544C05D5E}" type="slidenum">
              <a:rPr lang="en-US" smtClean="0"/>
              <a:t>5</a:t>
            </a:fld>
            <a:endParaRPr lang="en-US" dirty="0"/>
          </a:p>
        </p:txBody>
      </p:sp>
    </p:spTree>
    <p:extLst>
      <p:ext uri="{BB962C8B-B14F-4D97-AF65-F5344CB8AC3E}">
        <p14:creationId xmlns:p14="http://schemas.microsoft.com/office/powerpoint/2010/main" val="2754834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DD044-56BB-4E58-A34E-130544C05D5E}" type="slidenum">
              <a:rPr lang="en-US" smtClean="0"/>
              <a:t>7</a:t>
            </a:fld>
            <a:endParaRPr lang="en-US" dirty="0"/>
          </a:p>
        </p:txBody>
      </p:sp>
    </p:spTree>
    <p:extLst>
      <p:ext uri="{BB962C8B-B14F-4D97-AF65-F5344CB8AC3E}">
        <p14:creationId xmlns:p14="http://schemas.microsoft.com/office/powerpoint/2010/main" val="2126088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ＭＳ Ｐゴシック" charset="0"/>
                <a:cs typeface="ＭＳ Ｐゴシック" charset="0"/>
              </a:rPr>
              <a:t>How does the Virtual Specialty Practice Function</a:t>
            </a:r>
          </a:p>
          <a:p>
            <a:pPr lvl="1"/>
            <a:r>
              <a:rPr lang="en-US" sz="1200" kern="1200" dirty="0">
                <a:solidFill>
                  <a:schemeClr val="tx1"/>
                </a:solidFill>
                <a:effectLst/>
                <a:latin typeface="+mn-lt"/>
                <a:ea typeface="ＭＳ Ｐゴシック" charset="0"/>
                <a:cs typeface="+mn-cs"/>
              </a:rPr>
              <a:t>Also include: Staffing model, and use of APN</a:t>
            </a:r>
          </a:p>
          <a:p>
            <a:pPr lvl="1"/>
            <a:r>
              <a:rPr lang="en-US" sz="1200" kern="1200" dirty="0">
                <a:solidFill>
                  <a:schemeClr val="tx1"/>
                </a:solidFill>
                <a:effectLst/>
                <a:latin typeface="+mn-lt"/>
                <a:ea typeface="ＭＳ Ｐゴシック" charset="0"/>
                <a:cs typeface="+mn-cs"/>
              </a:rPr>
              <a:t>Patients have a choice to wait for in-person</a:t>
            </a:r>
          </a:p>
          <a:p>
            <a:pPr lvl="1"/>
            <a:r>
              <a:rPr lang="en-US" sz="1200" kern="1200" dirty="0">
                <a:solidFill>
                  <a:schemeClr val="tx1"/>
                </a:solidFill>
                <a:effectLst/>
                <a:latin typeface="+mn-lt"/>
                <a:ea typeface="ＭＳ Ｐゴシック" charset="0"/>
                <a:cs typeface="+mn-cs"/>
              </a:rPr>
              <a:t>Local Resources for: Lab, Imaging, Infusion</a:t>
            </a:r>
          </a:p>
          <a:p>
            <a:pPr lvl="1"/>
            <a:r>
              <a:rPr lang="en-US" sz="1200" kern="1200" dirty="0">
                <a:solidFill>
                  <a:schemeClr val="tx1"/>
                </a:solidFill>
                <a:effectLst/>
                <a:latin typeface="+mn-lt"/>
                <a:ea typeface="ＭＳ Ｐゴシック" charset="0"/>
                <a:cs typeface="+mn-cs"/>
              </a:rPr>
              <a:t>Specialty Pharmacy</a:t>
            </a:r>
          </a:p>
          <a:p>
            <a:endParaRPr lang="en-US" dirty="0"/>
          </a:p>
        </p:txBody>
      </p:sp>
      <p:sp>
        <p:nvSpPr>
          <p:cNvPr id="4" name="Slide Number Placeholder 3"/>
          <p:cNvSpPr>
            <a:spLocks noGrp="1"/>
          </p:cNvSpPr>
          <p:nvPr>
            <p:ph type="sldNum" sz="quarter" idx="5"/>
          </p:nvPr>
        </p:nvSpPr>
        <p:spPr/>
        <p:txBody>
          <a:bodyPr/>
          <a:lstStyle/>
          <a:p>
            <a:pPr>
              <a:defRPr/>
            </a:pPr>
            <a:fld id="{B3EB07DB-F861-4B2E-985E-B61041C8091D}" type="slidenum">
              <a:rPr lang="en-US" smtClean="0"/>
              <a:pPr>
                <a:defRPr/>
              </a:pPr>
              <a:t>16</a:t>
            </a:fld>
            <a:endParaRPr lang="en-US" dirty="0"/>
          </a:p>
        </p:txBody>
      </p:sp>
    </p:spTree>
    <p:extLst>
      <p:ext uri="{BB962C8B-B14F-4D97-AF65-F5344CB8AC3E}">
        <p14:creationId xmlns:p14="http://schemas.microsoft.com/office/powerpoint/2010/main" val="2054697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6AE50-5D5E-454F-A53D-AC273679458D}" type="slidenum">
              <a:rPr lang="en-US" smtClean="0"/>
              <a:t>39</a:t>
            </a:fld>
            <a:endParaRPr lang="en-US" dirty="0"/>
          </a:p>
        </p:txBody>
      </p:sp>
    </p:spTree>
    <p:extLst>
      <p:ext uri="{BB962C8B-B14F-4D97-AF65-F5344CB8AC3E}">
        <p14:creationId xmlns:p14="http://schemas.microsoft.com/office/powerpoint/2010/main" val="28083858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4AA72-4B84-2E52-546E-C4CA7DF1D4F9}"/>
              </a:ext>
            </a:extLst>
          </p:cNvPr>
          <p:cNvSpPr>
            <a:spLocks noGrp="1"/>
          </p:cNvSpPr>
          <p:nvPr>
            <p:ph type="ctrTitle" hasCustomPrompt="1"/>
          </p:nvPr>
        </p:nvSpPr>
        <p:spPr>
          <a:xfrm>
            <a:off x="731519" y="1532238"/>
            <a:ext cx="10899429" cy="2756929"/>
          </a:xfrm>
        </p:spPr>
        <p:txBody>
          <a:bodyPr anchor="b">
            <a:noAutofit/>
          </a:bodyPr>
          <a:lstStyle>
            <a:lvl1pPr algn="l">
              <a:defRPr sz="5400" b="0" i="0">
                <a:solidFill>
                  <a:srgbClr val="004CA9"/>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 Presentation Title</a:t>
            </a:r>
          </a:p>
        </p:txBody>
      </p:sp>
      <p:sp>
        <p:nvSpPr>
          <p:cNvPr id="3" name="Subtitle 2">
            <a:extLst>
              <a:ext uri="{FF2B5EF4-FFF2-40B4-BE49-F238E27FC236}">
                <a16:creationId xmlns:a16="http://schemas.microsoft.com/office/drawing/2014/main" id="{6F54474E-A018-D072-7F08-57E5C839001F}"/>
              </a:ext>
            </a:extLst>
          </p:cNvPr>
          <p:cNvSpPr>
            <a:spLocks noGrp="1"/>
          </p:cNvSpPr>
          <p:nvPr>
            <p:ph type="subTitle" idx="1"/>
          </p:nvPr>
        </p:nvSpPr>
        <p:spPr>
          <a:xfrm>
            <a:off x="731520" y="4565843"/>
            <a:ext cx="8461907" cy="858773"/>
          </a:xfrm>
        </p:spPr>
        <p:txBody>
          <a:bodyPr/>
          <a:lstStyle>
            <a:lvl1pPr marL="0" indent="0" algn="l">
              <a:buNone/>
              <a:defRPr sz="24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FC79ED73-B959-0BB7-4E25-5DFA9B0A4029}"/>
              </a:ext>
            </a:extLst>
          </p:cNvPr>
          <p:cNvPicPr>
            <a:picLocks noChangeAspect="1"/>
          </p:cNvPicPr>
          <p:nvPr userDrawn="1"/>
        </p:nvPicPr>
        <p:blipFill>
          <a:blip r:embed="rId3"/>
          <a:stretch>
            <a:fillRect/>
          </a:stretch>
        </p:blipFill>
        <p:spPr>
          <a:xfrm>
            <a:off x="731520" y="409863"/>
            <a:ext cx="2902528" cy="339103"/>
          </a:xfrm>
          <a:prstGeom prst="rect">
            <a:avLst/>
          </a:prstGeom>
        </p:spPr>
      </p:pic>
      <p:pic>
        <p:nvPicPr>
          <p:cNvPr id="11" name="Picture 10" descr="Logo&#10;&#10;Description automatically generated">
            <a:extLst>
              <a:ext uri="{FF2B5EF4-FFF2-40B4-BE49-F238E27FC236}">
                <a16:creationId xmlns:a16="http://schemas.microsoft.com/office/drawing/2014/main" id="{DDA701F7-697B-58DF-E1F5-F1881E611ECF}"/>
              </a:ext>
            </a:extLst>
          </p:cNvPr>
          <p:cNvPicPr>
            <a:picLocks noChangeAspect="1"/>
          </p:cNvPicPr>
          <p:nvPr userDrawn="1"/>
        </p:nvPicPr>
        <p:blipFill>
          <a:blip r:embed="rId4"/>
          <a:stretch>
            <a:fillRect/>
          </a:stretch>
        </p:blipFill>
        <p:spPr>
          <a:xfrm>
            <a:off x="8243713" y="263004"/>
            <a:ext cx="1797519" cy="748966"/>
          </a:xfrm>
          <a:prstGeom prst="rect">
            <a:avLst/>
          </a:prstGeom>
        </p:spPr>
      </p:pic>
      <p:pic>
        <p:nvPicPr>
          <p:cNvPr id="15" name="Picture 14" descr="A picture containing text, sign, alcohol&#10;&#10;Description automatically generated">
            <a:extLst>
              <a:ext uri="{FF2B5EF4-FFF2-40B4-BE49-F238E27FC236}">
                <a16:creationId xmlns:a16="http://schemas.microsoft.com/office/drawing/2014/main" id="{4BA3CA33-1A87-E0A2-7E8C-9C78714A7012}"/>
              </a:ext>
            </a:extLst>
          </p:cNvPr>
          <p:cNvPicPr>
            <a:picLocks noChangeAspect="1"/>
          </p:cNvPicPr>
          <p:nvPr userDrawn="1"/>
        </p:nvPicPr>
        <p:blipFill>
          <a:blip r:embed="rId5"/>
          <a:stretch>
            <a:fillRect/>
          </a:stretch>
        </p:blipFill>
        <p:spPr>
          <a:xfrm>
            <a:off x="10547935" y="314468"/>
            <a:ext cx="1083014" cy="1083014"/>
          </a:xfrm>
          <a:prstGeom prst="rect">
            <a:avLst/>
          </a:prstGeom>
        </p:spPr>
      </p:pic>
    </p:spTree>
    <p:extLst>
      <p:ext uri="{BB962C8B-B14F-4D97-AF65-F5344CB8AC3E}">
        <p14:creationId xmlns:p14="http://schemas.microsoft.com/office/powerpoint/2010/main" val="347574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F60D1-150F-081B-3613-99DBBA31E6CE}"/>
              </a:ext>
            </a:extLst>
          </p:cNvPr>
          <p:cNvSpPr>
            <a:spLocks noGrp="1"/>
          </p:cNvSpPr>
          <p:nvPr>
            <p:ph type="title" hasCustomPrompt="1"/>
          </p:nvPr>
        </p:nvSpPr>
        <p:spPr>
          <a:xfrm>
            <a:off x="731520" y="1579960"/>
            <a:ext cx="9844388" cy="3698080"/>
          </a:xfrm>
        </p:spPr>
        <p:txBody>
          <a:bodyPr anchor="ctr" anchorCtr="0"/>
          <a:lstStyle>
            <a:lvl1pPr>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a:t>
            </a:r>
            <a:br>
              <a:rPr lang="en-US" dirty="0"/>
            </a:br>
            <a:r>
              <a:rPr lang="en-US" dirty="0"/>
              <a:t>Section Title</a:t>
            </a:r>
          </a:p>
        </p:txBody>
      </p:sp>
    </p:spTree>
    <p:extLst>
      <p:ext uri="{BB962C8B-B14F-4D97-AF65-F5344CB8AC3E}">
        <p14:creationId xmlns:p14="http://schemas.microsoft.com/office/powerpoint/2010/main" val="1304083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5DCB5D-32BB-360A-5D3E-48B4539C2936}"/>
              </a:ext>
            </a:extLst>
          </p:cNvPr>
          <p:cNvSpPr/>
          <p:nvPr userDrawn="1"/>
        </p:nvSpPr>
        <p:spPr>
          <a:xfrm>
            <a:off x="-43543" y="-61893"/>
            <a:ext cx="12261574" cy="1113183"/>
          </a:xfrm>
          <a:prstGeom prst="rect">
            <a:avLst/>
          </a:prstGeom>
          <a:solidFill>
            <a:schemeClr val="bg1"/>
          </a:solidFill>
          <a:ln>
            <a:noFill/>
          </a:ln>
          <a:effectLst>
            <a:outerShdw blurRad="50800" dist="38100" dir="5400000" algn="t" rotWithShape="0">
              <a:prstClr val="black">
                <a:alpha val="6106"/>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EF8679-F341-2ED4-6542-E828E329DDBA}"/>
              </a:ext>
            </a:extLst>
          </p:cNvPr>
          <p:cNvSpPr>
            <a:spLocks noGrp="1"/>
          </p:cNvSpPr>
          <p:nvPr>
            <p:ph type="title" hasCustomPrompt="1"/>
          </p:nvPr>
        </p:nvSpPr>
        <p:spPr>
          <a:xfrm>
            <a:off x="731520" y="1522413"/>
            <a:ext cx="10725912" cy="1325563"/>
          </a:xfrm>
        </p:spPr>
        <p:txBody>
          <a:bodyPr anchor="ctr" anchorCtr="0">
            <a:normAutofit/>
          </a:bodyPr>
          <a:lstStyle>
            <a:lvl1pPr>
              <a:defRPr sz="3000" b="1" i="0">
                <a:solidFill>
                  <a:srgbClr val="004CA9"/>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 Slide Title</a:t>
            </a:r>
          </a:p>
        </p:txBody>
      </p:sp>
      <p:sp>
        <p:nvSpPr>
          <p:cNvPr id="3" name="Content Placeholder 2">
            <a:extLst>
              <a:ext uri="{FF2B5EF4-FFF2-40B4-BE49-F238E27FC236}">
                <a16:creationId xmlns:a16="http://schemas.microsoft.com/office/drawing/2014/main" id="{12E11256-B5E0-8D8F-3E1F-7303F93A1B3E}"/>
              </a:ext>
            </a:extLst>
          </p:cNvPr>
          <p:cNvSpPr>
            <a:spLocks noGrp="1"/>
          </p:cNvSpPr>
          <p:nvPr>
            <p:ph idx="1"/>
          </p:nvPr>
        </p:nvSpPr>
        <p:spPr>
          <a:xfrm>
            <a:off x="731519" y="3155950"/>
            <a:ext cx="10725911" cy="2830513"/>
          </a:xfrm>
        </p:spPr>
        <p:txBody>
          <a:bodyPr/>
          <a:lstStyle>
            <a:lvl1pPr>
              <a:defRPr>
                <a:latin typeface="Times" pitchFamily="2" charset="0"/>
              </a:defRPr>
            </a:lvl1pPr>
            <a:lvl2pPr>
              <a:defRPr>
                <a:latin typeface="Times" pitchFamily="2" charset="0"/>
              </a:defRPr>
            </a:lvl2pPr>
            <a:lvl3pPr>
              <a:defRPr>
                <a:latin typeface="Times" pitchFamily="2" charset="0"/>
              </a:defRPr>
            </a:lvl3pPr>
            <a:lvl4pPr>
              <a:defRPr>
                <a:latin typeface="Times" pitchFamily="2" charset="0"/>
              </a:defRPr>
            </a:lvl4pPr>
            <a:lvl5pPr>
              <a:defRPr>
                <a:latin typeface="Times"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a:extLst>
              <a:ext uri="{FF2B5EF4-FFF2-40B4-BE49-F238E27FC236}">
                <a16:creationId xmlns:a16="http://schemas.microsoft.com/office/drawing/2014/main" id="{1D8C77B0-D28F-C997-00F9-8C5B964FA9D2}"/>
              </a:ext>
            </a:extLst>
          </p:cNvPr>
          <p:cNvSpPr>
            <a:spLocks noGrp="1"/>
          </p:cNvSpPr>
          <p:nvPr>
            <p:ph sz="quarter" idx="10" hasCustomPrompt="1"/>
          </p:nvPr>
        </p:nvSpPr>
        <p:spPr>
          <a:xfrm>
            <a:off x="6790513" y="361870"/>
            <a:ext cx="4666917" cy="265659"/>
          </a:xfrm>
        </p:spPr>
        <p:txBody>
          <a:bodyPr>
            <a:normAutofit/>
          </a:bodyPr>
          <a:lstStyle>
            <a:lvl1pPr marL="0" indent="0" algn="r">
              <a:buNone/>
              <a:defRPr sz="1500" b="1" i="0">
                <a:solidFill>
                  <a:srgbClr val="69647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enter Section Title</a:t>
            </a:r>
          </a:p>
        </p:txBody>
      </p:sp>
      <p:pic>
        <p:nvPicPr>
          <p:cNvPr id="9" name="Picture 8">
            <a:extLst>
              <a:ext uri="{FF2B5EF4-FFF2-40B4-BE49-F238E27FC236}">
                <a16:creationId xmlns:a16="http://schemas.microsoft.com/office/drawing/2014/main" id="{FD1EF882-4CD4-6D7C-19F6-FB981B6BF6DF}"/>
              </a:ext>
            </a:extLst>
          </p:cNvPr>
          <p:cNvPicPr>
            <a:picLocks noChangeAspect="1"/>
          </p:cNvPicPr>
          <p:nvPr userDrawn="1"/>
        </p:nvPicPr>
        <p:blipFill>
          <a:blip r:embed="rId2"/>
          <a:stretch>
            <a:fillRect/>
          </a:stretch>
        </p:blipFill>
        <p:spPr>
          <a:xfrm>
            <a:off x="731520" y="409863"/>
            <a:ext cx="2902528" cy="339103"/>
          </a:xfrm>
          <a:prstGeom prst="rect">
            <a:avLst/>
          </a:prstGeom>
        </p:spPr>
      </p:pic>
    </p:spTree>
    <p:extLst>
      <p:ext uri="{BB962C8B-B14F-4D97-AF65-F5344CB8AC3E}">
        <p14:creationId xmlns:p14="http://schemas.microsoft.com/office/powerpoint/2010/main" val="20933300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1637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AE8E-C415-5985-46B3-BA5DFF31050A}"/>
              </a:ext>
            </a:extLst>
          </p:cNvPr>
          <p:cNvSpPr>
            <a:spLocks noGrp="1"/>
          </p:cNvSpPr>
          <p:nvPr>
            <p:ph type="title" hasCustomPrompt="1"/>
          </p:nvPr>
        </p:nvSpPr>
        <p:spPr>
          <a:xfrm>
            <a:off x="838200" y="508560"/>
            <a:ext cx="10515600" cy="2523218"/>
          </a:xfrm>
        </p:spPr>
        <p:txBody>
          <a:bodyPr>
            <a:normAutofit/>
          </a:bodyPr>
          <a:lstStyle>
            <a:lvl1pPr algn="l">
              <a:defRPr sz="3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Enter Your Ending Message Here.</a:t>
            </a:r>
          </a:p>
        </p:txBody>
      </p:sp>
      <p:pic>
        <p:nvPicPr>
          <p:cNvPr id="10" name="Picture 9" descr="Text&#10;&#10;Description automatically generated">
            <a:extLst>
              <a:ext uri="{FF2B5EF4-FFF2-40B4-BE49-F238E27FC236}">
                <a16:creationId xmlns:a16="http://schemas.microsoft.com/office/drawing/2014/main" id="{37D873B3-5EF4-55BD-02A6-3BFAB119C1DA}"/>
              </a:ext>
            </a:extLst>
          </p:cNvPr>
          <p:cNvPicPr>
            <a:picLocks noChangeAspect="1"/>
          </p:cNvPicPr>
          <p:nvPr userDrawn="1"/>
        </p:nvPicPr>
        <p:blipFill>
          <a:blip r:embed="rId3"/>
          <a:stretch>
            <a:fillRect/>
          </a:stretch>
        </p:blipFill>
        <p:spPr>
          <a:xfrm>
            <a:off x="572971" y="5179890"/>
            <a:ext cx="1950173" cy="760567"/>
          </a:xfrm>
          <a:prstGeom prst="rect">
            <a:avLst/>
          </a:prstGeom>
        </p:spPr>
      </p:pic>
      <p:pic>
        <p:nvPicPr>
          <p:cNvPr id="15" name="Picture 14" descr="Logo&#10;&#10;Description automatically generated">
            <a:extLst>
              <a:ext uri="{FF2B5EF4-FFF2-40B4-BE49-F238E27FC236}">
                <a16:creationId xmlns:a16="http://schemas.microsoft.com/office/drawing/2014/main" id="{F46CA1CC-A553-A9E2-1E76-674A1638B3A0}"/>
              </a:ext>
            </a:extLst>
          </p:cNvPr>
          <p:cNvPicPr>
            <a:picLocks noChangeAspect="1"/>
          </p:cNvPicPr>
          <p:nvPr userDrawn="1"/>
        </p:nvPicPr>
        <p:blipFill>
          <a:blip r:embed="rId4"/>
          <a:stretch>
            <a:fillRect/>
          </a:stretch>
        </p:blipFill>
        <p:spPr>
          <a:xfrm>
            <a:off x="4867275" y="4905105"/>
            <a:ext cx="2457450" cy="1023938"/>
          </a:xfrm>
          <a:prstGeom prst="rect">
            <a:avLst/>
          </a:prstGeom>
        </p:spPr>
      </p:pic>
      <p:pic>
        <p:nvPicPr>
          <p:cNvPr id="17" name="Picture 16" descr="A picture containing text, sign, alcohol&#10;&#10;Description automatically generated">
            <a:extLst>
              <a:ext uri="{FF2B5EF4-FFF2-40B4-BE49-F238E27FC236}">
                <a16:creationId xmlns:a16="http://schemas.microsoft.com/office/drawing/2014/main" id="{553EF0FB-D442-8F47-2979-D41C5C4C9A12}"/>
              </a:ext>
            </a:extLst>
          </p:cNvPr>
          <p:cNvPicPr>
            <a:picLocks noChangeAspect="1"/>
          </p:cNvPicPr>
          <p:nvPr userDrawn="1"/>
        </p:nvPicPr>
        <p:blipFill>
          <a:blip r:embed="rId5"/>
          <a:stretch>
            <a:fillRect/>
          </a:stretch>
        </p:blipFill>
        <p:spPr>
          <a:xfrm>
            <a:off x="9902083" y="4231393"/>
            <a:ext cx="1716946" cy="1716946"/>
          </a:xfrm>
          <a:prstGeom prst="rect">
            <a:avLst/>
          </a:prstGeom>
        </p:spPr>
      </p:pic>
      <p:sp>
        <p:nvSpPr>
          <p:cNvPr id="18" name="TextBox 17">
            <a:extLst>
              <a:ext uri="{FF2B5EF4-FFF2-40B4-BE49-F238E27FC236}">
                <a16:creationId xmlns:a16="http://schemas.microsoft.com/office/drawing/2014/main" id="{9C06F55F-C22E-B8AE-2E9F-C0E6FB7EF2CF}"/>
              </a:ext>
            </a:extLst>
          </p:cNvPr>
          <p:cNvSpPr txBox="1"/>
          <p:nvPr userDrawn="1"/>
        </p:nvSpPr>
        <p:spPr>
          <a:xfrm>
            <a:off x="572971" y="6247464"/>
            <a:ext cx="11046058" cy="338554"/>
          </a:xfrm>
          <a:prstGeom prst="rect">
            <a:avLst/>
          </a:prstGeom>
          <a:noFill/>
        </p:spPr>
        <p:txBody>
          <a:bodyPr wrap="square" rtlCol="0">
            <a:spAutoFit/>
          </a:bodyPr>
          <a:lstStyle/>
          <a:p>
            <a:pPr algn="ctr"/>
            <a:r>
              <a:rPr lang="en-US" sz="800" dirty="0">
                <a:latin typeface="Verdana" panose="020B0604030504040204" pitchFamily="34" charset="0"/>
                <a:ea typeface="Verdana" panose="020B0604030504040204" pitchFamily="34" charset="0"/>
                <a:cs typeface="Verdana" panose="020B0604030504040204" pitchFamily="34" charset="0"/>
              </a:rPr>
              <a:t>This presentation was made possible by the Health Resources and Services Administration (HRSA) of the US Department of Health and Human Services (HHS) as part of the National Telehealth Center of Excellence Award (U66 RH31458). The contents are those of the author(s) and do not necessarily represent the official views of, nor an endorsement, by HRSA, HHS or the US Government.</a:t>
            </a:r>
          </a:p>
        </p:txBody>
      </p:sp>
    </p:spTree>
    <p:extLst>
      <p:ext uri="{BB962C8B-B14F-4D97-AF65-F5344CB8AC3E}">
        <p14:creationId xmlns:p14="http://schemas.microsoft.com/office/powerpoint/2010/main" val="1745527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689F9-C225-9107-493A-583A73928A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B2D63E-A17C-298D-935A-EF10B757A9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71532-D8B1-FBD9-3AFA-7DCF2DC53CE3}"/>
              </a:ext>
            </a:extLst>
          </p:cNvPr>
          <p:cNvSpPr>
            <a:spLocks noGrp="1"/>
          </p:cNvSpPr>
          <p:nvPr>
            <p:ph type="dt" sz="half" idx="10"/>
          </p:nvPr>
        </p:nvSpPr>
        <p:spPr/>
        <p:txBody>
          <a:bodyPr/>
          <a:lstStyle/>
          <a:p>
            <a:fld id="{C3896E08-14F0-439D-8D86-A5ABC37224B5}" type="datetimeFigureOut">
              <a:rPr lang="en-US" smtClean="0"/>
              <a:t>9/22/26</a:t>
            </a:fld>
            <a:endParaRPr lang="en-US" dirty="0"/>
          </a:p>
        </p:txBody>
      </p:sp>
      <p:sp>
        <p:nvSpPr>
          <p:cNvPr id="5" name="Footer Placeholder 4">
            <a:extLst>
              <a:ext uri="{FF2B5EF4-FFF2-40B4-BE49-F238E27FC236}">
                <a16:creationId xmlns:a16="http://schemas.microsoft.com/office/drawing/2014/main" id="{0840FA49-ED7B-0556-6951-8628B1DFB4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A17FE7-F3AB-D48D-7F45-C16AD287EA2F}"/>
              </a:ext>
            </a:extLst>
          </p:cNvPr>
          <p:cNvSpPr>
            <a:spLocks noGrp="1"/>
          </p:cNvSpPr>
          <p:nvPr>
            <p:ph type="sldNum" sz="quarter" idx="12"/>
          </p:nvPr>
        </p:nvSpPr>
        <p:spPr/>
        <p:txBody>
          <a:bodyPr/>
          <a:lstStyle/>
          <a:p>
            <a:fld id="{4A2B3A77-1F66-4E93-816C-A5DE628F177D}" type="slidenum">
              <a:rPr lang="en-US" smtClean="0"/>
              <a:t>‹#›</a:t>
            </a:fld>
            <a:endParaRPr lang="en-US" dirty="0"/>
          </a:p>
        </p:txBody>
      </p:sp>
    </p:spTree>
    <p:extLst>
      <p:ext uri="{BB962C8B-B14F-4D97-AF65-F5344CB8AC3E}">
        <p14:creationId xmlns:p14="http://schemas.microsoft.com/office/powerpoint/2010/main" val="1991576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STER">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B2E5C"/>
          </a:solidFill>
          <a:ln w="12700">
            <a:solidFill>
              <a:srgbClr val="0B2E5C"/>
            </a:solidFill>
            <a:prstDash val="solid"/>
          </a:ln>
        </p:spPr>
        <p:txBody>
          <a:bodyPr/>
          <a:lstStyle/>
          <a:p>
            <a:endParaRPr lang="en-US" dirty="0"/>
          </a:p>
        </p:txBody>
      </p:sp>
      <p:sp>
        <p:nvSpPr>
          <p:cNvPr id="3" name="Text 1"/>
          <p:cNvSpPr/>
          <p:nvPr/>
        </p:nvSpPr>
        <p:spPr>
          <a:xfrm>
            <a:off x="0" y="0"/>
            <a:ext cx="9144000" cy="0"/>
          </a:xfrm>
          <a:prstGeom prst="rect">
            <a:avLst/>
          </a:prstGeom>
          <a:noFill/>
          <a:ln/>
        </p:spPr>
        <p:txBody>
          <a:bodyPr wrap="square" rtlCol="0" anchor="ctr"/>
          <a:lstStyle/>
          <a:p>
            <a:pPr marL="0" indent="0">
              <a:buNone/>
            </a:pPr>
            <a:endParaRPr lang="en-US" dirty="0"/>
          </a:p>
        </p:txBody>
      </p:sp>
      <p:sp>
        <p:nvSpPr>
          <p:cNvPr id="25" name="Slide Number Placeholder 0"/>
          <p:cNvSpPr>
            <a:spLocks noGrp="1"/>
          </p:cNvSpPr>
          <p:nvPr>
            <p:ph type="sldNum" sz="quarter" idx="4294967295"/>
          </p:nvPr>
        </p:nvSpPr>
        <p:spPr>
          <a:xfrm>
            <a:off x="11750040" y="653796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A8798"/>
                </a:solidFill>
              </a:defRPr>
            </a:lvl1pPr>
          </a:lstStyle>
          <a:p>
            <a:pPr algn="l"/>
            <a:fld id="{F7021451-1387-4CA6-816F-3879F97B5CBC}" type="slidenum">
              <a:rPr lang="en-US" b="0"/>
              <a:t>‹#›</a:t>
            </a:fld>
            <a:endParaRPr lang="en-US" dirty="0"/>
          </a:p>
        </p:txBody>
      </p:sp>
    </p:spTree>
    <p:extLst>
      <p:ext uri="{BB962C8B-B14F-4D97-AF65-F5344CB8AC3E}">
        <p14:creationId xmlns:p14="http://schemas.microsoft.com/office/powerpoint/2010/main" val="339208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1200" y="1524000"/>
            <a:ext cx="5384800" cy="44196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02400" y="1524000"/>
            <a:ext cx="5384800" cy="44196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3318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F63923-621F-B647-E9A0-896405DF227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26" t="1142" r="813" b="1176"/>
          <a:stretch>
            <a:fillRect/>
          </a:stretch>
        </p:blipFill>
        <p:spPr>
          <a:xfrm>
            <a:off x="0" y="0"/>
            <a:ext cx="12192000" cy="6858000"/>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0D1BEE6C-56D2-85EC-3BEC-5B02B95C75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7201" y="6454965"/>
            <a:ext cx="2235199" cy="338724"/>
          </a:xfrm>
          <a:prstGeom prst="rect">
            <a:avLst/>
          </a:prstGeom>
        </p:spPr>
      </p:pic>
      <p:sp>
        <p:nvSpPr>
          <p:cNvPr id="7" name="Title Placeholder 1">
            <a:extLst>
              <a:ext uri="{FF2B5EF4-FFF2-40B4-BE49-F238E27FC236}">
                <a16:creationId xmlns:a16="http://schemas.microsoft.com/office/drawing/2014/main" id="{B11D639A-3F30-05A1-A44E-25D9E51D72F9}"/>
              </a:ext>
            </a:extLst>
          </p:cNvPr>
          <p:cNvSpPr>
            <a:spLocks noGrp="1"/>
          </p:cNvSpPr>
          <p:nvPr>
            <p:ph type="title"/>
          </p:nvPr>
        </p:nvSpPr>
        <p:spPr bwMode="auto">
          <a:xfrm>
            <a:off x="762000" y="2438400"/>
            <a:ext cx="1117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bg1"/>
                </a:solidFill>
              </a:defRPr>
            </a:lvl1pPr>
          </a:lstStyle>
          <a:p>
            <a:pPr lvl="0"/>
            <a:r>
              <a:rPr lang="en-US" altLang="en-US" dirty="0"/>
              <a:t>Click to edit Master title style</a:t>
            </a:r>
          </a:p>
        </p:txBody>
      </p:sp>
      <p:sp>
        <p:nvSpPr>
          <p:cNvPr id="2" name="TextBox 1">
            <a:extLst>
              <a:ext uri="{FF2B5EF4-FFF2-40B4-BE49-F238E27FC236}">
                <a16:creationId xmlns:a16="http://schemas.microsoft.com/office/drawing/2014/main" id="{13CB3DE2-DB92-2F6E-442B-3CB5798573FF}"/>
              </a:ext>
            </a:extLst>
          </p:cNvPr>
          <p:cNvSpPr txBox="1"/>
          <p:nvPr userDrawn="1"/>
        </p:nvSpPr>
        <p:spPr>
          <a:xfrm>
            <a:off x="-9236" y="6378105"/>
            <a:ext cx="2540000" cy="461665"/>
          </a:xfrm>
          <a:prstGeom prst="rect">
            <a:avLst/>
          </a:prstGeom>
          <a:noFill/>
        </p:spPr>
        <p:txBody>
          <a:bodyPr wrap="square" rtlCol="0">
            <a:spAutoFit/>
          </a:bodyPr>
          <a:lstStyle/>
          <a:p>
            <a:r>
              <a:rPr lang="en-US" sz="800" dirty="0">
                <a:solidFill>
                  <a:schemeClr val="bg1"/>
                </a:solidFill>
                <a:effectLst/>
                <a:latin typeface="Aptos" panose="020B0004020202020204" pitchFamily="34" charset="0"/>
                <a:ea typeface="Aptos" panose="020B0004020202020204" pitchFamily="34" charset="0"/>
                <a:cs typeface="Aptos" panose="020B0004020202020204" pitchFamily="34" charset="0"/>
              </a:rPr>
              <a:t>The views and opinions expressed in this presentation are those of the presenters and do not necessarily reflect the views and opinions of ACHE.</a:t>
            </a:r>
            <a:endParaRPr lang="en-US" sz="800" dirty="0">
              <a:solidFill>
                <a:schemeClr val="bg1"/>
              </a:solidFill>
            </a:endParaRPr>
          </a:p>
        </p:txBody>
      </p:sp>
    </p:spTree>
    <p:extLst>
      <p:ext uri="{BB962C8B-B14F-4D97-AF65-F5344CB8AC3E}">
        <p14:creationId xmlns:p14="http://schemas.microsoft.com/office/powerpoint/2010/main" val="3656173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About us 3">
    <p:bg>
      <p:bgPr>
        <a:solidFill>
          <a:schemeClr val="bg2">
            <a:alpha val="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5153CC-93E8-7742-A53E-232FD18ACAAB}"/>
              </a:ext>
            </a:extLst>
          </p:cNvPr>
          <p:cNvPicPr>
            <a:picLocks noChangeAspect="1"/>
          </p:cNvPicPr>
          <p:nvPr userDrawn="1"/>
        </p:nvPicPr>
        <p:blipFill rotWithShape="1">
          <a:blip r:embed="rId2">
            <a:alphaModFix amt="5000"/>
            <a:extLst>
              <a:ext uri="{28A0092B-C50C-407E-A947-70E740481C1C}">
                <a14:useLocalDpi xmlns:a14="http://schemas.microsoft.com/office/drawing/2010/main" val="0"/>
              </a:ext>
            </a:extLst>
          </a:blip>
          <a:srcRect l="33421" t="3020" r="8437" b="5162"/>
          <a:stretch/>
        </p:blipFill>
        <p:spPr>
          <a:xfrm>
            <a:off x="5408023" y="1839687"/>
            <a:ext cx="7741920" cy="6858000"/>
          </a:xfrm>
          <a:prstGeom prst="rect">
            <a:avLst/>
          </a:prstGeom>
        </p:spPr>
      </p:pic>
      <p:pic>
        <p:nvPicPr>
          <p:cNvPr id="8" name="Picture 7">
            <a:extLst>
              <a:ext uri="{FF2B5EF4-FFF2-40B4-BE49-F238E27FC236}">
                <a16:creationId xmlns:a16="http://schemas.microsoft.com/office/drawing/2014/main" id="{653407C0-4D3C-424A-A570-0A300ABBC9B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1017"/>
          <a:stretch/>
        </p:blipFill>
        <p:spPr>
          <a:xfrm>
            <a:off x="9620448" y="362452"/>
            <a:ext cx="2231595" cy="699056"/>
          </a:xfrm>
          <a:prstGeom prst="rect">
            <a:avLst/>
          </a:prstGeom>
        </p:spPr>
      </p:pic>
    </p:spTree>
    <p:extLst>
      <p:ext uri="{BB962C8B-B14F-4D97-AF65-F5344CB8AC3E}">
        <p14:creationId xmlns:p14="http://schemas.microsoft.com/office/powerpoint/2010/main" val="2051712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3352767" y="546100"/>
            <a:ext cx="5486400" cy="6852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252000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65D332-316E-293C-3AF5-C3AF5597D0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624A9C0-C7B2-5F96-0A1F-5F83B52629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1586434-BAB9-C04C-805D-C3FFAAD6C0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98800-7029-8E43-A5BB-F692221D88EB}" type="datetimeFigureOut">
              <a:rPr lang="en-US" smtClean="0"/>
              <a:t>9/22/26</a:t>
            </a:fld>
            <a:endParaRPr lang="en-US" dirty="0"/>
          </a:p>
        </p:txBody>
      </p:sp>
      <p:sp>
        <p:nvSpPr>
          <p:cNvPr id="5" name="Footer Placeholder 4">
            <a:extLst>
              <a:ext uri="{FF2B5EF4-FFF2-40B4-BE49-F238E27FC236}">
                <a16:creationId xmlns:a16="http://schemas.microsoft.com/office/drawing/2014/main" id="{78F048E3-E8E3-6E5A-B081-4A5D3F83B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8416C0-A85B-A864-B316-A6F2C9AFAA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7A527-8432-EA40-B106-835E459E523D}" type="slidenum">
              <a:rPr lang="en-US" smtClean="0"/>
              <a:t>‹#›</a:t>
            </a:fld>
            <a:endParaRPr lang="en-US" dirty="0"/>
          </a:p>
        </p:txBody>
      </p:sp>
    </p:spTree>
    <p:extLst>
      <p:ext uri="{BB962C8B-B14F-4D97-AF65-F5344CB8AC3E}">
        <p14:creationId xmlns:p14="http://schemas.microsoft.com/office/powerpoint/2010/main" val="131118068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0.xml"/><Relationship Id="rId1" Type="http://schemas.openxmlformats.org/officeDocument/2006/relationships/tags" Target="../tags/tag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telehealthcoe.org/"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jpeg"/><Relationship Id="rId7" Type="http://schemas.openxmlformats.org/officeDocument/2006/relationships/image" Target="../media/image21.jpg"/><Relationship Id="rId12" Type="http://schemas.openxmlformats.org/officeDocument/2006/relationships/image" Target="../media/image26.jpeg"/><Relationship Id="rId2" Type="http://schemas.openxmlformats.org/officeDocument/2006/relationships/image" Target="../media/image16.png"/><Relationship Id="rId16"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20.jpg"/><Relationship Id="rId11" Type="http://schemas.openxmlformats.org/officeDocument/2006/relationships/image" Target="../media/image25.jpeg"/><Relationship Id="rId5" Type="http://schemas.openxmlformats.org/officeDocument/2006/relationships/image" Target="../media/image19.jpg"/><Relationship Id="rId15" Type="http://schemas.openxmlformats.org/officeDocument/2006/relationships/image" Target="../media/image29.jpeg"/><Relationship Id="rId10" Type="http://schemas.openxmlformats.org/officeDocument/2006/relationships/image" Target="../media/image24.jpg"/><Relationship Id="rId4" Type="http://schemas.openxmlformats.org/officeDocument/2006/relationships/image" Target="../media/image18.jpg"/><Relationship Id="rId9" Type="http://schemas.openxmlformats.org/officeDocument/2006/relationships/image" Target="../media/image23.jpg"/><Relationship Id="rId14" Type="http://schemas.openxmlformats.org/officeDocument/2006/relationships/image" Target="../media/image28.jpeg"/></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svg"/><Relationship Id="rId18" Type="http://schemas.openxmlformats.org/officeDocument/2006/relationships/image" Target="../media/image47.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svg"/><Relationship Id="rId17" Type="http://schemas.openxmlformats.org/officeDocument/2006/relationships/image" Target="../media/image46.svg"/><Relationship Id="rId2" Type="http://schemas.openxmlformats.org/officeDocument/2006/relationships/notesSlide" Target="../notesSlides/notesSlide3.xml"/><Relationship Id="rId16" Type="http://schemas.openxmlformats.org/officeDocument/2006/relationships/image" Target="../media/image45.svg"/><Relationship Id="rId20"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svg"/><Relationship Id="rId19" Type="http://schemas.openxmlformats.org/officeDocument/2006/relationships/image" Target="../media/image48.svg"/><Relationship Id="rId4" Type="http://schemas.openxmlformats.org/officeDocument/2006/relationships/image" Target="../media/image33.svg"/><Relationship Id="rId9" Type="http://schemas.openxmlformats.org/officeDocument/2006/relationships/image" Target="../media/image38.svg"/><Relationship Id="rId14" Type="http://schemas.openxmlformats.org/officeDocument/2006/relationships/image" Target="../media/image4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1.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4.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59.png"/><Relationship Id="rId4" Type="http://schemas.openxmlformats.org/officeDocument/2006/relationships/image" Target="../media/image55.pn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re-aim.org/about/what-is-re-aim/effectiveness-or-efficacy/" TargetMode="External"/><Relationship Id="rId2" Type="http://schemas.openxmlformats.org/officeDocument/2006/relationships/hyperlink" Target="https://re-aim.org/about/what-is-re-aim/reach/" TargetMode="External"/><Relationship Id="rId1" Type="http://schemas.openxmlformats.org/officeDocument/2006/relationships/slideLayout" Target="../slideLayouts/slideLayout6.xml"/><Relationship Id="rId6" Type="http://schemas.openxmlformats.org/officeDocument/2006/relationships/hyperlink" Target="https://re-aim.org/about/what-is-re-aim/maintenance/" TargetMode="External"/><Relationship Id="rId5" Type="http://schemas.openxmlformats.org/officeDocument/2006/relationships/hyperlink" Target="https://re-aim.org/about/what-is-re-aim/implementation/" TargetMode="External"/><Relationship Id="rId4" Type="http://schemas.openxmlformats.org/officeDocument/2006/relationships/hyperlink" Target="https://re-aim.org/about/what-is-re-aim/adoption/"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package" Target="../embeddings/Microsoft_Word_Document.docx"/><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0.emf"/><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FC2C-40B0-5D4B-DB67-C9973D39492D}"/>
              </a:ext>
            </a:extLst>
          </p:cNvPr>
          <p:cNvSpPr>
            <a:spLocks noGrp="1"/>
          </p:cNvSpPr>
          <p:nvPr>
            <p:ph type="ctrTitle"/>
          </p:nvPr>
        </p:nvSpPr>
        <p:spPr>
          <a:xfrm>
            <a:off x="646285" y="2566174"/>
            <a:ext cx="10899429" cy="2756929"/>
          </a:xfrm>
        </p:spPr>
        <p:txBody>
          <a:bodyPr/>
          <a:lstStyle/>
          <a:p>
            <a:pPr fontAlgn="t"/>
            <a:r>
              <a:rPr lang="en-US" dirty="0"/>
              <a:t>Program Evaluation and a Telehealth Learning Health System: Lessons from Virtual Specialty Care and Tele-Palliative Care</a:t>
            </a:r>
          </a:p>
        </p:txBody>
      </p:sp>
      <p:sp>
        <p:nvSpPr>
          <p:cNvPr id="3" name="Subtitle 2">
            <a:extLst>
              <a:ext uri="{FF2B5EF4-FFF2-40B4-BE49-F238E27FC236}">
                <a16:creationId xmlns:a16="http://schemas.microsoft.com/office/drawing/2014/main" id="{142B4032-916A-7A55-7902-AB6A861F62F9}"/>
              </a:ext>
            </a:extLst>
          </p:cNvPr>
          <p:cNvSpPr>
            <a:spLocks noGrp="1"/>
          </p:cNvSpPr>
          <p:nvPr>
            <p:ph type="subTitle" idx="1"/>
          </p:nvPr>
        </p:nvSpPr>
        <p:spPr>
          <a:xfrm>
            <a:off x="646285" y="5323103"/>
            <a:ext cx="8461907" cy="1433477"/>
          </a:xfrm>
        </p:spPr>
        <p:txBody>
          <a:bodyPr>
            <a:normAutofit/>
          </a:bodyPr>
          <a:lstStyle/>
          <a:p>
            <a:r>
              <a:rPr lang="en-US" dirty="0"/>
              <a:t>Jillian Harvey, PhD, MPH</a:t>
            </a:r>
          </a:p>
        </p:txBody>
      </p:sp>
    </p:spTree>
    <p:extLst>
      <p:ext uri="{BB962C8B-B14F-4D97-AF65-F5344CB8AC3E}">
        <p14:creationId xmlns:p14="http://schemas.microsoft.com/office/powerpoint/2010/main" val="347714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22FA70-81C7-04A6-8F35-3AB7540F588B}"/>
              </a:ext>
            </a:extLst>
          </p:cNvPr>
          <p:cNvSpPr>
            <a:spLocks noGrp="1"/>
          </p:cNvSpPr>
          <p:nvPr>
            <p:ph type="title"/>
          </p:nvPr>
        </p:nvSpPr>
        <p:spPr>
          <a:xfrm>
            <a:off x="6797258" y="622337"/>
            <a:ext cx="4818888" cy="1476801"/>
          </a:xfrm>
        </p:spPr>
        <p:txBody>
          <a:bodyPr vert="horz" lIns="91440" tIns="45720" rIns="91440" bIns="45720" rtlCol="0" anchor="b">
            <a:normAutofit/>
          </a:bodyPr>
          <a:lstStyle/>
          <a:p>
            <a:r>
              <a:rPr lang="en-US" sz="4600" kern="1200" dirty="0">
                <a:solidFill>
                  <a:schemeClr val="tx1"/>
                </a:solidFill>
                <a:latin typeface="+mj-lt"/>
                <a:ea typeface="+mj-ea"/>
                <a:cs typeface="+mj-cs"/>
              </a:rPr>
              <a:t>Acknowledgement</a:t>
            </a:r>
          </a:p>
        </p:txBody>
      </p:sp>
      <p:pic>
        <p:nvPicPr>
          <p:cNvPr id="4" name="Picture 3">
            <a:extLst>
              <a:ext uri="{FF2B5EF4-FFF2-40B4-BE49-F238E27FC236}">
                <a16:creationId xmlns:a16="http://schemas.microsoft.com/office/drawing/2014/main" id="{216E2912-8C32-2550-4CD3-BDDA244EF133}"/>
              </a:ext>
            </a:extLst>
          </p:cNvPr>
          <p:cNvPicPr>
            <a:picLocks noChangeAspect="1"/>
          </p:cNvPicPr>
          <p:nvPr/>
        </p:nvPicPr>
        <p:blipFill>
          <a:blip r:embed="rId2"/>
          <a:stretch>
            <a:fillRect/>
          </a:stretch>
        </p:blipFill>
        <p:spPr>
          <a:xfrm>
            <a:off x="630936" y="699516"/>
            <a:ext cx="5458968" cy="5458968"/>
          </a:xfrm>
          <a:prstGeom prst="rect">
            <a:avLst/>
          </a:prstGeom>
          <a:noFill/>
        </p:spPr>
      </p:pic>
      <p:sp>
        <p:nvSpPr>
          <p:cNvPr id="16"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3">
            <a:extLst>
              <a:ext uri="{FF2B5EF4-FFF2-40B4-BE49-F238E27FC236}">
                <a16:creationId xmlns:a16="http://schemas.microsoft.com/office/drawing/2014/main" id="{6B0A61CF-0607-26C0-29D5-86C1CD4D1B02}"/>
              </a:ext>
            </a:extLst>
          </p:cNvPr>
          <p:cNvSpPr>
            <a:spLocks noGrp="1"/>
          </p:cNvSpPr>
          <p:nvPr>
            <p:ph sz="half" idx="2"/>
          </p:nvPr>
        </p:nvSpPr>
        <p:spPr>
          <a:xfrm>
            <a:off x="6477218" y="2664886"/>
            <a:ext cx="5458968" cy="4156538"/>
          </a:xfrm>
        </p:spPr>
        <p:txBody>
          <a:bodyPr vert="horz" lIns="91440" tIns="45720" rIns="91440" bIns="45720" rtlCol="0" anchor="t">
            <a:normAutofit fontScale="40000" lnSpcReduction="20000"/>
          </a:bodyPr>
          <a:lstStyle/>
          <a:p>
            <a:pPr marL="0" indent="0">
              <a:lnSpc>
                <a:spcPct val="170000"/>
              </a:lnSpc>
              <a:buNone/>
            </a:pPr>
            <a:r>
              <a:rPr lang="en-US" dirty="0"/>
              <a:t>This presentation was supported by the Health Resources and Services Administration (HRSA) of the U.S. Department of Health and Human Services (HHS) under the Medical University of South Carolina Telehealth Center of Excellence cooperative agreement (U66RH31458), which has a total award amount of $4,250,000 for the approved project period. The contents are those of the author(s) and do not necessarily represent the official views of, nor an endorsement, by HRSA, HHS, or the U.S. Government.</a:t>
            </a:r>
            <a:endParaRPr lang="en-US" sz="2200" dirty="0">
              <a:latin typeface="+mn-lt"/>
              <a:ea typeface="+mn-ea"/>
              <a:cs typeface="+mn-cs"/>
            </a:endParaRPr>
          </a:p>
        </p:txBody>
      </p:sp>
    </p:spTree>
    <p:extLst>
      <p:ext uri="{BB962C8B-B14F-4D97-AF65-F5344CB8AC3E}">
        <p14:creationId xmlns:p14="http://schemas.microsoft.com/office/powerpoint/2010/main" val="3002604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FD65EA-1E4D-6638-CB34-F4D356F22FF3}"/>
              </a:ext>
            </a:extLst>
          </p:cNvPr>
          <p:cNvSpPr>
            <a:spLocks noGrp="1"/>
          </p:cNvSpPr>
          <p:nvPr>
            <p:ph type="title"/>
          </p:nvPr>
        </p:nvSpPr>
        <p:spPr/>
        <p:txBody>
          <a:bodyPr/>
          <a:lstStyle/>
          <a:p>
            <a:r>
              <a:rPr lang="en-US" dirty="0"/>
              <a:t>Agenda</a:t>
            </a:r>
          </a:p>
        </p:txBody>
      </p:sp>
      <p:sp>
        <p:nvSpPr>
          <p:cNvPr id="6" name="Content Placeholder 5">
            <a:extLst>
              <a:ext uri="{FF2B5EF4-FFF2-40B4-BE49-F238E27FC236}">
                <a16:creationId xmlns:a16="http://schemas.microsoft.com/office/drawing/2014/main" id="{35C534B9-B709-5422-8E9D-6FCF88406071}"/>
              </a:ext>
            </a:extLst>
          </p:cNvPr>
          <p:cNvSpPr>
            <a:spLocks noGrp="1"/>
          </p:cNvSpPr>
          <p:nvPr>
            <p:ph idx="1"/>
          </p:nvPr>
        </p:nvSpPr>
        <p:spPr/>
        <p:txBody>
          <a:bodyPr/>
          <a:lstStyle/>
          <a:p>
            <a:r>
              <a:rPr lang="en-US" dirty="0"/>
              <a:t>Introduction/Background</a:t>
            </a:r>
          </a:p>
          <a:p>
            <a:r>
              <a:rPr lang="en-US" dirty="0"/>
              <a:t>Overview of Telehealth Center for Telehealth</a:t>
            </a:r>
          </a:p>
          <a:p>
            <a:r>
              <a:rPr lang="en-US" dirty="0"/>
              <a:t>Conceptual Framework of Mini Learning Health System</a:t>
            </a:r>
          </a:p>
          <a:p>
            <a:r>
              <a:rPr lang="en-US" dirty="0"/>
              <a:t>Examples</a:t>
            </a:r>
          </a:p>
          <a:p>
            <a:pPr lvl="1"/>
            <a:r>
              <a:rPr lang="en-US" dirty="0"/>
              <a:t>Virtual Specialty</a:t>
            </a:r>
          </a:p>
          <a:p>
            <a:pPr lvl="1"/>
            <a:r>
              <a:rPr lang="en-US" dirty="0"/>
              <a:t>Tele Palliative Care</a:t>
            </a:r>
          </a:p>
        </p:txBody>
      </p:sp>
    </p:spTree>
    <p:extLst>
      <p:ext uri="{BB962C8B-B14F-4D97-AF65-F5344CB8AC3E}">
        <p14:creationId xmlns:p14="http://schemas.microsoft.com/office/powerpoint/2010/main" val="1854541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51BB-3BAD-2AE0-FD65-4E95B740BD38}"/>
              </a:ext>
            </a:extLst>
          </p:cNvPr>
          <p:cNvSpPr>
            <a:spLocks noGrp="1"/>
          </p:cNvSpPr>
          <p:nvPr>
            <p:ph type="ctrTitle"/>
          </p:nvPr>
        </p:nvSpPr>
        <p:spPr/>
        <p:txBody>
          <a:bodyPr/>
          <a:lstStyle/>
          <a:p>
            <a:r>
              <a:rPr lang="en-US" dirty="0"/>
              <a:t>MUSC Telehealth Background</a:t>
            </a:r>
          </a:p>
        </p:txBody>
      </p:sp>
      <p:sp>
        <p:nvSpPr>
          <p:cNvPr id="3" name="Subtitle 2">
            <a:extLst>
              <a:ext uri="{FF2B5EF4-FFF2-40B4-BE49-F238E27FC236}">
                <a16:creationId xmlns:a16="http://schemas.microsoft.com/office/drawing/2014/main" id="{B8830DF9-B0C4-9AE8-CF53-22A28D16463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8041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2056-2522-9E9E-8C41-D57C65768215}"/>
              </a:ext>
            </a:extLst>
          </p:cNvPr>
          <p:cNvSpPr>
            <a:spLocks noGrp="1"/>
          </p:cNvSpPr>
          <p:nvPr>
            <p:ph type="title"/>
          </p:nvPr>
        </p:nvSpPr>
        <p:spPr>
          <a:xfrm>
            <a:off x="406400" y="0"/>
            <a:ext cx="11785600" cy="1320800"/>
          </a:xfrm>
        </p:spPr>
        <p:txBody>
          <a:bodyPr anchor="t">
            <a:noAutofit/>
          </a:bodyPr>
          <a:lstStyle/>
          <a:p>
            <a:r>
              <a:rPr lang="en-US" sz="4267" b="1" dirty="0"/>
              <a:t>Medical University of South Carolina (MUSC) </a:t>
            </a:r>
          </a:p>
        </p:txBody>
      </p:sp>
      <p:sp>
        <p:nvSpPr>
          <p:cNvPr id="15" name="Content Placeholder 2">
            <a:extLst>
              <a:ext uri="{FF2B5EF4-FFF2-40B4-BE49-F238E27FC236}">
                <a16:creationId xmlns:a16="http://schemas.microsoft.com/office/drawing/2014/main" id="{70F07A53-24E3-0C3E-6415-2595AA3A2A6D}"/>
              </a:ext>
            </a:extLst>
          </p:cNvPr>
          <p:cNvSpPr>
            <a:spLocks noGrp="1"/>
          </p:cNvSpPr>
          <p:nvPr>
            <p:ph idx="1"/>
          </p:nvPr>
        </p:nvSpPr>
        <p:spPr>
          <a:xfrm>
            <a:off x="5963259" y="990600"/>
            <a:ext cx="6299200" cy="5486400"/>
          </a:xfrm>
        </p:spPr>
        <p:txBody>
          <a:bodyPr>
            <a:normAutofit fontScale="47500" lnSpcReduction="20000"/>
          </a:bodyPr>
          <a:lstStyle/>
          <a:p>
            <a:pPr>
              <a:lnSpc>
                <a:spcPct val="120000"/>
              </a:lnSpc>
            </a:pPr>
            <a:r>
              <a:rPr lang="en-US" sz="3867" dirty="0"/>
              <a:t>Patient care is provided at 16 hospitals (includes owned or governing interest)</a:t>
            </a:r>
          </a:p>
          <a:p>
            <a:pPr>
              <a:lnSpc>
                <a:spcPct val="120000"/>
              </a:lnSpc>
            </a:pPr>
            <a:r>
              <a:rPr lang="en-US" sz="3867" dirty="0"/>
              <a:t>Approximately 2,700 beds and four additional hospital locations in development</a:t>
            </a:r>
          </a:p>
          <a:p>
            <a:pPr>
              <a:lnSpc>
                <a:spcPct val="120000"/>
              </a:lnSpc>
            </a:pPr>
            <a:r>
              <a:rPr lang="en-US" sz="3867" dirty="0"/>
              <a:t>Nearly 750 care locations situated in all regions of South Carolina. </a:t>
            </a:r>
          </a:p>
          <a:p>
            <a:pPr marL="0" indent="0">
              <a:lnSpc>
                <a:spcPct val="120000"/>
              </a:lnSpc>
              <a:buNone/>
            </a:pPr>
            <a:r>
              <a:rPr lang="en-US" sz="3867" b="1" dirty="0"/>
              <a:t>Center for Telehealth at MUSC </a:t>
            </a:r>
          </a:p>
          <a:p>
            <a:pPr>
              <a:lnSpc>
                <a:spcPct val="120000"/>
              </a:lnSpc>
            </a:pPr>
            <a:r>
              <a:rPr lang="en-US" sz="3867" dirty="0"/>
              <a:t>The Center for Telehealth has over 15 years of experience providing telehealth, offering over 100 unique telehealth services to over 280 sites across South Carolina. </a:t>
            </a:r>
          </a:p>
          <a:p>
            <a:pPr>
              <a:lnSpc>
                <a:spcPct val="120000"/>
              </a:lnSpc>
            </a:pPr>
            <a:r>
              <a:rPr lang="en-US" sz="3867" dirty="0"/>
              <a:t>Care settings include over 45 hospitals, over 90 schools, and over 100 community clinics and other facilities (all 46 SC counties). </a:t>
            </a:r>
          </a:p>
          <a:p>
            <a:pPr>
              <a:lnSpc>
                <a:spcPct val="90000"/>
              </a:lnSpc>
            </a:pPr>
            <a:endParaRPr lang="en-US" sz="1100" dirty="0"/>
          </a:p>
        </p:txBody>
      </p:sp>
      <p:pic>
        <p:nvPicPr>
          <p:cNvPr id="5" name="Picture 4" descr="A long shot of a building&#10;&#10;AI-generated content may be incorrect.">
            <a:extLst>
              <a:ext uri="{FF2B5EF4-FFF2-40B4-BE49-F238E27FC236}">
                <a16:creationId xmlns:a16="http://schemas.microsoft.com/office/drawing/2014/main" id="{E54C8949-96CE-4F07-9B10-0AE8481C952B}"/>
              </a:ext>
            </a:extLst>
          </p:cNvPr>
          <p:cNvPicPr>
            <a:picLocks noChangeAspect="1"/>
          </p:cNvPicPr>
          <p:nvPr/>
        </p:nvPicPr>
        <p:blipFill>
          <a:blip r:embed="rId3">
            <a:extLst>
              <a:ext uri="{28A0092B-C50C-407E-A947-70E740481C1C}">
                <a14:useLocalDpi xmlns:a14="http://schemas.microsoft.com/office/drawing/2010/main" val="0"/>
              </a:ext>
            </a:extLst>
          </a:blip>
          <a:srcRect l="1862"/>
          <a:stretch>
            <a:fillRect/>
          </a:stretch>
        </p:blipFill>
        <p:spPr>
          <a:xfrm>
            <a:off x="406400" y="1536512"/>
            <a:ext cx="5354981" cy="3631873"/>
          </a:xfrm>
          <a:prstGeom prst="rect">
            <a:avLst/>
          </a:prstGeom>
        </p:spPr>
      </p:pic>
    </p:spTree>
    <p:extLst>
      <p:ext uri="{BB962C8B-B14F-4D97-AF65-F5344CB8AC3E}">
        <p14:creationId xmlns:p14="http://schemas.microsoft.com/office/powerpoint/2010/main" val="3052919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586D266-0B37-7567-F51E-B5D79BD7BD57}"/>
              </a:ext>
            </a:extLst>
          </p:cNvPr>
          <p:cNvSpPr txBox="1"/>
          <p:nvPr/>
        </p:nvSpPr>
        <p:spPr>
          <a:xfrm>
            <a:off x="4903827" y="4777807"/>
            <a:ext cx="2267384" cy="400110"/>
          </a:xfrm>
          <a:prstGeom prst="rect">
            <a:avLst/>
          </a:prstGeom>
          <a:noFill/>
        </p:spPr>
        <p:txBody>
          <a:bodyPr wrap="square" rtlCol="0">
            <a:spAutoFit/>
          </a:bodyPr>
          <a:lstStyle/>
          <a:p>
            <a:pPr algn="ctr" defTabSz="457189">
              <a:defRPr/>
            </a:pPr>
            <a:r>
              <a:rPr lang="en-US" sz="2000" b="1" spc="100" dirty="0">
                <a:solidFill>
                  <a:srgbClr val="67C9D0"/>
                </a:solidFill>
                <a:latin typeface="Arial" panose="020B0604020202020204" pitchFamily="34" charset="0"/>
                <a:cs typeface="Arial" panose="020B0604020202020204" pitchFamily="34" charset="0"/>
              </a:rPr>
              <a:t>SCTA Founded</a:t>
            </a:r>
          </a:p>
        </p:txBody>
      </p:sp>
      <p:sp>
        <p:nvSpPr>
          <p:cNvPr id="11" name="TextBox 10">
            <a:extLst>
              <a:ext uri="{FF2B5EF4-FFF2-40B4-BE49-F238E27FC236}">
                <a16:creationId xmlns:a16="http://schemas.microsoft.com/office/drawing/2014/main" id="{6B7ECC5D-607E-1B05-DFFC-3F7429384DFF}"/>
              </a:ext>
            </a:extLst>
          </p:cNvPr>
          <p:cNvSpPr txBox="1"/>
          <p:nvPr/>
        </p:nvSpPr>
        <p:spPr>
          <a:xfrm>
            <a:off x="6498552" y="1230537"/>
            <a:ext cx="3263453" cy="400110"/>
          </a:xfrm>
          <a:prstGeom prst="rect">
            <a:avLst/>
          </a:prstGeom>
          <a:noFill/>
        </p:spPr>
        <p:txBody>
          <a:bodyPr wrap="square" rtlCol="0">
            <a:spAutoFit/>
          </a:bodyPr>
          <a:lstStyle/>
          <a:p>
            <a:pPr algn="ctr" defTabSz="457189">
              <a:defRPr/>
            </a:pPr>
            <a:r>
              <a:rPr lang="en-US" sz="2000" b="1" spc="100" dirty="0">
                <a:solidFill>
                  <a:srgbClr val="67C9D0"/>
                </a:solidFill>
                <a:latin typeface="Arial" panose="020B0604020202020204" pitchFamily="34" charset="0"/>
                <a:cs typeface="Arial" panose="020B0604020202020204" pitchFamily="34" charset="0"/>
              </a:rPr>
              <a:t>Center of Excellence</a:t>
            </a:r>
          </a:p>
        </p:txBody>
      </p:sp>
      <p:sp>
        <p:nvSpPr>
          <p:cNvPr id="12" name="TextBox 11">
            <a:extLst>
              <a:ext uri="{FF2B5EF4-FFF2-40B4-BE49-F238E27FC236}">
                <a16:creationId xmlns:a16="http://schemas.microsoft.com/office/drawing/2014/main" id="{5F21CDCF-61EE-DEC5-BAB0-855AC159A8E9}"/>
              </a:ext>
            </a:extLst>
          </p:cNvPr>
          <p:cNvSpPr txBox="1"/>
          <p:nvPr/>
        </p:nvSpPr>
        <p:spPr>
          <a:xfrm>
            <a:off x="9138024" y="4758634"/>
            <a:ext cx="2010576" cy="707886"/>
          </a:xfrm>
          <a:prstGeom prst="rect">
            <a:avLst/>
          </a:prstGeom>
          <a:noFill/>
        </p:spPr>
        <p:txBody>
          <a:bodyPr wrap="square" rtlCol="0">
            <a:spAutoFit/>
          </a:bodyPr>
          <a:lstStyle/>
          <a:p>
            <a:pPr algn="ctr" defTabSz="457189">
              <a:defRPr/>
            </a:pPr>
            <a:r>
              <a:rPr lang="en-US" sz="2000" b="1" spc="100" dirty="0">
                <a:solidFill>
                  <a:srgbClr val="67C9D0"/>
                </a:solidFill>
                <a:latin typeface="Arial" panose="020B0604020202020204" pitchFamily="34" charset="0"/>
                <a:cs typeface="Arial" panose="020B0604020202020204" pitchFamily="34" charset="0"/>
              </a:rPr>
              <a:t>Telehealth Expansion</a:t>
            </a:r>
          </a:p>
        </p:txBody>
      </p:sp>
      <p:sp>
        <p:nvSpPr>
          <p:cNvPr id="13" name="TextBox 12">
            <a:extLst>
              <a:ext uri="{FF2B5EF4-FFF2-40B4-BE49-F238E27FC236}">
                <a16:creationId xmlns:a16="http://schemas.microsoft.com/office/drawing/2014/main" id="{195BF0FA-9200-D5A8-0B56-FF24D90A3524}"/>
              </a:ext>
            </a:extLst>
          </p:cNvPr>
          <p:cNvSpPr txBox="1"/>
          <p:nvPr/>
        </p:nvSpPr>
        <p:spPr>
          <a:xfrm>
            <a:off x="1932318" y="1330240"/>
            <a:ext cx="3982716" cy="400110"/>
          </a:xfrm>
          <a:prstGeom prst="rect">
            <a:avLst/>
          </a:prstGeom>
          <a:noFill/>
        </p:spPr>
        <p:txBody>
          <a:bodyPr wrap="square" rtlCol="0">
            <a:spAutoFit/>
          </a:bodyPr>
          <a:lstStyle/>
          <a:p>
            <a:pPr algn="ctr" defTabSz="457189">
              <a:defRPr/>
            </a:pPr>
            <a:r>
              <a:rPr lang="en-US" sz="2000" b="1" spc="100" dirty="0">
                <a:solidFill>
                  <a:srgbClr val="67C9D0"/>
                </a:solidFill>
                <a:latin typeface="Arial" panose="020B0604020202020204" pitchFamily="34" charset="0"/>
                <a:cs typeface="Arial" panose="020B0604020202020204" pitchFamily="34" charset="0"/>
              </a:rPr>
              <a:t>MUSC</a:t>
            </a:r>
            <a:r>
              <a:rPr lang="en-US" sz="2000" b="1" spc="100" dirty="0">
                <a:solidFill>
                  <a:srgbClr val="67C9D0"/>
                </a:solidFill>
                <a:latin typeface="Calibri" panose="020F0502020204030204" pitchFamily="34" charset="0"/>
                <a:cs typeface="Calibri" panose="020F0502020204030204" pitchFamily="34" charset="0"/>
              </a:rPr>
              <a:t> </a:t>
            </a:r>
            <a:r>
              <a:rPr lang="en-US" sz="2000" b="1" spc="100" dirty="0">
                <a:solidFill>
                  <a:srgbClr val="67C9D0"/>
                </a:solidFill>
                <a:latin typeface="Arial" panose="020B0604020202020204" pitchFamily="34" charset="0"/>
                <a:cs typeface="Arial" panose="020B0604020202020204" pitchFamily="34" charset="0"/>
              </a:rPr>
              <a:t>Center for Telehealth</a:t>
            </a:r>
          </a:p>
        </p:txBody>
      </p:sp>
      <p:sp>
        <p:nvSpPr>
          <p:cNvPr id="14" name="TextBox 13">
            <a:extLst>
              <a:ext uri="{FF2B5EF4-FFF2-40B4-BE49-F238E27FC236}">
                <a16:creationId xmlns:a16="http://schemas.microsoft.com/office/drawing/2014/main" id="{AE459485-8429-3895-19E4-70D7A025BAD6}"/>
              </a:ext>
            </a:extLst>
          </p:cNvPr>
          <p:cNvSpPr txBox="1"/>
          <p:nvPr/>
        </p:nvSpPr>
        <p:spPr>
          <a:xfrm>
            <a:off x="928135" y="4720643"/>
            <a:ext cx="1823133" cy="400110"/>
          </a:xfrm>
          <a:prstGeom prst="rect">
            <a:avLst/>
          </a:prstGeom>
          <a:noFill/>
        </p:spPr>
        <p:txBody>
          <a:bodyPr wrap="square" rtlCol="0">
            <a:spAutoFit/>
          </a:bodyPr>
          <a:lstStyle/>
          <a:p>
            <a:pPr algn="ctr" defTabSz="457189">
              <a:defRPr/>
            </a:pPr>
            <a:r>
              <a:rPr lang="en-US" sz="2000" b="1" spc="100" dirty="0">
                <a:solidFill>
                  <a:srgbClr val="67C9D0"/>
                </a:solidFill>
                <a:latin typeface="Arial" panose="020B0604020202020204" pitchFamily="34" charset="0"/>
                <a:cs typeface="Arial" panose="020B0604020202020204" pitchFamily="34" charset="0"/>
              </a:rPr>
              <a:t>Early Years</a:t>
            </a:r>
          </a:p>
        </p:txBody>
      </p:sp>
      <p:sp>
        <p:nvSpPr>
          <p:cNvPr id="23" name="TextBox 22">
            <a:extLst>
              <a:ext uri="{FF2B5EF4-FFF2-40B4-BE49-F238E27FC236}">
                <a16:creationId xmlns:a16="http://schemas.microsoft.com/office/drawing/2014/main" id="{2A40E927-31D5-4D41-DB9A-8941388E22D1}"/>
              </a:ext>
            </a:extLst>
          </p:cNvPr>
          <p:cNvSpPr txBox="1"/>
          <p:nvPr/>
        </p:nvSpPr>
        <p:spPr>
          <a:xfrm>
            <a:off x="598040" y="5112577"/>
            <a:ext cx="2647475" cy="830997"/>
          </a:xfrm>
          <a:prstGeom prst="rect">
            <a:avLst/>
          </a:prstGeom>
          <a:noFill/>
        </p:spPr>
        <p:txBody>
          <a:bodyPr wrap="square" rtlCol="0">
            <a:spAutoFit/>
          </a:bodyPr>
          <a:lstStyle/>
          <a:p>
            <a:pPr algn="ctr" defTabSz="457189">
              <a:defRPr/>
            </a:pPr>
            <a:r>
              <a:rPr lang="en-US" sz="1600" i="1" dirty="0">
                <a:solidFill>
                  <a:srgbClr val="00447C"/>
                </a:solidFill>
                <a:latin typeface="Arial" panose="020B0604020202020204" pitchFamily="34" charset="0"/>
                <a:ea typeface="Open Sans" panose="020B0606030504020204" pitchFamily="34" charset="0"/>
                <a:cs typeface="Arial" panose="020B0604020202020204" pitchFamily="34" charset="0"/>
              </a:rPr>
              <a:t>Telestroke, TeleICU, TelePsych, Maternal Fetal Telemedicine</a:t>
            </a:r>
          </a:p>
        </p:txBody>
      </p:sp>
      <p:sp>
        <p:nvSpPr>
          <p:cNvPr id="24" name="TextBox 23">
            <a:extLst>
              <a:ext uri="{FF2B5EF4-FFF2-40B4-BE49-F238E27FC236}">
                <a16:creationId xmlns:a16="http://schemas.microsoft.com/office/drawing/2014/main" id="{063965C7-FEF1-5CF3-DD47-7ECE1E99EA13}"/>
              </a:ext>
            </a:extLst>
          </p:cNvPr>
          <p:cNvSpPr txBox="1"/>
          <p:nvPr/>
        </p:nvSpPr>
        <p:spPr>
          <a:xfrm>
            <a:off x="4565100" y="5120624"/>
            <a:ext cx="2824044" cy="830997"/>
          </a:xfrm>
          <a:prstGeom prst="rect">
            <a:avLst/>
          </a:prstGeom>
          <a:noFill/>
        </p:spPr>
        <p:txBody>
          <a:bodyPr wrap="square" rtlCol="0">
            <a:spAutoFit/>
          </a:bodyPr>
          <a:lstStyle/>
          <a:p>
            <a:pPr marL="285750" indent="-285750" algn="ctr" defTabSz="457189">
              <a:buFont typeface="Arial" panose="020B0604020202020204" pitchFamily="34" charset="0"/>
              <a:buChar char="•"/>
              <a:defRPr/>
            </a:pPr>
            <a:r>
              <a:rPr lang="en-US" sz="1600" i="1" dirty="0">
                <a:solidFill>
                  <a:srgbClr val="00447C"/>
                </a:solidFill>
                <a:latin typeface="Arial" panose="020B0604020202020204" pitchFamily="34" charset="0"/>
                <a:ea typeface="Open Sans" panose="020B0606030504020204" pitchFamily="34" charset="0"/>
                <a:cs typeface="Arial" panose="020B0604020202020204" pitchFamily="34" charset="0"/>
              </a:rPr>
              <a:t>South Carolina Telehealth Association founded. Headquartered at MUSC</a:t>
            </a:r>
          </a:p>
        </p:txBody>
      </p:sp>
      <p:sp>
        <p:nvSpPr>
          <p:cNvPr id="25" name="TextBox 24">
            <a:extLst>
              <a:ext uri="{FF2B5EF4-FFF2-40B4-BE49-F238E27FC236}">
                <a16:creationId xmlns:a16="http://schemas.microsoft.com/office/drawing/2014/main" id="{A3462FA5-8463-2DC5-4AA3-04CE8600B6A6}"/>
              </a:ext>
            </a:extLst>
          </p:cNvPr>
          <p:cNvSpPr txBox="1"/>
          <p:nvPr/>
        </p:nvSpPr>
        <p:spPr>
          <a:xfrm>
            <a:off x="8592640" y="5454342"/>
            <a:ext cx="3141809" cy="830997"/>
          </a:xfrm>
          <a:prstGeom prst="rect">
            <a:avLst/>
          </a:prstGeom>
          <a:noFill/>
        </p:spPr>
        <p:txBody>
          <a:bodyPr wrap="square" rtlCol="0">
            <a:spAutoFit/>
          </a:bodyPr>
          <a:lstStyle/>
          <a:p>
            <a:pPr algn="ctr" defTabSz="457189">
              <a:defRPr/>
            </a:pPr>
            <a:r>
              <a:rPr lang="en-US" sz="1600" i="1" dirty="0">
                <a:solidFill>
                  <a:srgbClr val="00447C"/>
                </a:solidFill>
                <a:latin typeface="Arial" panose="020B0604020202020204" pitchFamily="34" charset="0"/>
                <a:ea typeface="Open Sans" panose="020B0606030504020204" pitchFamily="34" charset="0"/>
                <a:cs typeface="Arial" panose="020B0604020202020204" pitchFamily="34" charset="0"/>
              </a:rPr>
              <a:t>Explosive growth of telehealth in ambulatory space due to COVID-19</a:t>
            </a:r>
          </a:p>
        </p:txBody>
      </p:sp>
      <p:sp>
        <p:nvSpPr>
          <p:cNvPr id="26" name="TextBox 25">
            <a:extLst>
              <a:ext uri="{FF2B5EF4-FFF2-40B4-BE49-F238E27FC236}">
                <a16:creationId xmlns:a16="http://schemas.microsoft.com/office/drawing/2014/main" id="{1B674950-7937-F7C8-70DE-BDE1474BD0FB}"/>
              </a:ext>
            </a:extLst>
          </p:cNvPr>
          <p:cNvSpPr txBox="1"/>
          <p:nvPr/>
        </p:nvSpPr>
        <p:spPr>
          <a:xfrm>
            <a:off x="2537615" y="1712869"/>
            <a:ext cx="2960367" cy="1077218"/>
          </a:xfrm>
          <a:prstGeom prst="rect">
            <a:avLst/>
          </a:prstGeom>
          <a:noFill/>
        </p:spPr>
        <p:txBody>
          <a:bodyPr wrap="square" rtlCol="0">
            <a:spAutoFit/>
          </a:bodyPr>
          <a:lstStyle/>
          <a:p>
            <a:pPr marL="285750" indent="-285750" algn="ctr" defTabSz="457189">
              <a:buFont typeface="Arial" panose="020B0604020202020204" pitchFamily="34" charset="0"/>
              <a:buChar char="•"/>
              <a:defRPr/>
            </a:pPr>
            <a:r>
              <a:rPr lang="en-US" sz="1600" i="1" dirty="0">
                <a:solidFill>
                  <a:srgbClr val="00447C"/>
                </a:solidFill>
                <a:latin typeface="Arial" panose="020B0604020202020204" pitchFamily="34" charset="0"/>
                <a:ea typeface="Open Sans" panose="020B0606030504020204" pitchFamily="34" charset="0"/>
                <a:cs typeface="Arial" panose="020B0604020202020204" pitchFamily="34" charset="0"/>
              </a:rPr>
              <a:t>MUSC Center for Telehealth founded</a:t>
            </a:r>
          </a:p>
          <a:p>
            <a:pPr marL="285750" indent="-285750" algn="ctr" defTabSz="457189">
              <a:buFont typeface="Arial" panose="020B0604020202020204" pitchFamily="34" charset="0"/>
              <a:buChar char="•"/>
              <a:defRPr/>
            </a:pPr>
            <a:r>
              <a:rPr lang="en-US" sz="1600" i="1" dirty="0">
                <a:solidFill>
                  <a:srgbClr val="00447C"/>
                </a:solidFill>
                <a:latin typeface="Arial" panose="020B0604020202020204" pitchFamily="34" charset="0"/>
                <a:ea typeface="Open Sans" panose="020B0606030504020204" pitchFamily="34" charset="0"/>
                <a:cs typeface="Arial" panose="020B0604020202020204" pitchFamily="34" charset="0"/>
              </a:rPr>
              <a:t>State of South Carolina telehealth investment.</a:t>
            </a:r>
          </a:p>
        </p:txBody>
      </p:sp>
      <p:sp>
        <p:nvSpPr>
          <p:cNvPr id="27" name="TextBox 26">
            <a:extLst>
              <a:ext uri="{FF2B5EF4-FFF2-40B4-BE49-F238E27FC236}">
                <a16:creationId xmlns:a16="http://schemas.microsoft.com/office/drawing/2014/main" id="{63CC7C10-4A46-2EE3-DC47-15A52AABD0CD}"/>
              </a:ext>
            </a:extLst>
          </p:cNvPr>
          <p:cNvSpPr txBox="1"/>
          <p:nvPr/>
        </p:nvSpPr>
        <p:spPr>
          <a:xfrm>
            <a:off x="6423522" y="1588590"/>
            <a:ext cx="3263453" cy="1077218"/>
          </a:xfrm>
          <a:prstGeom prst="rect">
            <a:avLst/>
          </a:prstGeom>
          <a:noFill/>
        </p:spPr>
        <p:txBody>
          <a:bodyPr wrap="square" rtlCol="0">
            <a:spAutoFit/>
          </a:bodyPr>
          <a:lstStyle/>
          <a:p>
            <a:pPr algn="ctr" defTabSz="457189">
              <a:defRPr/>
            </a:pPr>
            <a:r>
              <a:rPr lang="en-US" sz="1600" i="1" dirty="0">
                <a:solidFill>
                  <a:srgbClr val="00447C"/>
                </a:solidFill>
                <a:latin typeface="Arial" panose="020B0604020202020204" pitchFamily="34" charset="0"/>
                <a:ea typeface="Open Sans" panose="020B0606030504020204" pitchFamily="34" charset="0"/>
                <a:cs typeface="Arial" panose="020B0604020202020204" pitchFamily="34" charset="0"/>
              </a:rPr>
              <a:t>Designated by Health Resources &amp; Services Administration (HRSA) as a national Telehealth Center of Excellence</a:t>
            </a:r>
          </a:p>
        </p:txBody>
      </p:sp>
      <p:grpSp>
        <p:nvGrpSpPr>
          <p:cNvPr id="28" name="Group 27">
            <a:extLst>
              <a:ext uri="{FF2B5EF4-FFF2-40B4-BE49-F238E27FC236}">
                <a16:creationId xmlns:a16="http://schemas.microsoft.com/office/drawing/2014/main" id="{CE34FC7D-41CC-713B-7C59-F9FB2DC2BDC3}"/>
              </a:ext>
            </a:extLst>
          </p:cNvPr>
          <p:cNvGrpSpPr/>
          <p:nvPr/>
        </p:nvGrpSpPr>
        <p:grpSpPr>
          <a:xfrm>
            <a:off x="826897" y="2147409"/>
            <a:ext cx="10627345" cy="3444883"/>
            <a:chOff x="2096293" y="2470502"/>
            <a:chExt cx="7999414" cy="2662230"/>
          </a:xfrm>
          <a:effectLst>
            <a:outerShdw blurRad="50800" dist="38100" dir="2700000" algn="tl" rotWithShape="0">
              <a:prstClr val="black">
                <a:alpha val="40000"/>
              </a:prstClr>
            </a:outerShdw>
          </a:effectLst>
        </p:grpSpPr>
        <p:sp>
          <p:nvSpPr>
            <p:cNvPr id="29" name="Freeform: Shape 17">
              <a:extLst>
                <a:ext uri="{FF2B5EF4-FFF2-40B4-BE49-F238E27FC236}">
                  <a16:creationId xmlns:a16="http://schemas.microsoft.com/office/drawing/2014/main" id="{D1AC1A08-6D53-20E5-14ED-8FDE1D563BF8}"/>
                </a:ext>
              </a:extLst>
            </p:cNvPr>
            <p:cNvSpPr/>
            <p:nvPr/>
          </p:nvSpPr>
          <p:spPr>
            <a:xfrm>
              <a:off x="8236876" y="2470502"/>
              <a:ext cx="1704962" cy="1331115"/>
            </a:xfrm>
            <a:custGeom>
              <a:avLst/>
              <a:gdLst>
                <a:gd name="connsiteX0" fmla="*/ 1434417 w 1434417"/>
                <a:gd name="connsiteY0" fmla="*/ 1119892 h 1119892"/>
                <a:gd name="connsiteX1" fmla="*/ 1291542 w 1434417"/>
                <a:gd name="connsiteY1" fmla="*/ 1119892 h 1119892"/>
                <a:gd name="connsiteX2" fmla="*/ 1291542 w 1434417"/>
                <a:gd name="connsiteY2" fmla="*/ 717214 h 1119892"/>
                <a:gd name="connsiteX3" fmla="*/ 717213 w 1434417"/>
                <a:gd name="connsiteY3" fmla="*/ 142875 h 1119892"/>
                <a:gd name="connsiteX4" fmla="*/ 142875 w 1434417"/>
                <a:gd name="connsiteY4" fmla="*/ 717214 h 1119892"/>
                <a:gd name="connsiteX5" fmla="*/ 142875 w 1434417"/>
                <a:gd name="connsiteY5" fmla="*/ 1119892 h 1119892"/>
                <a:gd name="connsiteX6" fmla="*/ 0 w 1434417"/>
                <a:gd name="connsiteY6" fmla="*/ 1119892 h 1119892"/>
                <a:gd name="connsiteX7" fmla="*/ 0 w 1434417"/>
                <a:gd name="connsiteY7" fmla="*/ 717214 h 1119892"/>
                <a:gd name="connsiteX8" fmla="*/ 717213 w 1434417"/>
                <a:gd name="connsiteY8" fmla="*/ 0 h 1119892"/>
                <a:gd name="connsiteX9" fmla="*/ 1434417 w 1434417"/>
                <a:gd name="connsiteY9" fmla="*/ 717214 h 1119892"/>
                <a:gd name="connsiteX10" fmla="*/ 1434417 w 1434417"/>
                <a:gd name="connsiteY10" fmla="*/ 1119892 h 111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417" h="1119892">
                  <a:moveTo>
                    <a:pt x="1434417" y="1119892"/>
                  </a:moveTo>
                  <a:lnTo>
                    <a:pt x="1291542" y="1119892"/>
                  </a:lnTo>
                  <a:lnTo>
                    <a:pt x="1291542" y="717214"/>
                  </a:lnTo>
                  <a:cubicBezTo>
                    <a:pt x="1291542" y="400517"/>
                    <a:pt x="1033900" y="142875"/>
                    <a:pt x="717213" y="142875"/>
                  </a:cubicBezTo>
                  <a:cubicBezTo>
                    <a:pt x="400526" y="142875"/>
                    <a:pt x="142875" y="400517"/>
                    <a:pt x="142875" y="717214"/>
                  </a:cubicBezTo>
                  <a:lnTo>
                    <a:pt x="142875" y="1119892"/>
                  </a:lnTo>
                  <a:lnTo>
                    <a:pt x="0" y="1119892"/>
                  </a:lnTo>
                  <a:lnTo>
                    <a:pt x="0" y="717214"/>
                  </a:lnTo>
                  <a:cubicBezTo>
                    <a:pt x="0" y="321735"/>
                    <a:pt x="321736" y="0"/>
                    <a:pt x="717213" y="0"/>
                  </a:cubicBezTo>
                  <a:cubicBezTo>
                    <a:pt x="1112682" y="0"/>
                    <a:pt x="1434417" y="321735"/>
                    <a:pt x="1434417" y="717214"/>
                  </a:cubicBezTo>
                  <a:lnTo>
                    <a:pt x="1434417" y="1119892"/>
                  </a:ln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30" name="Freeform: Shape 18">
              <a:extLst>
                <a:ext uri="{FF2B5EF4-FFF2-40B4-BE49-F238E27FC236}">
                  <a16:creationId xmlns:a16="http://schemas.microsoft.com/office/drawing/2014/main" id="{B973861C-D32D-9CC6-AEB8-B54FA46C901E}"/>
                </a:ext>
              </a:extLst>
            </p:cNvPr>
            <p:cNvSpPr/>
            <p:nvPr/>
          </p:nvSpPr>
          <p:spPr>
            <a:xfrm>
              <a:off x="6701724" y="3801617"/>
              <a:ext cx="1704973" cy="1331115"/>
            </a:xfrm>
            <a:custGeom>
              <a:avLst/>
              <a:gdLst>
                <a:gd name="connsiteX0" fmla="*/ 717213 w 1434426"/>
                <a:gd name="connsiteY0" fmla="*/ 1119892 h 1119892"/>
                <a:gd name="connsiteX1" fmla="*/ 0 w 1434426"/>
                <a:gd name="connsiteY1" fmla="*/ 402679 h 1119892"/>
                <a:gd name="connsiteX2" fmla="*/ 0 w 1434426"/>
                <a:gd name="connsiteY2" fmla="*/ 0 h 1119892"/>
                <a:gd name="connsiteX3" fmla="*/ 142875 w 1434426"/>
                <a:gd name="connsiteY3" fmla="*/ 0 h 1119892"/>
                <a:gd name="connsiteX4" fmla="*/ 142875 w 1434426"/>
                <a:gd name="connsiteY4" fmla="*/ 402679 h 1119892"/>
                <a:gd name="connsiteX5" fmla="*/ 717213 w 1434426"/>
                <a:gd name="connsiteY5" fmla="*/ 977017 h 1119892"/>
                <a:gd name="connsiteX6" fmla="*/ 1291552 w 1434426"/>
                <a:gd name="connsiteY6" fmla="*/ 402679 h 1119892"/>
                <a:gd name="connsiteX7" fmla="*/ 1291552 w 1434426"/>
                <a:gd name="connsiteY7" fmla="*/ 0 h 1119892"/>
                <a:gd name="connsiteX8" fmla="*/ 1434427 w 1434426"/>
                <a:gd name="connsiteY8" fmla="*/ 0 h 1119892"/>
                <a:gd name="connsiteX9" fmla="*/ 1434427 w 1434426"/>
                <a:gd name="connsiteY9" fmla="*/ 402679 h 1119892"/>
                <a:gd name="connsiteX10" fmla="*/ 717213 w 1434426"/>
                <a:gd name="connsiteY10" fmla="*/ 1119892 h 111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426" h="1119892">
                  <a:moveTo>
                    <a:pt x="717213" y="1119892"/>
                  </a:moveTo>
                  <a:cubicBezTo>
                    <a:pt x="321736" y="1119892"/>
                    <a:pt x="0" y="798157"/>
                    <a:pt x="0" y="402679"/>
                  </a:cubicBezTo>
                  <a:lnTo>
                    <a:pt x="0" y="0"/>
                  </a:lnTo>
                  <a:lnTo>
                    <a:pt x="142875" y="0"/>
                  </a:lnTo>
                  <a:lnTo>
                    <a:pt x="142875" y="402679"/>
                  </a:lnTo>
                  <a:cubicBezTo>
                    <a:pt x="142875" y="719376"/>
                    <a:pt x="400526" y="977017"/>
                    <a:pt x="717213" y="977017"/>
                  </a:cubicBezTo>
                  <a:cubicBezTo>
                    <a:pt x="1033901" y="977017"/>
                    <a:pt x="1291552" y="719376"/>
                    <a:pt x="1291552" y="402679"/>
                  </a:cubicBezTo>
                  <a:lnTo>
                    <a:pt x="1291552" y="0"/>
                  </a:lnTo>
                  <a:lnTo>
                    <a:pt x="1434427" y="0"/>
                  </a:lnTo>
                  <a:lnTo>
                    <a:pt x="1434427" y="402679"/>
                  </a:lnTo>
                  <a:cubicBezTo>
                    <a:pt x="1434427" y="798148"/>
                    <a:pt x="1112691" y="1119892"/>
                    <a:pt x="717213" y="1119892"/>
                  </a:cubicBez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31" name="Freeform: Shape 19">
              <a:extLst>
                <a:ext uri="{FF2B5EF4-FFF2-40B4-BE49-F238E27FC236}">
                  <a16:creationId xmlns:a16="http://schemas.microsoft.com/office/drawing/2014/main" id="{066085BC-7827-846A-5B1A-05720CFBE075}"/>
                </a:ext>
              </a:extLst>
            </p:cNvPr>
            <p:cNvSpPr/>
            <p:nvPr/>
          </p:nvSpPr>
          <p:spPr>
            <a:xfrm>
              <a:off x="5166584" y="2470502"/>
              <a:ext cx="1704962" cy="1331115"/>
            </a:xfrm>
            <a:custGeom>
              <a:avLst/>
              <a:gdLst>
                <a:gd name="connsiteX0" fmla="*/ 1434417 w 1434417"/>
                <a:gd name="connsiteY0" fmla="*/ 1119892 h 1119892"/>
                <a:gd name="connsiteX1" fmla="*/ 1291542 w 1434417"/>
                <a:gd name="connsiteY1" fmla="*/ 1119892 h 1119892"/>
                <a:gd name="connsiteX2" fmla="*/ 1291542 w 1434417"/>
                <a:gd name="connsiteY2" fmla="*/ 717214 h 1119892"/>
                <a:gd name="connsiteX3" fmla="*/ 717204 w 1434417"/>
                <a:gd name="connsiteY3" fmla="*/ 142875 h 1119892"/>
                <a:gd name="connsiteX4" fmla="*/ 142875 w 1434417"/>
                <a:gd name="connsiteY4" fmla="*/ 717214 h 1119892"/>
                <a:gd name="connsiteX5" fmla="*/ 142875 w 1434417"/>
                <a:gd name="connsiteY5" fmla="*/ 1119892 h 1119892"/>
                <a:gd name="connsiteX6" fmla="*/ 0 w 1434417"/>
                <a:gd name="connsiteY6" fmla="*/ 1119892 h 1119892"/>
                <a:gd name="connsiteX7" fmla="*/ 0 w 1434417"/>
                <a:gd name="connsiteY7" fmla="*/ 717214 h 1119892"/>
                <a:gd name="connsiteX8" fmla="*/ 717204 w 1434417"/>
                <a:gd name="connsiteY8" fmla="*/ 0 h 1119892"/>
                <a:gd name="connsiteX9" fmla="*/ 1434417 w 1434417"/>
                <a:gd name="connsiteY9" fmla="*/ 717214 h 1119892"/>
                <a:gd name="connsiteX10" fmla="*/ 1434417 w 1434417"/>
                <a:gd name="connsiteY10" fmla="*/ 1119892 h 111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417" h="1119892">
                  <a:moveTo>
                    <a:pt x="1434417" y="1119892"/>
                  </a:moveTo>
                  <a:lnTo>
                    <a:pt x="1291542" y="1119892"/>
                  </a:lnTo>
                  <a:lnTo>
                    <a:pt x="1291542" y="717214"/>
                  </a:lnTo>
                  <a:cubicBezTo>
                    <a:pt x="1291542" y="400517"/>
                    <a:pt x="1033891" y="142875"/>
                    <a:pt x="717204" y="142875"/>
                  </a:cubicBezTo>
                  <a:cubicBezTo>
                    <a:pt x="400517" y="142875"/>
                    <a:pt x="142875" y="400517"/>
                    <a:pt x="142875" y="717214"/>
                  </a:cubicBezTo>
                  <a:lnTo>
                    <a:pt x="142875" y="1119892"/>
                  </a:lnTo>
                  <a:lnTo>
                    <a:pt x="0" y="1119892"/>
                  </a:lnTo>
                  <a:lnTo>
                    <a:pt x="0" y="717214"/>
                  </a:lnTo>
                  <a:cubicBezTo>
                    <a:pt x="0" y="321735"/>
                    <a:pt x="321735" y="0"/>
                    <a:pt x="717204" y="0"/>
                  </a:cubicBezTo>
                  <a:cubicBezTo>
                    <a:pt x="1112682" y="0"/>
                    <a:pt x="1434417" y="321735"/>
                    <a:pt x="1434417" y="717214"/>
                  </a:cubicBezTo>
                  <a:lnTo>
                    <a:pt x="1434417" y="1119892"/>
                  </a:ln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32" name="Freeform: Shape 20">
              <a:extLst>
                <a:ext uri="{FF2B5EF4-FFF2-40B4-BE49-F238E27FC236}">
                  <a16:creationId xmlns:a16="http://schemas.microsoft.com/office/drawing/2014/main" id="{3F5F7A58-23C6-4338-7C50-77D3089FE80F}"/>
                </a:ext>
              </a:extLst>
            </p:cNvPr>
            <p:cNvSpPr/>
            <p:nvPr/>
          </p:nvSpPr>
          <p:spPr>
            <a:xfrm>
              <a:off x="3631444" y="3801617"/>
              <a:ext cx="1704973" cy="1331115"/>
            </a:xfrm>
            <a:custGeom>
              <a:avLst/>
              <a:gdLst>
                <a:gd name="connsiteX0" fmla="*/ 717214 w 1434426"/>
                <a:gd name="connsiteY0" fmla="*/ 1119892 h 1119892"/>
                <a:gd name="connsiteX1" fmla="*/ 0 w 1434426"/>
                <a:gd name="connsiteY1" fmla="*/ 402679 h 1119892"/>
                <a:gd name="connsiteX2" fmla="*/ 0 w 1434426"/>
                <a:gd name="connsiteY2" fmla="*/ 0 h 1119892"/>
                <a:gd name="connsiteX3" fmla="*/ 142875 w 1434426"/>
                <a:gd name="connsiteY3" fmla="*/ 0 h 1119892"/>
                <a:gd name="connsiteX4" fmla="*/ 142875 w 1434426"/>
                <a:gd name="connsiteY4" fmla="*/ 402679 h 1119892"/>
                <a:gd name="connsiteX5" fmla="*/ 717214 w 1434426"/>
                <a:gd name="connsiteY5" fmla="*/ 977017 h 1119892"/>
                <a:gd name="connsiteX6" fmla="*/ 1291552 w 1434426"/>
                <a:gd name="connsiteY6" fmla="*/ 402679 h 1119892"/>
                <a:gd name="connsiteX7" fmla="*/ 1291552 w 1434426"/>
                <a:gd name="connsiteY7" fmla="*/ 0 h 1119892"/>
                <a:gd name="connsiteX8" fmla="*/ 1434427 w 1434426"/>
                <a:gd name="connsiteY8" fmla="*/ 0 h 1119892"/>
                <a:gd name="connsiteX9" fmla="*/ 1434427 w 1434426"/>
                <a:gd name="connsiteY9" fmla="*/ 402679 h 1119892"/>
                <a:gd name="connsiteX10" fmla="*/ 717214 w 1434426"/>
                <a:gd name="connsiteY10" fmla="*/ 1119892 h 111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426" h="1119892">
                  <a:moveTo>
                    <a:pt x="717214" y="1119892"/>
                  </a:moveTo>
                  <a:cubicBezTo>
                    <a:pt x="321735" y="1119892"/>
                    <a:pt x="0" y="798157"/>
                    <a:pt x="0" y="402679"/>
                  </a:cubicBezTo>
                  <a:lnTo>
                    <a:pt x="0" y="0"/>
                  </a:lnTo>
                  <a:lnTo>
                    <a:pt x="142875" y="0"/>
                  </a:lnTo>
                  <a:lnTo>
                    <a:pt x="142875" y="402679"/>
                  </a:lnTo>
                  <a:cubicBezTo>
                    <a:pt x="142875" y="719376"/>
                    <a:pt x="400526" y="977017"/>
                    <a:pt x="717214" y="977017"/>
                  </a:cubicBezTo>
                  <a:cubicBezTo>
                    <a:pt x="1033901" y="977017"/>
                    <a:pt x="1291552" y="719376"/>
                    <a:pt x="1291552" y="402679"/>
                  </a:cubicBezTo>
                  <a:lnTo>
                    <a:pt x="1291552" y="0"/>
                  </a:lnTo>
                  <a:lnTo>
                    <a:pt x="1434427" y="0"/>
                  </a:lnTo>
                  <a:lnTo>
                    <a:pt x="1434427" y="402679"/>
                  </a:lnTo>
                  <a:cubicBezTo>
                    <a:pt x="1434427" y="798148"/>
                    <a:pt x="1112682" y="1119892"/>
                    <a:pt x="717214" y="1119892"/>
                  </a:cubicBez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33" name="Freeform: Shape 21">
              <a:extLst>
                <a:ext uri="{FF2B5EF4-FFF2-40B4-BE49-F238E27FC236}">
                  <a16:creationId xmlns:a16="http://schemas.microsoft.com/office/drawing/2014/main" id="{AACB0EAC-088D-123D-DF37-861699AA1B19}"/>
                </a:ext>
              </a:extLst>
            </p:cNvPr>
            <p:cNvSpPr/>
            <p:nvPr/>
          </p:nvSpPr>
          <p:spPr>
            <a:xfrm>
              <a:off x="2096293" y="2470502"/>
              <a:ext cx="1704973" cy="1331115"/>
            </a:xfrm>
            <a:custGeom>
              <a:avLst/>
              <a:gdLst>
                <a:gd name="connsiteX0" fmla="*/ 1434427 w 1434426"/>
                <a:gd name="connsiteY0" fmla="*/ 1119892 h 1119892"/>
                <a:gd name="connsiteX1" fmla="*/ 1291552 w 1434426"/>
                <a:gd name="connsiteY1" fmla="*/ 1119892 h 1119892"/>
                <a:gd name="connsiteX2" fmla="*/ 1291552 w 1434426"/>
                <a:gd name="connsiteY2" fmla="*/ 717214 h 1119892"/>
                <a:gd name="connsiteX3" fmla="*/ 717213 w 1434426"/>
                <a:gd name="connsiteY3" fmla="*/ 142875 h 1119892"/>
                <a:gd name="connsiteX4" fmla="*/ 142875 w 1434426"/>
                <a:gd name="connsiteY4" fmla="*/ 717214 h 1119892"/>
                <a:gd name="connsiteX5" fmla="*/ 142875 w 1434426"/>
                <a:gd name="connsiteY5" fmla="*/ 1119892 h 1119892"/>
                <a:gd name="connsiteX6" fmla="*/ 0 w 1434426"/>
                <a:gd name="connsiteY6" fmla="*/ 1119892 h 1119892"/>
                <a:gd name="connsiteX7" fmla="*/ 0 w 1434426"/>
                <a:gd name="connsiteY7" fmla="*/ 717214 h 1119892"/>
                <a:gd name="connsiteX8" fmla="*/ 717213 w 1434426"/>
                <a:gd name="connsiteY8" fmla="*/ 0 h 1119892"/>
                <a:gd name="connsiteX9" fmla="*/ 1434427 w 1434426"/>
                <a:gd name="connsiteY9" fmla="*/ 717214 h 1119892"/>
                <a:gd name="connsiteX10" fmla="*/ 1434427 w 1434426"/>
                <a:gd name="connsiteY10" fmla="*/ 1119892 h 111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426" h="1119892">
                  <a:moveTo>
                    <a:pt x="1434427" y="1119892"/>
                  </a:moveTo>
                  <a:lnTo>
                    <a:pt x="1291552" y="1119892"/>
                  </a:lnTo>
                  <a:lnTo>
                    <a:pt x="1291552" y="717214"/>
                  </a:lnTo>
                  <a:cubicBezTo>
                    <a:pt x="1291552" y="400517"/>
                    <a:pt x="1033901" y="142875"/>
                    <a:pt x="717213" y="142875"/>
                  </a:cubicBezTo>
                  <a:cubicBezTo>
                    <a:pt x="400526" y="142875"/>
                    <a:pt x="142875" y="400517"/>
                    <a:pt x="142875" y="717214"/>
                  </a:cubicBezTo>
                  <a:lnTo>
                    <a:pt x="142875" y="1119892"/>
                  </a:lnTo>
                  <a:lnTo>
                    <a:pt x="0" y="1119892"/>
                  </a:lnTo>
                  <a:lnTo>
                    <a:pt x="0" y="717214"/>
                  </a:lnTo>
                  <a:cubicBezTo>
                    <a:pt x="0" y="321735"/>
                    <a:pt x="321735" y="0"/>
                    <a:pt x="717213" y="0"/>
                  </a:cubicBezTo>
                  <a:cubicBezTo>
                    <a:pt x="1112692" y="0"/>
                    <a:pt x="1434427" y="321735"/>
                    <a:pt x="1434427" y="717214"/>
                  </a:cubicBezTo>
                  <a:lnTo>
                    <a:pt x="1434427" y="1119892"/>
                  </a:ln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grpSp>
          <p:nvGrpSpPr>
            <p:cNvPr id="34" name="Graphic 2">
              <a:extLst>
                <a:ext uri="{FF2B5EF4-FFF2-40B4-BE49-F238E27FC236}">
                  <a16:creationId xmlns:a16="http://schemas.microsoft.com/office/drawing/2014/main" id="{A7014CF4-FA9E-4E15-2618-D288E7F3BADA}"/>
                </a:ext>
              </a:extLst>
            </p:cNvPr>
            <p:cNvGrpSpPr/>
            <p:nvPr/>
          </p:nvGrpSpPr>
          <p:grpSpPr>
            <a:xfrm>
              <a:off x="3477585" y="3562847"/>
              <a:ext cx="477541" cy="477541"/>
              <a:chOff x="3957275" y="3610431"/>
              <a:chExt cx="401764" cy="401764"/>
            </a:xfrm>
            <a:solidFill>
              <a:schemeClr val="tx1"/>
            </a:solidFill>
          </p:grpSpPr>
          <p:sp>
            <p:nvSpPr>
              <p:cNvPr id="62" name="Freeform: Shape 50">
                <a:extLst>
                  <a:ext uri="{FF2B5EF4-FFF2-40B4-BE49-F238E27FC236}">
                    <a16:creationId xmlns:a16="http://schemas.microsoft.com/office/drawing/2014/main" id="{E70C1357-FEFD-C4B3-B6EE-39D8D7B08174}"/>
                  </a:ext>
                </a:extLst>
              </p:cNvPr>
              <p:cNvSpPr/>
              <p:nvPr/>
            </p:nvSpPr>
            <p:spPr>
              <a:xfrm>
                <a:off x="4028713" y="3681869"/>
                <a:ext cx="258889" cy="258889"/>
              </a:xfrm>
              <a:custGeom>
                <a:avLst/>
                <a:gdLst>
                  <a:gd name="connsiteX0" fmla="*/ 258889 w 258889"/>
                  <a:gd name="connsiteY0" fmla="*/ 129445 h 258889"/>
                  <a:gd name="connsiteX1" fmla="*/ 129445 w 258889"/>
                  <a:gd name="connsiteY1" fmla="*/ 258889 h 258889"/>
                  <a:gd name="connsiteX2" fmla="*/ 0 w 258889"/>
                  <a:gd name="connsiteY2" fmla="*/ 129445 h 258889"/>
                  <a:gd name="connsiteX3" fmla="*/ 129445 w 258889"/>
                  <a:gd name="connsiteY3" fmla="*/ 0 h 258889"/>
                  <a:gd name="connsiteX4" fmla="*/ 258889 w 258889"/>
                  <a:gd name="connsiteY4" fmla="*/ 129445 h 2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89" h="258889">
                    <a:moveTo>
                      <a:pt x="258889" y="129445"/>
                    </a:moveTo>
                    <a:cubicBezTo>
                      <a:pt x="258889" y="200935"/>
                      <a:pt x="200935" y="258889"/>
                      <a:pt x="129445" y="258889"/>
                    </a:cubicBezTo>
                    <a:cubicBezTo>
                      <a:pt x="57954" y="258889"/>
                      <a:pt x="0" y="200935"/>
                      <a:pt x="0" y="129445"/>
                    </a:cubicBezTo>
                    <a:cubicBezTo>
                      <a:pt x="0" y="57954"/>
                      <a:pt x="57955" y="0"/>
                      <a:pt x="129445" y="0"/>
                    </a:cubicBezTo>
                    <a:cubicBezTo>
                      <a:pt x="200935" y="0"/>
                      <a:pt x="258889" y="57954"/>
                      <a:pt x="258889" y="129445"/>
                    </a:cubicBezTo>
                    <a:close/>
                  </a:path>
                </a:pathLst>
              </a:custGeom>
              <a:solidFill>
                <a:schemeClr val="tx1"/>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63" name="Freeform: Shape 51">
                <a:extLst>
                  <a:ext uri="{FF2B5EF4-FFF2-40B4-BE49-F238E27FC236}">
                    <a16:creationId xmlns:a16="http://schemas.microsoft.com/office/drawing/2014/main" id="{6DE1563C-01B2-43CA-139C-697FA94BD6D5}"/>
                  </a:ext>
                </a:extLst>
              </p:cNvPr>
              <p:cNvSpPr/>
              <p:nvPr/>
            </p:nvSpPr>
            <p:spPr>
              <a:xfrm>
                <a:off x="3957275" y="3610431"/>
                <a:ext cx="401764" cy="401764"/>
              </a:xfrm>
              <a:custGeom>
                <a:avLst/>
                <a:gdLst>
                  <a:gd name="connsiteX0" fmla="*/ 200882 w 401764"/>
                  <a:gd name="connsiteY0" fmla="*/ 401764 h 401764"/>
                  <a:gd name="connsiteX1" fmla="*/ 0 w 401764"/>
                  <a:gd name="connsiteY1" fmla="*/ 200882 h 401764"/>
                  <a:gd name="connsiteX2" fmla="*/ 200882 w 401764"/>
                  <a:gd name="connsiteY2" fmla="*/ 0 h 401764"/>
                  <a:gd name="connsiteX3" fmla="*/ 401764 w 401764"/>
                  <a:gd name="connsiteY3" fmla="*/ 200882 h 401764"/>
                  <a:gd name="connsiteX4" fmla="*/ 200882 w 401764"/>
                  <a:gd name="connsiteY4" fmla="*/ 401764 h 401764"/>
                  <a:gd name="connsiteX5" fmla="*/ 200882 w 401764"/>
                  <a:gd name="connsiteY5" fmla="*/ 142875 h 401764"/>
                  <a:gd name="connsiteX6" fmla="*/ 142875 w 401764"/>
                  <a:gd name="connsiteY6" fmla="*/ 200882 h 401764"/>
                  <a:gd name="connsiteX7" fmla="*/ 200882 w 401764"/>
                  <a:gd name="connsiteY7" fmla="*/ 258889 h 401764"/>
                  <a:gd name="connsiteX8" fmla="*/ 258889 w 401764"/>
                  <a:gd name="connsiteY8" fmla="*/ 200882 h 401764"/>
                  <a:gd name="connsiteX9" fmla="*/ 200882 w 401764"/>
                  <a:gd name="connsiteY9" fmla="*/ 142875 h 40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64" h="401764">
                    <a:moveTo>
                      <a:pt x="200882" y="401764"/>
                    </a:moveTo>
                    <a:cubicBezTo>
                      <a:pt x="90116" y="401764"/>
                      <a:pt x="0" y="311648"/>
                      <a:pt x="0" y="200882"/>
                    </a:cubicBezTo>
                    <a:cubicBezTo>
                      <a:pt x="0" y="90116"/>
                      <a:pt x="90116" y="0"/>
                      <a:pt x="200882" y="0"/>
                    </a:cubicBezTo>
                    <a:cubicBezTo>
                      <a:pt x="311648" y="0"/>
                      <a:pt x="401764" y="90116"/>
                      <a:pt x="401764" y="200882"/>
                    </a:cubicBezTo>
                    <a:cubicBezTo>
                      <a:pt x="401764" y="311648"/>
                      <a:pt x="311648" y="401764"/>
                      <a:pt x="200882" y="401764"/>
                    </a:cubicBezTo>
                    <a:close/>
                    <a:moveTo>
                      <a:pt x="200882" y="142875"/>
                    </a:moveTo>
                    <a:cubicBezTo>
                      <a:pt x="168897" y="142875"/>
                      <a:pt x="142875" y="168897"/>
                      <a:pt x="142875" y="200882"/>
                    </a:cubicBezTo>
                    <a:cubicBezTo>
                      <a:pt x="142875" y="232867"/>
                      <a:pt x="168888" y="258889"/>
                      <a:pt x="200882" y="258889"/>
                    </a:cubicBezTo>
                    <a:cubicBezTo>
                      <a:pt x="232877" y="258889"/>
                      <a:pt x="258889" y="232867"/>
                      <a:pt x="258889" y="200882"/>
                    </a:cubicBezTo>
                    <a:cubicBezTo>
                      <a:pt x="258889" y="168897"/>
                      <a:pt x="232867" y="142875"/>
                      <a:pt x="200882" y="142875"/>
                    </a:cubicBez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grpSp>
        <p:grpSp>
          <p:nvGrpSpPr>
            <p:cNvPr id="35" name="Graphic 2">
              <a:extLst>
                <a:ext uri="{FF2B5EF4-FFF2-40B4-BE49-F238E27FC236}">
                  <a16:creationId xmlns:a16="http://schemas.microsoft.com/office/drawing/2014/main" id="{83345217-9688-831C-5B15-93AB4DF7FBD8}"/>
                </a:ext>
              </a:extLst>
            </p:cNvPr>
            <p:cNvGrpSpPr/>
            <p:nvPr/>
          </p:nvGrpSpPr>
          <p:grpSpPr>
            <a:xfrm>
              <a:off x="5012724" y="3562847"/>
              <a:ext cx="477553" cy="477541"/>
              <a:chOff x="5248817" y="3610431"/>
              <a:chExt cx="401774" cy="401764"/>
            </a:xfrm>
            <a:solidFill>
              <a:schemeClr val="accent1"/>
            </a:solidFill>
          </p:grpSpPr>
          <p:sp>
            <p:nvSpPr>
              <p:cNvPr id="60" name="Freeform: Shape 48">
                <a:extLst>
                  <a:ext uri="{FF2B5EF4-FFF2-40B4-BE49-F238E27FC236}">
                    <a16:creationId xmlns:a16="http://schemas.microsoft.com/office/drawing/2014/main" id="{596A107F-752C-BCC7-CF0B-F181D12D3E1F}"/>
                  </a:ext>
                </a:extLst>
              </p:cNvPr>
              <p:cNvSpPr/>
              <p:nvPr/>
            </p:nvSpPr>
            <p:spPr>
              <a:xfrm>
                <a:off x="5320255" y="3681869"/>
                <a:ext cx="258889" cy="258889"/>
              </a:xfrm>
              <a:custGeom>
                <a:avLst/>
                <a:gdLst>
                  <a:gd name="connsiteX0" fmla="*/ 258890 w 258889"/>
                  <a:gd name="connsiteY0" fmla="*/ 129445 h 258889"/>
                  <a:gd name="connsiteX1" fmla="*/ 129445 w 258889"/>
                  <a:gd name="connsiteY1" fmla="*/ 258889 h 258889"/>
                  <a:gd name="connsiteX2" fmla="*/ 0 w 258889"/>
                  <a:gd name="connsiteY2" fmla="*/ 129445 h 258889"/>
                  <a:gd name="connsiteX3" fmla="*/ 129445 w 258889"/>
                  <a:gd name="connsiteY3" fmla="*/ 0 h 258889"/>
                  <a:gd name="connsiteX4" fmla="*/ 258890 w 258889"/>
                  <a:gd name="connsiteY4" fmla="*/ 129445 h 2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89" h="258889">
                    <a:moveTo>
                      <a:pt x="258890" y="129445"/>
                    </a:moveTo>
                    <a:cubicBezTo>
                      <a:pt x="258890" y="200935"/>
                      <a:pt x="200935" y="258889"/>
                      <a:pt x="129445" y="258889"/>
                    </a:cubicBezTo>
                    <a:cubicBezTo>
                      <a:pt x="57954" y="258889"/>
                      <a:pt x="0" y="200935"/>
                      <a:pt x="0" y="129445"/>
                    </a:cubicBezTo>
                    <a:cubicBezTo>
                      <a:pt x="0" y="57954"/>
                      <a:pt x="57954" y="0"/>
                      <a:pt x="129445" y="0"/>
                    </a:cubicBezTo>
                    <a:cubicBezTo>
                      <a:pt x="200935" y="0"/>
                      <a:pt x="258890" y="57954"/>
                      <a:pt x="258890" y="129445"/>
                    </a:cubicBezTo>
                    <a:close/>
                  </a:path>
                </a:pathLst>
              </a:custGeom>
              <a:solidFill>
                <a:srgbClr val="FFFFFF"/>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61" name="Freeform: Shape 49">
                <a:extLst>
                  <a:ext uri="{FF2B5EF4-FFF2-40B4-BE49-F238E27FC236}">
                    <a16:creationId xmlns:a16="http://schemas.microsoft.com/office/drawing/2014/main" id="{3E930AF1-B47B-66BD-5E08-491CC08BA151}"/>
                  </a:ext>
                </a:extLst>
              </p:cNvPr>
              <p:cNvSpPr/>
              <p:nvPr/>
            </p:nvSpPr>
            <p:spPr>
              <a:xfrm>
                <a:off x="5248817" y="3610431"/>
                <a:ext cx="401774" cy="401764"/>
              </a:xfrm>
              <a:custGeom>
                <a:avLst/>
                <a:gdLst>
                  <a:gd name="connsiteX0" fmla="*/ 200892 w 401774"/>
                  <a:gd name="connsiteY0" fmla="*/ 401764 h 401764"/>
                  <a:gd name="connsiteX1" fmla="*/ 0 w 401774"/>
                  <a:gd name="connsiteY1" fmla="*/ 200882 h 401764"/>
                  <a:gd name="connsiteX2" fmla="*/ 200892 w 401774"/>
                  <a:gd name="connsiteY2" fmla="*/ 0 h 401764"/>
                  <a:gd name="connsiteX3" fmla="*/ 401774 w 401774"/>
                  <a:gd name="connsiteY3" fmla="*/ 200882 h 401764"/>
                  <a:gd name="connsiteX4" fmla="*/ 200892 w 401774"/>
                  <a:gd name="connsiteY4" fmla="*/ 401764 h 401764"/>
                  <a:gd name="connsiteX5" fmla="*/ 200892 w 401774"/>
                  <a:gd name="connsiteY5" fmla="*/ 142875 h 401764"/>
                  <a:gd name="connsiteX6" fmla="*/ 142875 w 401774"/>
                  <a:gd name="connsiteY6" fmla="*/ 200882 h 401764"/>
                  <a:gd name="connsiteX7" fmla="*/ 200892 w 401774"/>
                  <a:gd name="connsiteY7" fmla="*/ 258889 h 401764"/>
                  <a:gd name="connsiteX8" fmla="*/ 258899 w 401774"/>
                  <a:gd name="connsiteY8" fmla="*/ 200882 h 401764"/>
                  <a:gd name="connsiteX9" fmla="*/ 200892 w 401774"/>
                  <a:gd name="connsiteY9" fmla="*/ 142875 h 40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74" h="401764">
                    <a:moveTo>
                      <a:pt x="200892" y="401764"/>
                    </a:moveTo>
                    <a:cubicBezTo>
                      <a:pt x="90116" y="401764"/>
                      <a:pt x="0" y="311648"/>
                      <a:pt x="0" y="200882"/>
                    </a:cubicBezTo>
                    <a:cubicBezTo>
                      <a:pt x="0" y="90116"/>
                      <a:pt x="90116" y="0"/>
                      <a:pt x="200892" y="0"/>
                    </a:cubicBezTo>
                    <a:cubicBezTo>
                      <a:pt x="311658" y="0"/>
                      <a:pt x="401774" y="90116"/>
                      <a:pt x="401774" y="200882"/>
                    </a:cubicBezTo>
                    <a:cubicBezTo>
                      <a:pt x="401774" y="311648"/>
                      <a:pt x="311658" y="401764"/>
                      <a:pt x="200892" y="401764"/>
                    </a:cubicBezTo>
                    <a:close/>
                    <a:moveTo>
                      <a:pt x="200892" y="142875"/>
                    </a:moveTo>
                    <a:cubicBezTo>
                      <a:pt x="168907" y="142875"/>
                      <a:pt x="142875" y="168897"/>
                      <a:pt x="142875" y="200882"/>
                    </a:cubicBezTo>
                    <a:cubicBezTo>
                      <a:pt x="142875" y="232867"/>
                      <a:pt x="168897" y="258889"/>
                      <a:pt x="200892" y="258889"/>
                    </a:cubicBezTo>
                    <a:cubicBezTo>
                      <a:pt x="232886" y="258889"/>
                      <a:pt x="258899" y="232867"/>
                      <a:pt x="258899" y="200882"/>
                    </a:cubicBezTo>
                    <a:cubicBezTo>
                      <a:pt x="258899" y="168897"/>
                      <a:pt x="232877" y="142875"/>
                      <a:pt x="200892" y="142875"/>
                    </a:cubicBez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grpSp>
        <p:grpSp>
          <p:nvGrpSpPr>
            <p:cNvPr id="36" name="Graphic 2">
              <a:extLst>
                <a:ext uri="{FF2B5EF4-FFF2-40B4-BE49-F238E27FC236}">
                  <a16:creationId xmlns:a16="http://schemas.microsoft.com/office/drawing/2014/main" id="{C0E71EFE-B2FC-530A-3A7B-848E56898FB6}"/>
                </a:ext>
              </a:extLst>
            </p:cNvPr>
            <p:cNvGrpSpPr/>
            <p:nvPr/>
          </p:nvGrpSpPr>
          <p:grpSpPr>
            <a:xfrm>
              <a:off x="6547865" y="3562847"/>
              <a:ext cx="477553" cy="477541"/>
              <a:chOff x="6540360" y="3610431"/>
              <a:chExt cx="401774" cy="401764"/>
            </a:xfrm>
            <a:solidFill>
              <a:schemeClr val="accent1"/>
            </a:solidFill>
          </p:grpSpPr>
          <p:sp>
            <p:nvSpPr>
              <p:cNvPr id="58" name="Freeform: Shape 46">
                <a:extLst>
                  <a:ext uri="{FF2B5EF4-FFF2-40B4-BE49-F238E27FC236}">
                    <a16:creationId xmlns:a16="http://schemas.microsoft.com/office/drawing/2014/main" id="{DE6AC9F1-53B3-1552-75C8-B9F9D29D9B03}"/>
                  </a:ext>
                </a:extLst>
              </p:cNvPr>
              <p:cNvSpPr/>
              <p:nvPr/>
            </p:nvSpPr>
            <p:spPr>
              <a:xfrm>
                <a:off x="6611807" y="3681869"/>
                <a:ext cx="258889" cy="258889"/>
              </a:xfrm>
              <a:custGeom>
                <a:avLst/>
                <a:gdLst>
                  <a:gd name="connsiteX0" fmla="*/ 258890 w 258889"/>
                  <a:gd name="connsiteY0" fmla="*/ 129445 h 258889"/>
                  <a:gd name="connsiteX1" fmla="*/ 129445 w 258889"/>
                  <a:gd name="connsiteY1" fmla="*/ 258889 h 258889"/>
                  <a:gd name="connsiteX2" fmla="*/ 0 w 258889"/>
                  <a:gd name="connsiteY2" fmla="*/ 129445 h 258889"/>
                  <a:gd name="connsiteX3" fmla="*/ 129445 w 258889"/>
                  <a:gd name="connsiteY3" fmla="*/ 0 h 258889"/>
                  <a:gd name="connsiteX4" fmla="*/ 258890 w 258889"/>
                  <a:gd name="connsiteY4" fmla="*/ 129445 h 2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89" h="258889">
                    <a:moveTo>
                      <a:pt x="258890" y="129445"/>
                    </a:moveTo>
                    <a:cubicBezTo>
                      <a:pt x="258890" y="200935"/>
                      <a:pt x="200935" y="258889"/>
                      <a:pt x="129445" y="258889"/>
                    </a:cubicBezTo>
                    <a:cubicBezTo>
                      <a:pt x="57954" y="258889"/>
                      <a:pt x="0" y="200935"/>
                      <a:pt x="0" y="129445"/>
                    </a:cubicBezTo>
                    <a:cubicBezTo>
                      <a:pt x="0" y="57954"/>
                      <a:pt x="57954" y="0"/>
                      <a:pt x="129445" y="0"/>
                    </a:cubicBezTo>
                    <a:cubicBezTo>
                      <a:pt x="200935" y="0"/>
                      <a:pt x="258890" y="57954"/>
                      <a:pt x="258890" y="129445"/>
                    </a:cubicBezTo>
                    <a:close/>
                  </a:path>
                </a:pathLst>
              </a:custGeom>
              <a:solidFill>
                <a:srgbClr val="FFFFFF"/>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59" name="Freeform: Shape 47">
                <a:extLst>
                  <a:ext uri="{FF2B5EF4-FFF2-40B4-BE49-F238E27FC236}">
                    <a16:creationId xmlns:a16="http://schemas.microsoft.com/office/drawing/2014/main" id="{1D0C804A-73A8-7AF5-D2A6-719EE55EFA44}"/>
                  </a:ext>
                </a:extLst>
              </p:cNvPr>
              <p:cNvSpPr/>
              <p:nvPr/>
            </p:nvSpPr>
            <p:spPr>
              <a:xfrm>
                <a:off x="6540360" y="3610431"/>
                <a:ext cx="401774" cy="401764"/>
              </a:xfrm>
              <a:custGeom>
                <a:avLst/>
                <a:gdLst>
                  <a:gd name="connsiteX0" fmla="*/ 200882 w 401774"/>
                  <a:gd name="connsiteY0" fmla="*/ 401764 h 401764"/>
                  <a:gd name="connsiteX1" fmla="*/ 0 w 401774"/>
                  <a:gd name="connsiteY1" fmla="*/ 200882 h 401764"/>
                  <a:gd name="connsiteX2" fmla="*/ 200882 w 401774"/>
                  <a:gd name="connsiteY2" fmla="*/ 0 h 401764"/>
                  <a:gd name="connsiteX3" fmla="*/ 401774 w 401774"/>
                  <a:gd name="connsiteY3" fmla="*/ 200882 h 401764"/>
                  <a:gd name="connsiteX4" fmla="*/ 200882 w 401774"/>
                  <a:gd name="connsiteY4" fmla="*/ 401764 h 401764"/>
                  <a:gd name="connsiteX5" fmla="*/ 200882 w 401774"/>
                  <a:gd name="connsiteY5" fmla="*/ 142875 h 401764"/>
                  <a:gd name="connsiteX6" fmla="*/ 142875 w 401774"/>
                  <a:gd name="connsiteY6" fmla="*/ 200882 h 401764"/>
                  <a:gd name="connsiteX7" fmla="*/ 200882 w 401774"/>
                  <a:gd name="connsiteY7" fmla="*/ 258889 h 401764"/>
                  <a:gd name="connsiteX8" fmla="*/ 258899 w 401774"/>
                  <a:gd name="connsiteY8" fmla="*/ 200882 h 401764"/>
                  <a:gd name="connsiteX9" fmla="*/ 200882 w 401774"/>
                  <a:gd name="connsiteY9" fmla="*/ 142875 h 40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74" h="401764">
                    <a:moveTo>
                      <a:pt x="200882" y="401764"/>
                    </a:moveTo>
                    <a:cubicBezTo>
                      <a:pt x="90116" y="401764"/>
                      <a:pt x="0" y="311648"/>
                      <a:pt x="0" y="200882"/>
                    </a:cubicBezTo>
                    <a:cubicBezTo>
                      <a:pt x="0" y="90116"/>
                      <a:pt x="90116" y="0"/>
                      <a:pt x="200882" y="0"/>
                    </a:cubicBezTo>
                    <a:cubicBezTo>
                      <a:pt x="311658" y="0"/>
                      <a:pt x="401774" y="90116"/>
                      <a:pt x="401774" y="200882"/>
                    </a:cubicBezTo>
                    <a:cubicBezTo>
                      <a:pt x="401774" y="311648"/>
                      <a:pt x="311658" y="401764"/>
                      <a:pt x="200882" y="401764"/>
                    </a:cubicBezTo>
                    <a:close/>
                    <a:moveTo>
                      <a:pt x="200882" y="142875"/>
                    </a:moveTo>
                    <a:cubicBezTo>
                      <a:pt x="168897" y="142875"/>
                      <a:pt x="142875" y="168897"/>
                      <a:pt x="142875" y="200882"/>
                    </a:cubicBezTo>
                    <a:cubicBezTo>
                      <a:pt x="142875" y="232867"/>
                      <a:pt x="168888" y="258889"/>
                      <a:pt x="200882" y="258889"/>
                    </a:cubicBezTo>
                    <a:cubicBezTo>
                      <a:pt x="232877" y="258889"/>
                      <a:pt x="258899" y="232867"/>
                      <a:pt x="258899" y="200882"/>
                    </a:cubicBezTo>
                    <a:cubicBezTo>
                      <a:pt x="258899" y="168897"/>
                      <a:pt x="232877" y="142875"/>
                      <a:pt x="200882" y="142875"/>
                    </a:cubicBez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grpSp>
        <p:grpSp>
          <p:nvGrpSpPr>
            <p:cNvPr id="37" name="Graphic 2">
              <a:extLst>
                <a:ext uri="{FF2B5EF4-FFF2-40B4-BE49-F238E27FC236}">
                  <a16:creationId xmlns:a16="http://schemas.microsoft.com/office/drawing/2014/main" id="{6A15E80B-1277-9DDB-1F30-2EC68A4F9156}"/>
                </a:ext>
              </a:extLst>
            </p:cNvPr>
            <p:cNvGrpSpPr/>
            <p:nvPr/>
          </p:nvGrpSpPr>
          <p:grpSpPr>
            <a:xfrm>
              <a:off x="8083016" y="3562847"/>
              <a:ext cx="477541" cy="477541"/>
              <a:chOff x="7831912" y="3610431"/>
              <a:chExt cx="401764" cy="401764"/>
            </a:xfrm>
            <a:solidFill>
              <a:schemeClr val="accent1"/>
            </a:solidFill>
          </p:grpSpPr>
          <p:sp>
            <p:nvSpPr>
              <p:cNvPr id="56" name="Freeform: Shape 44">
                <a:extLst>
                  <a:ext uri="{FF2B5EF4-FFF2-40B4-BE49-F238E27FC236}">
                    <a16:creationId xmlns:a16="http://schemas.microsoft.com/office/drawing/2014/main" id="{0750F5B8-6665-2B26-70E2-28FBB201F9DE}"/>
                  </a:ext>
                </a:extLst>
              </p:cNvPr>
              <p:cNvSpPr/>
              <p:nvPr/>
            </p:nvSpPr>
            <p:spPr>
              <a:xfrm>
                <a:off x="7903349" y="3681869"/>
                <a:ext cx="258889" cy="258889"/>
              </a:xfrm>
              <a:custGeom>
                <a:avLst/>
                <a:gdLst>
                  <a:gd name="connsiteX0" fmla="*/ 258889 w 258889"/>
                  <a:gd name="connsiteY0" fmla="*/ 129445 h 258889"/>
                  <a:gd name="connsiteX1" fmla="*/ 129444 w 258889"/>
                  <a:gd name="connsiteY1" fmla="*/ 258889 h 258889"/>
                  <a:gd name="connsiteX2" fmla="*/ -1 w 258889"/>
                  <a:gd name="connsiteY2" fmla="*/ 129445 h 258889"/>
                  <a:gd name="connsiteX3" fmla="*/ 129444 w 258889"/>
                  <a:gd name="connsiteY3" fmla="*/ 0 h 258889"/>
                  <a:gd name="connsiteX4" fmla="*/ 258889 w 258889"/>
                  <a:gd name="connsiteY4" fmla="*/ 129445 h 2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89" h="258889">
                    <a:moveTo>
                      <a:pt x="258889" y="129445"/>
                    </a:moveTo>
                    <a:cubicBezTo>
                      <a:pt x="258889" y="200935"/>
                      <a:pt x="200935" y="258889"/>
                      <a:pt x="129444" y="258889"/>
                    </a:cubicBezTo>
                    <a:cubicBezTo>
                      <a:pt x="57954" y="258889"/>
                      <a:pt x="-1" y="200935"/>
                      <a:pt x="-1" y="129445"/>
                    </a:cubicBezTo>
                    <a:cubicBezTo>
                      <a:pt x="-1" y="57954"/>
                      <a:pt x="57954" y="0"/>
                      <a:pt x="129444" y="0"/>
                    </a:cubicBezTo>
                    <a:cubicBezTo>
                      <a:pt x="200935" y="0"/>
                      <a:pt x="258889" y="57954"/>
                      <a:pt x="258889" y="129445"/>
                    </a:cubicBezTo>
                    <a:close/>
                  </a:path>
                </a:pathLst>
              </a:custGeom>
              <a:solidFill>
                <a:srgbClr val="FFFFFF"/>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57" name="Freeform: Shape 45">
                <a:extLst>
                  <a:ext uri="{FF2B5EF4-FFF2-40B4-BE49-F238E27FC236}">
                    <a16:creationId xmlns:a16="http://schemas.microsoft.com/office/drawing/2014/main" id="{AC6229BA-6696-622A-D942-B718BEEA2F95}"/>
                  </a:ext>
                </a:extLst>
              </p:cNvPr>
              <p:cNvSpPr/>
              <p:nvPr/>
            </p:nvSpPr>
            <p:spPr>
              <a:xfrm>
                <a:off x="7831912" y="3610431"/>
                <a:ext cx="401764" cy="401764"/>
              </a:xfrm>
              <a:custGeom>
                <a:avLst/>
                <a:gdLst>
                  <a:gd name="connsiteX0" fmla="*/ 200883 w 401764"/>
                  <a:gd name="connsiteY0" fmla="*/ 401764 h 401764"/>
                  <a:gd name="connsiteX1" fmla="*/ 0 w 401764"/>
                  <a:gd name="connsiteY1" fmla="*/ 200882 h 401764"/>
                  <a:gd name="connsiteX2" fmla="*/ 200883 w 401764"/>
                  <a:gd name="connsiteY2" fmla="*/ 0 h 401764"/>
                  <a:gd name="connsiteX3" fmla="*/ 401764 w 401764"/>
                  <a:gd name="connsiteY3" fmla="*/ 200882 h 401764"/>
                  <a:gd name="connsiteX4" fmla="*/ 200883 w 401764"/>
                  <a:gd name="connsiteY4" fmla="*/ 401764 h 401764"/>
                  <a:gd name="connsiteX5" fmla="*/ 200883 w 401764"/>
                  <a:gd name="connsiteY5" fmla="*/ 142875 h 401764"/>
                  <a:gd name="connsiteX6" fmla="*/ 142875 w 401764"/>
                  <a:gd name="connsiteY6" fmla="*/ 200882 h 401764"/>
                  <a:gd name="connsiteX7" fmla="*/ 200883 w 401764"/>
                  <a:gd name="connsiteY7" fmla="*/ 258889 h 401764"/>
                  <a:gd name="connsiteX8" fmla="*/ 258889 w 401764"/>
                  <a:gd name="connsiteY8" fmla="*/ 200882 h 401764"/>
                  <a:gd name="connsiteX9" fmla="*/ 200883 w 401764"/>
                  <a:gd name="connsiteY9" fmla="*/ 142875 h 40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64" h="401764">
                    <a:moveTo>
                      <a:pt x="200883" y="401764"/>
                    </a:moveTo>
                    <a:cubicBezTo>
                      <a:pt x="90116" y="401764"/>
                      <a:pt x="0" y="311648"/>
                      <a:pt x="0" y="200882"/>
                    </a:cubicBezTo>
                    <a:cubicBezTo>
                      <a:pt x="0" y="90116"/>
                      <a:pt x="90116" y="0"/>
                      <a:pt x="200883" y="0"/>
                    </a:cubicBezTo>
                    <a:cubicBezTo>
                      <a:pt x="311648" y="0"/>
                      <a:pt x="401764" y="90116"/>
                      <a:pt x="401764" y="200882"/>
                    </a:cubicBezTo>
                    <a:cubicBezTo>
                      <a:pt x="401764" y="311648"/>
                      <a:pt x="311648" y="401764"/>
                      <a:pt x="200883" y="401764"/>
                    </a:cubicBezTo>
                    <a:close/>
                    <a:moveTo>
                      <a:pt x="200883" y="142875"/>
                    </a:moveTo>
                    <a:cubicBezTo>
                      <a:pt x="168897" y="142875"/>
                      <a:pt x="142875" y="168897"/>
                      <a:pt x="142875" y="200882"/>
                    </a:cubicBezTo>
                    <a:cubicBezTo>
                      <a:pt x="142875" y="232867"/>
                      <a:pt x="168888" y="258889"/>
                      <a:pt x="200883" y="258889"/>
                    </a:cubicBezTo>
                    <a:cubicBezTo>
                      <a:pt x="232877" y="258889"/>
                      <a:pt x="258889" y="232867"/>
                      <a:pt x="258889" y="200882"/>
                    </a:cubicBezTo>
                    <a:cubicBezTo>
                      <a:pt x="258889" y="168897"/>
                      <a:pt x="232877" y="142875"/>
                      <a:pt x="200883" y="142875"/>
                    </a:cubicBez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grpSp>
        <p:grpSp>
          <p:nvGrpSpPr>
            <p:cNvPr id="38" name="Graphic 2">
              <a:extLst>
                <a:ext uri="{FF2B5EF4-FFF2-40B4-BE49-F238E27FC236}">
                  <a16:creationId xmlns:a16="http://schemas.microsoft.com/office/drawing/2014/main" id="{F5EFDD0A-7ED6-454E-9CFE-3252720757BE}"/>
                </a:ext>
              </a:extLst>
            </p:cNvPr>
            <p:cNvGrpSpPr/>
            <p:nvPr/>
          </p:nvGrpSpPr>
          <p:grpSpPr>
            <a:xfrm>
              <a:off x="9618156" y="3562847"/>
              <a:ext cx="477551" cy="477541"/>
              <a:chOff x="9123454" y="3610431"/>
              <a:chExt cx="401773" cy="401764"/>
            </a:xfrm>
            <a:solidFill>
              <a:schemeClr val="accent1"/>
            </a:solidFill>
          </p:grpSpPr>
          <p:sp>
            <p:nvSpPr>
              <p:cNvPr id="54" name="Freeform: Shape 42">
                <a:extLst>
                  <a:ext uri="{FF2B5EF4-FFF2-40B4-BE49-F238E27FC236}">
                    <a16:creationId xmlns:a16="http://schemas.microsoft.com/office/drawing/2014/main" id="{CC343C83-4FF4-D6D3-97DD-B028C77B9E03}"/>
                  </a:ext>
                </a:extLst>
              </p:cNvPr>
              <p:cNvSpPr/>
              <p:nvPr/>
            </p:nvSpPr>
            <p:spPr>
              <a:xfrm>
                <a:off x="9194892" y="3681869"/>
                <a:ext cx="258889" cy="258889"/>
              </a:xfrm>
              <a:custGeom>
                <a:avLst/>
                <a:gdLst>
                  <a:gd name="connsiteX0" fmla="*/ 258890 w 258889"/>
                  <a:gd name="connsiteY0" fmla="*/ 129445 h 258889"/>
                  <a:gd name="connsiteX1" fmla="*/ 129445 w 258889"/>
                  <a:gd name="connsiteY1" fmla="*/ 258889 h 258889"/>
                  <a:gd name="connsiteX2" fmla="*/ 0 w 258889"/>
                  <a:gd name="connsiteY2" fmla="*/ 129445 h 258889"/>
                  <a:gd name="connsiteX3" fmla="*/ 129445 w 258889"/>
                  <a:gd name="connsiteY3" fmla="*/ 0 h 258889"/>
                  <a:gd name="connsiteX4" fmla="*/ 258890 w 258889"/>
                  <a:gd name="connsiteY4" fmla="*/ 129445 h 2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89" h="258889">
                    <a:moveTo>
                      <a:pt x="258890" y="129445"/>
                    </a:moveTo>
                    <a:cubicBezTo>
                      <a:pt x="258890" y="200935"/>
                      <a:pt x="200935" y="258889"/>
                      <a:pt x="129445" y="258889"/>
                    </a:cubicBezTo>
                    <a:cubicBezTo>
                      <a:pt x="57954" y="258889"/>
                      <a:pt x="0" y="200935"/>
                      <a:pt x="0" y="129445"/>
                    </a:cubicBezTo>
                    <a:cubicBezTo>
                      <a:pt x="0" y="57954"/>
                      <a:pt x="57954" y="0"/>
                      <a:pt x="129445" y="0"/>
                    </a:cubicBezTo>
                    <a:cubicBezTo>
                      <a:pt x="200935" y="0"/>
                      <a:pt x="258890" y="57954"/>
                      <a:pt x="258890" y="129445"/>
                    </a:cubicBezTo>
                    <a:close/>
                  </a:path>
                </a:pathLst>
              </a:custGeom>
              <a:solidFill>
                <a:srgbClr val="FFFFFF"/>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55" name="Freeform: Shape 43">
                <a:extLst>
                  <a:ext uri="{FF2B5EF4-FFF2-40B4-BE49-F238E27FC236}">
                    <a16:creationId xmlns:a16="http://schemas.microsoft.com/office/drawing/2014/main" id="{339EF84A-074E-6E8F-FB69-790AADD16E43}"/>
                  </a:ext>
                </a:extLst>
              </p:cNvPr>
              <p:cNvSpPr/>
              <p:nvPr/>
            </p:nvSpPr>
            <p:spPr>
              <a:xfrm>
                <a:off x="9123454" y="3610431"/>
                <a:ext cx="401773" cy="401764"/>
              </a:xfrm>
              <a:custGeom>
                <a:avLst/>
                <a:gdLst>
                  <a:gd name="connsiteX0" fmla="*/ 200882 w 401773"/>
                  <a:gd name="connsiteY0" fmla="*/ 401764 h 401764"/>
                  <a:gd name="connsiteX1" fmla="*/ 0 w 401773"/>
                  <a:gd name="connsiteY1" fmla="*/ 200882 h 401764"/>
                  <a:gd name="connsiteX2" fmla="*/ 200882 w 401773"/>
                  <a:gd name="connsiteY2" fmla="*/ 0 h 401764"/>
                  <a:gd name="connsiteX3" fmla="*/ 401774 w 401773"/>
                  <a:gd name="connsiteY3" fmla="*/ 200882 h 401764"/>
                  <a:gd name="connsiteX4" fmla="*/ 200882 w 401773"/>
                  <a:gd name="connsiteY4" fmla="*/ 401764 h 401764"/>
                  <a:gd name="connsiteX5" fmla="*/ 200882 w 401773"/>
                  <a:gd name="connsiteY5" fmla="*/ 142875 h 401764"/>
                  <a:gd name="connsiteX6" fmla="*/ 142875 w 401773"/>
                  <a:gd name="connsiteY6" fmla="*/ 200882 h 401764"/>
                  <a:gd name="connsiteX7" fmla="*/ 200882 w 401773"/>
                  <a:gd name="connsiteY7" fmla="*/ 258889 h 401764"/>
                  <a:gd name="connsiteX8" fmla="*/ 258899 w 401773"/>
                  <a:gd name="connsiteY8" fmla="*/ 200882 h 401764"/>
                  <a:gd name="connsiteX9" fmla="*/ 200882 w 401773"/>
                  <a:gd name="connsiteY9" fmla="*/ 142875 h 40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73" h="401764">
                    <a:moveTo>
                      <a:pt x="200882" y="401764"/>
                    </a:moveTo>
                    <a:cubicBezTo>
                      <a:pt x="90116" y="401764"/>
                      <a:pt x="0" y="311648"/>
                      <a:pt x="0" y="200882"/>
                    </a:cubicBezTo>
                    <a:cubicBezTo>
                      <a:pt x="0" y="90116"/>
                      <a:pt x="90116" y="0"/>
                      <a:pt x="200882" y="0"/>
                    </a:cubicBezTo>
                    <a:cubicBezTo>
                      <a:pt x="311658" y="0"/>
                      <a:pt x="401774" y="90116"/>
                      <a:pt x="401774" y="200882"/>
                    </a:cubicBezTo>
                    <a:cubicBezTo>
                      <a:pt x="401774" y="311648"/>
                      <a:pt x="311658" y="401764"/>
                      <a:pt x="200882" y="401764"/>
                    </a:cubicBezTo>
                    <a:close/>
                    <a:moveTo>
                      <a:pt x="200882" y="142875"/>
                    </a:moveTo>
                    <a:cubicBezTo>
                      <a:pt x="168897" y="142875"/>
                      <a:pt x="142875" y="168897"/>
                      <a:pt x="142875" y="200882"/>
                    </a:cubicBezTo>
                    <a:cubicBezTo>
                      <a:pt x="142875" y="232867"/>
                      <a:pt x="168887" y="258889"/>
                      <a:pt x="200882" y="258889"/>
                    </a:cubicBezTo>
                    <a:cubicBezTo>
                      <a:pt x="232876" y="258889"/>
                      <a:pt x="258899" y="232867"/>
                      <a:pt x="258899" y="200882"/>
                    </a:cubicBezTo>
                    <a:cubicBezTo>
                      <a:pt x="258899" y="168897"/>
                      <a:pt x="232867" y="142875"/>
                      <a:pt x="200882" y="142875"/>
                    </a:cubicBez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grpSp>
        <p:sp>
          <p:nvSpPr>
            <p:cNvPr id="39" name="Freeform: Shape 27">
              <a:extLst>
                <a:ext uri="{FF2B5EF4-FFF2-40B4-BE49-F238E27FC236}">
                  <a16:creationId xmlns:a16="http://schemas.microsoft.com/office/drawing/2014/main" id="{71CE83D8-B7DF-4D2D-9B42-6275B06A9375}"/>
                </a:ext>
              </a:extLst>
            </p:cNvPr>
            <p:cNvSpPr/>
            <p:nvPr/>
          </p:nvSpPr>
          <p:spPr>
            <a:xfrm>
              <a:off x="2436414" y="2810623"/>
              <a:ext cx="1024731" cy="1024731"/>
            </a:xfrm>
            <a:custGeom>
              <a:avLst/>
              <a:gdLst>
                <a:gd name="connsiteX0" fmla="*/ 862127 w 862126"/>
                <a:gd name="connsiteY0" fmla="*/ 431063 h 862126"/>
                <a:gd name="connsiteX1" fmla="*/ 431063 w 862126"/>
                <a:gd name="connsiteY1" fmla="*/ 862127 h 862126"/>
                <a:gd name="connsiteX2" fmla="*/ 0 w 862126"/>
                <a:gd name="connsiteY2" fmla="*/ 431063 h 862126"/>
                <a:gd name="connsiteX3" fmla="*/ 431063 w 862126"/>
                <a:gd name="connsiteY3" fmla="*/ 0 h 862126"/>
                <a:gd name="connsiteX4" fmla="*/ 862127 w 862126"/>
                <a:gd name="connsiteY4" fmla="*/ 431063 h 862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126" h="862126">
                  <a:moveTo>
                    <a:pt x="862127" y="431063"/>
                  </a:moveTo>
                  <a:cubicBezTo>
                    <a:pt x="862127" y="669133"/>
                    <a:pt x="669133" y="862127"/>
                    <a:pt x="431063" y="862127"/>
                  </a:cubicBezTo>
                  <a:cubicBezTo>
                    <a:pt x="192994" y="862127"/>
                    <a:pt x="0" y="669133"/>
                    <a:pt x="0" y="431063"/>
                  </a:cubicBezTo>
                  <a:cubicBezTo>
                    <a:pt x="0" y="192994"/>
                    <a:pt x="192994" y="0"/>
                    <a:pt x="431063" y="0"/>
                  </a:cubicBezTo>
                  <a:cubicBezTo>
                    <a:pt x="669133" y="0"/>
                    <a:pt x="862127" y="192994"/>
                    <a:pt x="862127" y="431063"/>
                  </a:cubicBez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0" name="Freeform: Shape 28">
              <a:extLst>
                <a:ext uri="{FF2B5EF4-FFF2-40B4-BE49-F238E27FC236}">
                  <a16:creationId xmlns:a16="http://schemas.microsoft.com/office/drawing/2014/main" id="{A99FD4D1-0EC1-DAD5-77AC-AFECAE3165BE}"/>
                </a:ext>
              </a:extLst>
            </p:cNvPr>
            <p:cNvSpPr/>
            <p:nvPr/>
          </p:nvSpPr>
          <p:spPr>
            <a:xfrm>
              <a:off x="2928366" y="3322991"/>
              <a:ext cx="39927" cy="1044261"/>
            </a:xfrm>
            <a:custGeom>
              <a:avLst/>
              <a:gdLst>
                <a:gd name="connsiteX0" fmla="*/ 0 w 28575"/>
                <a:gd name="connsiteY0" fmla="*/ 0 h 1260633"/>
                <a:gd name="connsiteX1" fmla="*/ 28575 w 28575"/>
                <a:gd name="connsiteY1" fmla="*/ 0 h 1260633"/>
                <a:gd name="connsiteX2" fmla="*/ 28575 w 28575"/>
                <a:gd name="connsiteY2" fmla="*/ 1260634 h 1260633"/>
                <a:gd name="connsiteX3" fmla="*/ 0 w 28575"/>
                <a:gd name="connsiteY3" fmla="*/ 1260634 h 1260633"/>
              </a:gdLst>
              <a:ahLst/>
              <a:cxnLst>
                <a:cxn ang="0">
                  <a:pos x="connsiteX0" y="connsiteY0"/>
                </a:cxn>
                <a:cxn ang="0">
                  <a:pos x="connsiteX1" y="connsiteY1"/>
                </a:cxn>
                <a:cxn ang="0">
                  <a:pos x="connsiteX2" y="connsiteY2"/>
                </a:cxn>
                <a:cxn ang="0">
                  <a:pos x="connsiteX3" y="connsiteY3"/>
                </a:cxn>
              </a:cxnLst>
              <a:rect l="l" t="t" r="r" b="b"/>
              <a:pathLst>
                <a:path w="28575" h="1260633">
                  <a:moveTo>
                    <a:pt x="0" y="0"/>
                  </a:moveTo>
                  <a:lnTo>
                    <a:pt x="28575" y="0"/>
                  </a:lnTo>
                  <a:lnTo>
                    <a:pt x="28575" y="1260634"/>
                  </a:lnTo>
                  <a:lnTo>
                    <a:pt x="0" y="1260634"/>
                  </a:ln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1" name="Freeform: Shape 29">
              <a:extLst>
                <a:ext uri="{FF2B5EF4-FFF2-40B4-BE49-F238E27FC236}">
                  <a16:creationId xmlns:a16="http://schemas.microsoft.com/office/drawing/2014/main" id="{9CA71142-9867-3830-94E7-63C1FC39C5D2}"/>
                </a:ext>
              </a:extLst>
            </p:cNvPr>
            <p:cNvSpPr/>
            <p:nvPr/>
          </p:nvSpPr>
          <p:spPr>
            <a:xfrm>
              <a:off x="3985784" y="3767880"/>
              <a:ext cx="1024731" cy="1024731"/>
            </a:xfrm>
            <a:custGeom>
              <a:avLst/>
              <a:gdLst>
                <a:gd name="connsiteX0" fmla="*/ 862127 w 862126"/>
                <a:gd name="connsiteY0" fmla="*/ 431063 h 862126"/>
                <a:gd name="connsiteX1" fmla="*/ 431063 w 862126"/>
                <a:gd name="connsiteY1" fmla="*/ 862127 h 862126"/>
                <a:gd name="connsiteX2" fmla="*/ 0 w 862126"/>
                <a:gd name="connsiteY2" fmla="*/ 431063 h 862126"/>
                <a:gd name="connsiteX3" fmla="*/ 431063 w 862126"/>
                <a:gd name="connsiteY3" fmla="*/ 0 h 862126"/>
                <a:gd name="connsiteX4" fmla="*/ 862127 w 862126"/>
                <a:gd name="connsiteY4" fmla="*/ 431063 h 862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126" h="862126">
                  <a:moveTo>
                    <a:pt x="862127" y="431063"/>
                  </a:moveTo>
                  <a:cubicBezTo>
                    <a:pt x="862127" y="669133"/>
                    <a:pt x="669133" y="862127"/>
                    <a:pt x="431063" y="862127"/>
                  </a:cubicBezTo>
                  <a:cubicBezTo>
                    <a:pt x="192994" y="862127"/>
                    <a:pt x="0" y="669133"/>
                    <a:pt x="0" y="431063"/>
                  </a:cubicBezTo>
                  <a:cubicBezTo>
                    <a:pt x="0" y="192994"/>
                    <a:pt x="192994" y="0"/>
                    <a:pt x="431063" y="0"/>
                  </a:cubicBezTo>
                  <a:cubicBezTo>
                    <a:pt x="669133" y="0"/>
                    <a:pt x="862127" y="192994"/>
                    <a:pt x="862127" y="431063"/>
                  </a:cubicBez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2" name="Freeform: Shape 30">
              <a:extLst>
                <a:ext uri="{FF2B5EF4-FFF2-40B4-BE49-F238E27FC236}">
                  <a16:creationId xmlns:a16="http://schemas.microsoft.com/office/drawing/2014/main" id="{A614DA5F-B96A-E98E-B29A-5377715419ED}"/>
                </a:ext>
              </a:extLst>
            </p:cNvPr>
            <p:cNvSpPr/>
            <p:nvPr/>
          </p:nvSpPr>
          <p:spPr>
            <a:xfrm>
              <a:off x="4478639" y="3049472"/>
              <a:ext cx="53814" cy="1230774"/>
            </a:xfrm>
            <a:custGeom>
              <a:avLst/>
              <a:gdLst>
                <a:gd name="connsiteX0" fmla="*/ 0 w 28575"/>
                <a:gd name="connsiteY0" fmla="*/ 0 h 1260633"/>
                <a:gd name="connsiteX1" fmla="*/ 28575 w 28575"/>
                <a:gd name="connsiteY1" fmla="*/ 0 h 1260633"/>
                <a:gd name="connsiteX2" fmla="*/ 28575 w 28575"/>
                <a:gd name="connsiteY2" fmla="*/ 1260634 h 1260633"/>
                <a:gd name="connsiteX3" fmla="*/ 0 w 28575"/>
                <a:gd name="connsiteY3" fmla="*/ 1260634 h 1260633"/>
              </a:gdLst>
              <a:ahLst/>
              <a:cxnLst>
                <a:cxn ang="0">
                  <a:pos x="connsiteX0" y="connsiteY0"/>
                </a:cxn>
                <a:cxn ang="0">
                  <a:pos x="connsiteX1" y="connsiteY1"/>
                </a:cxn>
                <a:cxn ang="0">
                  <a:pos x="connsiteX2" y="connsiteY2"/>
                </a:cxn>
                <a:cxn ang="0">
                  <a:pos x="connsiteX3" y="connsiteY3"/>
                </a:cxn>
              </a:cxnLst>
              <a:rect l="l" t="t" r="r" b="b"/>
              <a:pathLst>
                <a:path w="28575" h="1260633">
                  <a:moveTo>
                    <a:pt x="0" y="0"/>
                  </a:moveTo>
                  <a:lnTo>
                    <a:pt x="28575" y="0"/>
                  </a:lnTo>
                  <a:lnTo>
                    <a:pt x="28575" y="1260634"/>
                  </a:lnTo>
                  <a:lnTo>
                    <a:pt x="0" y="1260634"/>
                  </a:ln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3" name="Freeform: Shape 31">
              <a:extLst>
                <a:ext uri="{FF2B5EF4-FFF2-40B4-BE49-F238E27FC236}">
                  <a16:creationId xmlns:a16="http://schemas.microsoft.com/office/drawing/2014/main" id="{8C8424ED-EB2C-EC7F-B0D5-C52BCC88C0B4}"/>
                </a:ext>
              </a:extLst>
            </p:cNvPr>
            <p:cNvSpPr/>
            <p:nvPr/>
          </p:nvSpPr>
          <p:spPr>
            <a:xfrm>
              <a:off x="7041845" y="3767880"/>
              <a:ext cx="1024731" cy="1024731"/>
            </a:xfrm>
            <a:custGeom>
              <a:avLst/>
              <a:gdLst>
                <a:gd name="connsiteX0" fmla="*/ 862127 w 862126"/>
                <a:gd name="connsiteY0" fmla="*/ 431063 h 862126"/>
                <a:gd name="connsiteX1" fmla="*/ 431064 w 862126"/>
                <a:gd name="connsiteY1" fmla="*/ 862127 h 862126"/>
                <a:gd name="connsiteX2" fmla="*/ 0 w 862126"/>
                <a:gd name="connsiteY2" fmla="*/ 431063 h 862126"/>
                <a:gd name="connsiteX3" fmla="*/ 431064 w 862126"/>
                <a:gd name="connsiteY3" fmla="*/ 0 h 862126"/>
                <a:gd name="connsiteX4" fmla="*/ 862127 w 862126"/>
                <a:gd name="connsiteY4" fmla="*/ 431063 h 862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126" h="862126">
                  <a:moveTo>
                    <a:pt x="862127" y="431063"/>
                  </a:moveTo>
                  <a:cubicBezTo>
                    <a:pt x="862127" y="669133"/>
                    <a:pt x="669134" y="862127"/>
                    <a:pt x="431064" y="862127"/>
                  </a:cubicBezTo>
                  <a:cubicBezTo>
                    <a:pt x="192994" y="862127"/>
                    <a:pt x="0" y="669133"/>
                    <a:pt x="0" y="431063"/>
                  </a:cubicBezTo>
                  <a:cubicBezTo>
                    <a:pt x="0" y="192994"/>
                    <a:pt x="192994" y="0"/>
                    <a:pt x="431064" y="0"/>
                  </a:cubicBezTo>
                  <a:cubicBezTo>
                    <a:pt x="669134" y="0"/>
                    <a:pt x="862127" y="192994"/>
                    <a:pt x="862127" y="431063"/>
                  </a:cubicBez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4" name="Freeform: Shape 32">
              <a:extLst>
                <a:ext uri="{FF2B5EF4-FFF2-40B4-BE49-F238E27FC236}">
                  <a16:creationId xmlns:a16="http://schemas.microsoft.com/office/drawing/2014/main" id="{87CB5C00-21E6-1E66-B6DE-B8FD362B427A}"/>
                </a:ext>
              </a:extLst>
            </p:cNvPr>
            <p:cNvSpPr/>
            <p:nvPr/>
          </p:nvSpPr>
          <p:spPr>
            <a:xfrm>
              <a:off x="7537218" y="3049473"/>
              <a:ext cx="49087" cy="1230774"/>
            </a:xfrm>
            <a:custGeom>
              <a:avLst/>
              <a:gdLst>
                <a:gd name="connsiteX0" fmla="*/ 0 w 28575"/>
                <a:gd name="connsiteY0" fmla="*/ 0 h 1260633"/>
                <a:gd name="connsiteX1" fmla="*/ 28575 w 28575"/>
                <a:gd name="connsiteY1" fmla="*/ 0 h 1260633"/>
                <a:gd name="connsiteX2" fmla="*/ 28575 w 28575"/>
                <a:gd name="connsiteY2" fmla="*/ 1260634 h 1260633"/>
                <a:gd name="connsiteX3" fmla="*/ 0 w 28575"/>
                <a:gd name="connsiteY3" fmla="*/ 1260634 h 1260633"/>
              </a:gdLst>
              <a:ahLst/>
              <a:cxnLst>
                <a:cxn ang="0">
                  <a:pos x="connsiteX0" y="connsiteY0"/>
                </a:cxn>
                <a:cxn ang="0">
                  <a:pos x="connsiteX1" y="connsiteY1"/>
                </a:cxn>
                <a:cxn ang="0">
                  <a:pos x="connsiteX2" y="connsiteY2"/>
                </a:cxn>
                <a:cxn ang="0">
                  <a:pos x="connsiteX3" y="connsiteY3"/>
                </a:cxn>
              </a:cxnLst>
              <a:rect l="l" t="t" r="r" b="b"/>
              <a:pathLst>
                <a:path w="28575" h="1260633">
                  <a:moveTo>
                    <a:pt x="0" y="0"/>
                  </a:moveTo>
                  <a:lnTo>
                    <a:pt x="28575" y="0"/>
                  </a:lnTo>
                  <a:lnTo>
                    <a:pt x="28575" y="1260634"/>
                  </a:lnTo>
                  <a:lnTo>
                    <a:pt x="0" y="1260634"/>
                  </a:lnTo>
                  <a:close/>
                </a:path>
              </a:pathLst>
            </a:custGeom>
            <a:solidFill>
              <a:srgbClr val="58CED7"/>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5" name="Freeform: Shape 33">
              <a:extLst>
                <a:ext uri="{FF2B5EF4-FFF2-40B4-BE49-F238E27FC236}">
                  <a16:creationId xmlns:a16="http://schemas.microsoft.com/office/drawing/2014/main" id="{34540192-B7C6-1D44-4130-18DF40AE9E88}"/>
                </a:ext>
              </a:extLst>
            </p:cNvPr>
            <p:cNvSpPr/>
            <p:nvPr/>
          </p:nvSpPr>
          <p:spPr>
            <a:xfrm>
              <a:off x="5506705" y="2810623"/>
              <a:ext cx="1024731" cy="1024731"/>
            </a:xfrm>
            <a:custGeom>
              <a:avLst/>
              <a:gdLst>
                <a:gd name="connsiteX0" fmla="*/ 862127 w 862126"/>
                <a:gd name="connsiteY0" fmla="*/ 431063 h 862126"/>
                <a:gd name="connsiteX1" fmla="*/ 431063 w 862126"/>
                <a:gd name="connsiteY1" fmla="*/ 862127 h 862126"/>
                <a:gd name="connsiteX2" fmla="*/ 0 w 862126"/>
                <a:gd name="connsiteY2" fmla="*/ 431063 h 862126"/>
                <a:gd name="connsiteX3" fmla="*/ 431063 w 862126"/>
                <a:gd name="connsiteY3" fmla="*/ 0 h 862126"/>
                <a:gd name="connsiteX4" fmla="*/ 862127 w 862126"/>
                <a:gd name="connsiteY4" fmla="*/ 431063 h 862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126" h="862126">
                  <a:moveTo>
                    <a:pt x="862127" y="431063"/>
                  </a:moveTo>
                  <a:cubicBezTo>
                    <a:pt x="862127" y="669133"/>
                    <a:pt x="669133" y="862127"/>
                    <a:pt x="431063" y="862127"/>
                  </a:cubicBezTo>
                  <a:cubicBezTo>
                    <a:pt x="192993" y="862127"/>
                    <a:pt x="0" y="669133"/>
                    <a:pt x="0" y="431063"/>
                  </a:cubicBezTo>
                  <a:cubicBezTo>
                    <a:pt x="0" y="192994"/>
                    <a:pt x="192993" y="0"/>
                    <a:pt x="431063" y="0"/>
                  </a:cubicBezTo>
                  <a:cubicBezTo>
                    <a:pt x="669133" y="0"/>
                    <a:pt x="862127" y="192994"/>
                    <a:pt x="862127" y="431063"/>
                  </a:cubicBez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6" name="Freeform: Shape 34">
              <a:extLst>
                <a:ext uri="{FF2B5EF4-FFF2-40B4-BE49-F238E27FC236}">
                  <a16:creationId xmlns:a16="http://schemas.microsoft.com/office/drawing/2014/main" id="{819915E1-95AC-39DD-4F9D-7D18A18057FA}"/>
                </a:ext>
              </a:extLst>
            </p:cNvPr>
            <p:cNvSpPr/>
            <p:nvPr/>
          </p:nvSpPr>
          <p:spPr>
            <a:xfrm>
              <a:off x="6002089" y="3322991"/>
              <a:ext cx="50394" cy="1066308"/>
            </a:xfrm>
            <a:custGeom>
              <a:avLst/>
              <a:gdLst>
                <a:gd name="connsiteX0" fmla="*/ 0 w 28575"/>
                <a:gd name="connsiteY0" fmla="*/ 0 h 1260633"/>
                <a:gd name="connsiteX1" fmla="*/ 28575 w 28575"/>
                <a:gd name="connsiteY1" fmla="*/ 0 h 1260633"/>
                <a:gd name="connsiteX2" fmla="*/ 28575 w 28575"/>
                <a:gd name="connsiteY2" fmla="*/ 1260634 h 1260633"/>
                <a:gd name="connsiteX3" fmla="*/ 0 w 28575"/>
                <a:gd name="connsiteY3" fmla="*/ 1260634 h 1260633"/>
              </a:gdLst>
              <a:ahLst/>
              <a:cxnLst>
                <a:cxn ang="0">
                  <a:pos x="connsiteX0" y="connsiteY0"/>
                </a:cxn>
                <a:cxn ang="0">
                  <a:pos x="connsiteX1" y="connsiteY1"/>
                </a:cxn>
                <a:cxn ang="0">
                  <a:pos x="connsiteX2" y="connsiteY2"/>
                </a:cxn>
                <a:cxn ang="0">
                  <a:pos x="connsiteX3" y="connsiteY3"/>
                </a:cxn>
              </a:cxnLst>
              <a:rect l="l" t="t" r="r" b="b"/>
              <a:pathLst>
                <a:path w="28575" h="1260633">
                  <a:moveTo>
                    <a:pt x="0" y="0"/>
                  </a:moveTo>
                  <a:lnTo>
                    <a:pt x="28575" y="0"/>
                  </a:lnTo>
                  <a:lnTo>
                    <a:pt x="28575" y="1260634"/>
                  </a:lnTo>
                  <a:lnTo>
                    <a:pt x="0" y="1260634"/>
                  </a:ln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7" name="Freeform: Shape 35">
              <a:extLst>
                <a:ext uri="{FF2B5EF4-FFF2-40B4-BE49-F238E27FC236}">
                  <a16:creationId xmlns:a16="http://schemas.microsoft.com/office/drawing/2014/main" id="{93D88745-7662-8D95-8524-45BC2440F709}"/>
                </a:ext>
              </a:extLst>
            </p:cNvPr>
            <p:cNvSpPr/>
            <p:nvPr/>
          </p:nvSpPr>
          <p:spPr>
            <a:xfrm>
              <a:off x="8562409" y="2776885"/>
              <a:ext cx="1024731" cy="1024731"/>
            </a:xfrm>
            <a:custGeom>
              <a:avLst/>
              <a:gdLst>
                <a:gd name="connsiteX0" fmla="*/ 862127 w 862126"/>
                <a:gd name="connsiteY0" fmla="*/ 431063 h 862126"/>
                <a:gd name="connsiteX1" fmla="*/ 431064 w 862126"/>
                <a:gd name="connsiteY1" fmla="*/ 862127 h 862126"/>
                <a:gd name="connsiteX2" fmla="*/ 1 w 862126"/>
                <a:gd name="connsiteY2" fmla="*/ 431063 h 862126"/>
                <a:gd name="connsiteX3" fmla="*/ 431064 w 862126"/>
                <a:gd name="connsiteY3" fmla="*/ 0 h 862126"/>
                <a:gd name="connsiteX4" fmla="*/ 862127 w 862126"/>
                <a:gd name="connsiteY4" fmla="*/ 431063 h 862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126" h="862126">
                  <a:moveTo>
                    <a:pt x="862127" y="431063"/>
                  </a:moveTo>
                  <a:cubicBezTo>
                    <a:pt x="862127" y="669133"/>
                    <a:pt x="669134" y="862127"/>
                    <a:pt x="431064" y="862127"/>
                  </a:cubicBezTo>
                  <a:cubicBezTo>
                    <a:pt x="192994" y="862127"/>
                    <a:pt x="1" y="669133"/>
                    <a:pt x="1" y="431063"/>
                  </a:cubicBezTo>
                  <a:cubicBezTo>
                    <a:pt x="1" y="192994"/>
                    <a:pt x="192994" y="0"/>
                    <a:pt x="431064" y="0"/>
                  </a:cubicBezTo>
                  <a:cubicBezTo>
                    <a:pt x="669134" y="0"/>
                    <a:pt x="862127" y="192994"/>
                    <a:pt x="862127" y="431063"/>
                  </a:cubicBez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8" name="Freeform: Shape 36">
              <a:extLst>
                <a:ext uri="{FF2B5EF4-FFF2-40B4-BE49-F238E27FC236}">
                  <a16:creationId xmlns:a16="http://schemas.microsoft.com/office/drawing/2014/main" id="{03EBE05E-5B3C-0A6B-4CD7-E3382D3A3587}"/>
                </a:ext>
              </a:extLst>
            </p:cNvPr>
            <p:cNvSpPr/>
            <p:nvPr/>
          </p:nvSpPr>
          <p:spPr>
            <a:xfrm>
              <a:off x="9072379" y="3322991"/>
              <a:ext cx="51795" cy="1090370"/>
            </a:xfrm>
            <a:custGeom>
              <a:avLst/>
              <a:gdLst>
                <a:gd name="connsiteX0" fmla="*/ 0 w 28575"/>
                <a:gd name="connsiteY0" fmla="*/ 0 h 1260633"/>
                <a:gd name="connsiteX1" fmla="*/ 28575 w 28575"/>
                <a:gd name="connsiteY1" fmla="*/ 0 h 1260633"/>
                <a:gd name="connsiteX2" fmla="*/ 28575 w 28575"/>
                <a:gd name="connsiteY2" fmla="*/ 1260634 h 1260633"/>
                <a:gd name="connsiteX3" fmla="*/ 0 w 28575"/>
                <a:gd name="connsiteY3" fmla="*/ 1260634 h 1260633"/>
              </a:gdLst>
              <a:ahLst/>
              <a:cxnLst>
                <a:cxn ang="0">
                  <a:pos x="connsiteX0" y="connsiteY0"/>
                </a:cxn>
                <a:cxn ang="0">
                  <a:pos x="connsiteX1" y="connsiteY1"/>
                </a:cxn>
                <a:cxn ang="0">
                  <a:pos x="connsiteX2" y="connsiteY2"/>
                </a:cxn>
                <a:cxn ang="0">
                  <a:pos x="connsiteX3" y="connsiteY3"/>
                </a:cxn>
              </a:cxnLst>
              <a:rect l="l" t="t" r="r" b="b"/>
              <a:pathLst>
                <a:path w="28575" h="1260633">
                  <a:moveTo>
                    <a:pt x="0" y="0"/>
                  </a:moveTo>
                  <a:lnTo>
                    <a:pt x="28575" y="0"/>
                  </a:lnTo>
                  <a:lnTo>
                    <a:pt x="28575" y="1260634"/>
                  </a:lnTo>
                  <a:lnTo>
                    <a:pt x="0" y="1260634"/>
                  </a:lnTo>
                  <a:close/>
                </a:path>
              </a:pathLst>
            </a:custGeom>
            <a:solidFill>
              <a:srgbClr val="001A4B"/>
            </a:solidFill>
            <a:ln w="9525" cap="flat">
              <a:noFill/>
              <a:prstDash val="solid"/>
              <a:miter/>
            </a:ln>
          </p:spPr>
          <p:txBody>
            <a:bodyPr rtlCol="0" anchor="ctr"/>
            <a:lstStyle/>
            <a:p>
              <a:pPr defTabSz="457189">
                <a:defRPr/>
              </a:pPr>
              <a:endParaRPr lang="en-US" dirty="0">
                <a:solidFill>
                  <a:srgbClr val="FFFFFF"/>
                </a:solidFill>
                <a:latin typeface="Calibri" panose="020F0502020204030204" pitchFamily="34" charset="0"/>
                <a:cs typeface="Calibri" panose="020F0502020204030204" pitchFamily="34" charset="0"/>
              </a:endParaRPr>
            </a:p>
          </p:txBody>
        </p:sp>
        <p:sp>
          <p:nvSpPr>
            <p:cNvPr id="49" name="Kotak Teks 3">
              <a:extLst>
                <a:ext uri="{FF2B5EF4-FFF2-40B4-BE49-F238E27FC236}">
                  <a16:creationId xmlns:a16="http://schemas.microsoft.com/office/drawing/2014/main" id="{B83139F7-9CFF-1428-9DED-B741729A5FA0}"/>
                </a:ext>
              </a:extLst>
            </p:cNvPr>
            <p:cNvSpPr txBox="1"/>
            <p:nvPr/>
          </p:nvSpPr>
          <p:spPr>
            <a:xfrm>
              <a:off x="2593061" y="3032976"/>
              <a:ext cx="722023" cy="499489"/>
            </a:xfrm>
            <a:prstGeom prst="rect">
              <a:avLst/>
            </a:prstGeom>
            <a:noFill/>
          </p:spPr>
          <p:txBody>
            <a:bodyPr wrap="square" rtlCol="0">
              <a:spAutoFit/>
            </a:bodyPr>
            <a:lstStyle/>
            <a:p>
              <a:pPr algn="ctr" defTabSz="457189">
                <a:defRPr/>
              </a:pPr>
              <a:r>
                <a:rPr lang="en-US" b="1" spc="100" dirty="0">
                  <a:solidFill>
                    <a:srgbClr val="FFFFFF"/>
                  </a:solidFill>
                  <a:latin typeface="Calibri" panose="020F0502020204030204" pitchFamily="34" charset="0"/>
                  <a:ea typeface="Roboto" panose="02000000000000000000" pitchFamily="2" charset="0"/>
                  <a:cs typeface="Calibri" panose="020F0502020204030204" pitchFamily="34" charset="0"/>
                </a:rPr>
                <a:t> </a:t>
              </a:r>
              <a:r>
                <a:rPr lang="en-US"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2005</a:t>
              </a:r>
              <a:r>
                <a:rPr lang="en-US" sz="1600"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a:t>
              </a:r>
              <a:r>
                <a:rPr lang="en-US" b="1" spc="100" dirty="0">
                  <a:solidFill>
                    <a:srgbClr val="FFFFFF"/>
                  </a:solidFill>
                  <a:effectLst>
                    <a:outerShdw blurRad="50800" dist="38100" dir="2700000" algn="tl" rotWithShape="0">
                      <a:prstClr val="black">
                        <a:alpha val="40000"/>
                      </a:prstClr>
                    </a:outerShdw>
                  </a:effectLst>
                  <a:latin typeface="Calibri" panose="020F0502020204030204" pitchFamily="34" charset="0"/>
                  <a:ea typeface="Roboto" panose="02000000000000000000" pitchFamily="2" charset="0"/>
                  <a:cs typeface="Calibri" panose="020F0502020204030204" pitchFamily="34" charset="0"/>
                </a:rPr>
                <a:t> </a:t>
              </a:r>
            </a:p>
            <a:p>
              <a:pPr algn="ctr" defTabSz="457189">
                <a:defRPr/>
              </a:pPr>
              <a:r>
                <a:rPr lang="en-US"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2009</a:t>
              </a:r>
              <a:endParaRPr lang="en-ID"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endParaRPr>
            </a:p>
          </p:txBody>
        </p:sp>
        <p:sp>
          <p:nvSpPr>
            <p:cNvPr id="50" name="Kotak Teks 3">
              <a:extLst>
                <a:ext uri="{FF2B5EF4-FFF2-40B4-BE49-F238E27FC236}">
                  <a16:creationId xmlns:a16="http://schemas.microsoft.com/office/drawing/2014/main" id="{CC753E9E-51E7-49D6-E15B-6A75BA9FBB37}"/>
                </a:ext>
              </a:extLst>
            </p:cNvPr>
            <p:cNvSpPr txBox="1"/>
            <p:nvPr/>
          </p:nvSpPr>
          <p:spPr>
            <a:xfrm>
              <a:off x="4049959" y="4110968"/>
              <a:ext cx="916646" cy="285422"/>
            </a:xfrm>
            <a:prstGeom prst="rect">
              <a:avLst/>
            </a:prstGeom>
            <a:noFill/>
          </p:spPr>
          <p:txBody>
            <a:bodyPr wrap="square" rtlCol="0">
              <a:spAutoFit/>
            </a:bodyPr>
            <a:lstStyle/>
            <a:p>
              <a:pPr algn="ctr" defTabSz="457189">
                <a:defRPr/>
              </a:pPr>
              <a:r>
                <a:rPr lang="en-US"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2013</a:t>
              </a:r>
              <a:endParaRPr lang="en-ID" sz="2000"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endParaRPr>
            </a:p>
          </p:txBody>
        </p:sp>
        <p:sp>
          <p:nvSpPr>
            <p:cNvPr id="51" name="Kotak Teks 3">
              <a:extLst>
                <a:ext uri="{FF2B5EF4-FFF2-40B4-BE49-F238E27FC236}">
                  <a16:creationId xmlns:a16="http://schemas.microsoft.com/office/drawing/2014/main" id="{B74A1F89-D058-DF8F-858C-66C499DC62B5}"/>
                </a:ext>
              </a:extLst>
            </p:cNvPr>
            <p:cNvSpPr txBox="1"/>
            <p:nvPr/>
          </p:nvSpPr>
          <p:spPr>
            <a:xfrm>
              <a:off x="5681349" y="3136059"/>
              <a:ext cx="709409" cy="285422"/>
            </a:xfrm>
            <a:prstGeom prst="rect">
              <a:avLst/>
            </a:prstGeom>
            <a:noFill/>
          </p:spPr>
          <p:txBody>
            <a:bodyPr wrap="square" rtlCol="0">
              <a:spAutoFit/>
            </a:bodyPr>
            <a:lstStyle/>
            <a:p>
              <a:pPr algn="ctr" defTabSz="457189">
                <a:defRPr/>
              </a:pPr>
              <a:r>
                <a:rPr lang="en-US"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2014</a:t>
              </a:r>
              <a:endParaRPr lang="en-ID" sz="1400"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endParaRPr>
            </a:p>
          </p:txBody>
        </p:sp>
        <p:sp>
          <p:nvSpPr>
            <p:cNvPr id="52" name="Kotak Teks 3">
              <a:extLst>
                <a:ext uri="{FF2B5EF4-FFF2-40B4-BE49-F238E27FC236}">
                  <a16:creationId xmlns:a16="http://schemas.microsoft.com/office/drawing/2014/main" id="{0C314E39-CE98-5F6B-E9AE-F60C725D4984}"/>
                </a:ext>
              </a:extLst>
            </p:cNvPr>
            <p:cNvSpPr txBox="1"/>
            <p:nvPr/>
          </p:nvSpPr>
          <p:spPr>
            <a:xfrm>
              <a:off x="7218866" y="4143411"/>
              <a:ext cx="670688" cy="285422"/>
            </a:xfrm>
            <a:prstGeom prst="rect">
              <a:avLst/>
            </a:prstGeom>
            <a:noFill/>
          </p:spPr>
          <p:txBody>
            <a:bodyPr wrap="square" rtlCol="0">
              <a:spAutoFit/>
            </a:bodyPr>
            <a:lstStyle/>
            <a:p>
              <a:pPr algn="ctr" defTabSz="457189">
                <a:defRPr/>
              </a:pPr>
              <a:r>
                <a:rPr lang="en-US"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2017</a:t>
              </a:r>
              <a:endParaRPr lang="en-ID" sz="1600"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endParaRPr>
            </a:p>
          </p:txBody>
        </p:sp>
        <p:sp>
          <p:nvSpPr>
            <p:cNvPr id="53" name="Kotak Teks 3">
              <a:extLst>
                <a:ext uri="{FF2B5EF4-FFF2-40B4-BE49-F238E27FC236}">
                  <a16:creationId xmlns:a16="http://schemas.microsoft.com/office/drawing/2014/main" id="{38D9C310-8865-1FE4-A6D2-3F379A43D10C}"/>
                </a:ext>
              </a:extLst>
            </p:cNvPr>
            <p:cNvSpPr txBox="1"/>
            <p:nvPr/>
          </p:nvSpPr>
          <p:spPr>
            <a:xfrm>
              <a:off x="8709101" y="3155694"/>
              <a:ext cx="779217" cy="285422"/>
            </a:xfrm>
            <a:prstGeom prst="rect">
              <a:avLst/>
            </a:prstGeom>
            <a:noFill/>
          </p:spPr>
          <p:txBody>
            <a:bodyPr wrap="square" rtlCol="0">
              <a:spAutoFit/>
            </a:bodyPr>
            <a:lstStyle/>
            <a:p>
              <a:pPr algn="ctr" defTabSz="457189">
                <a:defRPr/>
              </a:pPr>
              <a:r>
                <a:rPr lang="en-US"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rPr>
                <a:t>2020</a:t>
              </a:r>
              <a:endParaRPr lang="en-ID" sz="1600" b="1" spc="100" dirty="0">
                <a:solidFill>
                  <a:srgbClr val="FFFFFF"/>
                </a:solidFill>
                <a:effectLst>
                  <a:outerShdw blurRad="50800" dist="38100" dir="2700000" algn="tl" rotWithShape="0">
                    <a:prstClr val="black">
                      <a:alpha val="40000"/>
                    </a:prstClr>
                  </a:outerShdw>
                </a:effectLst>
                <a:latin typeface="Arial" panose="020B0604020202020204" pitchFamily="34" charset="0"/>
                <a:ea typeface="Roboto" panose="02000000000000000000" pitchFamily="2" charset="0"/>
                <a:cs typeface="Arial" panose="020B0604020202020204" pitchFamily="34" charset="0"/>
              </a:endParaRPr>
            </a:p>
          </p:txBody>
        </p:sp>
      </p:grpSp>
      <p:pic>
        <p:nvPicPr>
          <p:cNvPr id="64" name="Picture 2" descr="What do you call the disease caused by the novel coronavirus? Covid-19">
            <a:extLst>
              <a:ext uri="{FF2B5EF4-FFF2-40B4-BE49-F238E27FC236}">
                <a16:creationId xmlns:a16="http://schemas.microsoft.com/office/drawing/2014/main" id="{A9199ED9-B919-3A26-0B23-43D342533EA4}"/>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819807" y="4311989"/>
            <a:ext cx="1179579" cy="117957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AB237E79-18A7-3CA7-B6EB-86B753818666}"/>
              </a:ext>
            </a:extLst>
          </p:cNvPr>
          <p:cNvSpPr txBox="1"/>
          <p:nvPr/>
        </p:nvSpPr>
        <p:spPr>
          <a:xfrm>
            <a:off x="530921" y="156975"/>
            <a:ext cx="7176867" cy="646331"/>
          </a:xfrm>
          <a:prstGeom prst="rect">
            <a:avLst/>
          </a:prstGeom>
          <a:noFill/>
        </p:spPr>
        <p:txBody>
          <a:bodyPr wrap="square" rtlCol="0">
            <a:spAutoFit/>
          </a:bodyPr>
          <a:lstStyle/>
          <a:p>
            <a:pPr defTabSz="457189">
              <a:defRPr/>
            </a:pPr>
            <a:r>
              <a:rPr lang="en-US" sz="3600" b="1" spc="-51" dirty="0">
                <a:solidFill>
                  <a:srgbClr val="00447C"/>
                </a:solidFill>
                <a:latin typeface="Arial" panose="020B0604020202020204" pitchFamily="34" charset="0"/>
                <a:cs typeface="Arial" panose="020B0604020202020204" pitchFamily="34" charset="0"/>
              </a:rPr>
              <a:t>MUSC Telehealth History</a:t>
            </a:r>
          </a:p>
        </p:txBody>
      </p:sp>
    </p:spTree>
    <p:custDataLst>
      <p:tags r:id="rId1"/>
    </p:custDataLst>
    <p:extLst>
      <p:ext uri="{BB962C8B-B14F-4D97-AF65-F5344CB8AC3E}">
        <p14:creationId xmlns:p14="http://schemas.microsoft.com/office/powerpoint/2010/main" val="2180885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taking a video call with a doctor&#10;&#10;AI-generated content may be incorrect.">
            <a:extLst>
              <a:ext uri="{FF2B5EF4-FFF2-40B4-BE49-F238E27FC236}">
                <a16:creationId xmlns:a16="http://schemas.microsoft.com/office/drawing/2014/main" id="{56350F00-8A3F-D6E0-4AE2-4A93944A099A}"/>
              </a:ext>
            </a:extLst>
          </p:cNvPr>
          <p:cNvPicPr>
            <a:picLocks noChangeAspect="1"/>
          </p:cNvPicPr>
          <p:nvPr/>
        </p:nvPicPr>
        <p:blipFill>
          <a:blip r:embed="rId3">
            <a:extLst>
              <a:ext uri="{28A0092B-C50C-407E-A947-70E740481C1C}">
                <a14:useLocalDpi xmlns:a14="http://schemas.microsoft.com/office/drawing/2010/main" val="0"/>
              </a:ext>
            </a:extLst>
          </a:blip>
          <a:srcRect r="29246" b="1"/>
          <a:stretch/>
        </p:blipFill>
        <p:spPr>
          <a:xfrm>
            <a:off x="6096000" y="1094485"/>
            <a:ext cx="6107875" cy="5287432"/>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3" name="Content Placeholder 2">
            <a:extLst>
              <a:ext uri="{FF2B5EF4-FFF2-40B4-BE49-F238E27FC236}">
                <a16:creationId xmlns:a16="http://schemas.microsoft.com/office/drawing/2014/main" id="{95C3C773-B731-B142-B55B-F45F6345C37E}"/>
              </a:ext>
            </a:extLst>
          </p:cNvPr>
          <p:cNvSpPr>
            <a:spLocks noGrp="1"/>
          </p:cNvSpPr>
          <p:nvPr>
            <p:ph idx="1"/>
          </p:nvPr>
        </p:nvSpPr>
        <p:spPr>
          <a:xfrm>
            <a:off x="394525" y="1295401"/>
            <a:ext cx="6197600" cy="4796537"/>
          </a:xfrm>
        </p:spPr>
        <p:txBody>
          <a:bodyPr>
            <a:normAutofit fontScale="92500" lnSpcReduction="10000"/>
          </a:bodyPr>
          <a:lstStyle/>
          <a:p>
            <a:pPr>
              <a:lnSpc>
                <a:spcPct val="90000"/>
              </a:lnSpc>
            </a:pPr>
            <a:endParaRPr lang="en-US" sz="2133" b="1" dirty="0"/>
          </a:p>
          <a:p>
            <a:pPr>
              <a:lnSpc>
                <a:spcPct val="110000"/>
              </a:lnSpc>
            </a:pPr>
            <a:r>
              <a:rPr lang="en-US" b="1" dirty="0"/>
              <a:t>Problem</a:t>
            </a:r>
            <a:r>
              <a:rPr lang="en-US" dirty="0"/>
              <a:t>: Patients in South Carolina</a:t>
            </a:r>
            <a:r>
              <a:rPr lang="en-US" kern="100" dirty="0">
                <a:ea typeface="Aptos" panose="020B0004020202020204" pitchFamily="34" charset="0"/>
              </a:rPr>
              <a:t> often have difficulty accessing in-person care, which results in delays and poor health outcomes</a:t>
            </a:r>
          </a:p>
          <a:p>
            <a:pPr lvl="1">
              <a:lnSpc>
                <a:spcPct val="110000"/>
              </a:lnSpc>
            </a:pPr>
            <a:r>
              <a:rPr lang="en-US" sz="2400" b="1" dirty="0"/>
              <a:t>Context</a:t>
            </a:r>
            <a:r>
              <a:rPr lang="en-US" sz="2400" dirty="0"/>
              <a:t>: South Carolina has 41 out of 46 counties designated as Health Professional Shortage Areas (HPSAs), leading to delays in accessing in-person specialty care.</a:t>
            </a:r>
          </a:p>
          <a:p>
            <a:pPr lvl="1">
              <a:lnSpc>
                <a:spcPct val="110000"/>
              </a:lnSpc>
            </a:pPr>
            <a:r>
              <a:rPr lang="en-US" sz="2400" kern="100" dirty="0">
                <a:ea typeface="Aptos" panose="020B0004020202020204" pitchFamily="34" charset="0"/>
              </a:rPr>
              <a:t>Average Wait times for in-person specialty visits could take 3-6 months.</a:t>
            </a:r>
          </a:p>
          <a:p>
            <a:pPr marL="609585" lvl="1" indent="0">
              <a:lnSpc>
                <a:spcPct val="110000"/>
              </a:lnSpc>
              <a:buNone/>
            </a:pPr>
            <a:endParaRPr lang="en-US" sz="2400" kern="100" dirty="0">
              <a:ea typeface="Aptos" panose="020B0004020202020204" pitchFamily="34" charset="0"/>
            </a:endParaRPr>
          </a:p>
          <a:p>
            <a:pPr>
              <a:lnSpc>
                <a:spcPct val="110000"/>
              </a:lnSpc>
            </a:pPr>
            <a:endParaRPr lang="en-US" sz="1400" b="1" dirty="0"/>
          </a:p>
          <a:p>
            <a:pPr>
              <a:lnSpc>
                <a:spcPct val="90000"/>
              </a:lnSpc>
            </a:pPr>
            <a:endParaRPr lang="en-US" sz="1400" dirty="0"/>
          </a:p>
        </p:txBody>
      </p:sp>
      <p:sp>
        <p:nvSpPr>
          <p:cNvPr id="4" name="Title 3">
            <a:extLst>
              <a:ext uri="{FF2B5EF4-FFF2-40B4-BE49-F238E27FC236}">
                <a16:creationId xmlns:a16="http://schemas.microsoft.com/office/drawing/2014/main" id="{59B8B163-7E71-56F5-840D-C771815113AF}"/>
              </a:ext>
            </a:extLst>
          </p:cNvPr>
          <p:cNvSpPr>
            <a:spLocks noGrp="1"/>
          </p:cNvSpPr>
          <p:nvPr>
            <p:ph type="title"/>
          </p:nvPr>
        </p:nvSpPr>
        <p:spPr>
          <a:xfrm>
            <a:off x="609600" y="104611"/>
            <a:ext cx="11176000" cy="990600"/>
          </a:xfrm>
        </p:spPr>
        <p:txBody>
          <a:bodyPr>
            <a:normAutofit fontScale="90000"/>
          </a:bodyPr>
          <a:lstStyle/>
          <a:p>
            <a:r>
              <a:rPr lang="en-US" sz="5333" dirty="0"/>
              <a:t>Problem: Access challenge in SC</a:t>
            </a:r>
          </a:p>
        </p:txBody>
      </p:sp>
    </p:spTree>
    <p:extLst>
      <p:ext uri="{BB962C8B-B14F-4D97-AF65-F5344CB8AC3E}">
        <p14:creationId xmlns:p14="http://schemas.microsoft.com/office/powerpoint/2010/main" val="2049802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7AD7-4088-B075-F3C0-15287554BA95}"/>
              </a:ext>
            </a:extLst>
          </p:cNvPr>
          <p:cNvSpPr>
            <a:spLocks noGrp="1"/>
          </p:cNvSpPr>
          <p:nvPr>
            <p:ph type="title"/>
          </p:nvPr>
        </p:nvSpPr>
        <p:spPr>
          <a:xfrm>
            <a:off x="975851" y="905782"/>
            <a:ext cx="10999839" cy="2523218"/>
          </a:xfrm>
        </p:spPr>
        <p:txBody>
          <a:bodyPr>
            <a:normAutofit/>
          </a:bodyPr>
          <a:lstStyle/>
          <a:p>
            <a:pPr algn="l">
              <a:lnSpc>
                <a:spcPct val="100000"/>
              </a:lnSpc>
            </a:pPr>
            <a:r>
              <a:rPr lang="en-US" sz="2800" b="0" dirty="0"/>
              <a:t>The Telehealth Centers of Excellence (COEs) research and evaluate virtual care services to improve health access and outcomes.</a:t>
            </a:r>
          </a:p>
        </p:txBody>
      </p:sp>
      <p:sp>
        <p:nvSpPr>
          <p:cNvPr id="3" name="Rounded Rectangle 2">
            <a:hlinkClick r:id="rId2"/>
            <a:extLst>
              <a:ext uri="{FF2B5EF4-FFF2-40B4-BE49-F238E27FC236}">
                <a16:creationId xmlns:a16="http://schemas.microsoft.com/office/drawing/2014/main" id="{FCC7CAB4-F249-FE59-29A2-E03408A1B913}"/>
              </a:ext>
            </a:extLst>
          </p:cNvPr>
          <p:cNvSpPr/>
          <p:nvPr/>
        </p:nvSpPr>
        <p:spPr>
          <a:xfrm>
            <a:off x="838200" y="3508171"/>
            <a:ext cx="1934817" cy="501293"/>
          </a:xfrm>
          <a:prstGeom prst="roundRect">
            <a:avLst/>
          </a:prstGeom>
          <a:solidFill>
            <a:srgbClr val="FEC6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4CA9"/>
                </a:solidFill>
                <a:latin typeface="Verdana" panose="020B0604030504040204" pitchFamily="34" charset="0"/>
                <a:ea typeface="Verdana" panose="020B0604030504040204" pitchFamily="34" charset="0"/>
                <a:cs typeface="Verdana" panose="020B0604030504040204" pitchFamily="34" charset="0"/>
              </a:rPr>
              <a:t>TelehealthCOE.org</a:t>
            </a:r>
          </a:p>
        </p:txBody>
      </p:sp>
      <p:sp>
        <p:nvSpPr>
          <p:cNvPr id="4" name="TextBox 3">
            <a:extLst>
              <a:ext uri="{FF2B5EF4-FFF2-40B4-BE49-F238E27FC236}">
                <a16:creationId xmlns:a16="http://schemas.microsoft.com/office/drawing/2014/main" id="{C0CA975F-5D8C-520B-EC1B-295641CA8073}"/>
              </a:ext>
            </a:extLst>
          </p:cNvPr>
          <p:cNvSpPr txBox="1"/>
          <p:nvPr/>
        </p:nvSpPr>
        <p:spPr>
          <a:xfrm>
            <a:off x="838200" y="298939"/>
            <a:ext cx="8250400" cy="646331"/>
          </a:xfrm>
          <a:prstGeom prst="rect">
            <a:avLst/>
          </a:prstGeom>
          <a:noFill/>
        </p:spPr>
        <p:txBody>
          <a:bodyPr wrap="none" rtlCol="0">
            <a:spAutoFit/>
          </a:bodyPr>
          <a:lstStyle/>
          <a:p>
            <a:r>
              <a:rPr lang="en-US" sz="3600" b="1" dirty="0"/>
              <a:t>What is a Telehealth Center of Excellence?</a:t>
            </a:r>
          </a:p>
        </p:txBody>
      </p:sp>
    </p:spTree>
    <p:extLst>
      <p:ext uri="{BB962C8B-B14F-4D97-AF65-F5344CB8AC3E}">
        <p14:creationId xmlns:p14="http://schemas.microsoft.com/office/powerpoint/2010/main" val="3358789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D9D299-10C8-2891-9512-BC2F50D0AE2E}"/>
              </a:ext>
            </a:extLst>
          </p:cNvPr>
          <p:cNvSpPr>
            <a:spLocks noGrp="1"/>
          </p:cNvSpPr>
          <p:nvPr>
            <p:ph type="title" idx="4294967295"/>
          </p:nvPr>
        </p:nvSpPr>
        <p:spPr>
          <a:xfrm>
            <a:off x="89065" y="111121"/>
            <a:ext cx="12095302" cy="683846"/>
          </a:xfrm>
        </p:spPr>
        <p:txBody>
          <a:bodyPr/>
          <a:lstStyle/>
          <a:p>
            <a:pPr algn="ctr"/>
            <a:r>
              <a:rPr lang="en-US" dirty="0"/>
              <a:t>MUSC COE Team Health Services Research</a:t>
            </a:r>
          </a:p>
        </p:txBody>
      </p:sp>
      <p:sp>
        <p:nvSpPr>
          <p:cNvPr id="8" name="TextBox 7">
            <a:extLst>
              <a:ext uri="{FF2B5EF4-FFF2-40B4-BE49-F238E27FC236}">
                <a16:creationId xmlns:a16="http://schemas.microsoft.com/office/drawing/2014/main" id="{2C373FBC-086A-46D0-2A0F-742F199EA04F}"/>
              </a:ext>
            </a:extLst>
          </p:cNvPr>
          <p:cNvSpPr txBox="1"/>
          <p:nvPr/>
        </p:nvSpPr>
        <p:spPr>
          <a:xfrm>
            <a:off x="1398614" y="2845410"/>
            <a:ext cx="1608364" cy="461665"/>
          </a:xfrm>
          <a:prstGeom prst="rect">
            <a:avLst/>
          </a:prstGeom>
          <a:noFill/>
        </p:spPr>
        <p:txBody>
          <a:bodyPr wrap="square">
            <a:spAutoFit/>
          </a:bodyPr>
          <a:lstStyle/>
          <a:p>
            <a:pPr marL="0" indent="0">
              <a:buNone/>
            </a:pPr>
            <a:r>
              <a:rPr lang="en-US" altLang="en-US" sz="1200" dirty="0"/>
              <a:t>Caitlin Koob, PhD</a:t>
            </a:r>
          </a:p>
          <a:p>
            <a:pPr marL="0" indent="0">
              <a:buNone/>
            </a:pPr>
            <a:r>
              <a:rPr lang="en-US" altLang="en-US" sz="1200" dirty="0"/>
              <a:t>Assistant Professor</a:t>
            </a:r>
          </a:p>
        </p:txBody>
      </p:sp>
      <p:pic>
        <p:nvPicPr>
          <p:cNvPr id="9" name="Picture 8">
            <a:extLst>
              <a:ext uri="{FF2B5EF4-FFF2-40B4-BE49-F238E27FC236}">
                <a16:creationId xmlns:a16="http://schemas.microsoft.com/office/drawing/2014/main" id="{3C8D35D5-B248-D314-0FA2-9850A516BE0D}"/>
              </a:ext>
            </a:extLst>
          </p:cNvPr>
          <p:cNvPicPr>
            <a:picLocks noChangeAspect="1"/>
          </p:cNvPicPr>
          <p:nvPr/>
        </p:nvPicPr>
        <p:blipFill>
          <a:blip r:embed="rId2"/>
          <a:stretch>
            <a:fillRect/>
          </a:stretch>
        </p:blipFill>
        <p:spPr>
          <a:xfrm>
            <a:off x="1561279" y="1375116"/>
            <a:ext cx="1010208" cy="1371600"/>
          </a:xfrm>
          <a:prstGeom prst="rect">
            <a:avLst/>
          </a:prstGeom>
        </p:spPr>
      </p:pic>
      <p:sp>
        <p:nvSpPr>
          <p:cNvPr id="13" name="TextBox 12">
            <a:extLst>
              <a:ext uri="{FF2B5EF4-FFF2-40B4-BE49-F238E27FC236}">
                <a16:creationId xmlns:a16="http://schemas.microsoft.com/office/drawing/2014/main" id="{7D33D8EA-903E-067C-E642-A7B07B03E6BB}"/>
              </a:ext>
            </a:extLst>
          </p:cNvPr>
          <p:cNvSpPr txBox="1"/>
          <p:nvPr/>
        </p:nvSpPr>
        <p:spPr>
          <a:xfrm>
            <a:off x="10888028" y="2783479"/>
            <a:ext cx="1303972" cy="646331"/>
          </a:xfrm>
          <a:prstGeom prst="rect">
            <a:avLst/>
          </a:prstGeom>
          <a:noFill/>
        </p:spPr>
        <p:txBody>
          <a:bodyPr wrap="square">
            <a:spAutoFit/>
          </a:bodyPr>
          <a:lstStyle/>
          <a:p>
            <a:pPr marL="0" indent="0">
              <a:buNone/>
            </a:pPr>
            <a:r>
              <a:rPr lang="en-US" altLang="en-US" sz="1200" dirty="0"/>
              <a:t>Emily Warr, MSN</a:t>
            </a:r>
          </a:p>
          <a:p>
            <a:pPr marL="0" indent="0">
              <a:buNone/>
            </a:pPr>
            <a:r>
              <a:rPr lang="en-US" altLang="en-US" sz="1200" dirty="0"/>
              <a:t>Telehealth Administrator</a:t>
            </a:r>
          </a:p>
        </p:txBody>
      </p:sp>
      <p:pic>
        <p:nvPicPr>
          <p:cNvPr id="15" name="Picture 14" descr="A person in a black shirt&#10;&#10;AI-generated content may be incorrect.">
            <a:extLst>
              <a:ext uri="{FF2B5EF4-FFF2-40B4-BE49-F238E27FC236}">
                <a16:creationId xmlns:a16="http://schemas.microsoft.com/office/drawing/2014/main" id="{8736DA04-2BA2-062D-6001-D259DB8BC2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19" y="1375116"/>
            <a:ext cx="979715" cy="1371600"/>
          </a:xfrm>
          <a:prstGeom prst="rect">
            <a:avLst/>
          </a:prstGeom>
        </p:spPr>
      </p:pic>
      <p:sp>
        <p:nvSpPr>
          <p:cNvPr id="16" name="TextBox 15">
            <a:extLst>
              <a:ext uri="{FF2B5EF4-FFF2-40B4-BE49-F238E27FC236}">
                <a16:creationId xmlns:a16="http://schemas.microsoft.com/office/drawing/2014/main" id="{29CA09F8-688E-DE0D-40F5-4E04BDDF2F99}"/>
              </a:ext>
            </a:extLst>
          </p:cNvPr>
          <p:cNvSpPr txBox="1"/>
          <p:nvPr/>
        </p:nvSpPr>
        <p:spPr>
          <a:xfrm>
            <a:off x="13063" y="2841563"/>
            <a:ext cx="1501580" cy="461665"/>
          </a:xfrm>
          <a:prstGeom prst="rect">
            <a:avLst/>
          </a:prstGeom>
          <a:noFill/>
        </p:spPr>
        <p:txBody>
          <a:bodyPr wrap="square">
            <a:spAutoFit/>
          </a:bodyPr>
          <a:lstStyle/>
          <a:p>
            <a:pPr marL="0" indent="0">
              <a:buNone/>
            </a:pPr>
            <a:r>
              <a:rPr lang="en-US" altLang="en-US" sz="1200" dirty="0"/>
              <a:t>Jillian Harvey, PhD</a:t>
            </a:r>
          </a:p>
          <a:p>
            <a:pPr marL="0" indent="0">
              <a:buNone/>
            </a:pPr>
            <a:r>
              <a:rPr lang="en-US" altLang="en-US" sz="1200" dirty="0"/>
              <a:t>Professor </a:t>
            </a:r>
          </a:p>
        </p:txBody>
      </p:sp>
      <p:sp>
        <p:nvSpPr>
          <p:cNvPr id="18" name="TextBox 17">
            <a:extLst>
              <a:ext uri="{FF2B5EF4-FFF2-40B4-BE49-F238E27FC236}">
                <a16:creationId xmlns:a16="http://schemas.microsoft.com/office/drawing/2014/main" id="{2299C262-DB49-DEA6-2BDB-8EC1E52A38CE}"/>
              </a:ext>
            </a:extLst>
          </p:cNvPr>
          <p:cNvSpPr txBox="1"/>
          <p:nvPr/>
        </p:nvSpPr>
        <p:spPr>
          <a:xfrm>
            <a:off x="126620" y="912456"/>
            <a:ext cx="5259366" cy="338554"/>
          </a:xfrm>
          <a:prstGeom prst="rect">
            <a:avLst/>
          </a:prstGeom>
          <a:noFill/>
        </p:spPr>
        <p:txBody>
          <a:bodyPr wrap="square">
            <a:spAutoFit/>
          </a:bodyPr>
          <a:lstStyle/>
          <a:p>
            <a:pPr marL="0" indent="0" algn="ctr">
              <a:buNone/>
            </a:pPr>
            <a:r>
              <a:rPr lang="en-US" altLang="en-US" sz="1600" b="1" dirty="0"/>
              <a:t>Department of Healthcare Leadership &amp; Management</a:t>
            </a:r>
          </a:p>
        </p:txBody>
      </p:sp>
      <p:sp>
        <p:nvSpPr>
          <p:cNvPr id="20" name="TextBox 19">
            <a:extLst>
              <a:ext uri="{FF2B5EF4-FFF2-40B4-BE49-F238E27FC236}">
                <a16:creationId xmlns:a16="http://schemas.microsoft.com/office/drawing/2014/main" id="{4D0A5D4F-9ED3-2BDD-54D8-EA5FD9B86A6B}"/>
              </a:ext>
            </a:extLst>
          </p:cNvPr>
          <p:cNvSpPr txBox="1"/>
          <p:nvPr/>
        </p:nvSpPr>
        <p:spPr>
          <a:xfrm>
            <a:off x="5988970" y="893661"/>
            <a:ext cx="6106332" cy="338554"/>
          </a:xfrm>
          <a:prstGeom prst="rect">
            <a:avLst/>
          </a:prstGeom>
          <a:noFill/>
        </p:spPr>
        <p:txBody>
          <a:bodyPr wrap="square">
            <a:spAutoFit/>
          </a:bodyPr>
          <a:lstStyle/>
          <a:p>
            <a:pPr marL="0" indent="0" algn="ctr">
              <a:buNone/>
            </a:pPr>
            <a:r>
              <a:rPr lang="en-US" altLang="en-US" sz="1600" b="1" dirty="0"/>
              <a:t>Center for Telehealth</a:t>
            </a:r>
          </a:p>
        </p:txBody>
      </p:sp>
      <p:sp>
        <p:nvSpPr>
          <p:cNvPr id="21" name="TextBox 20">
            <a:extLst>
              <a:ext uri="{FF2B5EF4-FFF2-40B4-BE49-F238E27FC236}">
                <a16:creationId xmlns:a16="http://schemas.microsoft.com/office/drawing/2014/main" id="{B80DEC01-B1C0-5DA7-BB29-BF0C0B887735}"/>
              </a:ext>
            </a:extLst>
          </p:cNvPr>
          <p:cNvSpPr txBox="1"/>
          <p:nvPr/>
        </p:nvSpPr>
        <p:spPr>
          <a:xfrm>
            <a:off x="126761" y="4103709"/>
            <a:ext cx="9691536" cy="338554"/>
          </a:xfrm>
          <a:prstGeom prst="rect">
            <a:avLst/>
          </a:prstGeom>
          <a:noFill/>
        </p:spPr>
        <p:txBody>
          <a:bodyPr wrap="square">
            <a:spAutoFit/>
          </a:bodyPr>
          <a:lstStyle/>
          <a:p>
            <a:pPr marL="0" indent="0" algn="ctr">
              <a:buNone/>
            </a:pPr>
            <a:r>
              <a:rPr lang="en-US" altLang="en-US" sz="1600" b="1" dirty="0"/>
              <a:t>Telehealth Center of Excellence</a:t>
            </a:r>
          </a:p>
        </p:txBody>
      </p:sp>
      <p:pic>
        <p:nvPicPr>
          <p:cNvPr id="22" name="Picture 21" descr="Samantha DOrio headshot">
            <a:extLst>
              <a:ext uri="{FF2B5EF4-FFF2-40B4-BE49-F238E27FC236}">
                <a16:creationId xmlns:a16="http://schemas.microsoft.com/office/drawing/2014/main" id="{F9369397-A60C-A631-EF56-A3853EE66506}"/>
              </a:ext>
            </a:extLst>
          </p:cNvPr>
          <p:cNvPicPr>
            <a:picLocks noChangeAspect="1"/>
          </p:cNvPicPr>
          <p:nvPr/>
        </p:nvPicPr>
        <p:blipFill>
          <a:blip r:embed="rId4"/>
          <a:stretch>
            <a:fillRect/>
          </a:stretch>
        </p:blipFill>
        <p:spPr>
          <a:xfrm>
            <a:off x="187007" y="4516274"/>
            <a:ext cx="1371600" cy="1371600"/>
          </a:xfrm>
          <a:prstGeom prst="rect">
            <a:avLst/>
          </a:prstGeom>
        </p:spPr>
      </p:pic>
      <p:sp>
        <p:nvSpPr>
          <p:cNvPr id="23" name="TextBox 22">
            <a:extLst>
              <a:ext uri="{FF2B5EF4-FFF2-40B4-BE49-F238E27FC236}">
                <a16:creationId xmlns:a16="http://schemas.microsoft.com/office/drawing/2014/main" id="{C3714002-55FE-1B5B-EEBA-BEF69058E8F3}"/>
              </a:ext>
            </a:extLst>
          </p:cNvPr>
          <p:cNvSpPr txBox="1"/>
          <p:nvPr/>
        </p:nvSpPr>
        <p:spPr>
          <a:xfrm>
            <a:off x="82769" y="5913326"/>
            <a:ext cx="1828801" cy="461665"/>
          </a:xfrm>
          <a:prstGeom prst="rect">
            <a:avLst/>
          </a:prstGeom>
          <a:noFill/>
        </p:spPr>
        <p:txBody>
          <a:bodyPr wrap="square">
            <a:spAutoFit/>
          </a:bodyPr>
          <a:lstStyle/>
          <a:p>
            <a:pPr marL="0" indent="0">
              <a:buNone/>
            </a:pPr>
            <a:r>
              <a:rPr lang="en-US" altLang="en-US" sz="1200" dirty="0"/>
              <a:t>Samantha D’Orio, MHA</a:t>
            </a:r>
          </a:p>
          <a:p>
            <a:pPr marL="0" indent="0">
              <a:buNone/>
            </a:pPr>
            <a:r>
              <a:rPr lang="en-US" altLang="en-US" sz="1200" dirty="0"/>
              <a:t>COE Coordinator</a:t>
            </a:r>
          </a:p>
        </p:txBody>
      </p:sp>
      <p:pic>
        <p:nvPicPr>
          <p:cNvPr id="24" name="Picture 23" descr="Rebecca (Beeks) Verdin">
            <a:extLst>
              <a:ext uri="{FF2B5EF4-FFF2-40B4-BE49-F238E27FC236}">
                <a16:creationId xmlns:a16="http://schemas.microsoft.com/office/drawing/2014/main" id="{EE6DFAF1-5363-93F4-86A1-7BA74C2E0462}"/>
              </a:ext>
            </a:extLst>
          </p:cNvPr>
          <p:cNvPicPr>
            <a:picLocks noChangeAspect="1"/>
          </p:cNvPicPr>
          <p:nvPr/>
        </p:nvPicPr>
        <p:blipFill>
          <a:blip r:embed="rId5"/>
          <a:stretch>
            <a:fillRect/>
          </a:stretch>
        </p:blipFill>
        <p:spPr>
          <a:xfrm>
            <a:off x="6116427" y="4525724"/>
            <a:ext cx="1371600" cy="1371600"/>
          </a:xfrm>
          <a:prstGeom prst="rect">
            <a:avLst/>
          </a:prstGeom>
        </p:spPr>
      </p:pic>
      <p:sp>
        <p:nvSpPr>
          <p:cNvPr id="25" name="TextBox 24">
            <a:extLst>
              <a:ext uri="{FF2B5EF4-FFF2-40B4-BE49-F238E27FC236}">
                <a16:creationId xmlns:a16="http://schemas.microsoft.com/office/drawing/2014/main" id="{3F712E2F-20A3-3B9F-8FE2-9EB24ECBDE26}"/>
              </a:ext>
            </a:extLst>
          </p:cNvPr>
          <p:cNvSpPr txBox="1"/>
          <p:nvPr/>
        </p:nvSpPr>
        <p:spPr>
          <a:xfrm>
            <a:off x="6073237" y="5925332"/>
            <a:ext cx="1828801" cy="461665"/>
          </a:xfrm>
          <a:prstGeom prst="rect">
            <a:avLst/>
          </a:prstGeom>
          <a:noFill/>
        </p:spPr>
        <p:txBody>
          <a:bodyPr wrap="square">
            <a:spAutoFit/>
          </a:bodyPr>
          <a:lstStyle/>
          <a:p>
            <a:pPr marL="0" indent="0">
              <a:buNone/>
            </a:pPr>
            <a:r>
              <a:rPr lang="en-US" altLang="en-US" sz="1200" dirty="0"/>
              <a:t>Rebecca Verdin, MHA</a:t>
            </a:r>
          </a:p>
          <a:p>
            <a:pPr marL="0" indent="0">
              <a:buNone/>
            </a:pPr>
            <a:r>
              <a:rPr lang="en-US" altLang="en-US" sz="1200" dirty="0"/>
              <a:t>COE Manager</a:t>
            </a:r>
          </a:p>
        </p:txBody>
      </p:sp>
      <p:pic>
        <p:nvPicPr>
          <p:cNvPr id="26" name="Picture 25" descr="Jimmy McElligott headshot">
            <a:extLst>
              <a:ext uri="{FF2B5EF4-FFF2-40B4-BE49-F238E27FC236}">
                <a16:creationId xmlns:a16="http://schemas.microsoft.com/office/drawing/2014/main" id="{A4463C3A-98AC-60BA-000D-A3A6E46F8B4C}"/>
              </a:ext>
            </a:extLst>
          </p:cNvPr>
          <p:cNvPicPr>
            <a:picLocks noChangeAspect="1"/>
          </p:cNvPicPr>
          <p:nvPr/>
        </p:nvPicPr>
        <p:blipFill>
          <a:blip r:embed="rId6"/>
          <a:stretch>
            <a:fillRect/>
          </a:stretch>
        </p:blipFill>
        <p:spPr>
          <a:xfrm>
            <a:off x="9193070" y="1357460"/>
            <a:ext cx="1371600" cy="1371600"/>
          </a:xfrm>
          <a:prstGeom prst="rect">
            <a:avLst/>
          </a:prstGeom>
        </p:spPr>
      </p:pic>
      <p:sp>
        <p:nvSpPr>
          <p:cNvPr id="27" name="TextBox 26">
            <a:extLst>
              <a:ext uri="{FF2B5EF4-FFF2-40B4-BE49-F238E27FC236}">
                <a16:creationId xmlns:a16="http://schemas.microsoft.com/office/drawing/2014/main" id="{67B30FC1-9747-489B-A600-4C44AA83CAAF}"/>
              </a:ext>
            </a:extLst>
          </p:cNvPr>
          <p:cNvSpPr txBox="1"/>
          <p:nvPr/>
        </p:nvSpPr>
        <p:spPr>
          <a:xfrm>
            <a:off x="9186812" y="2782574"/>
            <a:ext cx="1538592" cy="461665"/>
          </a:xfrm>
          <a:prstGeom prst="rect">
            <a:avLst/>
          </a:prstGeom>
          <a:noFill/>
        </p:spPr>
        <p:txBody>
          <a:bodyPr wrap="square">
            <a:spAutoFit/>
          </a:bodyPr>
          <a:lstStyle/>
          <a:p>
            <a:pPr marL="0" indent="0">
              <a:buNone/>
            </a:pPr>
            <a:r>
              <a:rPr lang="en-US" altLang="en-US" sz="1200" dirty="0"/>
              <a:t>James McElligott, MD</a:t>
            </a:r>
          </a:p>
          <a:p>
            <a:pPr marL="0" indent="0">
              <a:buNone/>
            </a:pPr>
            <a:r>
              <a:rPr lang="en-US" altLang="en-US" sz="1200" dirty="0"/>
              <a:t>Medical Director</a:t>
            </a:r>
          </a:p>
        </p:txBody>
      </p:sp>
      <p:pic>
        <p:nvPicPr>
          <p:cNvPr id="29" name="Picture 28" descr="Emily Warr">
            <a:extLst>
              <a:ext uri="{FF2B5EF4-FFF2-40B4-BE49-F238E27FC236}">
                <a16:creationId xmlns:a16="http://schemas.microsoft.com/office/drawing/2014/main" id="{8D65E0EA-DEBB-52BD-84B0-BC9FE94DCE18}"/>
              </a:ext>
            </a:extLst>
          </p:cNvPr>
          <p:cNvPicPr>
            <a:picLocks noChangeAspect="1"/>
          </p:cNvPicPr>
          <p:nvPr/>
        </p:nvPicPr>
        <p:blipFill>
          <a:blip r:embed="rId7"/>
          <a:stretch>
            <a:fillRect/>
          </a:stretch>
        </p:blipFill>
        <p:spPr>
          <a:xfrm>
            <a:off x="10731335" y="1345029"/>
            <a:ext cx="1371600" cy="1371600"/>
          </a:xfrm>
          <a:prstGeom prst="rect">
            <a:avLst/>
          </a:prstGeom>
        </p:spPr>
      </p:pic>
      <p:pic>
        <p:nvPicPr>
          <p:cNvPr id="30" name="Picture 29">
            <a:extLst>
              <a:ext uri="{FF2B5EF4-FFF2-40B4-BE49-F238E27FC236}">
                <a16:creationId xmlns:a16="http://schemas.microsoft.com/office/drawing/2014/main" id="{BE1236F2-459E-44D2-3D48-843761EB180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638389" y="4516274"/>
            <a:ext cx="1371600" cy="1371600"/>
          </a:xfrm>
          <a:prstGeom prst="rect">
            <a:avLst/>
          </a:prstGeom>
        </p:spPr>
      </p:pic>
      <p:sp>
        <p:nvSpPr>
          <p:cNvPr id="31" name="TextBox 30">
            <a:extLst>
              <a:ext uri="{FF2B5EF4-FFF2-40B4-BE49-F238E27FC236}">
                <a16:creationId xmlns:a16="http://schemas.microsoft.com/office/drawing/2014/main" id="{4EC1694C-E4A9-DD66-0380-23E3F7180E48}"/>
              </a:ext>
            </a:extLst>
          </p:cNvPr>
          <p:cNvSpPr txBox="1"/>
          <p:nvPr/>
        </p:nvSpPr>
        <p:spPr>
          <a:xfrm>
            <a:off x="7645780" y="5925332"/>
            <a:ext cx="1470037" cy="646331"/>
          </a:xfrm>
          <a:prstGeom prst="rect">
            <a:avLst/>
          </a:prstGeom>
          <a:noFill/>
        </p:spPr>
        <p:txBody>
          <a:bodyPr wrap="square">
            <a:spAutoFit/>
          </a:bodyPr>
          <a:lstStyle/>
          <a:p>
            <a:pPr marL="0" indent="0">
              <a:buNone/>
            </a:pPr>
            <a:r>
              <a:rPr lang="en-US" altLang="en-US" sz="1200" dirty="0"/>
              <a:t>Edrin Williams, DHA</a:t>
            </a:r>
          </a:p>
          <a:p>
            <a:pPr marL="0" indent="0">
              <a:buNone/>
            </a:pPr>
            <a:r>
              <a:rPr lang="en-US" altLang="en-US" sz="1200" dirty="0"/>
              <a:t>Executive Director Grants &amp; Research</a:t>
            </a:r>
          </a:p>
        </p:txBody>
      </p:sp>
      <p:pic>
        <p:nvPicPr>
          <p:cNvPr id="32" name="Picture 31" descr="Dee Ford headshot">
            <a:extLst>
              <a:ext uri="{FF2B5EF4-FFF2-40B4-BE49-F238E27FC236}">
                <a16:creationId xmlns:a16="http://schemas.microsoft.com/office/drawing/2014/main" id="{2B6234F8-C606-9075-29AC-CF7339E5C8CA}"/>
              </a:ext>
            </a:extLst>
          </p:cNvPr>
          <p:cNvPicPr>
            <a:picLocks noChangeAspect="1"/>
          </p:cNvPicPr>
          <p:nvPr/>
        </p:nvPicPr>
        <p:blipFill>
          <a:blip r:embed="rId9"/>
          <a:stretch>
            <a:fillRect/>
          </a:stretch>
        </p:blipFill>
        <p:spPr>
          <a:xfrm>
            <a:off x="1778429" y="4516274"/>
            <a:ext cx="1371600" cy="1371600"/>
          </a:xfrm>
          <a:prstGeom prst="rect">
            <a:avLst/>
          </a:prstGeom>
        </p:spPr>
      </p:pic>
      <p:sp>
        <p:nvSpPr>
          <p:cNvPr id="33" name="TextBox 32">
            <a:extLst>
              <a:ext uri="{FF2B5EF4-FFF2-40B4-BE49-F238E27FC236}">
                <a16:creationId xmlns:a16="http://schemas.microsoft.com/office/drawing/2014/main" id="{B9F7D929-7983-04AA-94E6-A877F6BEB915}"/>
              </a:ext>
            </a:extLst>
          </p:cNvPr>
          <p:cNvSpPr txBox="1"/>
          <p:nvPr/>
        </p:nvSpPr>
        <p:spPr>
          <a:xfrm>
            <a:off x="1751667" y="5897324"/>
            <a:ext cx="1443777" cy="1015663"/>
          </a:xfrm>
          <a:prstGeom prst="rect">
            <a:avLst/>
          </a:prstGeom>
          <a:noFill/>
        </p:spPr>
        <p:txBody>
          <a:bodyPr wrap="square">
            <a:spAutoFit/>
          </a:bodyPr>
          <a:lstStyle/>
          <a:p>
            <a:pPr marL="0" indent="0">
              <a:buNone/>
            </a:pPr>
            <a:r>
              <a:rPr lang="en-US" altLang="en-US" sz="1200" dirty="0"/>
              <a:t>Dee Ford, MD </a:t>
            </a:r>
          </a:p>
          <a:p>
            <a:pPr marL="0" indent="0">
              <a:buNone/>
            </a:pPr>
            <a:r>
              <a:rPr lang="en-US" altLang="en-US" sz="1200" dirty="0"/>
              <a:t>PI</a:t>
            </a:r>
          </a:p>
          <a:p>
            <a:pPr marL="0" indent="0">
              <a:buNone/>
            </a:pPr>
            <a:r>
              <a:rPr lang="en-US" altLang="en-US" sz="1200" dirty="0"/>
              <a:t>Division Chief Pulmonary, CC, Sleep</a:t>
            </a:r>
          </a:p>
        </p:txBody>
      </p:sp>
      <p:pic>
        <p:nvPicPr>
          <p:cNvPr id="34" name="Picture 33" descr="Katie King headshot">
            <a:extLst>
              <a:ext uri="{FF2B5EF4-FFF2-40B4-BE49-F238E27FC236}">
                <a16:creationId xmlns:a16="http://schemas.microsoft.com/office/drawing/2014/main" id="{CF26A267-6A48-2F44-BB3C-C309A84DA3E0}"/>
              </a:ext>
            </a:extLst>
          </p:cNvPr>
          <p:cNvPicPr>
            <a:picLocks noChangeAspect="1"/>
          </p:cNvPicPr>
          <p:nvPr/>
        </p:nvPicPr>
        <p:blipFill>
          <a:blip r:embed="rId10"/>
          <a:stretch>
            <a:fillRect/>
          </a:stretch>
        </p:blipFill>
        <p:spPr>
          <a:xfrm>
            <a:off x="3300391" y="4525724"/>
            <a:ext cx="1371600" cy="1371600"/>
          </a:xfrm>
          <a:prstGeom prst="rect">
            <a:avLst/>
          </a:prstGeom>
        </p:spPr>
      </p:pic>
      <p:sp>
        <p:nvSpPr>
          <p:cNvPr id="35" name="TextBox 34">
            <a:extLst>
              <a:ext uri="{FF2B5EF4-FFF2-40B4-BE49-F238E27FC236}">
                <a16:creationId xmlns:a16="http://schemas.microsoft.com/office/drawing/2014/main" id="{88C98C90-BFAF-F4BD-4771-28E449D2B8EF}"/>
              </a:ext>
            </a:extLst>
          </p:cNvPr>
          <p:cNvSpPr txBox="1"/>
          <p:nvPr/>
        </p:nvSpPr>
        <p:spPr>
          <a:xfrm>
            <a:off x="3274542" y="5913326"/>
            <a:ext cx="1420956" cy="646331"/>
          </a:xfrm>
          <a:prstGeom prst="rect">
            <a:avLst/>
          </a:prstGeom>
          <a:noFill/>
        </p:spPr>
        <p:txBody>
          <a:bodyPr wrap="square">
            <a:spAutoFit/>
          </a:bodyPr>
          <a:lstStyle/>
          <a:p>
            <a:pPr marL="0" indent="0">
              <a:buNone/>
            </a:pPr>
            <a:r>
              <a:rPr lang="en-US" altLang="en-US" sz="1200" dirty="0"/>
              <a:t>Kathryn King, MD</a:t>
            </a:r>
          </a:p>
          <a:p>
            <a:pPr marL="0" indent="0">
              <a:buNone/>
            </a:pPr>
            <a:r>
              <a:rPr lang="en-US" altLang="en-US" sz="1200" dirty="0"/>
              <a:t>Co-PI</a:t>
            </a:r>
          </a:p>
          <a:p>
            <a:pPr marL="0" indent="0">
              <a:buNone/>
            </a:pPr>
            <a:r>
              <a:rPr lang="en-US" altLang="en-US" sz="1200" dirty="0"/>
              <a:t>CMIO</a:t>
            </a:r>
          </a:p>
        </p:txBody>
      </p:sp>
      <p:sp>
        <p:nvSpPr>
          <p:cNvPr id="36" name="TextBox 35">
            <a:extLst>
              <a:ext uri="{FF2B5EF4-FFF2-40B4-BE49-F238E27FC236}">
                <a16:creationId xmlns:a16="http://schemas.microsoft.com/office/drawing/2014/main" id="{7406225F-EB08-13D8-FF38-0D220E9F64A5}"/>
              </a:ext>
            </a:extLst>
          </p:cNvPr>
          <p:cNvSpPr txBox="1"/>
          <p:nvPr/>
        </p:nvSpPr>
        <p:spPr>
          <a:xfrm>
            <a:off x="4671991" y="5915882"/>
            <a:ext cx="1657504" cy="830997"/>
          </a:xfrm>
          <a:prstGeom prst="rect">
            <a:avLst/>
          </a:prstGeom>
          <a:noFill/>
        </p:spPr>
        <p:txBody>
          <a:bodyPr wrap="square">
            <a:spAutoFit/>
          </a:bodyPr>
          <a:lstStyle/>
          <a:p>
            <a:pPr marL="0" indent="0">
              <a:buNone/>
            </a:pPr>
            <a:r>
              <a:rPr lang="en-US" altLang="en-US" sz="1200" dirty="0"/>
              <a:t>Katie Kirchoff, MSCR</a:t>
            </a:r>
          </a:p>
          <a:p>
            <a:pPr marL="0" indent="0">
              <a:buNone/>
            </a:pPr>
            <a:r>
              <a:rPr lang="en-US" altLang="en-US" sz="1200" dirty="0"/>
              <a:t>Data &amp; Performance Manager</a:t>
            </a:r>
          </a:p>
          <a:p>
            <a:pPr marL="0" indent="0">
              <a:buNone/>
            </a:pPr>
            <a:endParaRPr lang="en-US" altLang="en-US" sz="1200" dirty="0"/>
          </a:p>
        </p:txBody>
      </p:sp>
      <p:pic>
        <p:nvPicPr>
          <p:cNvPr id="37" name="Picture 36" descr="Meet Katie Kirchoff, MUSC alumna and Data &amp; Performance Project Manager at @muschealth's Center for Telehealth. 💻 From a foundation in data science to leading impactful telehealth initiatives, Katie shares how MUSC's">
            <a:extLst>
              <a:ext uri="{FF2B5EF4-FFF2-40B4-BE49-F238E27FC236}">
                <a16:creationId xmlns:a16="http://schemas.microsoft.com/office/drawing/2014/main" id="{C49B90F1-6C89-FF3D-528D-2F05C96BEE54}"/>
              </a:ext>
            </a:extLst>
          </p:cNvPr>
          <p:cNvPicPr>
            <a:picLocks noChangeAspect="1"/>
          </p:cNvPicPr>
          <p:nvPr/>
        </p:nvPicPr>
        <p:blipFill>
          <a:blip r:embed="rId11"/>
          <a:stretch>
            <a:fillRect/>
          </a:stretch>
        </p:blipFill>
        <p:spPr>
          <a:xfrm>
            <a:off x="4845569" y="4516274"/>
            <a:ext cx="1097280" cy="1371600"/>
          </a:xfrm>
          <a:prstGeom prst="rect">
            <a:avLst/>
          </a:prstGeom>
        </p:spPr>
      </p:pic>
      <p:pic>
        <p:nvPicPr>
          <p:cNvPr id="38" name="Picture 37" descr="Dunc Williams Ph.D. | MUSC Charleston, SC">
            <a:extLst>
              <a:ext uri="{FF2B5EF4-FFF2-40B4-BE49-F238E27FC236}">
                <a16:creationId xmlns:a16="http://schemas.microsoft.com/office/drawing/2014/main" id="{9C2CBE03-A29B-362D-DCDA-9EE68D610876}"/>
              </a:ext>
            </a:extLst>
          </p:cNvPr>
          <p:cNvPicPr>
            <a:picLocks noChangeAspect="1"/>
          </p:cNvPicPr>
          <p:nvPr/>
        </p:nvPicPr>
        <p:blipFill>
          <a:blip r:embed="rId12"/>
          <a:stretch>
            <a:fillRect/>
          </a:stretch>
        </p:blipFill>
        <p:spPr>
          <a:xfrm>
            <a:off x="4408212" y="1359360"/>
            <a:ext cx="977774" cy="1371600"/>
          </a:xfrm>
          <a:prstGeom prst="rect">
            <a:avLst/>
          </a:prstGeom>
        </p:spPr>
      </p:pic>
      <p:pic>
        <p:nvPicPr>
          <p:cNvPr id="39" name="Picture 38" descr="Who We Are | Department of Healthcare Leadership &amp; Management | MUSC College of Health Professions">
            <a:extLst>
              <a:ext uri="{FF2B5EF4-FFF2-40B4-BE49-F238E27FC236}">
                <a16:creationId xmlns:a16="http://schemas.microsoft.com/office/drawing/2014/main" id="{D2572168-E107-1A1E-DE20-0BE2F9F492BB}"/>
              </a:ext>
            </a:extLst>
          </p:cNvPr>
          <p:cNvPicPr>
            <a:picLocks noChangeAspect="1"/>
          </p:cNvPicPr>
          <p:nvPr/>
        </p:nvPicPr>
        <p:blipFill>
          <a:blip r:embed="rId13"/>
          <a:stretch>
            <a:fillRect/>
          </a:stretch>
        </p:blipFill>
        <p:spPr>
          <a:xfrm>
            <a:off x="3006978" y="1373493"/>
            <a:ext cx="1032642" cy="1371600"/>
          </a:xfrm>
          <a:prstGeom prst="rect">
            <a:avLst/>
          </a:prstGeom>
        </p:spPr>
      </p:pic>
      <p:pic>
        <p:nvPicPr>
          <p:cNvPr id="40" name="Picture 39" descr="Cortney Belton, MBA, BSN, RN - Clinical Manager, Telehealth Services | LinkedIn">
            <a:extLst>
              <a:ext uri="{FF2B5EF4-FFF2-40B4-BE49-F238E27FC236}">
                <a16:creationId xmlns:a16="http://schemas.microsoft.com/office/drawing/2014/main" id="{F6FFAE4A-8900-5EF9-6F3B-CBA2232D772E}"/>
              </a:ext>
            </a:extLst>
          </p:cNvPr>
          <p:cNvPicPr>
            <a:picLocks noChangeAspect="1"/>
          </p:cNvPicPr>
          <p:nvPr/>
        </p:nvPicPr>
        <p:blipFill>
          <a:blip r:embed="rId14"/>
          <a:stretch>
            <a:fillRect/>
          </a:stretch>
        </p:blipFill>
        <p:spPr>
          <a:xfrm>
            <a:off x="5977364" y="1373493"/>
            <a:ext cx="1371600" cy="1371600"/>
          </a:xfrm>
          <a:prstGeom prst="rect">
            <a:avLst/>
          </a:prstGeom>
        </p:spPr>
      </p:pic>
      <p:sp>
        <p:nvSpPr>
          <p:cNvPr id="42" name="TextBox 41">
            <a:extLst>
              <a:ext uri="{FF2B5EF4-FFF2-40B4-BE49-F238E27FC236}">
                <a16:creationId xmlns:a16="http://schemas.microsoft.com/office/drawing/2014/main" id="{4F759C93-B9FD-0052-29A1-A2762CA5D4C4}"/>
              </a:ext>
            </a:extLst>
          </p:cNvPr>
          <p:cNvSpPr txBox="1"/>
          <p:nvPr/>
        </p:nvSpPr>
        <p:spPr>
          <a:xfrm>
            <a:off x="5687827" y="2793763"/>
            <a:ext cx="1772589" cy="461665"/>
          </a:xfrm>
          <a:prstGeom prst="rect">
            <a:avLst/>
          </a:prstGeom>
          <a:noFill/>
        </p:spPr>
        <p:txBody>
          <a:bodyPr wrap="square">
            <a:spAutoFit/>
          </a:bodyPr>
          <a:lstStyle/>
          <a:p>
            <a:pPr marL="0" indent="0">
              <a:buNone/>
            </a:pPr>
            <a:r>
              <a:rPr lang="en-US" altLang="en-US" sz="1200" dirty="0"/>
              <a:t>Cortney Belton, MBA, RN</a:t>
            </a:r>
          </a:p>
          <a:p>
            <a:pPr marL="0" indent="0">
              <a:buNone/>
            </a:pPr>
            <a:r>
              <a:rPr lang="en-US" altLang="en-US" sz="1200" dirty="0"/>
              <a:t>Clinical Manager</a:t>
            </a:r>
          </a:p>
        </p:txBody>
      </p:sp>
      <p:sp>
        <p:nvSpPr>
          <p:cNvPr id="44" name="TextBox 43">
            <a:extLst>
              <a:ext uri="{FF2B5EF4-FFF2-40B4-BE49-F238E27FC236}">
                <a16:creationId xmlns:a16="http://schemas.microsoft.com/office/drawing/2014/main" id="{7DED0906-5EA4-9ADB-4823-A1730919E419}"/>
              </a:ext>
            </a:extLst>
          </p:cNvPr>
          <p:cNvSpPr txBox="1"/>
          <p:nvPr/>
        </p:nvSpPr>
        <p:spPr>
          <a:xfrm>
            <a:off x="7391211" y="2746986"/>
            <a:ext cx="1724606" cy="646331"/>
          </a:xfrm>
          <a:prstGeom prst="rect">
            <a:avLst/>
          </a:prstGeom>
          <a:noFill/>
        </p:spPr>
        <p:txBody>
          <a:bodyPr wrap="square">
            <a:spAutoFit/>
          </a:bodyPr>
          <a:lstStyle/>
          <a:p>
            <a:pPr marL="0" indent="0">
              <a:buNone/>
            </a:pPr>
            <a:r>
              <a:rPr lang="en-US" altLang="en-US" sz="1200" dirty="0"/>
              <a:t>Peter Gardella, MBA, RN</a:t>
            </a:r>
          </a:p>
          <a:p>
            <a:pPr marL="0" indent="0">
              <a:buNone/>
            </a:pPr>
            <a:r>
              <a:rPr lang="en-US" altLang="en-US" sz="1200" dirty="0"/>
              <a:t>Director Telehealth Operations &amp; Nursing</a:t>
            </a:r>
          </a:p>
        </p:txBody>
      </p:sp>
      <p:sp>
        <p:nvSpPr>
          <p:cNvPr id="45" name="TextBox 44">
            <a:extLst>
              <a:ext uri="{FF2B5EF4-FFF2-40B4-BE49-F238E27FC236}">
                <a16:creationId xmlns:a16="http://schemas.microsoft.com/office/drawing/2014/main" id="{02E48DA6-591E-6853-E345-D48177AC32AB}"/>
              </a:ext>
            </a:extLst>
          </p:cNvPr>
          <p:cNvSpPr txBox="1"/>
          <p:nvPr/>
        </p:nvSpPr>
        <p:spPr>
          <a:xfrm>
            <a:off x="2927003" y="2783480"/>
            <a:ext cx="1608364" cy="646331"/>
          </a:xfrm>
          <a:prstGeom prst="rect">
            <a:avLst/>
          </a:prstGeom>
          <a:noFill/>
        </p:spPr>
        <p:txBody>
          <a:bodyPr wrap="square">
            <a:spAutoFit/>
          </a:bodyPr>
          <a:lstStyle/>
          <a:p>
            <a:pPr marL="0" indent="0">
              <a:buNone/>
            </a:pPr>
            <a:r>
              <a:rPr lang="en-US" altLang="en-US" sz="1200" dirty="0"/>
              <a:t>Kit Simpson, DrPH</a:t>
            </a:r>
          </a:p>
          <a:p>
            <a:pPr marL="0" indent="0">
              <a:buNone/>
            </a:pPr>
            <a:r>
              <a:rPr lang="en-US" altLang="en-US" sz="1200" dirty="0"/>
              <a:t>Distinguished Professor</a:t>
            </a:r>
          </a:p>
        </p:txBody>
      </p:sp>
      <p:sp>
        <p:nvSpPr>
          <p:cNvPr id="46" name="TextBox 45">
            <a:extLst>
              <a:ext uri="{FF2B5EF4-FFF2-40B4-BE49-F238E27FC236}">
                <a16:creationId xmlns:a16="http://schemas.microsoft.com/office/drawing/2014/main" id="{8F00EF89-7237-BBD8-76B4-2E6EB24476BA}"/>
              </a:ext>
            </a:extLst>
          </p:cNvPr>
          <p:cNvSpPr txBox="1"/>
          <p:nvPr/>
        </p:nvSpPr>
        <p:spPr>
          <a:xfrm>
            <a:off x="4257260" y="2803387"/>
            <a:ext cx="1608364" cy="461665"/>
          </a:xfrm>
          <a:prstGeom prst="rect">
            <a:avLst/>
          </a:prstGeom>
          <a:noFill/>
        </p:spPr>
        <p:txBody>
          <a:bodyPr wrap="square">
            <a:spAutoFit/>
          </a:bodyPr>
          <a:lstStyle/>
          <a:p>
            <a:pPr marL="0" indent="0">
              <a:buNone/>
            </a:pPr>
            <a:r>
              <a:rPr lang="en-US" altLang="en-US" sz="1200" dirty="0"/>
              <a:t>Dunc Williams, PhD</a:t>
            </a:r>
          </a:p>
          <a:p>
            <a:pPr marL="0" indent="0">
              <a:buNone/>
            </a:pPr>
            <a:r>
              <a:rPr lang="en-US" altLang="en-US" sz="1200" dirty="0"/>
              <a:t>Associate Professor</a:t>
            </a:r>
          </a:p>
        </p:txBody>
      </p:sp>
      <p:pic>
        <p:nvPicPr>
          <p:cNvPr id="47" name="Picture 46" descr="Peter Gardella - Director of Telehealth Operations and Nursing at Medical University of South Carolina | LinkedIn">
            <a:extLst>
              <a:ext uri="{FF2B5EF4-FFF2-40B4-BE49-F238E27FC236}">
                <a16:creationId xmlns:a16="http://schemas.microsoft.com/office/drawing/2014/main" id="{74B57123-F2DA-2799-5D59-10DF1D2E6F98}"/>
              </a:ext>
            </a:extLst>
          </p:cNvPr>
          <p:cNvPicPr>
            <a:picLocks noChangeAspect="1"/>
          </p:cNvPicPr>
          <p:nvPr/>
        </p:nvPicPr>
        <p:blipFill>
          <a:blip r:embed="rId15"/>
          <a:stretch>
            <a:fillRect/>
          </a:stretch>
        </p:blipFill>
        <p:spPr>
          <a:xfrm>
            <a:off x="7577552" y="1345029"/>
            <a:ext cx="1371600" cy="1371600"/>
          </a:xfrm>
          <a:prstGeom prst="rect">
            <a:avLst/>
          </a:prstGeom>
        </p:spPr>
      </p:pic>
      <p:sp>
        <p:nvSpPr>
          <p:cNvPr id="48" name="TextBox 47">
            <a:extLst>
              <a:ext uri="{FF2B5EF4-FFF2-40B4-BE49-F238E27FC236}">
                <a16:creationId xmlns:a16="http://schemas.microsoft.com/office/drawing/2014/main" id="{986C49AE-6742-CEBA-C804-03B208B378A4}"/>
              </a:ext>
            </a:extLst>
          </p:cNvPr>
          <p:cNvSpPr txBox="1"/>
          <p:nvPr/>
        </p:nvSpPr>
        <p:spPr>
          <a:xfrm>
            <a:off x="9818297" y="5913326"/>
            <a:ext cx="1828800" cy="461665"/>
          </a:xfrm>
          <a:prstGeom prst="rect">
            <a:avLst/>
          </a:prstGeom>
          <a:noFill/>
        </p:spPr>
        <p:txBody>
          <a:bodyPr wrap="square">
            <a:spAutoFit/>
          </a:bodyPr>
          <a:lstStyle/>
          <a:p>
            <a:pPr marL="0" indent="0">
              <a:buNone/>
            </a:pPr>
            <a:r>
              <a:rPr lang="en-US" altLang="en-US" sz="1200" dirty="0"/>
              <a:t>Christina McDaniel, DNP</a:t>
            </a:r>
          </a:p>
          <a:p>
            <a:pPr marL="0" indent="0">
              <a:buNone/>
            </a:pPr>
            <a:r>
              <a:rPr lang="en-US" altLang="en-US" sz="1200" dirty="0"/>
              <a:t>Instructor</a:t>
            </a:r>
          </a:p>
        </p:txBody>
      </p:sp>
      <p:pic>
        <p:nvPicPr>
          <p:cNvPr id="49" name="Picture 48" descr="Christina McDaniel DNP, RN | MUSC Charleston, SC">
            <a:extLst>
              <a:ext uri="{FF2B5EF4-FFF2-40B4-BE49-F238E27FC236}">
                <a16:creationId xmlns:a16="http://schemas.microsoft.com/office/drawing/2014/main" id="{8810DBCA-1435-7BD9-AB92-1034F40F3E1F}"/>
              </a:ext>
            </a:extLst>
          </p:cNvPr>
          <p:cNvPicPr>
            <a:picLocks noChangeAspect="1"/>
          </p:cNvPicPr>
          <p:nvPr/>
        </p:nvPicPr>
        <p:blipFill>
          <a:blip r:embed="rId16"/>
          <a:stretch>
            <a:fillRect/>
          </a:stretch>
        </p:blipFill>
        <p:spPr>
          <a:xfrm>
            <a:off x="10075783" y="4516274"/>
            <a:ext cx="977774" cy="1371600"/>
          </a:xfrm>
          <a:prstGeom prst="rect">
            <a:avLst/>
          </a:prstGeom>
        </p:spPr>
      </p:pic>
      <p:sp>
        <p:nvSpPr>
          <p:cNvPr id="50" name="TextBox 49">
            <a:extLst>
              <a:ext uri="{FF2B5EF4-FFF2-40B4-BE49-F238E27FC236}">
                <a16:creationId xmlns:a16="http://schemas.microsoft.com/office/drawing/2014/main" id="{413068A9-AA1D-1E32-99F1-D15587189DE9}"/>
              </a:ext>
            </a:extLst>
          </p:cNvPr>
          <p:cNvSpPr txBox="1"/>
          <p:nvPr/>
        </p:nvSpPr>
        <p:spPr>
          <a:xfrm>
            <a:off x="9474580" y="4100979"/>
            <a:ext cx="2314238" cy="338554"/>
          </a:xfrm>
          <a:prstGeom prst="rect">
            <a:avLst/>
          </a:prstGeom>
          <a:noFill/>
        </p:spPr>
        <p:txBody>
          <a:bodyPr wrap="square">
            <a:spAutoFit/>
          </a:bodyPr>
          <a:lstStyle/>
          <a:p>
            <a:pPr marL="0" indent="0" algn="ctr">
              <a:buNone/>
            </a:pPr>
            <a:r>
              <a:rPr lang="en-US" altLang="en-US" sz="1600" b="1" dirty="0"/>
              <a:t>College of Nursing</a:t>
            </a:r>
          </a:p>
        </p:txBody>
      </p:sp>
    </p:spTree>
    <p:extLst>
      <p:ext uri="{BB962C8B-B14F-4D97-AF65-F5344CB8AC3E}">
        <p14:creationId xmlns:p14="http://schemas.microsoft.com/office/powerpoint/2010/main" val="2115838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B6E1BD-9D2A-1897-8263-921E508F3FA8}"/>
              </a:ext>
            </a:extLst>
          </p:cNvPr>
          <p:cNvPicPr>
            <a:picLocks noChangeAspect="1"/>
          </p:cNvPicPr>
          <p:nvPr/>
        </p:nvPicPr>
        <p:blipFill>
          <a:blip r:embed="rId2"/>
          <a:stretch>
            <a:fillRect/>
          </a:stretch>
        </p:blipFill>
        <p:spPr>
          <a:xfrm>
            <a:off x="8747393" y="2798729"/>
            <a:ext cx="3113182" cy="3927509"/>
          </a:xfrm>
          <a:prstGeom prst="rect">
            <a:avLst/>
          </a:prstGeom>
        </p:spPr>
      </p:pic>
      <p:sp>
        <p:nvSpPr>
          <p:cNvPr id="2" name="Title 1">
            <a:extLst>
              <a:ext uri="{FF2B5EF4-FFF2-40B4-BE49-F238E27FC236}">
                <a16:creationId xmlns:a16="http://schemas.microsoft.com/office/drawing/2014/main" id="{5051D261-DBE3-D0E5-5800-CB2253482003}"/>
              </a:ext>
            </a:extLst>
          </p:cNvPr>
          <p:cNvSpPr>
            <a:spLocks noGrp="1"/>
          </p:cNvSpPr>
          <p:nvPr>
            <p:ph type="title"/>
          </p:nvPr>
        </p:nvSpPr>
        <p:spPr>
          <a:xfrm>
            <a:off x="331425" y="131762"/>
            <a:ext cx="10515600" cy="846730"/>
          </a:xfrm>
        </p:spPr>
        <p:txBody>
          <a:bodyPr/>
          <a:lstStyle/>
          <a:p>
            <a:r>
              <a:rPr lang="en-US" dirty="0"/>
              <a:t>Learning Health Systems Defined</a:t>
            </a:r>
          </a:p>
        </p:txBody>
      </p:sp>
      <p:sp>
        <p:nvSpPr>
          <p:cNvPr id="3" name="Content Placeholder 2">
            <a:extLst>
              <a:ext uri="{FF2B5EF4-FFF2-40B4-BE49-F238E27FC236}">
                <a16:creationId xmlns:a16="http://schemas.microsoft.com/office/drawing/2014/main" id="{0DDE1989-B0DE-8E61-AD85-C4450B43D515}"/>
              </a:ext>
            </a:extLst>
          </p:cNvPr>
          <p:cNvSpPr>
            <a:spLocks noGrp="1"/>
          </p:cNvSpPr>
          <p:nvPr>
            <p:ph idx="1"/>
          </p:nvPr>
        </p:nvSpPr>
        <p:spPr>
          <a:xfrm>
            <a:off x="331425" y="978491"/>
            <a:ext cx="10515600" cy="2459935"/>
          </a:xfrm>
        </p:spPr>
        <p:txBody>
          <a:bodyPr>
            <a:normAutofit/>
          </a:bodyPr>
          <a:lstStyle/>
          <a:p>
            <a:pPr marL="0" indent="0" algn="ctr">
              <a:buNone/>
            </a:pPr>
            <a:r>
              <a:rPr lang="en-US" i="1" dirty="0"/>
              <a:t>AHRQ defines a learning health system as a health system in which internal data and experience are systematically integrated with external evidence, and that </a:t>
            </a:r>
            <a:r>
              <a:rPr lang="en-US" b="1" i="1" dirty="0"/>
              <a:t>knowledge is put into practice</a:t>
            </a:r>
            <a:r>
              <a:rPr lang="en-US" i="1" dirty="0"/>
              <a:t>. As a result, patients get higher quality, safer, more efficient care, and health care delivery organizations become better places to work.</a:t>
            </a:r>
          </a:p>
          <a:p>
            <a:endParaRPr lang="en-US" dirty="0"/>
          </a:p>
        </p:txBody>
      </p:sp>
      <p:sp>
        <p:nvSpPr>
          <p:cNvPr id="4" name="TextBox 3">
            <a:extLst>
              <a:ext uri="{FF2B5EF4-FFF2-40B4-BE49-F238E27FC236}">
                <a16:creationId xmlns:a16="http://schemas.microsoft.com/office/drawing/2014/main" id="{88B72311-9EF3-E525-D773-AC009E634FD6}"/>
              </a:ext>
            </a:extLst>
          </p:cNvPr>
          <p:cNvSpPr txBox="1"/>
          <p:nvPr/>
        </p:nvSpPr>
        <p:spPr>
          <a:xfrm>
            <a:off x="838200" y="6492875"/>
            <a:ext cx="9506192" cy="307777"/>
          </a:xfrm>
          <a:prstGeom prst="rect">
            <a:avLst/>
          </a:prstGeom>
          <a:noFill/>
        </p:spPr>
        <p:txBody>
          <a:bodyPr wrap="none" rtlCol="0">
            <a:spAutoFit/>
          </a:bodyPr>
          <a:lstStyle/>
          <a:p>
            <a:r>
              <a:rPr lang="en-US" sz="1400" dirty="0"/>
              <a:t>Source: AHRQ. (2019). About Learning Health Systems. Available at: https://</a:t>
            </a:r>
            <a:r>
              <a:rPr lang="en-US" sz="1400" dirty="0" err="1"/>
              <a:t>www.ahrq.gov</a:t>
            </a:r>
            <a:r>
              <a:rPr lang="en-US" sz="1400" dirty="0"/>
              <a:t>/learning-health-systems/</a:t>
            </a:r>
            <a:r>
              <a:rPr lang="en-US" sz="1400" dirty="0" err="1"/>
              <a:t>about.html</a:t>
            </a:r>
            <a:r>
              <a:rPr lang="en-US" sz="1400" dirty="0"/>
              <a:t> </a:t>
            </a:r>
          </a:p>
        </p:txBody>
      </p:sp>
    </p:spTree>
    <p:extLst>
      <p:ext uri="{BB962C8B-B14F-4D97-AF65-F5344CB8AC3E}">
        <p14:creationId xmlns:p14="http://schemas.microsoft.com/office/powerpoint/2010/main" val="234813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66" name="Shape 64"/>
          <p:cNvSpPr/>
          <p:nvPr/>
        </p:nvSpPr>
        <p:spPr>
          <a:xfrm>
            <a:off x="2885536" y="3925526"/>
            <a:ext cx="2286000" cy="2286000"/>
          </a:xfrm>
          <a:prstGeom prst="ellipse">
            <a:avLst/>
          </a:prstGeom>
          <a:solidFill>
            <a:srgbClr val="FFFFFF">
              <a:alpha val="98000"/>
            </a:srgbClr>
          </a:solidFill>
          <a:ln w="14605">
            <a:solidFill>
              <a:srgbClr val="532A7E"/>
            </a:solidFill>
            <a:prstDash val="solid"/>
          </a:ln>
          <a:effectLst>
            <a:outerShdw blurRad="10160" dist="3175" dir="2700000" algn="bl" rotWithShape="0">
              <a:srgbClr val="000000">
                <a:alpha val="9000"/>
              </a:srgbClr>
            </a:outerShdw>
          </a:effectLst>
        </p:spPr>
        <p:txBody>
          <a:bodyPr/>
          <a:lstStyle/>
          <a:p>
            <a:endParaRPr lang="en-US" dirty="0"/>
          </a:p>
        </p:txBody>
      </p:sp>
      <p:sp>
        <p:nvSpPr>
          <p:cNvPr id="2" name="Text 0"/>
          <p:cNvSpPr txBox="1"/>
          <p:nvPr/>
        </p:nvSpPr>
        <p:spPr>
          <a:xfrm>
            <a:off x="591782" y="74427"/>
            <a:ext cx="11548872" cy="347472"/>
          </a:xfrm>
          <a:prstGeom prst="rect">
            <a:avLst/>
          </a:prstGeom>
          <a:noFill/>
          <a:ln/>
        </p:spPr>
        <p:txBody>
          <a:bodyPr wrap="square" lIns="0" tIns="0" rIns="0" bIns="0" rtlCol="0" anchor="ctr">
            <a:normAutofit lnSpcReduction="10000"/>
          </a:bodyPr>
          <a:lstStyle/>
          <a:p>
            <a:pPr marL="0" indent="0" algn="ctr">
              <a:buNone/>
            </a:pPr>
            <a:r>
              <a:rPr lang="en-US" sz="2300" b="1" dirty="0">
                <a:solidFill>
                  <a:srgbClr val="0B2E5C"/>
                </a:solidFill>
                <a:latin typeface="Aptos" pitchFamily="34" charset="0"/>
                <a:ea typeface="Aptos" pitchFamily="34" charset="-122"/>
                <a:cs typeface="Aptos" pitchFamily="34" charset="-120"/>
              </a:rPr>
              <a:t>MUSC Telehealth Center of Excellence: A Mini Learning Health System</a:t>
            </a:r>
            <a:endParaRPr lang="en-US" sz="2300" dirty="0"/>
          </a:p>
        </p:txBody>
      </p:sp>
      <p:sp>
        <p:nvSpPr>
          <p:cNvPr id="3" name="Text 1"/>
          <p:cNvSpPr txBox="1"/>
          <p:nvPr/>
        </p:nvSpPr>
        <p:spPr>
          <a:xfrm>
            <a:off x="548640" y="392092"/>
            <a:ext cx="11091672" cy="228600"/>
          </a:xfrm>
          <a:prstGeom prst="rect">
            <a:avLst/>
          </a:prstGeom>
          <a:noFill/>
          <a:ln/>
        </p:spPr>
        <p:txBody>
          <a:bodyPr wrap="square" lIns="0" tIns="0" rIns="0" bIns="0" rtlCol="0" anchor="ctr">
            <a:normAutofit/>
          </a:bodyPr>
          <a:lstStyle/>
          <a:p>
            <a:pPr marL="0" indent="0" algn="ctr">
              <a:buNone/>
            </a:pPr>
            <a:r>
              <a:rPr lang="en-US" sz="1150" i="1" dirty="0">
                <a:solidFill>
                  <a:srgbClr val="172033"/>
                </a:solidFill>
                <a:latin typeface="Aptos" pitchFamily="34" charset="0"/>
                <a:ea typeface="Aptos" pitchFamily="34" charset="-122"/>
                <a:cs typeface="Aptos" pitchFamily="34" charset="-120"/>
              </a:rPr>
              <a:t>Integrating telehealth operations and research to generate evidence, drive improvements, and enhance telehealth services.</a:t>
            </a:r>
            <a:endParaRPr lang="en-US" sz="1150" dirty="0"/>
          </a:p>
        </p:txBody>
      </p:sp>
      <p:sp>
        <p:nvSpPr>
          <p:cNvPr id="10" name="Shape 8"/>
          <p:cNvSpPr/>
          <p:nvPr/>
        </p:nvSpPr>
        <p:spPr>
          <a:xfrm>
            <a:off x="198568" y="2287132"/>
            <a:ext cx="1901952" cy="1"/>
          </a:xfrm>
          <a:prstGeom prst="line">
            <a:avLst/>
          </a:prstGeom>
          <a:noFill/>
          <a:ln w="8890">
            <a:solidFill>
              <a:srgbClr val="CBD6E2"/>
            </a:solidFill>
            <a:prstDash val="solid"/>
          </a:ln>
        </p:spPr>
        <p:txBody>
          <a:bodyPr/>
          <a:lstStyle/>
          <a:p>
            <a:endParaRPr lang="en-US" dirty="0"/>
          </a:p>
        </p:txBody>
      </p:sp>
      <p:sp>
        <p:nvSpPr>
          <p:cNvPr id="18" name="Shape 16"/>
          <p:cNvSpPr/>
          <p:nvPr/>
        </p:nvSpPr>
        <p:spPr>
          <a:xfrm>
            <a:off x="237744" y="4069079"/>
            <a:ext cx="1901952" cy="1"/>
          </a:xfrm>
          <a:prstGeom prst="line">
            <a:avLst/>
          </a:prstGeom>
          <a:noFill/>
          <a:ln w="8890">
            <a:solidFill>
              <a:srgbClr val="CBD6E2"/>
            </a:solidFill>
            <a:prstDash val="solid"/>
          </a:ln>
        </p:spPr>
        <p:txBody>
          <a:bodyPr/>
          <a:lstStyle/>
          <a:p>
            <a:endParaRPr lang="en-US" dirty="0"/>
          </a:p>
        </p:txBody>
      </p:sp>
      <p:sp>
        <p:nvSpPr>
          <p:cNvPr id="26" name="Shape 24"/>
          <p:cNvSpPr/>
          <p:nvPr/>
        </p:nvSpPr>
        <p:spPr>
          <a:xfrm>
            <a:off x="10113264" y="1389888"/>
            <a:ext cx="1901952" cy="4261104"/>
          </a:xfrm>
          <a:prstGeom prst="roundRect">
            <a:avLst>
              <a:gd name="adj" fmla="val 3846"/>
            </a:avLst>
          </a:prstGeom>
          <a:solidFill>
            <a:srgbClr val="FFFFFF"/>
          </a:solidFill>
          <a:ln w="13970">
            <a:solidFill>
              <a:srgbClr val="0B2E5C">
                <a:alpha val="88000"/>
              </a:srgbClr>
            </a:solidFill>
            <a:prstDash val="solid"/>
          </a:ln>
          <a:effectLst>
            <a:outerShdw blurRad="15240" dist="5080" dir="2700000" algn="bl" rotWithShape="0">
              <a:srgbClr val="000000">
                <a:alpha val="12000"/>
              </a:srgbClr>
            </a:outerShdw>
          </a:effectLst>
        </p:spPr>
        <p:txBody>
          <a:bodyPr/>
          <a:lstStyle/>
          <a:p>
            <a:endParaRPr lang="en-US" dirty="0"/>
          </a:p>
        </p:txBody>
      </p:sp>
      <p:sp>
        <p:nvSpPr>
          <p:cNvPr id="27" name="Shape 25"/>
          <p:cNvSpPr/>
          <p:nvPr/>
        </p:nvSpPr>
        <p:spPr>
          <a:xfrm>
            <a:off x="10113264" y="1389888"/>
            <a:ext cx="1901952" cy="292608"/>
          </a:xfrm>
          <a:prstGeom prst="roundRect">
            <a:avLst>
              <a:gd name="adj" fmla="val 25000"/>
            </a:avLst>
          </a:prstGeom>
          <a:solidFill>
            <a:srgbClr val="0B2E5C"/>
          </a:solidFill>
          <a:ln w="12700">
            <a:solidFill>
              <a:srgbClr val="0B2E5C"/>
            </a:solidFill>
            <a:prstDash val="solid"/>
          </a:ln>
        </p:spPr>
        <p:txBody>
          <a:bodyPr/>
          <a:lstStyle/>
          <a:p>
            <a:endParaRPr lang="en-US" dirty="0"/>
          </a:p>
        </p:txBody>
      </p:sp>
      <p:sp>
        <p:nvSpPr>
          <p:cNvPr id="28" name="Text 26"/>
          <p:cNvSpPr txBox="1"/>
          <p:nvPr/>
        </p:nvSpPr>
        <p:spPr>
          <a:xfrm>
            <a:off x="10177272" y="1408176"/>
            <a:ext cx="1773936" cy="24688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latin typeface="Aptos" pitchFamily="34" charset="0"/>
                <a:ea typeface="Aptos" pitchFamily="34" charset="-122"/>
                <a:cs typeface="Aptos" pitchFamily="34" charset="-120"/>
              </a:rPr>
              <a:t>OUTCOMES</a:t>
            </a:r>
            <a:endParaRPr lang="en-US" sz="1150" dirty="0"/>
          </a:p>
        </p:txBody>
      </p:sp>
      <p:sp>
        <p:nvSpPr>
          <p:cNvPr id="30" name="Text 28"/>
          <p:cNvSpPr txBox="1"/>
          <p:nvPr/>
        </p:nvSpPr>
        <p:spPr>
          <a:xfrm>
            <a:off x="10661904" y="1783080"/>
            <a:ext cx="1161288" cy="393192"/>
          </a:xfrm>
          <a:prstGeom prst="rect">
            <a:avLst/>
          </a:prstGeom>
          <a:noFill/>
          <a:ln/>
        </p:spPr>
        <p:txBody>
          <a:bodyPr wrap="square" lIns="0" tIns="0" rIns="0" bIns="0" rtlCol="0" anchor="ctr">
            <a:normAutofit/>
          </a:bodyPr>
          <a:lstStyle/>
          <a:p>
            <a:pPr marL="0" indent="0" algn="l">
              <a:buNone/>
            </a:pPr>
            <a:r>
              <a:rPr lang="en-US" sz="880" dirty="0">
                <a:solidFill>
                  <a:srgbClr val="172033"/>
                </a:solidFill>
                <a:latin typeface="Aptos" pitchFamily="34" charset="0"/>
                <a:ea typeface="Aptos" pitchFamily="34" charset="-122"/>
                <a:cs typeface="Aptos" pitchFamily="34" charset="-120"/>
              </a:rPr>
              <a:t>Better Patient</a:t>
            </a:r>
            <a:endParaRPr lang="en-US" sz="880" dirty="0"/>
          </a:p>
          <a:p>
            <a:pPr marL="0" indent="0" algn="l">
              <a:buNone/>
            </a:pPr>
            <a:r>
              <a:rPr lang="en-US" sz="880" dirty="0">
                <a:solidFill>
                  <a:srgbClr val="172033"/>
                </a:solidFill>
                <a:latin typeface="Aptos" pitchFamily="34" charset="0"/>
                <a:ea typeface="Aptos" pitchFamily="34" charset="-122"/>
                <a:cs typeface="Aptos" pitchFamily="34" charset="-120"/>
              </a:rPr>
              <a:t>Outcomes</a:t>
            </a:r>
            <a:endParaRPr lang="en-US" sz="880" dirty="0"/>
          </a:p>
        </p:txBody>
      </p:sp>
      <p:sp>
        <p:nvSpPr>
          <p:cNvPr id="31" name="Shape 29"/>
          <p:cNvSpPr/>
          <p:nvPr/>
        </p:nvSpPr>
        <p:spPr>
          <a:xfrm>
            <a:off x="10213848" y="2331720"/>
            <a:ext cx="1682496" cy="1"/>
          </a:xfrm>
          <a:prstGeom prst="line">
            <a:avLst/>
          </a:prstGeom>
          <a:noFill/>
          <a:ln w="8255">
            <a:solidFill>
              <a:srgbClr val="CBD6E2"/>
            </a:solidFill>
            <a:prstDash val="solid"/>
          </a:ln>
        </p:spPr>
        <p:txBody>
          <a:bodyPr/>
          <a:lstStyle/>
          <a:p>
            <a:endParaRPr lang="en-US" dirty="0"/>
          </a:p>
        </p:txBody>
      </p:sp>
      <p:sp>
        <p:nvSpPr>
          <p:cNvPr id="33" name="Text 31"/>
          <p:cNvSpPr txBox="1"/>
          <p:nvPr/>
        </p:nvSpPr>
        <p:spPr>
          <a:xfrm>
            <a:off x="10661904" y="2404872"/>
            <a:ext cx="1161288" cy="393192"/>
          </a:xfrm>
          <a:prstGeom prst="rect">
            <a:avLst/>
          </a:prstGeom>
          <a:noFill/>
          <a:ln/>
        </p:spPr>
        <p:txBody>
          <a:bodyPr wrap="square" lIns="0" tIns="0" rIns="0" bIns="0" rtlCol="0" anchor="ctr">
            <a:normAutofit lnSpcReduction="10000"/>
          </a:bodyPr>
          <a:lstStyle/>
          <a:p>
            <a:pPr marL="0" indent="0" algn="l">
              <a:buNone/>
            </a:pPr>
            <a:r>
              <a:rPr lang="en-US" sz="880" dirty="0">
                <a:solidFill>
                  <a:srgbClr val="172033"/>
                </a:solidFill>
                <a:latin typeface="Aptos" pitchFamily="34" charset="0"/>
                <a:ea typeface="Aptos" pitchFamily="34" charset="-122"/>
                <a:cs typeface="Aptos" pitchFamily="34" charset="-120"/>
              </a:rPr>
              <a:t>Enhanced Provider</a:t>
            </a:r>
            <a:endParaRPr lang="en-US" sz="880" dirty="0"/>
          </a:p>
          <a:p>
            <a:pPr marL="0" indent="0" algn="l">
              <a:buNone/>
            </a:pPr>
            <a:r>
              <a:rPr lang="en-US" sz="880" dirty="0">
                <a:solidFill>
                  <a:srgbClr val="172033"/>
                </a:solidFill>
                <a:latin typeface="Aptos" pitchFamily="34" charset="0"/>
                <a:ea typeface="Aptos" pitchFamily="34" charset="-122"/>
                <a:cs typeface="Aptos" pitchFamily="34" charset="-120"/>
              </a:rPr>
              <a:t>Experience and Satisfaction</a:t>
            </a:r>
            <a:endParaRPr lang="en-US" sz="880" dirty="0"/>
          </a:p>
        </p:txBody>
      </p:sp>
      <p:sp>
        <p:nvSpPr>
          <p:cNvPr id="34" name="Shape 32"/>
          <p:cNvSpPr/>
          <p:nvPr/>
        </p:nvSpPr>
        <p:spPr>
          <a:xfrm>
            <a:off x="10213848" y="2953512"/>
            <a:ext cx="1682496" cy="1"/>
          </a:xfrm>
          <a:prstGeom prst="line">
            <a:avLst/>
          </a:prstGeom>
          <a:noFill/>
          <a:ln w="8255">
            <a:solidFill>
              <a:srgbClr val="CBD6E2"/>
            </a:solidFill>
            <a:prstDash val="solid"/>
          </a:ln>
        </p:spPr>
        <p:txBody>
          <a:bodyPr/>
          <a:lstStyle/>
          <a:p>
            <a:endParaRPr lang="en-US" dirty="0"/>
          </a:p>
        </p:txBody>
      </p:sp>
      <p:sp>
        <p:nvSpPr>
          <p:cNvPr id="36" name="Text 34"/>
          <p:cNvSpPr txBox="1"/>
          <p:nvPr/>
        </p:nvSpPr>
        <p:spPr>
          <a:xfrm>
            <a:off x="10661904" y="3026664"/>
            <a:ext cx="1161288" cy="393192"/>
          </a:xfrm>
          <a:prstGeom prst="rect">
            <a:avLst/>
          </a:prstGeom>
          <a:noFill/>
          <a:ln/>
        </p:spPr>
        <p:txBody>
          <a:bodyPr wrap="square" lIns="0" tIns="0" rIns="0" bIns="0" rtlCol="0" anchor="ctr">
            <a:normAutofit/>
          </a:bodyPr>
          <a:lstStyle/>
          <a:p>
            <a:pPr marL="0" indent="0" algn="l">
              <a:buNone/>
            </a:pPr>
            <a:r>
              <a:rPr lang="en-US" sz="880" dirty="0">
                <a:solidFill>
                  <a:srgbClr val="172033"/>
                </a:solidFill>
                <a:latin typeface="Aptos" pitchFamily="34" charset="0"/>
                <a:ea typeface="Aptos" pitchFamily="34" charset="-122"/>
                <a:cs typeface="Aptos" pitchFamily="34" charset="-120"/>
              </a:rPr>
              <a:t>High-Quality</a:t>
            </a:r>
            <a:endParaRPr lang="en-US" sz="880" dirty="0"/>
          </a:p>
          <a:p>
            <a:pPr marL="0" indent="0" algn="l">
              <a:buNone/>
            </a:pPr>
            <a:r>
              <a:rPr lang="en-US" sz="880" dirty="0">
                <a:solidFill>
                  <a:srgbClr val="172033"/>
                </a:solidFill>
                <a:latin typeface="Aptos" pitchFamily="34" charset="0"/>
                <a:ea typeface="Aptos" pitchFamily="34" charset="-122"/>
                <a:cs typeface="Aptos" pitchFamily="34" charset="-120"/>
              </a:rPr>
              <a:t>Telehealth Services</a:t>
            </a:r>
            <a:endParaRPr lang="en-US" sz="880" dirty="0"/>
          </a:p>
        </p:txBody>
      </p:sp>
      <p:sp>
        <p:nvSpPr>
          <p:cNvPr id="37" name="Shape 35"/>
          <p:cNvSpPr/>
          <p:nvPr/>
        </p:nvSpPr>
        <p:spPr>
          <a:xfrm>
            <a:off x="10213848" y="3575304"/>
            <a:ext cx="1682496" cy="1"/>
          </a:xfrm>
          <a:prstGeom prst="line">
            <a:avLst/>
          </a:prstGeom>
          <a:noFill/>
          <a:ln w="8255">
            <a:solidFill>
              <a:srgbClr val="CBD6E2"/>
            </a:solidFill>
            <a:prstDash val="solid"/>
          </a:ln>
        </p:spPr>
        <p:txBody>
          <a:bodyPr/>
          <a:lstStyle/>
          <a:p>
            <a:endParaRPr lang="en-US" dirty="0"/>
          </a:p>
        </p:txBody>
      </p:sp>
      <p:sp>
        <p:nvSpPr>
          <p:cNvPr id="38" name="Shape 36"/>
          <p:cNvSpPr/>
          <p:nvPr/>
        </p:nvSpPr>
        <p:spPr>
          <a:xfrm>
            <a:off x="10259568" y="3703320"/>
            <a:ext cx="274320" cy="274320"/>
          </a:xfrm>
          <a:prstGeom prst="chevron">
            <a:avLst/>
          </a:prstGeom>
          <a:solidFill>
            <a:srgbClr val="5C8D2A"/>
          </a:solidFill>
          <a:ln w="12700">
            <a:solidFill>
              <a:srgbClr val="5C8D2A"/>
            </a:solidFill>
            <a:prstDash val="solid"/>
          </a:ln>
        </p:spPr>
        <p:txBody>
          <a:bodyPr/>
          <a:lstStyle/>
          <a:p>
            <a:endParaRPr lang="en-US" dirty="0"/>
          </a:p>
        </p:txBody>
      </p:sp>
      <p:sp>
        <p:nvSpPr>
          <p:cNvPr id="39" name="Text 37"/>
          <p:cNvSpPr txBox="1"/>
          <p:nvPr/>
        </p:nvSpPr>
        <p:spPr>
          <a:xfrm>
            <a:off x="10661904" y="3648456"/>
            <a:ext cx="1161288" cy="393192"/>
          </a:xfrm>
          <a:prstGeom prst="rect">
            <a:avLst/>
          </a:prstGeom>
          <a:noFill/>
          <a:ln/>
        </p:spPr>
        <p:txBody>
          <a:bodyPr wrap="square" lIns="0" tIns="0" rIns="0" bIns="0" rtlCol="0" anchor="ctr">
            <a:normAutofit/>
          </a:bodyPr>
          <a:lstStyle/>
          <a:p>
            <a:pPr marL="0" indent="0" algn="l">
              <a:buNone/>
            </a:pPr>
            <a:r>
              <a:rPr lang="en-US" sz="880" dirty="0">
                <a:solidFill>
                  <a:srgbClr val="172033"/>
                </a:solidFill>
                <a:latin typeface="Aptos" pitchFamily="34" charset="0"/>
                <a:ea typeface="Aptos" pitchFamily="34" charset="-122"/>
                <a:cs typeface="Aptos" pitchFamily="34" charset="-120"/>
              </a:rPr>
              <a:t>More Efficient</a:t>
            </a:r>
            <a:endParaRPr lang="en-US" sz="880" dirty="0"/>
          </a:p>
          <a:p>
            <a:pPr marL="0" indent="0" algn="l">
              <a:buNone/>
            </a:pPr>
            <a:r>
              <a:rPr lang="en-US" sz="880" dirty="0">
                <a:solidFill>
                  <a:srgbClr val="172033"/>
                </a:solidFill>
                <a:latin typeface="Aptos" pitchFamily="34" charset="0"/>
                <a:ea typeface="Aptos" pitchFamily="34" charset="-122"/>
                <a:cs typeface="Aptos" pitchFamily="34" charset="-120"/>
              </a:rPr>
              <a:t>Operations</a:t>
            </a:r>
            <a:endParaRPr lang="en-US" sz="880" dirty="0"/>
          </a:p>
        </p:txBody>
      </p:sp>
      <p:sp>
        <p:nvSpPr>
          <p:cNvPr id="40" name="Shape 38"/>
          <p:cNvSpPr/>
          <p:nvPr/>
        </p:nvSpPr>
        <p:spPr>
          <a:xfrm>
            <a:off x="10213848" y="4197096"/>
            <a:ext cx="1682496" cy="1"/>
          </a:xfrm>
          <a:prstGeom prst="line">
            <a:avLst/>
          </a:prstGeom>
          <a:noFill/>
          <a:ln w="8255">
            <a:solidFill>
              <a:srgbClr val="CBD6E2"/>
            </a:solidFill>
            <a:prstDash val="solid"/>
          </a:ln>
        </p:spPr>
        <p:txBody>
          <a:bodyPr/>
          <a:lstStyle/>
          <a:p>
            <a:endParaRPr lang="en-US" dirty="0"/>
          </a:p>
        </p:txBody>
      </p:sp>
      <p:sp>
        <p:nvSpPr>
          <p:cNvPr id="42" name="Text 40"/>
          <p:cNvSpPr txBox="1"/>
          <p:nvPr/>
        </p:nvSpPr>
        <p:spPr>
          <a:xfrm>
            <a:off x="10661904" y="4270248"/>
            <a:ext cx="1161288" cy="393192"/>
          </a:xfrm>
          <a:prstGeom prst="rect">
            <a:avLst/>
          </a:prstGeom>
          <a:noFill/>
          <a:ln/>
        </p:spPr>
        <p:txBody>
          <a:bodyPr wrap="square" lIns="0" tIns="0" rIns="0" bIns="0" rtlCol="0" anchor="ctr">
            <a:normAutofit/>
          </a:bodyPr>
          <a:lstStyle/>
          <a:p>
            <a:pPr marL="0" indent="0" algn="l">
              <a:buNone/>
            </a:pPr>
            <a:r>
              <a:rPr lang="en-US" sz="880" dirty="0">
                <a:solidFill>
                  <a:srgbClr val="172033"/>
                </a:solidFill>
                <a:latin typeface="Aptos" pitchFamily="34" charset="0"/>
                <a:ea typeface="Aptos" pitchFamily="34" charset="-122"/>
                <a:cs typeface="Aptos" pitchFamily="34" charset="-120"/>
              </a:rPr>
              <a:t>Stronger Financial</a:t>
            </a:r>
            <a:endParaRPr lang="en-US" sz="880" dirty="0"/>
          </a:p>
          <a:p>
            <a:pPr marL="0" indent="0" algn="l">
              <a:buNone/>
            </a:pPr>
            <a:r>
              <a:rPr lang="en-US" sz="880" dirty="0">
                <a:solidFill>
                  <a:srgbClr val="172033"/>
                </a:solidFill>
                <a:latin typeface="Aptos" pitchFamily="34" charset="0"/>
                <a:ea typeface="Aptos" pitchFamily="34" charset="-122"/>
                <a:cs typeface="Aptos" pitchFamily="34" charset="-120"/>
              </a:rPr>
              <a:t>Performance</a:t>
            </a:r>
            <a:endParaRPr lang="en-US" sz="880" dirty="0"/>
          </a:p>
        </p:txBody>
      </p:sp>
      <p:sp>
        <p:nvSpPr>
          <p:cNvPr id="43" name="Shape 41"/>
          <p:cNvSpPr/>
          <p:nvPr/>
        </p:nvSpPr>
        <p:spPr>
          <a:xfrm>
            <a:off x="10213848" y="4818888"/>
            <a:ext cx="1682496" cy="1"/>
          </a:xfrm>
          <a:prstGeom prst="line">
            <a:avLst/>
          </a:prstGeom>
          <a:noFill/>
          <a:ln w="8255">
            <a:solidFill>
              <a:srgbClr val="CBD6E2"/>
            </a:solidFill>
            <a:prstDash val="solid"/>
          </a:ln>
        </p:spPr>
        <p:txBody>
          <a:bodyPr/>
          <a:lstStyle/>
          <a:p>
            <a:endParaRPr lang="en-US" dirty="0"/>
          </a:p>
        </p:txBody>
      </p:sp>
      <p:sp>
        <p:nvSpPr>
          <p:cNvPr id="45" name="Text 43"/>
          <p:cNvSpPr txBox="1"/>
          <p:nvPr/>
        </p:nvSpPr>
        <p:spPr>
          <a:xfrm>
            <a:off x="10661904" y="4892040"/>
            <a:ext cx="1161288" cy="393192"/>
          </a:xfrm>
          <a:prstGeom prst="rect">
            <a:avLst/>
          </a:prstGeom>
          <a:noFill/>
          <a:ln/>
        </p:spPr>
        <p:txBody>
          <a:bodyPr wrap="square" lIns="0" tIns="0" rIns="0" bIns="0" rtlCol="0" anchor="ctr">
            <a:normAutofit/>
          </a:bodyPr>
          <a:lstStyle/>
          <a:p>
            <a:pPr marL="0" indent="0" algn="l">
              <a:buNone/>
            </a:pPr>
            <a:r>
              <a:rPr lang="en-US" sz="880" dirty="0">
                <a:solidFill>
                  <a:srgbClr val="172033"/>
                </a:solidFill>
                <a:latin typeface="Aptos" pitchFamily="34" charset="0"/>
                <a:ea typeface="Aptos" pitchFamily="34" charset="-122"/>
                <a:cs typeface="Aptos" pitchFamily="34" charset="-120"/>
              </a:rPr>
              <a:t>Improved Access to</a:t>
            </a:r>
            <a:endParaRPr lang="en-US" sz="880" dirty="0"/>
          </a:p>
          <a:p>
            <a:pPr marL="0" indent="0" algn="l">
              <a:buNone/>
            </a:pPr>
            <a:r>
              <a:rPr lang="en-US" sz="880" dirty="0">
                <a:solidFill>
                  <a:srgbClr val="172033"/>
                </a:solidFill>
                <a:latin typeface="Aptos" pitchFamily="34" charset="0"/>
                <a:ea typeface="Aptos" pitchFamily="34" charset="-122"/>
                <a:cs typeface="Aptos" pitchFamily="34" charset="-120"/>
              </a:rPr>
              <a:t>Telehealth Services</a:t>
            </a:r>
            <a:endParaRPr lang="en-US" sz="880" dirty="0"/>
          </a:p>
        </p:txBody>
      </p:sp>
      <p:sp>
        <p:nvSpPr>
          <p:cNvPr id="46" name="Shape 44"/>
          <p:cNvSpPr/>
          <p:nvPr/>
        </p:nvSpPr>
        <p:spPr>
          <a:xfrm>
            <a:off x="2852928" y="1659405"/>
            <a:ext cx="2286000" cy="2286000"/>
          </a:xfrm>
          <a:prstGeom prst="ellipse">
            <a:avLst/>
          </a:prstGeom>
          <a:solidFill>
            <a:srgbClr val="FFFFFF">
              <a:alpha val="98000"/>
            </a:srgbClr>
          </a:solidFill>
          <a:ln w="14605">
            <a:solidFill>
              <a:srgbClr val="532A7E"/>
            </a:solidFill>
            <a:prstDash val="solid"/>
          </a:ln>
          <a:effectLst>
            <a:outerShdw blurRad="10160" dist="3175" dir="2700000" algn="bl" rotWithShape="0">
              <a:srgbClr val="000000">
                <a:alpha val="9000"/>
              </a:srgbClr>
            </a:outerShdw>
          </a:effectLst>
        </p:spPr>
        <p:txBody>
          <a:bodyPr/>
          <a:lstStyle/>
          <a:p>
            <a:endParaRPr lang="en-US" dirty="0"/>
          </a:p>
        </p:txBody>
      </p:sp>
      <p:grpSp>
        <p:nvGrpSpPr>
          <p:cNvPr id="148" name="Group 147">
            <a:extLst>
              <a:ext uri="{FF2B5EF4-FFF2-40B4-BE49-F238E27FC236}">
                <a16:creationId xmlns:a16="http://schemas.microsoft.com/office/drawing/2014/main" id="{D144BC0F-0717-7E9E-10CD-DA2DD3F35A44}"/>
              </a:ext>
            </a:extLst>
          </p:cNvPr>
          <p:cNvGrpSpPr/>
          <p:nvPr/>
        </p:nvGrpSpPr>
        <p:grpSpPr>
          <a:xfrm>
            <a:off x="2935779" y="1721274"/>
            <a:ext cx="385842" cy="387209"/>
            <a:chOff x="2832846" y="1060704"/>
            <a:chExt cx="385842" cy="387209"/>
          </a:xfrm>
        </p:grpSpPr>
        <p:sp>
          <p:nvSpPr>
            <p:cNvPr id="47" name="Shape 45"/>
            <p:cNvSpPr/>
            <p:nvPr/>
          </p:nvSpPr>
          <p:spPr>
            <a:xfrm>
              <a:off x="2834640" y="1060704"/>
              <a:ext cx="384048" cy="384048"/>
            </a:xfrm>
            <a:prstGeom prst="ellipse">
              <a:avLst/>
            </a:prstGeom>
            <a:solidFill>
              <a:srgbClr val="532A7E"/>
            </a:solidFill>
            <a:ln w="12700">
              <a:solidFill>
                <a:srgbClr val="532A7E"/>
              </a:solidFill>
              <a:prstDash val="solid"/>
            </a:ln>
          </p:spPr>
          <p:txBody>
            <a:bodyPr/>
            <a:lstStyle/>
            <a:p>
              <a:endParaRPr lang="en-US" dirty="0"/>
            </a:p>
          </p:txBody>
        </p:sp>
        <p:sp>
          <p:nvSpPr>
            <p:cNvPr id="48" name="Text 46"/>
            <p:cNvSpPr txBox="1"/>
            <p:nvPr/>
          </p:nvSpPr>
          <p:spPr>
            <a:xfrm>
              <a:off x="2832846" y="1063865"/>
              <a:ext cx="384048" cy="384048"/>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Aptos" pitchFamily="34" charset="0"/>
                  <a:ea typeface="Aptos" pitchFamily="34" charset="-122"/>
                  <a:cs typeface="Aptos" pitchFamily="34" charset="-120"/>
                </a:rPr>
                <a:t>5</a:t>
              </a:r>
              <a:endParaRPr lang="en-US" sz="1700" dirty="0"/>
            </a:p>
          </p:txBody>
        </p:sp>
      </p:grpSp>
      <p:sp>
        <p:nvSpPr>
          <p:cNvPr id="49" name="Text 47"/>
          <p:cNvSpPr txBox="1"/>
          <p:nvPr/>
        </p:nvSpPr>
        <p:spPr>
          <a:xfrm>
            <a:off x="3179190" y="1759160"/>
            <a:ext cx="1508760" cy="502920"/>
          </a:xfrm>
          <a:prstGeom prst="rect">
            <a:avLst/>
          </a:prstGeom>
          <a:noFill/>
          <a:ln/>
        </p:spPr>
        <p:txBody>
          <a:bodyPr wrap="square" lIns="0" tIns="0" rIns="0" bIns="0" rtlCol="0" anchor="ctr">
            <a:normAutofit/>
          </a:bodyPr>
          <a:lstStyle/>
          <a:p>
            <a:pPr marL="0" indent="0" algn="ctr">
              <a:buNone/>
            </a:pPr>
            <a:r>
              <a:rPr lang="en-US" sz="1140" b="1" dirty="0">
                <a:solidFill>
                  <a:srgbClr val="532A7E"/>
                </a:solidFill>
                <a:latin typeface="Aptos" pitchFamily="34" charset="0"/>
                <a:ea typeface="Aptos" pitchFamily="34" charset="-122"/>
                <a:cs typeface="Aptos" pitchFamily="34" charset="-120"/>
              </a:rPr>
              <a:t>LEARN, ADAPT &amp;</a:t>
            </a:r>
            <a:endParaRPr lang="en-US" sz="1140" dirty="0"/>
          </a:p>
          <a:p>
            <a:pPr marL="0" indent="0" algn="ctr">
              <a:buNone/>
            </a:pPr>
            <a:r>
              <a:rPr lang="en-US" sz="1140" b="1" dirty="0">
                <a:solidFill>
                  <a:srgbClr val="532A7E"/>
                </a:solidFill>
                <a:latin typeface="Aptos" pitchFamily="34" charset="0"/>
                <a:ea typeface="Aptos" pitchFamily="34" charset="-122"/>
                <a:cs typeface="Aptos" pitchFamily="34" charset="-120"/>
              </a:rPr>
              <a:t>DISSEMINATE</a:t>
            </a:r>
            <a:endParaRPr lang="en-US" sz="1140" dirty="0"/>
          </a:p>
        </p:txBody>
      </p:sp>
      <p:sp>
        <p:nvSpPr>
          <p:cNvPr id="50" name="Text 48"/>
          <p:cNvSpPr/>
          <p:nvPr/>
        </p:nvSpPr>
        <p:spPr>
          <a:xfrm>
            <a:off x="3255395" y="2003796"/>
            <a:ext cx="1577768" cy="1554480"/>
          </a:xfrm>
          <a:prstGeom prst="rect">
            <a:avLst/>
          </a:prstGeom>
          <a:noFill/>
          <a:ln/>
        </p:spPr>
        <p:txBody>
          <a:bodyPr wrap="square" lIns="254" tIns="254" rIns="254" bIns="254" rtlCol="0" anchor="ctr">
            <a:normAutofit/>
          </a:bodyPr>
          <a:lstStyle/>
          <a:p>
            <a:pPr marL="139700" indent="-139700">
              <a:buSzPct val="100000"/>
              <a:buChar char="•"/>
            </a:pPr>
            <a:r>
              <a:rPr lang="en-US" sz="810" dirty="0">
                <a:solidFill>
                  <a:srgbClr val="172033"/>
                </a:solidFill>
                <a:latin typeface="Aptos" pitchFamily="34" charset="0"/>
                <a:ea typeface="Aptos" pitchFamily="34" charset="-122"/>
                <a:cs typeface="Aptos" pitchFamily="34" charset="-120"/>
              </a:rPr>
              <a:t>Share insights with operational and research stakeholders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Disseminate findings internally and externally</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Scale what works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Generate new questions and priorities</a:t>
            </a:r>
            <a:endParaRPr lang="en-US" sz="810" dirty="0"/>
          </a:p>
        </p:txBody>
      </p:sp>
      <p:sp>
        <p:nvSpPr>
          <p:cNvPr id="51" name="Shape 49"/>
          <p:cNvSpPr/>
          <p:nvPr/>
        </p:nvSpPr>
        <p:spPr>
          <a:xfrm>
            <a:off x="4930266" y="656410"/>
            <a:ext cx="2286000" cy="2286000"/>
          </a:xfrm>
          <a:prstGeom prst="ellipse">
            <a:avLst/>
          </a:prstGeom>
          <a:solidFill>
            <a:srgbClr val="FFFFFF">
              <a:alpha val="98000"/>
            </a:srgbClr>
          </a:solidFill>
          <a:ln w="14605">
            <a:solidFill>
              <a:srgbClr val="0B2E5C"/>
            </a:solidFill>
            <a:prstDash val="solid"/>
          </a:ln>
          <a:effectLst>
            <a:outerShdw blurRad="10160" dist="3175" dir="2700000" algn="bl" rotWithShape="0">
              <a:srgbClr val="000000">
                <a:alpha val="9000"/>
              </a:srgbClr>
            </a:outerShdw>
          </a:effectLst>
        </p:spPr>
        <p:txBody>
          <a:bodyPr/>
          <a:lstStyle/>
          <a:p>
            <a:endParaRPr lang="en-US" dirty="0"/>
          </a:p>
        </p:txBody>
      </p:sp>
      <p:grpSp>
        <p:nvGrpSpPr>
          <p:cNvPr id="132" name="Group 131">
            <a:extLst>
              <a:ext uri="{FF2B5EF4-FFF2-40B4-BE49-F238E27FC236}">
                <a16:creationId xmlns:a16="http://schemas.microsoft.com/office/drawing/2014/main" id="{AAC0F318-A21C-DF1A-8AD3-75D43F28810E}"/>
              </a:ext>
            </a:extLst>
          </p:cNvPr>
          <p:cNvGrpSpPr/>
          <p:nvPr/>
        </p:nvGrpSpPr>
        <p:grpSpPr>
          <a:xfrm>
            <a:off x="6460823" y="578941"/>
            <a:ext cx="387805" cy="384804"/>
            <a:chOff x="4946904" y="392436"/>
            <a:chExt cx="387805" cy="384804"/>
          </a:xfrm>
        </p:grpSpPr>
        <p:sp>
          <p:nvSpPr>
            <p:cNvPr id="52" name="Shape 50"/>
            <p:cNvSpPr/>
            <p:nvPr/>
          </p:nvSpPr>
          <p:spPr>
            <a:xfrm>
              <a:off x="4946904" y="393192"/>
              <a:ext cx="384048" cy="384048"/>
            </a:xfrm>
            <a:prstGeom prst="ellipse">
              <a:avLst/>
            </a:prstGeom>
            <a:solidFill>
              <a:srgbClr val="0B2E5C"/>
            </a:solidFill>
            <a:ln w="12700">
              <a:solidFill>
                <a:srgbClr val="0B2E5C"/>
              </a:solidFill>
              <a:prstDash val="solid"/>
            </a:ln>
          </p:spPr>
          <p:txBody>
            <a:bodyPr/>
            <a:lstStyle/>
            <a:p>
              <a:endParaRPr lang="en-US" dirty="0"/>
            </a:p>
          </p:txBody>
        </p:sp>
        <p:sp>
          <p:nvSpPr>
            <p:cNvPr id="53" name="Text 51"/>
            <p:cNvSpPr txBox="1"/>
            <p:nvPr/>
          </p:nvSpPr>
          <p:spPr>
            <a:xfrm>
              <a:off x="4950661" y="392436"/>
              <a:ext cx="384048" cy="384048"/>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Aptos" pitchFamily="34" charset="0"/>
                  <a:ea typeface="Aptos" pitchFamily="34" charset="-122"/>
                  <a:cs typeface="Aptos" pitchFamily="34" charset="-120"/>
                </a:rPr>
                <a:t>1</a:t>
              </a:r>
              <a:endParaRPr lang="en-US" sz="1700" dirty="0"/>
            </a:p>
          </p:txBody>
        </p:sp>
      </p:grpSp>
      <p:sp>
        <p:nvSpPr>
          <p:cNvPr id="54" name="Text 52"/>
          <p:cNvSpPr txBox="1"/>
          <p:nvPr/>
        </p:nvSpPr>
        <p:spPr>
          <a:xfrm>
            <a:off x="5186024" y="895106"/>
            <a:ext cx="1984248" cy="502920"/>
          </a:xfrm>
          <a:prstGeom prst="rect">
            <a:avLst/>
          </a:prstGeom>
          <a:noFill/>
          <a:ln/>
        </p:spPr>
        <p:txBody>
          <a:bodyPr wrap="square" lIns="0" tIns="0" rIns="0" bIns="0" rtlCol="0" anchor="ctr">
            <a:normAutofit lnSpcReduction="10000"/>
          </a:bodyPr>
          <a:lstStyle/>
          <a:p>
            <a:pPr marL="0" indent="0" algn="ctr">
              <a:buNone/>
            </a:pPr>
            <a:r>
              <a:rPr lang="en-US" sz="1140" b="1" dirty="0">
                <a:solidFill>
                  <a:srgbClr val="0B2E5C"/>
                </a:solidFill>
                <a:latin typeface="Aptos" pitchFamily="34" charset="0"/>
                <a:ea typeface="Aptos" pitchFamily="34" charset="-122"/>
                <a:cs typeface="Aptos" pitchFamily="34" charset="-120"/>
              </a:rPr>
              <a:t>ALIGN PRIORITIES,</a:t>
            </a:r>
            <a:endParaRPr lang="en-US" sz="1140" dirty="0"/>
          </a:p>
          <a:p>
            <a:pPr marL="0" indent="0" algn="ctr">
              <a:buNone/>
            </a:pPr>
            <a:r>
              <a:rPr lang="en-US" sz="1140" b="1" dirty="0">
                <a:solidFill>
                  <a:srgbClr val="0B2E5C"/>
                </a:solidFill>
                <a:latin typeface="Aptos" pitchFamily="34" charset="0"/>
                <a:ea typeface="Aptos" pitchFamily="34" charset="-122"/>
                <a:cs typeface="Aptos" pitchFamily="34" charset="-120"/>
              </a:rPr>
              <a:t>QUESTIONS &amp; DATA</a:t>
            </a:r>
          </a:p>
          <a:p>
            <a:pPr marL="0" indent="0" algn="ctr">
              <a:buNone/>
            </a:pPr>
            <a:r>
              <a:rPr lang="en-US" sz="1140" b="1" dirty="0">
                <a:solidFill>
                  <a:srgbClr val="0B2E5C"/>
                </a:solidFill>
                <a:latin typeface="Aptos" pitchFamily="34" charset="0"/>
              </a:rPr>
              <a:t>(Ideas &amp; Methods)</a:t>
            </a:r>
            <a:endParaRPr lang="en-US" sz="1140" dirty="0"/>
          </a:p>
        </p:txBody>
      </p:sp>
      <p:sp>
        <p:nvSpPr>
          <p:cNvPr id="55" name="Text 53"/>
          <p:cNvSpPr/>
          <p:nvPr/>
        </p:nvSpPr>
        <p:spPr>
          <a:xfrm>
            <a:off x="5123997" y="1250950"/>
            <a:ext cx="1975104" cy="1732608"/>
          </a:xfrm>
          <a:prstGeom prst="rect">
            <a:avLst/>
          </a:prstGeom>
          <a:noFill/>
          <a:ln/>
        </p:spPr>
        <p:txBody>
          <a:bodyPr wrap="square" lIns="254" tIns="254" rIns="254" bIns="254" rtlCol="0" anchor="ctr">
            <a:normAutofit/>
          </a:bodyPr>
          <a:lstStyle/>
          <a:p>
            <a:pPr marL="139700" indent="-139700">
              <a:buSzPct val="100000"/>
              <a:buChar char="•"/>
            </a:pPr>
            <a:r>
              <a:rPr lang="en-US" sz="810" dirty="0">
                <a:solidFill>
                  <a:srgbClr val="172033"/>
                </a:solidFill>
                <a:latin typeface="Aptos" pitchFamily="34" charset="0"/>
                <a:ea typeface="Aptos" pitchFamily="34" charset="-122"/>
                <a:cs typeface="Aptos" pitchFamily="34" charset="-120"/>
              </a:rPr>
              <a:t>Identify telehealth priorities and operational challenges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Develop evaluation and research questions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Select study designs, measures, and data sources</a:t>
            </a:r>
            <a:endParaRPr lang="en-US" sz="810" dirty="0"/>
          </a:p>
        </p:txBody>
      </p:sp>
      <p:sp>
        <p:nvSpPr>
          <p:cNvPr id="56" name="Shape 54"/>
          <p:cNvSpPr/>
          <p:nvPr/>
        </p:nvSpPr>
        <p:spPr>
          <a:xfrm>
            <a:off x="7139745" y="1514776"/>
            <a:ext cx="2286000" cy="2286000"/>
          </a:xfrm>
          <a:prstGeom prst="ellipse">
            <a:avLst/>
          </a:prstGeom>
          <a:solidFill>
            <a:srgbClr val="FFFFFF">
              <a:alpha val="98000"/>
            </a:srgbClr>
          </a:solidFill>
          <a:ln w="14605">
            <a:solidFill>
              <a:srgbClr val="087E8B"/>
            </a:solidFill>
            <a:prstDash val="solid"/>
          </a:ln>
          <a:effectLst>
            <a:outerShdw blurRad="10160" dist="3175" dir="2700000" algn="bl" rotWithShape="0">
              <a:srgbClr val="000000">
                <a:alpha val="9000"/>
              </a:srgbClr>
            </a:outerShdw>
          </a:effectLst>
        </p:spPr>
        <p:txBody>
          <a:bodyPr/>
          <a:lstStyle/>
          <a:p>
            <a:endParaRPr lang="en-US" dirty="0"/>
          </a:p>
        </p:txBody>
      </p:sp>
      <p:grpSp>
        <p:nvGrpSpPr>
          <p:cNvPr id="144" name="Group 143">
            <a:extLst>
              <a:ext uri="{FF2B5EF4-FFF2-40B4-BE49-F238E27FC236}">
                <a16:creationId xmlns:a16="http://schemas.microsoft.com/office/drawing/2014/main" id="{B841A465-CFEA-9FEF-3F36-F7D4D18F7983}"/>
              </a:ext>
            </a:extLst>
          </p:cNvPr>
          <p:cNvGrpSpPr/>
          <p:nvPr/>
        </p:nvGrpSpPr>
        <p:grpSpPr>
          <a:xfrm>
            <a:off x="8480360" y="1460674"/>
            <a:ext cx="393629" cy="384592"/>
            <a:chOff x="7415347" y="1041872"/>
            <a:chExt cx="393629" cy="384592"/>
          </a:xfrm>
        </p:grpSpPr>
        <p:sp>
          <p:nvSpPr>
            <p:cNvPr id="57" name="Shape 55"/>
            <p:cNvSpPr/>
            <p:nvPr/>
          </p:nvSpPr>
          <p:spPr>
            <a:xfrm>
              <a:off x="7424928" y="1042416"/>
              <a:ext cx="384048" cy="384048"/>
            </a:xfrm>
            <a:prstGeom prst="ellipse">
              <a:avLst/>
            </a:prstGeom>
            <a:solidFill>
              <a:srgbClr val="087E8B"/>
            </a:solidFill>
            <a:ln w="12700">
              <a:solidFill>
                <a:srgbClr val="087E8B"/>
              </a:solidFill>
              <a:prstDash val="solid"/>
            </a:ln>
          </p:spPr>
          <p:txBody>
            <a:bodyPr/>
            <a:lstStyle/>
            <a:p>
              <a:endParaRPr lang="en-US" dirty="0"/>
            </a:p>
          </p:txBody>
        </p:sp>
        <p:sp>
          <p:nvSpPr>
            <p:cNvPr id="58" name="Text 56"/>
            <p:cNvSpPr txBox="1"/>
            <p:nvPr/>
          </p:nvSpPr>
          <p:spPr>
            <a:xfrm>
              <a:off x="7415347" y="1041872"/>
              <a:ext cx="384048" cy="384048"/>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Aptos" pitchFamily="34" charset="0"/>
                  <a:ea typeface="Aptos" pitchFamily="34" charset="-122"/>
                  <a:cs typeface="Aptos" pitchFamily="34" charset="-120"/>
                </a:rPr>
                <a:t>2</a:t>
              </a:r>
              <a:endParaRPr lang="en-US" sz="1700" dirty="0"/>
            </a:p>
          </p:txBody>
        </p:sp>
      </p:grpSp>
      <p:sp>
        <p:nvSpPr>
          <p:cNvPr id="59" name="Text 57"/>
          <p:cNvSpPr txBox="1"/>
          <p:nvPr/>
        </p:nvSpPr>
        <p:spPr>
          <a:xfrm>
            <a:off x="7444935" y="1857823"/>
            <a:ext cx="1783080" cy="502920"/>
          </a:xfrm>
          <a:prstGeom prst="rect">
            <a:avLst/>
          </a:prstGeom>
          <a:noFill/>
          <a:ln/>
        </p:spPr>
        <p:txBody>
          <a:bodyPr wrap="square" lIns="0" tIns="0" rIns="0" bIns="0" rtlCol="0" anchor="ctr">
            <a:normAutofit/>
          </a:bodyPr>
          <a:lstStyle/>
          <a:p>
            <a:pPr marL="0" indent="0" algn="ctr">
              <a:buNone/>
            </a:pPr>
            <a:r>
              <a:rPr lang="en-US" sz="1140" b="1" dirty="0">
                <a:solidFill>
                  <a:srgbClr val="087E8B"/>
                </a:solidFill>
                <a:latin typeface="Aptos" pitchFamily="34" charset="0"/>
                <a:ea typeface="Aptos" pitchFamily="34" charset="-122"/>
                <a:cs typeface="Aptos" pitchFamily="34" charset="-120"/>
              </a:rPr>
              <a:t>ANALYZE &amp; GENERATE</a:t>
            </a:r>
            <a:endParaRPr lang="en-US" sz="1140" dirty="0"/>
          </a:p>
          <a:p>
            <a:pPr marL="0" indent="0" algn="ctr">
              <a:buNone/>
            </a:pPr>
            <a:r>
              <a:rPr lang="en-US" sz="1140" b="1" dirty="0">
                <a:solidFill>
                  <a:srgbClr val="087E8B"/>
                </a:solidFill>
                <a:latin typeface="Aptos" pitchFamily="34" charset="0"/>
                <a:ea typeface="Aptos" pitchFamily="34" charset="-122"/>
                <a:cs typeface="Aptos" pitchFamily="34" charset="-120"/>
              </a:rPr>
              <a:t>KNOWLEDGE</a:t>
            </a:r>
            <a:endParaRPr lang="en-US" sz="1140" dirty="0"/>
          </a:p>
        </p:txBody>
      </p:sp>
      <p:sp>
        <p:nvSpPr>
          <p:cNvPr id="60" name="Text 58"/>
          <p:cNvSpPr/>
          <p:nvPr/>
        </p:nvSpPr>
        <p:spPr>
          <a:xfrm>
            <a:off x="7548371" y="2329218"/>
            <a:ext cx="1877373" cy="1487182"/>
          </a:xfrm>
          <a:prstGeom prst="rect">
            <a:avLst/>
          </a:prstGeom>
          <a:noFill/>
          <a:ln/>
        </p:spPr>
        <p:txBody>
          <a:bodyPr wrap="square" lIns="254" tIns="254" rIns="254" bIns="254" rtlCol="0" anchor="ctr">
            <a:normAutofit/>
          </a:bodyPr>
          <a:lstStyle/>
          <a:p>
            <a:pPr marL="139700" indent="-139700">
              <a:buSzPct val="100000"/>
              <a:buChar char="•"/>
            </a:pPr>
            <a:r>
              <a:rPr lang="en-US" sz="810" dirty="0">
                <a:solidFill>
                  <a:srgbClr val="172033"/>
                </a:solidFill>
                <a:latin typeface="Aptos" pitchFamily="34" charset="0"/>
                <a:ea typeface="Aptos" pitchFamily="34" charset="-122"/>
                <a:cs typeface="Aptos" pitchFamily="34" charset="-120"/>
              </a:rPr>
              <a:t>Descriptive and comparative analyses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Implementation science</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Economic evaluation</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Qualitative analysis</a:t>
            </a:r>
          </a:p>
          <a:p>
            <a:pPr marL="139700" indent="-139700">
              <a:buSzPct val="100000"/>
              <a:buChar char="•"/>
            </a:pPr>
            <a:r>
              <a:rPr lang="en-US" sz="810" dirty="0">
                <a:solidFill>
                  <a:srgbClr val="172033"/>
                </a:solidFill>
                <a:latin typeface="Aptos" pitchFamily="34" charset="0"/>
              </a:rPr>
              <a:t>Literature Reviews</a:t>
            </a:r>
            <a:endParaRPr lang="en-US" sz="810" dirty="0"/>
          </a:p>
        </p:txBody>
      </p:sp>
      <p:sp>
        <p:nvSpPr>
          <p:cNvPr id="61" name="Shape 59"/>
          <p:cNvSpPr/>
          <p:nvPr/>
        </p:nvSpPr>
        <p:spPr>
          <a:xfrm>
            <a:off x="7183334" y="3842602"/>
            <a:ext cx="2286000" cy="2286000"/>
          </a:xfrm>
          <a:prstGeom prst="ellipse">
            <a:avLst/>
          </a:prstGeom>
          <a:solidFill>
            <a:srgbClr val="FFFFFF">
              <a:alpha val="98000"/>
            </a:srgbClr>
          </a:solidFill>
          <a:ln w="14605">
            <a:solidFill>
              <a:srgbClr val="5C8D2A"/>
            </a:solidFill>
            <a:prstDash val="solid"/>
          </a:ln>
          <a:effectLst>
            <a:outerShdw blurRad="10160" dist="3175" dir="2700000" algn="bl" rotWithShape="0">
              <a:srgbClr val="000000">
                <a:alpha val="9000"/>
              </a:srgbClr>
            </a:outerShdw>
          </a:effectLst>
        </p:spPr>
        <p:txBody>
          <a:bodyPr/>
          <a:lstStyle/>
          <a:p>
            <a:endParaRPr lang="en-US" dirty="0"/>
          </a:p>
        </p:txBody>
      </p:sp>
      <p:sp>
        <p:nvSpPr>
          <p:cNvPr id="62" name="Shape 60"/>
          <p:cNvSpPr/>
          <p:nvPr/>
        </p:nvSpPr>
        <p:spPr>
          <a:xfrm>
            <a:off x="7168896" y="3566160"/>
            <a:ext cx="384048" cy="384048"/>
          </a:xfrm>
          <a:prstGeom prst="ellipse">
            <a:avLst/>
          </a:prstGeom>
          <a:solidFill>
            <a:srgbClr val="5C8D2A"/>
          </a:solidFill>
          <a:ln w="12700">
            <a:solidFill>
              <a:srgbClr val="5C8D2A"/>
            </a:solidFill>
            <a:prstDash val="solid"/>
          </a:ln>
        </p:spPr>
        <p:txBody>
          <a:bodyPr/>
          <a:lstStyle/>
          <a:p>
            <a:endParaRPr lang="en-US" dirty="0"/>
          </a:p>
        </p:txBody>
      </p:sp>
      <p:sp>
        <p:nvSpPr>
          <p:cNvPr id="63" name="Text 61"/>
          <p:cNvSpPr txBox="1"/>
          <p:nvPr/>
        </p:nvSpPr>
        <p:spPr>
          <a:xfrm>
            <a:off x="7168896" y="3557016"/>
            <a:ext cx="384048" cy="384048"/>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Aptos" pitchFamily="34" charset="0"/>
                <a:ea typeface="Aptos" pitchFamily="34" charset="-122"/>
                <a:cs typeface="Aptos" pitchFamily="34" charset="-120"/>
              </a:rPr>
              <a:t>3</a:t>
            </a:r>
            <a:endParaRPr lang="en-US" sz="1700" dirty="0"/>
          </a:p>
        </p:txBody>
      </p:sp>
      <p:sp>
        <p:nvSpPr>
          <p:cNvPr id="64" name="Text 62"/>
          <p:cNvSpPr txBox="1"/>
          <p:nvPr/>
        </p:nvSpPr>
        <p:spPr>
          <a:xfrm>
            <a:off x="3100827" y="4096901"/>
            <a:ext cx="1801368" cy="502920"/>
          </a:xfrm>
          <a:prstGeom prst="rect">
            <a:avLst/>
          </a:prstGeom>
          <a:noFill/>
          <a:ln/>
        </p:spPr>
        <p:txBody>
          <a:bodyPr wrap="square" lIns="0" tIns="0" rIns="0" bIns="0" rtlCol="0" anchor="ctr">
            <a:normAutofit/>
          </a:bodyPr>
          <a:lstStyle/>
          <a:p>
            <a:pPr marL="0" indent="0" algn="ctr">
              <a:buNone/>
            </a:pPr>
            <a:r>
              <a:rPr lang="en-US" sz="1140" b="1" dirty="0">
                <a:solidFill>
                  <a:srgbClr val="5C8D2A"/>
                </a:solidFill>
                <a:latin typeface="Aptos" pitchFamily="34" charset="0"/>
                <a:ea typeface="Aptos" pitchFamily="34" charset="-122"/>
                <a:cs typeface="Aptos" pitchFamily="34" charset="-120"/>
              </a:rPr>
              <a:t>APPLY FINDINGS</a:t>
            </a:r>
            <a:endParaRPr lang="en-US" sz="1140" dirty="0"/>
          </a:p>
          <a:p>
            <a:pPr marL="0" indent="0" algn="ctr">
              <a:buNone/>
            </a:pPr>
            <a:r>
              <a:rPr lang="en-US" sz="1140" b="1" dirty="0">
                <a:solidFill>
                  <a:srgbClr val="5C8D2A"/>
                </a:solidFill>
                <a:latin typeface="Aptos" pitchFamily="34" charset="0"/>
                <a:ea typeface="Aptos" pitchFamily="34" charset="-122"/>
                <a:cs typeface="Aptos" pitchFamily="34" charset="-120"/>
              </a:rPr>
              <a:t>TO IMPROVE</a:t>
            </a:r>
            <a:endParaRPr lang="en-US" sz="1140" dirty="0"/>
          </a:p>
        </p:txBody>
      </p:sp>
      <p:sp>
        <p:nvSpPr>
          <p:cNvPr id="65" name="Text 63"/>
          <p:cNvSpPr/>
          <p:nvPr/>
        </p:nvSpPr>
        <p:spPr>
          <a:xfrm>
            <a:off x="3249026" y="4354502"/>
            <a:ext cx="1792224" cy="1847088"/>
          </a:xfrm>
          <a:prstGeom prst="rect">
            <a:avLst/>
          </a:prstGeom>
          <a:noFill/>
          <a:ln/>
        </p:spPr>
        <p:txBody>
          <a:bodyPr wrap="square" lIns="254" tIns="254" rIns="254" bIns="254" rtlCol="0" anchor="ctr">
            <a:normAutofit/>
          </a:bodyPr>
          <a:lstStyle/>
          <a:p>
            <a:pPr marL="139700" indent="-139700">
              <a:buSzPct val="100000"/>
              <a:buChar char="•"/>
            </a:pPr>
            <a:r>
              <a:rPr lang="en-US" sz="810" dirty="0">
                <a:solidFill>
                  <a:srgbClr val="172033"/>
                </a:solidFill>
                <a:latin typeface="Aptos" pitchFamily="34" charset="0"/>
                <a:ea typeface="Aptos" pitchFamily="34" charset="-122"/>
                <a:cs typeface="Aptos" pitchFamily="34" charset="-120"/>
              </a:rPr>
              <a:t>Refine telehealth workflows and clinical protocols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Staff training and change management</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Program and policy improvements</a:t>
            </a:r>
            <a:endParaRPr lang="en-US" sz="810" dirty="0"/>
          </a:p>
        </p:txBody>
      </p:sp>
      <p:grpSp>
        <p:nvGrpSpPr>
          <p:cNvPr id="147" name="Group 146">
            <a:extLst>
              <a:ext uri="{FF2B5EF4-FFF2-40B4-BE49-F238E27FC236}">
                <a16:creationId xmlns:a16="http://schemas.microsoft.com/office/drawing/2014/main" id="{0767DDEC-0549-640B-36BE-EBE7F672FBBC}"/>
              </a:ext>
            </a:extLst>
          </p:cNvPr>
          <p:cNvGrpSpPr/>
          <p:nvPr/>
        </p:nvGrpSpPr>
        <p:grpSpPr>
          <a:xfrm>
            <a:off x="2639467" y="5024397"/>
            <a:ext cx="392774" cy="393535"/>
            <a:chOff x="2935642" y="3575304"/>
            <a:chExt cx="392774" cy="393535"/>
          </a:xfrm>
        </p:grpSpPr>
        <p:sp>
          <p:nvSpPr>
            <p:cNvPr id="67" name="Shape 65"/>
            <p:cNvSpPr/>
            <p:nvPr/>
          </p:nvSpPr>
          <p:spPr>
            <a:xfrm>
              <a:off x="2944368" y="3575304"/>
              <a:ext cx="384048" cy="384048"/>
            </a:xfrm>
            <a:prstGeom prst="ellipse">
              <a:avLst/>
            </a:prstGeom>
            <a:solidFill>
              <a:srgbClr val="532A7E"/>
            </a:solidFill>
            <a:ln w="12700">
              <a:solidFill>
                <a:srgbClr val="532A7E"/>
              </a:solidFill>
              <a:prstDash val="solid"/>
            </a:ln>
          </p:spPr>
          <p:txBody>
            <a:bodyPr/>
            <a:lstStyle/>
            <a:p>
              <a:endParaRPr lang="en-US" dirty="0"/>
            </a:p>
          </p:txBody>
        </p:sp>
        <p:sp>
          <p:nvSpPr>
            <p:cNvPr id="68" name="Text 66"/>
            <p:cNvSpPr txBox="1"/>
            <p:nvPr/>
          </p:nvSpPr>
          <p:spPr>
            <a:xfrm>
              <a:off x="2935642" y="3584791"/>
              <a:ext cx="384048" cy="384048"/>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Aptos" pitchFamily="34" charset="0"/>
                  <a:ea typeface="Aptos" pitchFamily="34" charset="-122"/>
                  <a:cs typeface="Aptos" pitchFamily="34" charset="-120"/>
                </a:rPr>
                <a:t>4</a:t>
              </a:r>
              <a:endParaRPr lang="en-US" sz="1700" dirty="0"/>
            </a:p>
          </p:txBody>
        </p:sp>
      </p:grpSp>
      <p:sp>
        <p:nvSpPr>
          <p:cNvPr id="69" name="Text 67"/>
          <p:cNvSpPr txBox="1"/>
          <p:nvPr/>
        </p:nvSpPr>
        <p:spPr>
          <a:xfrm>
            <a:off x="7625085" y="4229449"/>
            <a:ext cx="1709928" cy="502920"/>
          </a:xfrm>
          <a:prstGeom prst="rect">
            <a:avLst/>
          </a:prstGeom>
          <a:noFill/>
          <a:ln/>
        </p:spPr>
        <p:txBody>
          <a:bodyPr wrap="square" lIns="0" tIns="0" rIns="0" bIns="0" rtlCol="0" anchor="ctr">
            <a:normAutofit/>
          </a:bodyPr>
          <a:lstStyle/>
          <a:p>
            <a:pPr marL="0" indent="0" algn="ctr">
              <a:buNone/>
            </a:pPr>
            <a:r>
              <a:rPr lang="en-US" sz="1140" b="1" dirty="0">
                <a:solidFill>
                  <a:srgbClr val="532A7E"/>
                </a:solidFill>
                <a:latin typeface="Aptos" pitchFamily="34" charset="0"/>
                <a:ea typeface="Aptos" pitchFamily="34" charset="-122"/>
                <a:cs typeface="Aptos" pitchFamily="34" charset="-120"/>
              </a:rPr>
              <a:t>MEASURE OUTCOMES</a:t>
            </a:r>
            <a:endParaRPr lang="en-US" sz="1140" dirty="0"/>
          </a:p>
          <a:p>
            <a:pPr marL="0" indent="0" algn="ctr">
              <a:buNone/>
            </a:pPr>
            <a:r>
              <a:rPr lang="en-US" sz="1140" b="1" dirty="0">
                <a:solidFill>
                  <a:srgbClr val="532A7E"/>
                </a:solidFill>
                <a:latin typeface="Aptos" pitchFamily="34" charset="0"/>
                <a:ea typeface="Aptos" pitchFamily="34" charset="-122"/>
                <a:cs typeface="Aptos" pitchFamily="34" charset="-120"/>
              </a:rPr>
              <a:t>&amp; EVALUATE</a:t>
            </a:r>
            <a:endParaRPr lang="en-US" sz="1140" dirty="0"/>
          </a:p>
        </p:txBody>
      </p:sp>
      <p:sp>
        <p:nvSpPr>
          <p:cNvPr id="70" name="Text 68"/>
          <p:cNvSpPr/>
          <p:nvPr/>
        </p:nvSpPr>
        <p:spPr>
          <a:xfrm>
            <a:off x="7546099" y="4474868"/>
            <a:ext cx="1700784" cy="1755648"/>
          </a:xfrm>
          <a:prstGeom prst="rect">
            <a:avLst/>
          </a:prstGeom>
          <a:noFill/>
          <a:ln/>
        </p:spPr>
        <p:txBody>
          <a:bodyPr wrap="square" lIns="254" tIns="254" rIns="254" bIns="254" rtlCol="0" anchor="ctr">
            <a:normAutofit/>
          </a:bodyPr>
          <a:lstStyle/>
          <a:p>
            <a:pPr marL="139700" indent="-139700">
              <a:buSzPct val="100000"/>
              <a:buChar char="•"/>
            </a:pPr>
            <a:r>
              <a:rPr lang="en-US" sz="810" dirty="0">
                <a:solidFill>
                  <a:srgbClr val="172033"/>
                </a:solidFill>
                <a:latin typeface="Aptos" pitchFamily="34" charset="0"/>
                <a:ea typeface="Aptos" pitchFamily="34" charset="-122"/>
                <a:cs typeface="Aptos" pitchFamily="34" charset="-120"/>
              </a:rPr>
              <a:t>Monitor quality, safety, utilization, and financial outcomes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Track patient and provider experience</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Assess implementation success</a:t>
            </a:r>
            <a:endParaRPr lang="en-US" sz="810" dirty="0"/>
          </a:p>
          <a:p>
            <a:pPr marL="139700" indent="-139700">
              <a:buSzPct val="100000"/>
              <a:buChar char="•"/>
            </a:pPr>
            <a:r>
              <a:rPr lang="en-US" sz="810" dirty="0">
                <a:solidFill>
                  <a:srgbClr val="172033"/>
                </a:solidFill>
                <a:latin typeface="Aptos" pitchFamily="34" charset="0"/>
                <a:ea typeface="Aptos" pitchFamily="34" charset="-122"/>
                <a:cs typeface="Aptos" pitchFamily="34" charset="-120"/>
              </a:rPr>
              <a:t>Compare with goals and benchmarks</a:t>
            </a:r>
            <a:endParaRPr lang="en-US" sz="810" dirty="0"/>
          </a:p>
        </p:txBody>
      </p:sp>
      <p:pic>
        <p:nvPicPr>
          <p:cNvPr id="7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14336" y="2353554"/>
            <a:ext cx="347472" cy="438912"/>
          </a:xfrm>
          <a:prstGeom prst="rect">
            <a:avLst/>
          </a:prstGeom>
        </p:spPr>
      </p:pic>
      <p:pic>
        <p:nvPicPr>
          <p:cNvPr id="7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9176" y="1030247"/>
            <a:ext cx="384048" cy="384048"/>
          </a:xfrm>
          <a:prstGeom prst="rect">
            <a:avLst/>
          </a:prstGeom>
        </p:spPr>
      </p:pic>
      <p:pic>
        <p:nvPicPr>
          <p:cNvPr id="74"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69119" y="2089284"/>
            <a:ext cx="378926" cy="378926"/>
          </a:xfrm>
          <a:prstGeom prst="rect">
            <a:avLst/>
          </a:prstGeom>
        </p:spPr>
      </p:pic>
      <p:pic>
        <p:nvPicPr>
          <p:cNvPr id="75"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65730" y="3872484"/>
            <a:ext cx="502920" cy="438912"/>
          </a:xfrm>
          <a:prstGeom prst="rect">
            <a:avLst/>
          </a:prstGeom>
        </p:spPr>
      </p:pic>
      <p:pic>
        <p:nvPicPr>
          <p:cNvPr id="76" name="Image 5"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08507" y="4442343"/>
            <a:ext cx="393192" cy="384048"/>
          </a:xfrm>
          <a:prstGeom prst="rect">
            <a:avLst/>
          </a:prstGeom>
        </p:spPr>
      </p:pic>
      <p:pic>
        <p:nvPicPr>
          <p:cNvPr id="82" name="Image 11"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50424" y="1837944"/>
            <a:ext cx="292608" cy="292608"/>
          </a:xfrm>
          <a:prstGeom prst="rect">
            <a:avLst/>
          </a:prstGeom>
        </p:spPr>
      </p:pic>
      <p:pic>
        <p:nvPicPr>
          <p:cNvPr id="83" name="Image 12"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250424" y="2523745"/>
            <a:ext cx="292608" cy="292608"/>
          </a:xfrm>
          <a:prstGeom prst="rect">
            <a:avLst/>
          </a:prstGeom>
        </p:spPr>
      </p:pic>
      <p:pic>
        <p:nvPicPr>
          <p:cNvPr id="84" name="Image 13"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250424" y="3173381"/>
            <a:ext cx="292608" cy="292608"/>
          </a:xfrm>
          <a:prstGeom prst="rect">
            <a:avLst/>
          </a:prstGeom>
        </p:spPr>
      </p:pic>
      <p:pic>
        <p:nvPicPr>
          <p:cNvPr id="85" name="Image 14"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250424" y="3703320"/>
            <a:ext cx="292608" cy="292608"/>
          </a:xfrm>
          <a:prstGeom prst="rect">
            <a:avLst/>
          </a:prstGeom>
        </p:spPr>
      </p:pic>
      <p:pic>
        <p:nvPicPr>
          <p:cNvPr id="86" name="Image 15"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238117" y="4337737"/>
            <a:ext cx="292608" cy="292608"/>
          </a:xfrm>
          <a:prstGeom prst="rect">
            <a:avLst/>
          </a:prstGeom>
        </p:spPr>
      </p:pic>
      <p:pic>
        <p:nvPicPr>
          <p:cNvPr id="87" name="Image 16" descr="preencoded.png"/>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250424" y="4946904"/>
            <a:ext cx="292608" cy="292608"/>
          </a:xfrm>
          <a:prstGeom prst="rect">
            <a:avLst/>
          </a:prstGeom>
        </p:spPr>
      </p:pic>
      <p:sp>
        <p:nvSpPr>
          <p:cNvPr id="88" name="Shape 69"/>
          <p:cNvSpPr/>
          <p:nvPr/>
        </p:nvSpPr>
        <p:spPr>
          <a:xfrm>
            <a:off x="4813560" y="2647188"/>
            <a:ext cx="2907792" cy="2788920"/>
          </a:xfrm>
          <a:prstGeom prst="ellipse">
            <a:avLst/>
          </a:prstGeom>
          <a:solidFill>
            <a:srgbClr val="FFFFFF"/>
          </a:solidFill>
          <a:ln w="50800">
            <a:solidFill>
              <a:srgbClr val="0B2E5C"/>
            </a:solidFill>
            <a:prstDash val="solid"/>
          </a:ln>
          <a:effectLst>
            <a:outerShdw blurRad="19050" dist="5080" dir="2700000" algn="bl" rotWithShape="0">
              <a:srgbClr val="000000">
                <a:alpha val="18000"/>
              </a:srgbClr>
            </a:outerShdw>
          </a:effectLst>
        </p:spPr>
        <p:txBody>
          <a:bodyPr/>
          <a:lstStyle/>
          <a:p>
            <a:endParaRPr lang="en-US" dirty="0"/>
          </a:p>
        </p:txBody>
      </p:sp>
      <p:sp>
        <p:nvSpPr>
          <p:cNvPr id="89" name="Shape 70"/>
          <p:cNvSpPr/>
          <p:nvPr/>
        </p:nvSpPr>
        <p:spPr>
          <a:xfrm>
            <a:off x="4910328" y="2752344"/>
            <a:ext cx="2706624" cy="2587752"/>
          </a:xfrm>
          <a:prstGeom prst="ellipse">
            <a:avLst/>
          </a:prstGeom>
          <a:solidFill>
            <a:srgbClr val="FFFFFF">
              <a:alpha val="0"/>
            </a:srgbClr>
          </a:solidFill>
          <a:ln w="15240">
            <a:solidFill>
              <a:srgbClr val="9BB1C8"/>
            </a:solidFill>
            <a:prstDash val="solid"/>
          </a:ln>
        </p:spPr>
        <p:txBody>
          <a:bodyPr/>
          <a:lstStyle/>
          <a:p>
            <a:endParaRPr lang="en-US" dirty="0"/>
          </a:p>
        </p:txBody>
      </p:sp>
      <p:sp>
        <p:nvSpPr>
          <p:cNvPr id="91" name="Text 71"/>
          <p:cNvSpPr txBox="1"/>
          <p:nvPr/>
        </p:nvSpPr>
        <p:spPr>
          <a:xfrm>
            <a:off x="4923591" y="3709323"/>
            <a:ext cx="1261872" cy="228600"/>
          </a:xfrm>
          <a:prstGeom prst="rect">
            <a:avLst/>
          </a:prstGeom>
          <a:noFill/>
          <a:ln/>
        </p:spPr>
        <p:txBody>
          <a:bodyPr wrap="square" lIns="0" tIns="0" rIns="0" bIns="0" rtlCol="0" anchor="ctr">
            <a:normAutofit fontScale="92500"/>
          </a:bodyPr>
          <a:lstStyle/>
          <a:p>
            <a:pPr marL="0" indent="0" algn="ctr">
              <a:buNone/>
            </a:pPr>
            <a:r>
              <a:rPr lang="en-US" sz="1080" b="1" dirty="0">
                <a:solidFill>
                  <a:srgbClr val="0B2E5C"/>
                </a:solidFill>
                <a:latin typeface="Aptos" pitchFamily="34" charset="0"/>
                <a:ea typeface="Aptos" pitchFamily="34" charset="-122"/>
                <a:cs typeface="Aptos" pitchFamily="34" charset="-120"/>
              </a:rPr>
              <a:t>Center for Telehealth</a:t>
            </a:r>
            <a:endParaRPr lang="en-US" sz="1080" dirty="0"/>
          </a:p>
        </p:txBody>
      </p:sp>
      <p:sp>
        <p:nvSpPr>
          <p:cNvPr id="92" name="Text 72"/>
          <p:cNvSpPr txBox="1"/>
          <p:nvPr/>
        </p:nvSpPr>
        <p:spPr>
          <a:xfrm>
            <a:off x="4839462" y="3844429"/>
            <a:ext cx="1298448" cy="393192"/>
          </a:xfrm>
          <a:prstGeom prst="rect">
            <a:avLst/>
          </a:prstGeom>
          <a:noFill/>
          <a:ln/>
        </p:spPr>
        <p:txBody>
          <a:bodyPr wrap="square" lIns="0" tIns="0" rIns="0" bIns="0" rtlCol="0" anchor="ctr">
            <a:normAutofit/>
          </a:bodyPr>
          <a:lstStyle/>
          <a:p>
            <a:pPr marL="0" indent="0" algn="ctr">
              <a:buNone/>
            </a:pPr>
            <a:r>
              <a:rPr lang="en-US" sz="820" dirty="0">
                <a:solidFill>
                  <a:srgbClr val="172033"/>
                </a:solidFill>
                <a:latin typeface="Aptos" pitchFamily="34" charset="0"/>
                <a:ea typeface="Aptos" pitchFamily="34" charset="-122"/>
                <a:cs typeface="Aptos" pitchFamily="34" charset="-120"/>
              </a:rPr>
              <a:t>Healthcare Operations</a:t>
            </a:r>
            <a:endParaRPr lang="en-US" sz="820" dirty="0"/>
          </a:p>
          <a:p>
            <a:pPr marL="0" indent="0" algn="ctr">
              <a:buNone/>
            </a:pPr>
            <a:r>
              <a:rPr lang="en-US" sz="820" dirty="0">
                <a:solidFill>
                  <a:srgbClr val="172033"/>
                </a:solidFill>
                <a:latin typeface="Aptos" pitchFamily="34" charset="0"/>
                <a:ea typeface="Aptos" pitchFamily="34" charset="-122"/>
                <a:cs typeface="Aptos" pitchFamily="34" charset="-120"/>
              </a:rPr>
              <a:t>&amp; Service Center</a:t>
            </a:r>
            <a:endParaRPr lang="en-US" sz="820" dirty="0"/>
          </a:p>
        </p:txBody>
      </p:sp>
      <p:sp>
        <p:nvSpPr>
          <p:cNvPr id="95" name="Shape 74"/>
          <p:cNvSpPr/>
          <p:nvPr/>
        </p:nvSpPr>
        <p:spPr>
          <a:xfrm>
            <a:off x="6101145" y="3909060"/>
            <a:ext cx="347472" cy="182880"/>
          </a:xfrm>
          <a:prstGeom prst="leftRightArrow">
            <a:avLst/>
          </a:prstGeom>
          <a:solidFill>
            <a:srgbClr val="0B2E5C"/>
          </a:solidFill>
          <a:ln w="12700">
            <a:solidFill>
              <a:srgbClr val="0B2E5C"/>
            </a:solidFill>
            <a:prstDash val="solid"/>
          </a:ln>
        </p:spPr>
        <p:txBody>
          <a:bodyPr/>
          <a:lstStyle/>
          <a:p>
            <a:endParaRPr lang="en-US" dirty="0"/>
          </a:p>
        </p:txBody>
      </p:sp>
      <p:sp>
        <p:nvSpPr>
          <p:cNvPr id="96" name="Shape 75"/>
          <p:cNvSpPr/>
          <p:nvPr/>
        </p:nvSpPr>
        <p:spPr>
          <a:xfrm>
            <a:off x="5221224" y="4430955"/>
            <a:ext cx="2084832" cy="1"/>
          </a:xfrm>
          <a:prstGeom prst="line">
            <a:avLst/>
          </a:prstGeom>
          <a:noFill/>
          <a:ln w="11430">
            <a:solidFill>
              <a:srgbClr val="CBD6E2"/>
            </a:solidFill>
            <a:prstDash val="solid"/>
          </a:ln>
        </p:spPr>
        <p:txBody>
          <a:bodyPr/>
          <a:lstStyle/>
          <a:p>
            <a:endParaRPr lang="en-US" dirty="0"/>
          </a:p>
        </p:txBody>
      </p:sp>
      <p:sp>
        <p:nvSpPr>
          <p:cNvPr id="97" name="Text 76"/>
          <p:cNvSpPr txBox="1"/>
          <p:nvPr/>
        </p:nvSpPr>
        <p:spPr>
          <a:xfrm>
            <a:off x="5138928" y="4443984"/>
            <a:ext cx="2322576" cy="621792"/>
          </a:xfrm>
          <a:prstGeom prst="rect">
            <a:avLst/>
          </a:prstGeom>
          <a:noFill/>
          <a:ln/>
        </p:spPr>
        <p:txBody>
          <a:bodyPr wrap="square" lIns="0" tIns="0" rIns="0" bIns="0" rtlCol="0" anchor="ctr">
            <a:normAutofit/>
          </a:bodyPr>
          <a:lstStyle/>
          <a:p>
            <a:pPr marL="0" indent="0" algn="ctr">
              <a:buNone/>
            </a:pPr>
            <a:r>
              <a:rPr lang="en-US" sz="780" dirty="0">
                <a:solidFill>
                  <a:srgbClr val="172033"/>
                </a:solidFill>
                <a:latin typeface="Aptos" pitchFamily="34" charset="0"/>
                <a:ea typeface="Aptos" pitchFamily="34" charset="-122"/>
                <a:cs typeface="Aptos" pitchFamily="34" charset="-120"/>
              </a:rPr>
              <a:t>Partnership between telehealth operations and research to continuously improve telehealth care through evidence generation, implementation, evaluation, and dissemination.</a:t>
            </a:r>
            <a:endParaRPr lang="en-US" sz="780" dirty="0"/>
          </a:p>
        </p:txBody>
      </p:sp>
      <p:sp>
        <p:nvSpPr>
          <p:cNvPr id="98" name="Shape 77"/>
          <p:cNvSpPr/>
          <p:nvPr/>
        </p:nvSpPr>
        <p:spPr>
          <a:xfrm rot="19800000">
            <a:off x="4482060" y="1532151"/>
            <a:ext cx="420624" cy="164592"/>
          </a:xfrm>
          <a:prstGeom prst="chevron">
            <a:avLst/>
          </a:prstGeom>
          <a:solidFill>
            <a:srgbClr val="532A7E"/>
          </a:solidFill>
          <a:ln w="12700">
            <a:solidFill>
              <a:srgbClr val="532A7E"/>
            </a:solidFill>
            <a:prstDash val="solid"/>
          </a:ln>
        </p:spPr>
        <p:txBody>
          <a:bodyPr/>
          <a:lstStyle/>
          <a:p>
            <a:endParaRPr lang="en-US" dirty="0"/>
          </a:p>
        </p:txBody>
      </p:sp>
      <p:sp>
        <p:nvSpPr>
          <p:cNvPr id="99" name="Shape 78"/>
          <p:cNvSpPr/>
          <p:nvPr/>
        </p:nvSpPr>
        <p:spPr>
          <a:xfrm rot="1800000">
            <a:off x="7184056" y="1451317"/>
            <a:ext cx="438912" cy="164592"/>
          </a:xfrm>
          <a:prstGeom prst="chevron">
            <a:avLst/>
          </a:prstGeom>
          <a:solidFill>
            <a:srgbClr val="087E8B"/>
          </a:solidFill>
          <a:ln w="12700">
            <a:solidFill>
              <a:srgbClr val="087E8B"/>
            </a:solidFill>
            <a:prstDash val="solid"/>
          </a:ln>
        </p:spPr>
        <p:txBody>
          <a:bodyPr/>
          <a:lstStyle/>
          <a:p>
            <a:endParaRPr lang="en-US" dirty="0"/>
          </a:p>
        </p:txBody>
      </p:sp>
      <p:sp>
        <p:nvSpPr>
          <p:cNvPr id="100" name="Shape 79"/>
          <p:cNvSpPr/>
          <p:nvPr/>
        </p:nvSpPr>
        <p:spPr>
          <a:xfrm rot="6957754">
            <a:off x="8831461" y="3712520"/>
            <a:ext cx="438912" cy="164592"/>
          </a:xfrm>
          <a:prstGeom prst="chevron">
            <a:avLst/>
          </a:prstGeom>
          <a:solidFill>
            <a:srgbClr val="087E8B"/>
          </a:solidFill>
          <a:ln w="12700">
            <a:solidFill>
              <a:srgbClr val="087E8B"/>
            </a:solidFill>
            <a:prstDash val="solid"/>
          </a:ln>
        </p:spPr>
        <p:txBody>
          <a:bodyPr/>
          <a:lstStyle/>
          <a:p>
            <a:endParaRPr lang="en-US" dirty="0"/>
          </a:p>
        </p:txBody>
      </p:sp>
      <p:sp>
        <p:nvSpPr>
          <p:cNvPr id="101" name="Shape 80"/>
          <p:cNvSpPr/>
          <p:nvPr/>
        </p:nvSpPr>
        <p:spPr>
          <a:xfrm rot="9000000">
            <a:off x="6897328" y="5762399"/>
            <a:ext cx="457200" cy="164592"/>
          </a:xfrm>
          <a:prstGeom prst="chevron">
            <a:avLst/>
          </a:prstGeom>
          <a:solidFill>
            <a:srgbClr val="5C8D2A"/>
          </a:solidFill>
          <a:ln w="12700">
            <a:solidFill>
              <a:srgbClr val="5C8D2A"/>
            </a:solidFill>
            <a:prstDash val="solid"/>
          </a:ln>
        </p:spPr>
        <p:txBody>
          <a:bodyPr/>
          <a:lstStyle/>
          <a:p>
            <a:endParaRPr lang="en-US" dirty="0"/>
          </a:p>
        </p:txBody>
      </p:sp>
      <p:sp>
        <p:nvSpPr>
          <p:cNvPr id="102" name="Shape 81"/>
          <p:cNvSpPr/>
          <p:nvPr/>
        </p:nvSpPr>
        <p:spPr>
          <a:xfrm rot="12600000">
            <a:off x="4957424" y="5771342"/>
            <a:ext cx="457200" cy="164592"/>
          </a:xfrm>
          <a:prstGeom prst="chevron">
            <a:avLst/>
          </a:prstGeom>
          <a:solidFill>
            <a:srgbClr val="0B2E5C"/>
          </a:solidFill>
          <a:ln w="12700">
            <a:solidFill>
              <a:srgbClr val="0B2E5C"/>
            </a:solidFill>
            <a:prstDash val="solid"/>
          </a:ln>
        </p:spPr>
        <p:txBody>
          <a:bodyPr/>
          <a:lstStyle/>
          <a:p>
            <a:endParaRPr lang="en-US" dirty="0"/>
          </a:p>
        </p:txBody>
      </p:sp>
      <p:sp>
        <p:nvSpPr>
          <p:cNvPr id="103" name="Shape 82"/>
          <p:cNvSpPr/>
          <p:nvPr/>
        </p:nvSpPr>
        <p:spPr>
          <a:xfrm rot="16200000">
            <a:off x="2887710" y="3805485"/>
            <a:ext cx="438912" cy="164592"/>
          </a:xfrm>
          <a:prstGeom prst="chevron">
            <a:avLst/>
          </a:prstGeom>
          <a:solidFill>
            <a:srgbClr val="532A7E"/>
          </a:solidFill>
          <a:ln w="12700">
            <a:solidFill>
              <a:srgbClr val="532A7E"/>
            </a:solidFill>
            <a:prstDash val="solid"/>
          </a:ln>
        </p:spPr>
        <p:txBody>
          <a:bodyPr/>
          <a:lstStyle/>
          <a:p>
            <a:endParaRPr lang="en-US" dirty="0"/>
          </a:p>
        </p:txBody>
      </p:sp>
      <p:sp>
        <p:nvSpPr>
          <p:cNvPr id="104" name="Shape 83"/>
          <p:cNvSpPr/>
          <p:nvPr/>
        </p:nvSpPr>
        <p:spPr>
          <a:xfrm>
            <a:off x="2304288" y="3136392"/>
            <a:ext cx="310896" cy="274320"/>
          </a:xfrm>
          <a:prstGeom prst="rightArrow">
            <a:avLst/>
          </a:prstGeom>
          <a:solidFill>
            <a:srgbClr val="0B2E5C"/>
          </a:solidFill>
          <a:ln w="12700">
            <a:solidFill>
              <a:srgbClr val="0B2E5C"/>
            </a:solidFill>
            <a:prstDash val="solid"/>
          </a:ln>
        </p:spPr>
        <p:txBody>
          <a:bodyPr/>
          <a:lstStyle/>
          <a:p>
            <a:endParaRPr lang="en-US" dirty="0"/>
          </a:p>
        </p:txBody>
      </p:sp>
      <p:sp>
        <p:nvSpPr>
          <p:cNvPr id="105" name="Shape 84"/>
          <p:cNvSpPr/>
          <p:nvPr/>
        </p:nvSpPr>
        <p:spPr>
          <a:xfrm>
            <a:off x="9756648" y="3136392"/>
            <a:ext cx="310896" cy="274320"/>
          </a:xfrm>
          <a:prstGeom prst="rightArrow">
            <a:avLst/>
          </a:prstGeom>
          <a:solidFill>
            <a:srgbClr val="0B2E5C"/>
          </a:solidFill>
          <a:ln w="12700">
            <a:solidFill>
              <a:srgbClr val="0B2E5C"/>
            </a:solidFill>
            <a:prstDash val="solid"/>
          </a:ln>
        </p:spPr>
        <p:txBody>
          <a:bodyPr/>
          <a:lstStyle/>
          <a:p>
            <a:endParaRPr lang="en-US" dirty="0"/>
          </a:p>
        </p:txBody>
      </p:sp>
      <p:sp>
        <p:nvSpPr>
          <p:cNvPr id="107" name="Text 86"/>
          <p:cNvSpPr txBox="1"/>
          <p:nvPr/>
        </p:nvSpPr>
        <p:spPr>
          <a:xfrm>
            <a:off x="4986861" y="5844563"/>
            <a:ext cx="2359152" cy="201168"/>
          </a:xfrm>
          <a:prstGeom prst="rect">
            <a:avLst/>
          </a:prstGeom>
          <a:noFill/>
          <a:ln/>
        </p:spPr>
        <p:txBody>
          <a:bodyPr wrap="square" lIns="0" tIns="0" rIns="0" bIns="0" rtlCol="0" anchor="ctr">
            <a:normAutofit/>
          </a:bodyPr>
          <a:lstStyle/>
          <a:p>
            <a:pPr marL="0" indent="0" algn="ctr">
              <a:buNone/>
            </a:pPr>
            <a:r>
              <a:rPr lang="en-US" sz="1020" b="1" dirty="0">
                <a:solidFill>
                  <a:srgbClr val="0B2E5C"/>
                </a:solidFill>
                <a:latin typeface="Aptos" pitchFamily="34" charset="0"/>
                <a:ea typeface="Aptos" pitchFamily="34" charset="-122"/>
                <a:cs typeface="Aptos" pitchFamily="34" charset="-120"/>
              </a:rPr>
              <a:t>A CONTINUOUS CYCLE</a:t>
            </a:r>
            <a:endParaRPr lang="en-US" sz="1020" dirty="0"/>
          </a:p>
        </p:txBody>
      </p:sp>
      <p:sp>
        <p:nvSpPr>
          <p:cNvPr id="108" name="Text 87"/>
          <p:cNvSpPr txBox="1"/>
          <p:nvPr/>
        </p:nvSpPr>
        <p:spPr>
          <a:xfrm>
            <a:off x="4617720" y="6021324"/>
            <a:ext cx="3035808" cy="182880"/>
          </a:xfrm>
          <a:prstGeom prst="rect">
            <a:avLst/>
          </a:prstGeom>
          <a:noFill/>
          <a:ln/>
        </p:spPr>
        <p:txBody>
          <a:bodyPr wrap="square" lIns="0" tIns="0" rIns="0" bIns="0" rtlCol="0" anchor="ctr">
            <a:normAutofit/>
          </a:bodyPr>
          <a:lstStyle/>
          <a:p>
            <a:pPr marL="0" indent="0" algn="ctr">
              <a:buNone/>
            </a:pPr>
            <a:r>
              <a:rPr lang="en-US" sz="880" dirty="0">
                <a:solidFill>
                  <a:srgbClr val="0B2E5C"/>
                </a:solidFill>
                <a:latin typeface="Aptos" pitchFamily="34" charset="0"/>
                <a:ea typeface="Aptos" pitchFamily="34" charset="-122"/>
                <a:cs typeface="Aptos" pitchFamily="34" charset="-120"/>
              </a:rPr>
              <a:t>Shared priorities → Knowledge → Action → Evaluation → Learning</a:t>
            </a:r>
            <a:endParaRPr lang="en-US" sz="880" dirty="0"/>
          </a:p>
        </p:txBody>
      </p:sp>
      <p:sp>
        <p:nvSpPr>
          <p:cNvPr id="110" name="Shape 89"/>
          <p:cNvSpPr/>
          <p:nvPr/>
        </p:nvSpPr>
        <p:spPr>
          <a:xfrm>
            <a:off x="2487168" y="6245352"/>
            <a:ext cx="7498080" cy="146304"/>
          </a:xfrm>
          <a:prstGeom prst="rect">
            <a:avLst/>
          </a:prstGeom>
          <a:solidFill>
            <a:srgbClr val="0B2E5C"/>
          </a:solidFill>
          <a:ln w="12700">
            <a:solidFill>
              <a:srgbClr val="0B2E5C"/>
            </a:solidFill>
            <a:prstDash val="solid"/>
          </a:ln>
        </p:spPr>
        <p:txBody>
          <a:bodyPr/>
          <a:lstStyle/>
          <a:p>
            <a:endParaRPr lang="en-US" dirty="0"/>
          </a:p>
        </p:txBody>
      </p:sp>
      <p:grpSp>
        <p:nvGrpSpPr>
          <p:cNvPr id="130" name="Group 129">
            <a:extLst>
              <a:ext uri="{FF2B5EF4-FFF2-40B4-BE49-F238E27FC236}">
                <a16:creationId xmlns:a16="http://schemas.microsoft.com/office/drawing/2014/main" id="{48B0E4D5-4C86-9116-0D73-2E7E70401DF6}"/>
              </a:ext>
            </a:extLst>
          </p:cNvPr>
          <p:cNvGrpSpPr/>
          <p:nvPr/>
        </p:nvGrpSpPr>
        <p:grpSpPr>
          <a:xfrm>
            <a:off x="2486893" y="6236206"/>
            <a:ext cx="7498080" cy="640080"/>
            <a:chOff x="2480293" y="6165429"/>
            <a:chExt cx="7498080" cy="674283"/>
          </a:xfrm>
        </p:grpSpPr>
        <p:sp>
          <p:nvSpPr>
            <p:cNvPr id="109" name="Shape 88"/>
            <p:cNvSpPr/>
            <p:nvPr/>
          </p:nvSpPr>
          <p:spPr>
            <a:xfrm>
              <a:off x="2480293" y="6309360"/>
              <a:ext cx="7498080" cy="530352"/>
            </a:xfrm>
            <a:prstGeom prst="roundRect">
              <a:avLst>
                <a:gd name="adj" fmla="val 8621"/>
              </a:avLst>
            </a:prstGeom>
            <a:solidFill>
              <a:srgbClr val="FFFFFF"/>
            </a:solidFill>
            <a:ln w="12700">
              <a:solidFill>
                <a:srgbClr val="0B2E5C"/>
              </a:solidFill>
              <a:prstDash val="solid"/>
            </a:ln>
          </p:spPr>
          <p:txBody>
            <a:bodyPr/>
            <a:lstStyle/>
            <a:p>
              <a:endParaRPr lang="en-US" dirty="0"/>
            </a:p>
          </p:txBody>
        </p:sp>
        <p:sp>
          <p:nvSpPr>
            <p:cNvPr id="111" name="Text 90"/>
            <p:cNvSpPr txBox="1"/>
            <p:nvPr/>
          </p:nvSpPr>
          <p:spPr>
            <a:xfrm>
              <a:off x="2578608" y="6165429"/>
              <a:ext cx="7315200" cy="16459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ptos" pitchFamily="34" charset="0"/>
                  <a:ea typeface="Aptos" pitchFamily="34" charset="-122"/>
                  <a:cs typeface="Aptos" pitchFamily="34" charset="-120"/>
                </a:rPr>
                <a:t>FOUNDATIONS THAT ENABLE OUR MINI LEARNING HEALTH SYSTEM</a:t>
              </a:r>
              <a:endParaRPr lang="en-US" sz="900" dirty="0"/>
            </a:p>
          </p:txBody>
        </p:sp>
        <p:sp>
          <p:nvSpPr>
            <p:cNvPr id="112" name="Shape 91"/>
            <p:cNvSpPr/>
            <p:nvPr/>
          </p:nvSpPr>
          <p:spPr>
            <a:xfrm>
              <a:off x="2606040" y="6473952"/>
              <a:ext cx="137160" cy="137160"/>
            </a:xfrm>
            <a:prstGeom prst="ellipse">
              <a:avLst/>
            </a:prstGeom>
            <a:solidFill>
              <a:srgbClr val="0B2E5C"/>
            </a:solidFill>
            <a:ln w="12700">
              <a:solidFill>
                <a:srgbClr val="0B2E5C"/>
              </a:solidFill>
              <a:prstDash val="solid"/>
            </a:ln>
          </p:spPr>
          <p:txBody>
            <a:bodyPr/>
            <a:lstStyle/>
            <a:p>
              <a:endParaRPr lang="en-US" dirty="0"/>
            </a:p>
          </p:txBody>
        </p:sp>
        <p:sp>
          <p:nvSpPr>
            <p:cNvPr id="113" name="Text 92"/>
            <p:cNvSpPr txBox="1"/>
            <p:nvPr/>
          </p:nvSpPr>
          <p:spPr>
            <a:xfrm>
              <a:off x="2779776" y="6419088"/>
              <a:ext cx="932688" cy="246888"/>
            </a:xfrm>
            <a:prstGeom prst="rect">
              <a:avLst/>
            </a:prstGeom>
            <a:noFill/>
            <a:ln/>
          </p:spPr>
          <p:txBody>
            <a:bodyPr wrap="square" lIns="0" tIns="0" rIns="0" bIns="0" rtlCol="0" anchor="ctr">
              <a:normAutofit/>
            </a:bodyPr>
            <a:lstStyle/>
            <a:p>
              <a:pPr marL="0" indent="0" algn="l">
                <a:buNone/>
              </a:pPr>
              <a:r>
                <a:rPr lang="en-US" sz="680" dirty="0">
                  <a:solidFill>
                    <a:srgbClr val="172033"/>
                  </a:solidFill>
                  <a:latin typeface="Aptos" pitchFamily="34" charset="0"/>
                  <a:ea typeface="Aptos" pitchFamily="34" charset="-122"/>
                  <a:cs typeface="Aptos" pitchFamily="34" charset="-120"/>
                </a:rPr>
                <a:t>Leadership</a:t>
              </a:r>
              <a:endParaRPr lang="en-US" sz="680" dirty="0"/>
            </a:p>
            <a:p>
              <a:pPr marL="0" indent="0" algn="l">
                <a:buNone/>
              </a:pPr>
              <a:r>
                <a:rPr lang="en-US" sz="680" dirty="0">
                  <a:solidFill>
                    <a:srgbClr val="172033"/>
                  </a:solidFill>
                  <a:latin typeface="Aptos" pitchFamily="34" charset="0"/>
                  <a:ea typeface="Aptos" pitchFamily="34" charset="-122"/>
                  <a:cs typeface="Aptos" pitchFamily="34" charset="-120"/>
                </a:rPr>
                <a:t>Commitment</a:t>
              </a:r>
              <a:endParaRPr lang="en-US" sz="680" dirty="0"/>
            </a:p>
          </p:txBody>
        </p:sp>
        <p:sp>
          <p:nvSpPr>
            <p:cNvPr id="114" name="Shape 93"/>
            <p:cNvSpPr/>
            <p:nvPr/>
          </p:nvSpPr>
          <p:spPr>
            <a:xfrm>
              <a:off x="3739896" y="6437376"/>
              <a:ext cx="1" cy="219456"/>
            </a:xfrm>
            <a:prstGeom prst="line">
              <a:avLst/>
            </a:prstGeom>
            <a:noFill/>
            <a:ln w="8890">
              <a:solidFill>
                <a:srgbClr val="CBD6E2"/>
              </a:solidFill>
              <a:prstDash val="solid"/>
            </a:ln>
          </p:spPr>
          <p:txBody>
            <a:bodyPr/>
            <a:lstStyle/>
            <a:p>
              <a:endParaRPr lang="en-US" dirty="0"/>
            </a:p>
          </p:txBody>
        </p:sp>
        <p:sp>
          <p:nvSpPr>
            <p:cNvPr id="115" name="Shape 94"/>
            <p:cNvSpPr/>
            <p:nvPr/>
          </p:nvSpPr>
          <p:spPr>
            <a:xfrm>
              <a:off x="3813048" y="6473952"/>
              <a:ext cx="137160" cy="137160"/>
            </a:xfrm>
            <a:prstGeom prst="ellipse">
              <a:avLst/>
            </a:prstGeom>
            <a:solidFill>
              <a:srgbClr val="0B2E5C"/>
            </a:solidFill>
            <a:ln w="12700">
              <a:solidFill>
                <a:srgbClr val="0B2E5C"/>
              </a:solidFill>
              <a:prstDash val="solid"/>
            </a:ln>
          </p:spPr>
          <p:txBody>
            <a:bodyPr/>
            <a:lstStyle/>
            <a:p>
              <a:endParaRPr lang="en-US" dirty="0"/>
            </a:p>
          </p:txBody>
        </p:sp>
        <p:sp>
          <p:nvSpPr>
            <p:cNvPr id="116" name="Text 95"/>
            <p:cNvSpPr txBox="1"/>
            <p:nvPr/>
          </p:nvSpPr>
          <p:spPr>
            <a:xfrm>
              <a:off x="3986784" y="6419088"/>
              <a:ext cx="932688" cy="246888"/>
            </a:xfrm>
            <a:prstGeom prst="rect">
              <a:avLst/>
            </a:prstGeom>
            <a:noFill/>
            <a:ln/>
          </p:spPr>
          <p:txBody>
            <a:bodyPr wrap="square" lIns="0" tIns="0" rIns="0" bIns="0" rtlCol="0" anchor="ctr">
              <a:normAutofit/>
            </a:bodyPr>
            <a:lstStyle/>
            <a:p>
              <a:pPr marL="0" indent="0" algn="l">
                <a:buNone/>
              </a:pPr>
              <a:r>
                <a:rPr lang="en-US" sz="680" dirty="0">
                  <a:solidFill>
                    <a:srgbClr val="172033"/>
                  </a:solidFill>
                  <a:latin typeface="Aptos" pitchFamily="34" charset="0"/>
                  <a:ea typeface="Aptos" pitchFamily="34" charset="-122"/>
                  <a:cs typeface="Aptos" pitchFamily="34" charset="-120"/>
                </a:rPr>
                <a:t>Robust Data</a:t>
              </a:r>
              <a:endParaRPr lang="en-US" sz="680" dirty="0"/>
            </a:p>
            <a:p>
              <a:pPr marL="0" indent="0" algn="l">
                <a:buNone/>
              </a:pPr>
              <a:r>
                <a:rPr lang="en-US" sz="680" dirty="0">
                  <a:solidFill>
                    <a:srgbClr val="172033"/>
                  </a:solidFill>
                  <a:latin typeface="Aptos" pitchFamily="34" charset="0"/>
                  <a:ea typeface="Aptos" pitchFamily="34" charset="-122"/>
                  <a:cs typeface="Aptos" pitchFamily="34" charset="-120"/>
                </a:rPr>
                <a:t>Infrastructure</a:t>
              </a:r>
              <a:endParaRPr lang="en-US" sz="680" dirty="0"/>
            </a:p>
          </p:txBody>
        </p:sp>
        <p:sp>
          <p:nvSpPr>
            <p:cNvPr id="117" name="Shape 96"/>
            <p:cNvSpPr/>
            <p:nvPr/>
          </p:nvSpPr>
          <p:spPr>
            <a:xfrm>
              <a:off x="4946904" y="6437376"/>
              <a:ext cx="1" cy="219456"/>
            </a:xfrm>
            <a:prstGeom prst="line">
              <a:avLst/>
            </a:prstGeom>
            <a:noFill/>
            <a:ln w="8890">
              <a:solidFill>
                <a:srgbClr val="CBD6E2"/>
              </a:solidFill>
              <a:prstDash val="solid"/>
            </a:ln>
          </p:spPr>
          <p:txBody>
            <a:bodyPr/>
            <a:lstStyle/>
            <a:p>
              <a:endParaRPr lang="en-US" dirty="0"/>
            </a:p>
          </p:txBody>
        </p:sp>
        <p:sp>
          <p:nvSpPr>
            <p:cNvPr id="118" name="Shape 97"/>
            <p:cNvSpPr/>
            <p:nvPr/>
          </p:nvSpPr>
          <p:spPr>
            <a:xfrm>
              <a:off x="5020056" y="6473952"/>
              <a:ext cx="137160" cy="137160"/>
            </a:xfrm>
            <a:prstGeom prst="ellipse">
              <a:avLst/>
            </a:prstGeom>
            <a:solidFill>
              <a:srgbClr val="0B2E5C"/>
            </a:solidFill>
            <a:ln w="12700">
              <a:solidFill>
                <a:srgbClr val="0B2E5C"/>
              </a:solidFill>
              <a:prstDash val="solid"/>
            </a:ln>
          </p:spPr>
          <p:txBody>
            <a:bodyPr/>
            <a:lstStyle/>
            <a:p>
              <a:endParaRPr lang="en-US" dirty="0"/>
            </a:p>
          </p:txBody>
        </p:sp>
        <p:sp>
          <p:nvSpPr>
            <p:cNvPr id="119" name="Text 98"/>
            <p:cNvSpPr txBox="1"/>
            <p:nvPr/>
          </p:nvSpPr>
          <p:spPr>
            <a:xfrm>
              <a:off x="5193792" y="6419088"/>
              <a:ext cx="932688" cy="246888"/>
            </a:xfrm>
            <a:prstGeom prst="rect">
              <a:avLst/>
            </a:prstGeom>
            <a:noFill/>
            <a:ln/>
          </p:spPr>
          <p:txBody>
            <a:bodyPr wrap="square" lIns="0" tIns="0" rIns="0" bIns="0" rtlCol="0" anchor="ctr">
              <a:normAutofit/>
            </a:bodyPr>
            <a:lstStyle/>
            <a:p>
              <a:pPr marL="0" indent="0" algn="l">
                <a:buNone/>
              </a:pPr>
              <a:r>
                <a:rPr lang="en-US" sz="680" dirty="0">
                  <a:solidFill>
                    <a:srgbClr val="172033"/>
                  </a:solidFill>
                  <a:latin typeface="Aptos" pitchFamily="34" charset="0"/>
                  <a:ea typeface="Aptos" pitchFamily="34" charset="-122"/>
                  <a:cs typeface="Aptos" pitchFamily="34" charset="-120"/>
                </a:rPr>
                <a:t>Analytics &amp; Research</a:t>
              </a:r>
              <a:endParaRPr lang="en-US" sz="680" dirty="0"/>
            </a:p>
            <a:p>
              <a:pPr marL="0" indent="0" algn="l">
                <a:buNone/>
              </a:pPr>
              <a:r>
                <a:rPr lang="en-US" sz="680" dirty="0">
                  <a:solidFill>
                    <a:srgbClr val="172033"/>
                  </a:solidFill>
                  <a:latin typeface="Aptos" pitchFamily="34" charset="0"/>
                  <a:ea typeface="Aptos" pitchFamily="34" charset="-122"/>
                  <a:cs typeface="Aptos" pitchFamily="34" charset="-120"/>
                </a:rPr>
                <a:t>Expertise</a:t>
              </a:r>
              <a:endParaRPr lang="en-US" sz="680" dirty="0"/>
            </a:p>
          </p:txBody>
        </p:sp>
        <p:sp>
          <p:nvSpPr>
            <p:cNvPr id="120" name="Shape 99"/>
            <p:cNvSpPr/>
            <p:nvPr/>
          </p:nvSpPr>
          <p:spPr>
            <a:xfrm>
              <a:off x="6153912" y="6437376"/>
              <a:ext cx="1" cy="219456"/>
            </a:xfrm>
            <a:prstGeom prst="line">
              <a:avLst/>
            </a:prstGeom>
            <a:noFill/>
            <a:ln w="8890">
              <a:solidFill>
                <a:srgbClr val="CBD6E2"/>
              </a:solidFill>
              <a:prstDash val="solid"/>
            </a:ln>
          </p:spPr>
          <p:txBody>
            <a:bodyPr/>
            <a:lstStyle/>
            <a:p>
              <a:endParaRPr lang="en-US" dirty="0"/>
            </a:p>
          </p:txBody>
        </p:sp>
        <p:sp>
          <p:nvSpPr>
            <p:cNvPr id="121" name="Shape 100"/>
            <p:cNvSpPr/>
            <p:nvPr/>
          </p:nvSpPr>
          <p:spPr>
            <a:xfrm>
              <a:off x="6227064" y="6473952"/>
              <a:ext cx="137160" cy="137160"/>
            </a:xfrm>
            <a:prstGeom prst="ellipse">
              <a:avLst/>
            </a:prstGeom>
            <a:solidFill>
              <a:srgbClr val="0B2E5C"/>
            </a:solidFill>
            <a:ln w="12700">
              <a:solidFill>
                <a:srgbClr val="0B2E5C"/>
              </a:solidFill>
              <a:prstDash val="solid"/>
            </a:ln>
          </p:spPr>
          <p:txBody>
            <a:bodyPr/>
            <a:lstStyle/>
            <a:p>
              <a:endParaRPr lang="en-US" dirty="0"/>
            </a:p>
          </p:txBody>
        </p:sp>
        <p:sp>
          <p:nvSpPr>
            <p:cNvPr id="122" name="Text 101"/>
            <p:cNvSpPr txBox="1"/>
            <p:nvPr/>
          </p:nvSpPr>
          <p:spPr>
            <a:xfrm>
              <a:off x="6400800" y="6419088"/>
              <a:ext cx="932688" cy="246888"/>
            </a:xfrm>
            <a:prstGeom prst="rect">
              <a:avLst/>
            </a:prstGeom>
            <a:noFill/>
            <a:ln/>
          </p:spPr>
          <p:txBody>
            <a:bodyPr wrap="square" lIns="0" tIns="0" rIns="0" bIns="0" rtlCol="0" anchor="ctr">
              <a:normAutofit/>
            </a:bodyPr>
            <a:lstStyle/>
            <a:p>
              <a:pPr marL="0" indent="0" algn="l">
                <a:buNone/>
              </a:pPr>
              <a:r>
                <a:rPr lang="en-US" sz="680" dirty="0">
                  <a:solidFill>
                    <a:srgbClr val="172033"/>
                  </a:solidFill>
                  <a:latin typeface="Aptos" pitchFamily="34" charset="0"/>
                  <a:ea typeface="Aptos" pitchFamily="34" charset="-122"/>
                  <a:cs typeface="Aptos" pitchFamily="34" charset="-120"/>
                </a:rPr>
                <a:t>Patient &amp; Provider</a:t>
              </a:r>
              <a:endParaRPr lang="en-US" sz="680" dirty="0"/>
            </a:p>
            <a:p>
              <a:pPr marL="0" indent="0" algn="l">
                <a:buNone/>
              </a:pPr>
              <a:r>
                <a:rPr lang="en-US" sz="680" dirty="0">
                  <a:solidFill>
                    <a:srgbClr val="172033"/>
                  </a:solidFill>
                  <a:latin typeface="Aptos" pitchFamily="34" charset="0"/>
                  <a:ea typeface="Aptos" pitchFamily="34" charset="-122"/>
                  <a:cs typeface="Aptos" pitchFamily="34" charset="-120"/>
                </a:rPr>
                <a:t>Engagement</a:t>
              </a:r>
              <a:endParaRPr lang="en-US" sz="680" dirty="0"/>
            </a:p>
          </p:txBody>
        </p:sp>
        <p:sp>
          <p:nvSpPr>
            <p:cNvPr id="123" name="Shape 102"/>
            <p:cNvSpPr/>
            <p:nvPr/>
          </p:nvSpPr>
          <p:spPr>
            <a:xfrm>
              <a:off x="7360920" y="6437376"/>
              <a:ext cx="1" cy="219456"/>
            </a:xfrm>
            <a:prstGeom prst="line">
              <a:avLst/>
            </a:prstGeom>
            <a:noFill/>
            <a:ln w="8890">
              <a:solidFill>
                <a:srgbClr val="CBD6E2"/>
              </a:solidFill>
              <a:prstDash val="solid"/>
            </a:ln>
          </p:spPr>
          <p:txBody>
            <a:bodyPr/>
            <a:lstStyle/>
            <a:p>
              <a:endParaRPr lang="en-US" dirty="0"/>
            </a:p>
          </p:txBody>
        </p:sp>
        <p:sp>
          <p:nvSpPr>
            <p:cNvPr id="124" name="Shape 103"/>
            <p:cNvSpPr/>
            <p:nvPr/>
          </p:nvSpPr>
          <p:spPr>
            <a:xfrm>
              <a:off x="7434072" y="6473952"/>
              <a:ext cx="137160" cy="137160"/>
            </a:xfrm>
            <a:prstGeom prst="ellipse">
              <a:avLst/>
            </a:prstGeom>
            <a:solidFill>
              <a:srgbClr val="0B2E5C"/>
            </a:solidFill>
            <a:ln w="12700">
              <a:solidFill>
                <a:srgbClr val="0B2E5C"/>
              </a:solidFill>
              <a:prstDash val="solid"/>
            </a:ln>
          </p:spPr>
          <p:txBody>
            <a:bodyPr/>
            <a:lstStyle/>
            <a:p>
              <a:endParaRPr lang="en-US" dirty="0"/>
            </a:p>
          </p:txBody>
        </p:sp>
        <p:sp>
          <p:nvSpPr>
            <p:cNvPr id="125" name="Text 104"/>
            <p:cNvSpPr txBox="1"/>
            <p:nvPr/>
          </p:nvSpPr>
          <p:spPr>
            <a:xfrm>
              <a:off x="7607808" y="6419088"/>
              <a:ext cx="932688" cy="246888"/>
            </a:xfrm>
            <a:prstGeom prst="rect">
              <a:avLst/>
            </a:prstGeom>
            <a:noFill/>
            <a:ln/>
          </p:spPr>
          <p:txBody>
            <a:bodyPr wrap="square" lIns="0" tIns="0" rIns="0" bIns="0" rtlCol="0" anchor="ctr">
              <a:normAutofit/>
            </a:bodyPr>
            <a:lstStyle/>
            <a:p>
              <a:pPr marL="0" indent="0" algn="l">
                <a:buNone/>
              </a:pPr>
              <a:r>
                <a:rPr lang="en-US" sz="680" dirty="0">
                  <a:solidFill>
                    <a:srgbClr val="172033"/>
                  </a:solidFill>
                  <a:latin typeface="Aptos" pitchFamily="34" charset="0"/>
                  <a:ea typeface="Aptos" pitchFamily="34" charset="-122"/>
                  <a:cs typeface="Aptos" pitchFamily="34" charset="-120"/>
                </a:rPr>
                <a:t>Culture of Learning</a:t>
              </a:r>
              <a:endParaRPr lang="en-US" sz="680" dirty="0"/>
            </a:p>
            <a:p>
              <a:pPr marL="0" indent="0" algn="l">
                <a:buNone/>
              </a:pPr>
              <a:r>
                <a:rPr lang="en-US" sz="680" dirty="0">
                  <a:solidFill>
                    <a:srgbClr val="172033"/>
                  </a:solidFill>
                  <a:latin typeface="Aptos" pitchFamily="34" charset="0"/>
                  <a:ea typeface="Aptos" pitchFamily="34" charset="-122"/>
                  <a:cs typeface="Aptos" pitchFamily="34" charset="-120"/>
                </a:rPr>
                <a:t>&amp; Collaboration</a:t>
              </a:r>
              <a:endParaRPr lang="en-US" sz="680" dirty="0"/>
            </a:p>
          </p:txBody>
        </p:sp>
        <p:sp>
          <p:nvSpPr>
            <p:cNvPr id="126" name="Shape 105"/>
            <p:cNvSpPr/>
            <p:nvPr/>
          </p:nvSpPr>
          <p:spPr>
            <a:xfrm>
              <a:off x="8567928" y="6437376"/>
              <a:ext cx="1" cy="219456"/>
            </a:xfrm>
            <a:prstGeom prst="line">
              <a:avLst/>
            </a:prstGeom>
            <a:noFill/>
            <a:ln w="8890">
              <a:solidFill>
                <a:srgbClr val="CBD6E2"/>
              </a:solidFill>
              <a:prstDash val="solid"/>
            </a:ln>
          </p:spPr>
          <p:txBody>
            <a:bodyPr/>
            <a:lstStyle/>
            <a:p>
              <a:endParaRPr lang="en-US" dirty="0"/>
            </a:p>
          </p:txBody>
        </p:sp>
        <p:sp>
          <p:nvSpPr>
            <p:cNvPr id="127" name="Shape 106"/>
            <p:cNvSpPr/>
            <p:nvPr/>
          </p:nvSpPr>
          <p:spPr>
            <a:xfrm>
              <a:off x="8641080" y="6473952"/>
              <a:ext cx="137160" cy="137160"/>
            </a:xfrm>
            <a:prstGeom prst="ellipse">
              <a:avLst/>
            </a:prstGeom>
            <a:solidFill>
              <a:srgbClr val="0B2E5C"/>
            </a:solidFill>
            <a:ln w="12700">
              <a:solidFill>
                <a:srgbClr val="0B2E5C"/>
              </a:solidFill>
              <a:prstDash val="solid"/>
            </a:ln>
          </p:spPr>
          <p:txBody>
            <a:bodyPr/>
            <a:lstStyle/>
            <a:p>
              <a:endParaRPr lang="en-US" dirty="0"/>
            </a:p>
          </p:txBody>
        </p:sp>
        <p:sp>
          <p:nvSpPr>
            <p:cNvPr id="128" name="Text 107"/>
            <p:cNvSpPr txBox="1"/>
            <p:nvPr/>
          </p:nvSpPr>
          <p:spPr>
            <a:xfrm>
              <a:off x="8814816" y="6419088"/>
              <a:ext cx="932688" cy="246888"/>
            </a:xfrm>
            <a:prstGeom prst="rect">
              <a:avLst/>
            </a:prstGeom>
            <a:noFill/>
            <a:ln/>
          </p:spPr>
          <p:txBody>
            <a:bodyPr wrap="square" lIns="0" tIns="0" rIns="0" bIns="0" rtlCol="0" anchor="ctr">
              <a:normAutofit/>
            </a:bodyPr>
            <a:lstStyle/>
            <a:p>
              <a:pPr marL="0" indent="0" algn="l">
                <a:buNone/>
              </a:pPr>
              <a:r>
                <a:rPr lang="en-US" sz="680" dirty="0">
                  <a:solidFill>
                    <a:srgbClr val="172033"/>
                  </a:solidFill>
                  <a:latin typeface="Aptos" pitchFamily="34" charset="0"/>
                  <a:ea typeface="Aptos" pitchFamily="34" charset="-122"/>
                  <a:cs typeface="Aptos" pitchFamily="34" charset="-120"/>
                </a:rPr>
                <a:t>Privacy, Security &amp;</a:t>
              </a:r>
              <a:endParaRPr lang="en-US" sz="680" dirty="0"/>
            </a:p>
            <a:p>
              <a:pPr marL="0" indent="0" algn="l">
                <a:buNone/>
              </a:pPr>
              <a:r>
                <a:rPr lang="en-US" sz="680" dirty="0">
                  <a:solidFill>
                    <a:srgbClr val="172033"/>
                  </a:solidFill>
                  <a:latin typeface="Aptos" pitchFamily="34" charset="0"/>
                  <a:ea typeface="Aptos" pitchFamily="34" charset="-122"/>
                  <a:cs typeface="Aptos" pitchFamily="34" charset="-120"/>
                </a:rPr>
                <a:t>Ethical Use of Data</a:t>
              </a:r>
              <a:endParaRPr lang="en-US" sz="680" dirty="0"/>
            </a:p>
          </p:txBody>
        </p:sp>
      </p:grpSp>
      <p:pic>
        <p:nvPicPr>
          <p:cNvPr id="136" name="Picture 135">
            <a:extLst>
              <a:ext uri="{FF2B5EF4-FFF2-40B4-BE49-F238E27FC236}">
                <a16:creationId xmlns:a16="http://schemas.microsoft.com/office/drawing/2014/main" id="{E9A59E44-C938-8077-0A58-71AB9B703BF9}"/>
              </a:ext>
            </a:extLst>
          </p:cNvPr>
          <p:cNvPicPr>
            <a:picLocks noChangeAspect="1"/>
          </p:cNvPicPr>
          <p:nvPr/>
        </p:nvPicPr>
        <p:blipFill>
          <a:blip r:embed="rId14"/>
          <a:stretch>
            <a:fillRect/>
          </a:stretch>
        </p:blipFill>
        <p:spPr>
          <a:xfrm>
            <a:off x="5171536" y="3043394"/>
            <a:ext cx="1057054" cy="440439"/>
          </a:xfrm>
          <a:prstGeom prst="rect">
            <a:avLst/>
          </a:prstGeom>
        </p:spPr>
      </p:pic>
      <p:grpSp>
        <p:nvGrpSpPr>
          <p:cNvPr id="139" name="Group 138">
            <a:extLst>
              <a:ext uri="{FF2B5EF4-FFF2-40B4-BE49-F238E27FC236}">
                <a16:creationId xmlns:a16="http://schemas.microsoft.com/office/drawing/2014/main" id="{9D07085B-142A-F535-0413-9D3639ED4F33}"/>
              </a:ext>
            </a:extLst>
          </p:cNvPr>
          <p:cNvGrpSpPr/>
          <p:nvPr/>
        </p:nvGrpSpPr>
        <p:grpSpPr>
          <a:xfrm>
            <a:off x="69335" y="974075"/>
            <a:ext cx="2175353" cy="4909849"/>
            <a:chOff x="68579" y="822960"/>
            <a:chExt cx="2175353" cy="4909849"/>
          </a:xfrm>
        </p:grpSpPr>
        <p:sp>
          <p:nvSpPr>
            <p:cNvPr id="4" name="Shape 2"/>
            <p:cNvSpPr/>
            <p:nvPr/>
          </p:nvSpPr>
          <p:spPr>
            <a:xfrm>
              <a:off x="68579" y="822960"/>
              <a:ext cx="2175353" cy="4909849"/>
            </a:xfrm>
            <a:prstGeom prst="roundRect">
              <a:avLst>
                <a:gd name="adj" fmla="val 3433"/>
              </a:avLst>
            </a:prstGeom>
            <a:solidFill>
              <a:srgbClr val="FFFFFF"/>
            </a:solidFill>
            <a:ln w="13970">
              <a:solidFill>
                <a:srgbClr val="0B2E5C">
                  <a:alpha val="88000"/>
                </a:srgbClr>
              </a:solidFill>
              <a:prstDash val="solid"/>
            </a:ln>
            <a:effectLst>
              <a:outerShdw blurRad="15240" dist="5080" dir="2700000" algn="bl" rotWithShape="0">
                <a:srgbClr val="000000">
                  <a:alpha val="12000"/>
                </a:srgbClr>
              </a:outerShdw>
            </a:effectLst>
          </p:spPr>
          <p:txBody>
            <a:bodyPr/>
            <a:lstStyle/>
            <a:p>
              <a:endParaRPr lang="en-US" dirty="0"/>
            </a:p>
          </p:txBody>
        </p:sp>
        <p:sp>
          <p:nvSpPr>
            <p:cNvPr id="8" name="Text 6"/>
            <p:cNvSpPr txBox="1"/>
            <p:nvPr/>
          </p:nvSpPr>
          <p:spPr>
            <a:xfrm>
              <a:off x="403922" y="1188444"/>
              <a:ext cx="1782960" cy="320040"/>
            </a:xfrm>
            <a:prstGeom prst="rect">
              <a:avLst/>
            </a:prstGeom>
            <a:noFill/>
            <a:ln/>
          </p:spPr>
          <p:txBody>
            <a:bodyPr wrap="square" lIns="0" tIns="0" rIns="0" bIns="0" rtlCol="0" anchor="ctr">
              <a:normAutofit/>
            </a:bodyPr>
            <a:lstStyle/>
            <a:p>
              <a:pPr marL="0" indent="0" algn="l">
                <a:buNone/>
              </a:pPr>
              <a:r>
                <a:rPr lang="en-US" sz="820" b="1" dirty="0">
                  <a:solidFill>
                    <a:srgbClr val="0B2E5C"/>
                  </a:solidFill>
                  <a:latin typeface="Aptos" pitchFamily="34" charset="0"/>
                  <a:ea typeface="Aptos" pitchFamily="34" charset="-122"/>
                  <a:cs typeface="Aptos" pitchFamily="34" charset="-120"/>
                </a:rPr>
                <a:t>1. CLINICAL &amp; TELEHEALTH </a:t>
              </a:r>
              <a:endParaRPr lang="en-US" sz="820" dirty="0"/>
            </a:p>
          </p:txBody>
        </p:sp>
        <p:sp>
          <p:nvSpPr>
            <p:cNvPr id="9" name="Text 7"/>
            <p:cNvSpPr/>
            <p:nvPr/>
          </p:nvSpPr>
          <p:spPr>
            <a:xfrm>
              <a:off x="438284" y="1499616"/>
              <a:ext cx="1701412" cy="841248"/>
            </a:xfrm>
            <a:prstGeom prst="rect">
              <a:avLst/>
            </a:prstGeom>
            <a:noFill/>
            <a:ln/>
          </p:spPr>
          <p:txBody>
            <a:bodyPr wrap="square" lIns="254" tIns="254" rIns="254" bIns="254" rtlCol="0" anchor="ctr">
              <a:normAutofit/>
            </a:bodyPr>
            <a:lstStyle/>
            <a:p>
              <a:pPr marL="139700" indent="-139700">
                <a:buSzPct val="100000"/>
                <a:buChar char="•"/>
              </a:pPr>
              <a:r>
                <a:rPr lang="en-US" sz="730" dirty="0">
                  <a:solidFill>
                    <a:srgbClr val="172033"/>
                  </a:solidFill>
                  <a:latin typeface="Aptos" pitchFamily="34" charset="0"/>
                  <a:ea typeface="Aptos" pitchFamily="34" charset="-122"/>
                  <a:cs typeface="Aptos" pitchFamily="34" charset="-120"/>
                </a:rPr>
                <a:t>Epic EHR data</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Telehealth platform data: utilization, logs, connection quality, performance</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Scheduling, access, no-shows, cancellations</a:t>
              </a:r>
            </a:p>
            <a:p>
              <a:pPr marL="139700" indent="-139700">
                <a:buSzPct val="100000"/>
                <a:buFontTx/>
                <a:buChar char="•"/>
              </a:pPr>
              <a:r>
                <a:rPr lang="en-US" sz="730" dirty="0">
                  <a:solidFill>
                    <a:srgbClr val="172033"/>
                  </a:solidFill>
                  <a:latin typeface="Aptos" pitchFamily="34" charset="0"/>
                  <a:ea typeface="Aptos" pitchFamily="34" charset="-122"/>
                  <a:cs typeface="Aptos" pitchFamily="34" charset="-120"/>
                </a:rPr>
                <a:t>Claims Data (state &amp; national)</a:t>
              </a:r>
              <a:endParaRPr lang="en-US" sz="730" dirty="0"/>
            </a:p>
          </p:txBody>
        </p:sp>
        <p:sp>
          <p:nvSpPr>
            <p:cNvPr id="12" name="Text 10"/>
            <p:cNvSpPr txBox="1"/>
            <p:nvPr/>
          </p:nvSpPr>
          <p:spPr>
            <a:xfrm>
              <a:off x="456572" y="2293700"/>
              <a:ext cx="1536192" cy="320040"/>
            </a:xfrm>
            <a:prstGeom prst="rect">
              <a:avLst/>
            </a:prstGeom>
            <a:noFill/>
            <a:ln/>
          </p:spPr>
          <p:txBody>
            <a:bodyPr wrap="square" lIns="0" tIns="0" rIns="0" bIns="0" rtlCol="0" anchor="ctr">
              <a:normAutofit/>
            </a:bodyPr>
            <a:lstStyle/>
            <a:p>
              <a:pPr marL="0" indent="0" algn="l">
                <a:buNone/>
              </a:pPr>
              <a:r>
                <a:rPr lang="en-US" sz="820" b="1" dirty="0">
                  <a:solidFill>
                    <a:srgbClr val="532A7E"/>
                  </a:solidFill>
                  <a:latin typeface="Aptos" pitchFamily="34" charset="0"/>
                  <a:ea typeface="Aptos" pitchFamily="34" charset="-122"/>
                  <a:cs typeface="Aptos" pitchFamily="34" charset="-120"/>
                </a:rPr>
                <a:t>2. QUALITATIVE </a:t>
              </a:r>
              <a:endParaRPr lang="en-US" sz="820" dirty="0"/>
            </a:p>
          </p:txBody>
        </p:sp>
        <p:sp>
          <p:nvSpPr>
            <p:cNvPr id="13" name="Text 11"/>
            <p:cNvSpPr/>
            <p:nvPr/>
          </p:nvSpPr>
          <p:spPr>
            <a:xfrm>
              <a:off x="500320" y="2545607"/>
              <a:ext cx="1536192" cy="502920"/>
            </a:xfrm>
            <a:prstGeom prst="rect">
              <a:avLst/>
            </a:prstGeom>
            <a:noFill/>
            <a:ln/>
          </p:spPr>
          <p:txBody>
            <a:bodyPr wrap="square" lIns="254" tIns="254" rIns="254" bIns="254" rtlCol="0" anchor="ctr">
              <a:normAutofit/>
            </a:bodyPr>
            <a:lstStyle/>
            <a:p>
              <a:pPr marL="139700" indent="-139700">
                <a:buSzPct val="100000"/>
                <a:buChar char="•"/>
              </a:pPr>
              <a:r>
                <a:rPr lang="en-US" sz="730" dirty="0">
                  <a:solidFill>
                    <a:srgbClr val="172033"/>
                  </a:solidFill>
                  <a:latin typeface="Aptos" pitchFamily="34" charset="0"/>
                  <a:ea typeface="Aptos" pitchFamily="34" charset="-122"/>
                  <a:cs typeface="Aptos" pitchFamily="34" charset="-120"/>
                </a:rPr>
                <a:t>Interviews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Focus groups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Open-ended feedback</a:t>
              </a:r>
              <a:endParaRPr lang="en-US" sz="730" dirty="0"/>
            </a:p>
          </p:txBody>
        </p:sp>
        <p:sp>
          <p:nvSpPr>
            <p:cNvPr id="14" name="Shape 12"/>
            <p:cNvSpPr/>
            <p:nvPr/>
          </p:nvSpPr>
          <p:spPr>
            <a:xfrm>
              <a:off x="202468" y="3054611"/>
              <a:ext cx="1901952" cy="1"/>
            </a:xfrm>
            <a:prstGeom prst="line">
              <a:avLst/>
            </a:prstGeom>
            <a:noFill/>
            <a:ln w="8890">
              <a:solidFill>
                <a:srgbClr val="CBD6E2"/>
              </a:solidFill>
              <a:prstDash val="solid"/>
            </a:ln>
          </p:spPr>
          <p:txBody>
            <a:bodyPr/>
            <a:lstStyle/>
            <a:p>
              <a:endParaRPr lang="en-US" dirty="0"/>
            </a:p>
          </p:txBody>
        </p:sp>
        <p:sp>
          <p:nvSpPr>
            <p:cNvPr id="16" name="Text 14"/>
            <p:cNvSpPr txBox="1"/>
            <p:nvPr/>
          </p:nvSpPr>
          <p:spPr>
            <a:xfrm>
              <a:off x="409200" y="3117865"/>
              <a:ext cx="1714500" cy="320040"/>
            </a:xfrm>
            <a:prstGeom prst="rect">
              <a:avLst/>
            </a:prstGeom>
            <a:noFill/>
            <a:ln/>
          </p:spPr>
          <p:txBody>
            <a:bodyPr wrap="square" lIns="0" tIns="0" rIns="0" bIns="0" rtlCol="0" anchor="ctr">
              <a:normAutofit/>
            </a:bodyPr>
            <a:lstStyle/>
            <a:p>
              <a:pPr marL="0" indent="0" algn="l">
                <a:buNone/>
              </a:pPr>
              <a:r>
                <a:rPr lang="en-US" sz="820" b="1" dirty="0">
                  <a:solidFill>
                    <a:srgbClr val="5C8D2A"/>
                  </a:solidFill>
                  <a:latin typeface="Aptos" pitchFamily="34" charset="0"/>
                  <a:ea typeface="Aptos" pitchFamily="34" charset="-122"/>
                  <a:cs typeface="Aptos" pitchFamily="34" charset="-120"/>
                </a:rPr>
                <a:t>3. HEALTH SYSTEM FINANCIAL </a:t>
              </a:r>
              <a:endParaRPr lang="en-US" sz="820" dirty="0"/>
            </a:p>
          </p:txBody>
        </p:sp>
        <p:sp>
          <p:nvSpPr>
            <p:cNvPr id="17" name="Text 15"/>
            <p:cNvSpPr/>
            <p:nvPr/>
          </p:nvSpPr>
          <p:spPr>
            <a:xfrm>
              <a:off x="536539" y="3374830"/>
              <a:ext cx="1536192" cy="640080"/>
            </a:xfrm>
            <a:prstGeom prst="rect">
              <a:avLst/>
            </a:prstGeom>
            <a:noFill/>
            <a:ln/>
          </p:spPr>
          <p:txBody>
            <a:bodyPr wrap="square" lIns="254" tIns="254" rIns="254" bIns="254" rtlCol="0" anchor="ctr">
              <a:normAutofit/>
            </a:bodyPr>
            <a:lstStyle/>
            <a:p>
              <a:pPr marL="139700" indent="-139700">
                <a:buSzPct val="100000"/>
                <a:buChar char="•"/>
              </a:pPr>
              <a:r>
                <a:rPr lang="en-US" sz="730" dirty="0">
                  <a:solidFill>
                    <a:srgbClr val="172033"/>
                  </a:solidFill>
                  <a:latin typeface="Aptos" pitchFamily="34" charset="0"/>
                  <a:ea typeface="Aptos" pitchFamily="34" charset="-122"/>
                  <a:cs typeface="Aptos" pitchFamily="34" charset="-120"/>
                </a:rPr>
                <a:t>Costs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Revenue</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Staffing and resource utilization</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Budget and operational performance data</a:t>
              </a:r>
              <a:endParaRPr lang="en-US" sz="730" dirty="0"/>
            </a:p>
          </p:txBody>
        </p:sp>
        <p:sp>
          <p:nvSpPr>
            <p:cNvPr id="20" name="Text 18"/>
            <p:cNvSpPr txBox="1"/>
            <p:nvPr/>
          </p:nvSpPr>
          <p:spPr>
            <a:xfrm>
              <a:off x="372051" y="4132849"/>
              <a:ext cx="1854446" cy="320040"/>
            </a:xfrm>
            <a:prstGeom prst="rect">
              <a:avLst/>
            </a:prstGeom>
            <a:noFill/>
            <a:ln/>
          </p:spPr>
          <p:txBody>
            <a:bodyPr wrap="square" lIns="0" tIns="0" rIns="0" bIns="0" rtlCol="0" anchor="ctr">
              <a:normAutofit/>
            </a:bodyPr>
            <a:lstStyle/>
            <a:p>
              <a:pPr marL="0" indent="0" algn="l">
                <a:buNone/>
              </a:pPr>
              <a:r>
                <a:rPr lang="en-US" sz="820" b="1" dirty="0">
                  <a:solidFill>
                    <a:srgbClr val="D86613"/>
                  </a:solidFill>
                  <a:latin typeface="Aptos" pitchFamily="34" charset="0"/>
                  <a:ea typeface="Aptos" pitchFamily="34" charset="-122"/>
                  <a:cs typeface="Aptos" pitchFamily="34" charset="-120"/>
                </a:rPr>
                <a:t>4. PATIENT &amp; PROVIDER ENGAGEMENT </a:t>
              </a:r>
              <a:endParaRPr lang="en-US" sz="820" dirty="0"/>
            </a:p>
          </p:txBody>
        </p:sp>
        <p:sp>
          <p:nvSpPr>
            <p:cNvPr id="21" name="Text 19"/>
            <p:cNvSpPr/>
            <p:nvPr/>
          </p:nvSpPr>
          <p:spPr>
            <a:xfrm>
              <a:off x="557784" y="4423805"/>
              <a:ext cx="1536192" cy="502920"/>
            </a:xfrm>
            <a:prstGeom prst="rect">
              <a:avLst/>
            </a:prstGeom>
            <a:noFill/>
            <a:ln/>
          </p:spPr>
          <p:txBody>
            <a:bodyPr wrap="square" lIns="254" tIns="254" rIns="254" bIns="254" rtlCol="0" anchor="ctr">
              <a:normAutofit/>
            </a:bodyPr>
            <a:lstStyle/>
            <a:p>
              <a:pPr marL="139700" indent="-139700">
                <a:buSzPct val="100000"/>
                <a:buChar char="•"/>
              </a:pPr>
              <a:r>
                <a:rPr lang="en-US" sz="730" dirty="0">
                  <a:solidFill>
                    <a:srgbClr val="172033"/>
                  </a:solidFill>
                  <a:latin typeface="Aptos" pitchFamily="34" charset="0"/>
                  <a:ea typeface="Aptos" pitchFamily="34" charset="-122"/>
                  <a:cs typeface="Aptos" pitchFamily="34" charset="-120"/>
                </a:rPr>
                <a:t>Surveys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Experience scores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Engagement metrics</a:t>
              </a:r>
              <a:endParaRPr lang="en-US" sz="730" dirty="0"/>
            </a:p>
          </p:txBody>
        </p:sp>
        <p:sp>
          <p:nvSpPr>
            <p:cNvPr id="22" name="Shape 20"/>
            <p:cNvSpPr/>
            <p:nvPr/>
          </p:nvSpPr>
          <p:spPr>
            <a:xfrm>
              <a:off x="233172" y="4963249"/>
              <a:ext cx="1901952" cy="1"/>
            </a:xfrm>
            <a:prstGeom prst="line">
              <a:avLst/>
            </a:prstGeom>
            <a:noFill/>
            <a:ln w="8890">
              <a:solidFill>
                <a:srgbClr val="CBD6E2"/>
              </a:solidFill>
              <a:prstDash val="solid"/>
            </a:ln>
          </p:spPr>
          <p:txBody>
            <a:bodyPr/>
            <a:lstStyle/>
            <a:p>
              <a:endParaRPr lang="en-US" dirty="0"/>
            </a:p>
          </p:txBody>
        </p:sp>
        <p:sp>
          <p:nvSpPr>
            <p:cNvPr id="24" name="Text 22"/>
            <p:cNvSpPr txBox="1"/>
            <p:nvPr/>
          </p:nvSpPr>
          <p:spPr>
            <a:xfrm>
              <a:off x="448056" y="4980592"/>
              <a:ext cx="1536192" cy="320040"/>
            </a:xfrm>
            <a:prstGeom prst="rect">
              <a:avLst/>
            </a:prstGeom>
            <a:noFill/>
            <a:ln/>
          </p:spPr>
          <p:txBody>
            <a:bodyPr wrap="square" lIns="0" tIns="0" rIns="0" bIns="0" rtlCol="0" anchor="ctr">
              <a:normAutofit/>
            </a:bodyPr>
            <a:lstStyle/>
            <a:p>
              <a:pPr marL="0" indent="0" algn="l">
                <a:buNone/>
              </a:pPr>
              <a:r>
                <a:rPr lang="en-US" sz="820" b="1" dirty="0">
                  <a:solidFill>
                    <a:srgbClr val="0B2E5C"/>
                  </a:solidFill>
                  <a:latin typeface="Aptos" pitchFamily="34" charset="0"/>
                  <a:ea typeface="Aptos" pitchFamily="34" charset="-122"/>
                  <a:cs typeface="Aptos" pitchFamily="34" charset="-120"/>
                </a:rPr>
                <a:t>5. QUALITY &amp; SAFETY METRICS</a:t>
              </a:r>
              <a:endParaRPr lang="en-US" sz="820" dirty="0"/>
            </a:p>
          </p:txBody>
        </p:sp>
        <p:sp>
          <p:nvSpPr>
            <p:cNvPr id="25" name="Text 23"/>
            <p:cNvSpPr/>
            <p:nvPr/>
          </p:nvSpPr>
          <p:spPr>
            <a:xfrm>
              <a:off x="555498" y="5229889"/>
              <a:ext cx="1536192" cy="502920"/>
            </a:xfrm>
            <a:prstGeom prst="rect">
              <a:avLst/>
            </a:prstGeom>
            <a:noFill/>
            <a:ln/>
          </p:spPr>
          <p:txBody>
            <a:bodyPr wrap="square" lIns="254" tIns="254" rIns="254" bIns="254" rtlCol="0" anchor="ctr">
              <a:normAutofit/>
            </a:bodyPr>
            <a:lstStyle/>
            <a:p>
              <a:pPr marL="139700" indent="-139700">
                <a:buSzPct val="100000"/>
                <a:buChar char="•"/>
              </a:pPr>
              <a:r>
                <a:rPr lang="en-US" sz="730" dirty="0">
                  <a:solidFill>
                    <a:srgbClr val="172033"/>
                  </a:solidFill>
                  <a:latin typeface="Aptos" pitchFamily="34" charset="0"/>
                  <a:ea typeface="Aptos" pitchFamily="34" charset="-122"/>
                  <a:cs typeface="Aptos" pitchFamily="34" charset="-120"/>
                </a:rPr>
                <a:t>Clinical quality measures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Patient safety metrics</a:t>
              </a:r>
              <a:endParaRPr lang="en-US" sz="730" dirty="0"/>
            </a:p>
            <a:p>
              <a:pPr marL="139700" indent="-139700">
                <a:buSzPct val="100000"/>
                <a:buChar char="•"/>
              </a:pPr>
              <a:r>
                <a:rPr lang="en-US" sz="730" dirty="0">
                  <a:solidFill>
                    <a:srgbClr val="172033"/>
                  </a:solidFill>
                  <a:latin typeface="Aptos" pitchFamily="34" charset="0"/>
                  <a:ea typeface="Aptos" pitchFamily="34" charset="-122"/>
                  <a:cs typeface="Aptos" pitchFamily="34" charset="-120"/>
                </a:rPr>
                <a:t>Service performance indicators</a:t>
              </a:r>
              <a:endParaRPr lang="en-US" sz="730" dirty="0"/>
            </a:p>
          </p:txBody>
        </p:sp>
        <p:pic>
          <p:nvPicPr>
            <p:cNvPr id="77" name="Image 6" descr="preencoded.png"/>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38746" y="1270706"/>
              <a:ext cx="201168" cy="201168"/>
            </a:xfrm>
            <a:prstGeom prst="rect">
              <a:avLst/>
            </a:prstGeom>
          </p:spPr>
        </p:pic>
        <p:pic>
          <p:nvPicPr>
            <p:cNvPr id="78" name="Image 7" descr="preencoded.png"/>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36532" y="2331720"/>
              <a:ext cx="201168" cy="201168"/>
            </a:xfrm>
            <a:prstGeom prst="rect">
              <a:avLst/>
            </a:prstGeom>
          </p:spPr>
        </p:pic>
        <p:pic>
          <p:nvPicPr>
            <p:cNvPr id="79" name="Image 8" descr="preencoded.png"/>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32588" y="3215800"/>
              <a:ext cx="201168" cy="201168"/>
            </a:xfrm>
            <a:prstGeom prst="rect">
              <a:avLst/>
            </a:prstGeom>
          </p:spPr>
        </p:pic>
        <p:pic>
          <p:nvPicPr>
            <p:cNvPr id="81" name="Image 10" descr="preencoded.png"/>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56161" y="5084545"/>
              <a:ext cx="201168" cy="201168"/>
            </a:xfrm>
            <a:prstGeom prst="rect">
              <a:avLst/>
            </a:prstGeom>
          </p:spPr>
        </p:pic>
        <p:pic>
          <p:nvPicPr>
            <p:cNvPr id="138" name="Image 9" descr="preencoded.png">
              <a:extLst>
                <a:ext uri="{FF2B5EF4-FFF2-40B4-BE49-F238E27FC236}">
                  <a16:creationId xmlns:a16="http://schemas.microsoft.com/office/drawing/2014/main" id="{7744D946-12B2-020E-DAC3-4B2662C8F03D}"/>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35904" y="4181249"/>
              <a:ext cx="201168" cy="201168"/>
            </a:xfrm>
            <a:prstGeom prst="rect">
              <a:avLst/>
            </a:prstGeom>
          </p:spPr>
        </p:pic>
      </p:grpSp>
      <p:grpSp>
        <p:nvGrpSpPr>
          <p:cNvPr id="140" name="Group 139">
            <a:extLst>
              <a:ext uri="{FF2B5EF4-FFF2-40B4-BE49-F238E27FC236}">
                <a16:creationId xmlns:a16="http://schemas.microsoft.com/office/drawing/2014/main" id="{2F32F4D2-3B89-4C02-B471-F0DA74FD6DE4}"/>
              </a:ext>
            </a:extLst>
          </p:cNvPr>
          <p:cNvGrpSpPr/>
          <p:nvPr/>
        </p:nvGrpSpPr>
        <p:grpSpPr>
          <a:xfrm>
            <a:off x="76423" y="974317"/>
            <a:ext cx="2130552" cy="292608"/>
            <a:chOff x="51758" y="812716"/>
            <a:chExt cx="2130552" cy="292608"/>
          </a:xfrm>
        </p:grpSpPr>
        <p:sp>
          <p:nvSpPr>
            <p:cNvPr id="5" name="Shape 3"/>
            <p:cNvSpPr/>
            <p:nvPr/>
          </p:nvSpPr>
          <p:spPr>
            <a:xfrm>
              <a:off x="51758" y="812716"/>
              <a:ext cx="2130552" cy="292608"/>
            </a:xfrm>
            <a:prstGeom prst="roundRect">
              <a:avLst>
                <a:gd name="adj" fmla="val 25000"/>
              </a:avLst>
            </a:prstGeom>
            <a:solidFill>
              <a:srgbClr val="0B2E5C"/>
            </a:solidFill>
            <a:ln w="12700">
              <a:solidFill>
                <a:srgbClr val="0B2E5C"/>
              </a:solidFill>
              <a:prstDash val="solid"/>
            </a:ln>
          </p:spPr>
          <p:txBody>
            <a:bodyPr/>
            <a:lstStyle/>
            <a:p>
              <a:endParaRPr lang="en-US" dirty="0"/>
            </a:p>
          </p:txBody>
        </p:sp>
        <p:sp>
          <p:nvSpPr>
            <p:cNvPr id="6" name="Text 4"/>
            <p:cNvSpPr txBox="1"/>
            <p:nvPr/>
          </p:nvSpPr>
          <p:spPr>
            <a:xfrm>
              <a:off x="73319" y="835095"/>
              <a:ext cx="2002536" cy="246888"/>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latin typeface="Aptos" pitchFamily="34" charset="0"/>
                  <a:ea typeface="Aptos" pitchFamily="34" charset="-122"/>
                  <a:cs typeface="Aptos" pitchFamily="34" charset="-120"/>
                </a:rPr>
                <a:t>DATA WE UTILIZE</a:t>
              </a:r>
              <a:endParaRPr lang="en-US" sz="1150" dirty="0"/>
            </a:p>
          </p:txBody>
        </p:sp>
      </p:grpSp>
      <p:sp>
        <p:nvSpPr>
          <p:cNvPr id="141" name="Shape 12">
            <a:extLst>
              <a:ext uri="{FF2B5EF4-FFF2-40B4-BE49-F238E27FC236}">
                <a16:creationId xmlns:a16="http://schemas.microsoft.com/office/drawing/2014/main" id="{547FDFD0-9061-DEC0-6640-E4ABA15C9756}"/>
              </a:ext>
            </a:extLst>
          </p:cNvPr>
          <p:cNvSpPr/>
          <p:nvPr/>
        </p:nvSpPr>
        <p:spPr>
          <a:xfrm>
            <a:off x="223805" y="4219956"/>
            <a:ext cx="1901952" cy="1"/>
          </a:xfrm>
          <a:prstGeom prst="line">
            <a:avLst/>
          </a:prstGeom>
          <a:noFill/>
          <a:ln w="8890">
            <a:solidFill>
              <a:srgbClr val="CBD6E2"/>
            </a:solidFill>
            <a:prstDash val="solid"/>
          </a:ln>
        </p:spPr>
        <p:txBody>
          <a:bodyPr/>
          <a:lstStyle/>
          <a:p>
            <a:endParaRPr lang="en-US" dirty="0"/>
          </a:p>
        </p:txBody>
      </p:sp>
      <p:sp>
        <p:nvSpPr>
          <p:cNvPr id="142" name="Shape 12">
            <a:extLst>
              <a:ext uri="{FF2B5EF4-FFF2-40B4-BE49-F238E27FC236}">
                <a16:creationId xmlns:a16="http://schemas.microsoft.com/office/drawing/2014/main" id="{B31EE904-AD57-057C-364D-F63378F0FC12}"/>
              </a:ext>
            </a:extLst>
          </p:cNvPr>
          <p:cNvSpPr/>
          <p:nvPr/>
        </p:nvSpPr>
        <p:spPr>
          <a:xfrm>
            <a:off x="198568" y="2446535"/>
            <a:ext cx="1901952" cy="1"/>
          </a:xfrm>
          <a:prstGeom prst="line">
            <a:avLst/>
          </a:prstGeom>
          <a:noFill/>
          <a:ln w="8890">
            <a:solidFill>
              <a:srgbClr val="CBD6E2"/>
            </a:solidFill>
            <a:prstDash val="solid"/>
          </a:ln>
        </p:spPr>
        <p:txBody>
          <a:bodyPr/>
          <a:lstStyle/>
          <a:p>
            <a:endParaRPr lang="en-US" dirty="0"/>
          </a:p>
        </p:txBody>
      </p:sp>
      <p:pic>
        <p:nvPicPr>
          <p:cNvPr id="143" name="Picture 142">
            <a:extLst>
              <a:ext uri="{FF2B5EF4-FFF2-40B4-BE49-F238E27FC236}">
                <a16:creationId xmlns:a16="http://schemas.microsoft.com/office/drawing/2014/main" id="{C64FF6D0-9C12-AD7A-9B7B-D530E49B088E}"/>
              </a:ext>
            </a:extLst>
          </p:cNvPr>
          <p:cNvPicPr>
            <a:picLocks noChangeAspect="1"/>
          </p:cNvPicPr>
          <p:nvPr/>
        </p:nvPicPr>
        <p:blipFill>
          <a:blip r:embed="rId20"/>
          <a:stretch>
            <a:fillRect/>
          </a:stretch>
        </p:blipFill>
        <p:spPr>
          <a:xfrm>
            <a:off x="6366218" y="2907225"/>
            <a:ext cx="704947" cy="704947"/>
          </a:xfrm>
          <a:prstGeom prst="rect">
            <a:avLst/>
          </a:prstGeom>
        </p:spPr>
      </p:pic>
      <p:sp>
        <p:nvSpPr>
          <p:cNvPr id="145" name="Shape 13">
            <a:extLst>
              <a:ext uri="{FF2B5EF4-FFF2-40B4-BE49-F238E27FC236}">
                <a16:creationId xmlns:a16="http://schemas.microsoft.com/office/drawing/2014/main" id="{B3016947-0375-5692-4EE9-85970D854FD7}"/>
              </a:ext>
            </a:extLst>
          </p:cNvPr>
          <p:cNvSpPr/>
          <p:nvPr/>
        </p:nvSpPr>
        <p:spPr>
          <a:xfrm>
            <a:off x="9275585" y="4373513"/>
            <a:ext cx="393192" cy="384048"/>
          </a:xfrm>
          <a:prstGeom prst="ellipse">
            <a:avLst/>
          </a:prstGeom>
          <a:solidFill>
            <a:srgbClr val="5C8D2A"/>
          </a:solidFill>
          <a:ln w="12700">
            <a:solidFill>
              <a:srgbClr val="5C8D2A"/>
            </a:solidFill>
            <a:prstDash val="solid"/>
          </a:ln>
        </p:spPr>
        <p:txBody>
          <a:bodyPr/>
          <a:lstStyle/>
          <a:p>
            <a:endParaRPr lang="en-US" dirty="0"/>
          </a:p>
        </p:txBody>
      </p:sp>
      <p:sp>
        <p:nvSpPr>
          <p:cNvPr id="146" name="Text 56">
            <a:extLst>
              <a:ext uri="{FF2B5EF4-FFF2-40B4-BE49-F238E27FC236}">
                <a16:creationId xmlns:a16="http://schemas.microsoft.com/office/drawing/2014/main" id="{5384E0E5-2FBD-0796-10EC-78868DD9CC87}"/>
              </a:ext>
            </a:extLst>
          </p:cNvPr>
          <p:cNvSpPr txBox="1"/>
          <p:nvPr/>
        </p:nvSpPr>
        <p:spPr>
          <a:xfrm>
            <a:off x="9279517" y="4379977"/>
            <a:ext cx="384048" cy="384048"/>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Aptos" pitchFamily="34" charset="0"/>
                <a:ea typeface="Aptos" pitchFamily="34" charset="-122"/>
                <a:cs typeface="Aptos" pitchFamily="34" charset="-120"/>
              </a:rPr>
              <a:t>3</a:t>
            </a:r>
            <a:endParaRPr lang="en-US" sz="1700" dirty="0"/>
          </a:p>
        </p:txBody>
      </p:sp>
      <p:sp>
        <p:nvSpPr>
          <p:cNvPr id="94" name="Text 73"/>
          <p:cNvSpPr txBox="1"/>
          <p:nvPr/>
        </p:nvSpPr>
        <p:spPr>
          <a:xfrm>
            <a:off x="6446520" y="3795821"/>
            <a:ext cx="1170432" cy="393192"/>
          </a:xfrm>
          <a:prstGeom prst="rect">
            <a:avLst/>
          </a:prstGeom>
          <a:noFill/>
          <a:ln/>
        </p:spPr>
        <p:txBody>
          <a:bodyPr wrap="square" lIns="0" tIns="0" rIns="0" bIns="0" rtlCol="0" anchor="ctr">
            <a:normAutofit lnSpcReduction="10000"/>
          </a:bodyPr>
          <a:lstStyle/>
          <a:p>
            <a:pPr marL="0" indent="0" algn="ctr">
              <a:buNone/>
            </a:pPr>
            <a:r>
              <a:rPr lang="en-US" sz="1000" b="1" dirty="0">
                <a:solidFill>
                  <a:srgbClr val="172033"/>
                </a:solidFill>
                <a:latin typeface="Aptos" pitchFamily="34" charset="0"/>
                <a:ea typeface="Aptos" pitchFamily="34" charset="-122"/>
                <a:cs typeface="Aptos" pitchFamily="34" charset="-120"/>
              </a:rPr>
              <a:t>MUSC University</a:t>
            </a:r>
            <a:endParaRPr lang="en-US" sz="1000" b="1" dirty="0"/>
          </a:p>
          <a:p>
            <a:pPr marL="0" indent="0" algn="ctr">
              <a:buNone/>
            </a:pPr>
            <a:r>
              <a:rPr lang="en-US" sz="820" dirty="0">
                <a:solidFill>
                  <a:srgbClr val="172033"/>
                </a:solidFill>
                <a:latin typeface="Aptos" pitchFamily="34" charset="0"/>
                <a:ea typeface="Aptos" pitchFamily="34" charset="-122"/>
                <a:cs typeface="Aptos" pitchFamily="34" charset="-120"/>
              </a:rPr>
              <a:t>Health Services Researchers</a:t>
            </a:r>
            <a:endParaRPr lang="en-US" sz="820" dirty="0"/>
          </a:p>
        </p:txBody>
      </p:sp>
      <p:sp>
        <p:nvSpPr>
          <p:cNvPr id="7" name="TextBox 6">
            <a:extLst>
              <a:ext uri="{FF2B5EF4-FFF2-40B4-BE49-F238E27FC236}">
                <a16:creationId xmlns:a16="http://schemas.microsoft.com/office/drawing/2014/main" id="{08781A47-4C2B-5196-D134-E82103A7DCB3}"/>
              </a:ext>
            </a:extLst>
          </p:cNvPr>
          <p:cNvSpPr txBox="1"/>
          <p:nvPr/>
        </p:nvSpPr>
        <p:spPr>
          <a:xfrm>
            <a:off x="10355107" y="5806440"/>
            <a:ext cx="1861785" cy="1077218"/>
          </a:xfrm>
          <a:prstGeom prst="rect">
            <a:avLst/>
          </a:prstGeom>
          <a:noFill/>
        </p:spPr>
        <p:txBody>
          <a:bodyPr wrap="square" rtlCol="0">
            <a:spAutoFit/>
          </a:bodyPr>
          <a:lstStyle/>
          <a:p>
            <a:r>
              <a:rPr lang="en-US" sz="800" dirty="0"/>
              <a:t>Adapted from: Easterling, D., Perry, A. C., Woodside, R., Patel, T., &amp; Gesell, S. B. (2022). Clarifying the concept of a learning health system for healthcare delivery organizations: Implications from a qualitative analysis of the scientific literature. </a:t>
            </a:r>
            <a:r>
              <a:rPr lang="en-US" sz="800" i="1" dirty="0"/>
              <a:t>Learning Health Systems</a:t>
            </a:r>
            <a:r>
              <a:rPr lang="en-US" sz="800" dirty="0"/>
              <a:t>, </a:t>
            </a:r>
            <a:r>
              <a:rPr lang="en-US" sz="800" i="1" dirty="0"/>
              <a:t>6</a:t>
            </a:r>
            <a:r>
              <a:rPr lang="en-US" sz="800" dirty="0"/>
              <a:t>(2), e10287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3935-12FB-8BF2-98D8-ABE15EDC5C79}"/>
              </a:ext>
            </a:extLst>
          </p:cNvPr>
          <p:cNvSpPr>
            <a:spLocks noGrp="1"/>
          </p:cNvSpPr>
          <p:nvPr>
            <p:ph type="ctrTitle"/>
          </p:nvPr>
        </p:nvSpPr>
        <p:spPr/>
        <p:txBody>
          <a:bodyPr/>
          <a:lstStyle/>
          <a:p>
            <a:r>
              <a:rPr lang="en-US" dirty="0"/>
              <a:t>Example #1: Virtual Specialty Program Background and Implementation</a:t>
            </a:r>
          </a:p>
        </p:txBody>
      </p:sp>
      <p:sp>
        <p:nvSpPr>
          <p:cNvPr id="3" name="Subtitle 2">
            <a:extLst>
              <a:ext uri="{FF2B5EF4-FFF2-40B4-BE49-F238E27FC236}">
                <a16:creationId xmlns:a16="http://schemas.microsoft.com/office/drawing/2014/main" id="{7CF7437E-5747-5937-849D-CE272DD1F57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71430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9FF2-9EEA-AC7A-F37A-07EE830D26B3}"/>
              </a:ext>
            </a:extLst>
          </p:cNvPr>
          <p:cNvSpPr>
            <a:spLocks noGrp="1"/>
          </p:cNvSpPr>
          <p:nvPr>
            <p:ph type="title"/>
          </p:nvPr>
        </p:nvSpPr>
        <p:spPr>
          <a:xfrm>
            <a:off x="609600" y="88900"/>
            <a:ext cx="11176000" cy="990600"/>
          </a:xfrm>
        </p:spPr>
        <p:txBody>
          <a:bodyPr/>
          <a:lstStyle/>
          <a:p>
            <a:r>
              <a:rPr lang="en-US" dirty="0"/>
              <a:t>Example #1</a:t>
            </a:r>
          </a:p>
        </p:txBody>
      </p:sp>
      <p:sp>
        <p:nvSpPr>
          <p:cNvPr id="3" name="Content Placeholder 2">
            <a:extLst>
              <a:ext uri="{FF2B5EF4-FFF2-40B4-BE49-F238E27FC236}">
                <a16:creationId xmlns:a16="http://schemas.microsoft.com/office/drawing/2014/main" id="{40FC73EE-7BBE-8C40-1A77-5FF4C4F26347}"/>
              </a:ext>
            </a:extLst>
          </p:cNvPr>
          <p:cNvSpPr>
            <a:spLocks noGrp="1"/>
          </p:cNvSpPr>
          <p:nvPr>
            <p:ph idx="1"/>
          </p:nvPr>
        </p:nvSpPr>
        <p:spPr/>
        <p:txBody>
          <a:bodyPr/>
          <a:lstStyle/>
          <a:p>
            <a:r>
              <a:rPr lang="en-US" dirty="0"/>
              <a:t>A </a:t>
            </a:r>
            <a:r>
              <a:rPr lang="en-US" b="1" dirty="0"/>
              <a:t>Virtual Specialty Service Line</a:t>
            </a:r>
            <a:r>
              <a:rPr lang="en-US" dirty="0"/>
              <a:t> was developed to increase access to specialty providers, reduce wait times, and improve patient outcomes.</a:t>
            </a:r>
          </a:p>
          <a:p>
            <a:endParaRPr lang="en-US" dirty="0"/>
          </a:p>
        </p:txBody>
      </p:sp>
    </p:spTree>
    <p:extLst>
      <p:ext uri="{BB962C8B-B14F-4D97-AF65-F5344CB8AC3E}">
        <p14:creationId xmlns:p14="http://schemas.microsoft.com/office/powerpoint/2010/main" val="2941168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1C96EAC-0961-651D-5A6E-43BDD48852B0}"/>
              </a:ext>
            </a:extLst>
          </p:cNvPr>
          <p:cNvSpPr txBox="1">
            <a:spLocks noGrp="1"/>
          </p:cNvSpPr>
          <p:nvPr>
            <p:ph type="title"/>
          </p:nvPr>
        </p:nvSpPr>
        <p:spPr>
          <a:xfrm>
            <a:off x="508000" y="30224"/>
            <a:ext cx="11176000" cy="990600"/>
          </a:xfrm>
          <a:prstGeom prst="rect">
            <a:avLst/>
          </a:prstGeom>
          <a:effectLst/>
        </p:spPr>
        <p:txBody>
          <a:bodyPr spcFirstLastPara="1" vert="horz" wrap="square" lIns="91440" tIns="45720" rIns="91440" bIns="45720" rtlCol="0" anchor="ctr" anchorCtr="0">
            <a:noAutofit/>
          </a:bodyPr>
          <a:lstStyle>
            <a:lvl1pPr algn="l" defTabSz="457200" rtl="0" eaLnBrk="1" latinLnBrk="0" hangingPunct="1">
              <a:lnSpc>
                <a:spcPct val="100000"/>
              </a:lnSpc>
              <a:spcBef>
                <a:spcPct val="0"/>
              </a:spcBef>
              <a:buNone/>
              <a:defRPr sz="4236"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89">
              <a:defRPr/>
            </a:pPr>
            <a:r>
              <a:rPr lang="en-US" sz="3600" b="0" dirty="0">
                <a:ln w="0"/>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Why did we build the Virtual Specialty Practice? </a:t>
            </a:r>
          </a:p>
        </p:txBody>
      </p:sp>
      <p:sp>
        <p:nvSpPr>
          <p:cNvPr id="7" name="TextBox 6">
            <a:extLst>
              <a:ext uri="{FF2B5EF4-FFF2-40B4-BE49-F238E27FC236}">
                <a16:creationId xmlns:a16="http://schemas.microsoft.com/office/drawing/2014/main" id="{E12D64BC-A7BD-14F2-BC59-2E856B99BFA2}"/>
              </a:ext>
            </a:extLst>
          </p:cNvPr>
          <p:cNvSpPr txBox="1"/>
          <p:nvPr/>
        </p:nvSpPr>
        <p:spPr>
          <a:xfrm>
            <a:off x="87061" y="1654541"/>
            <a:ext cx="4219813" cy="3785652"/>
          </a:xfrm>
          <a:prstGeom prst="rect">
            <a:avLst/>
          </a:prstGeom>
          <a:noFill/>
        </p:spPr>
        <p:txBody>
          <a:bodyPr wrap="square" rtlCol="0">
            <a:spAutoFit/>
          </a:bodyPr>
          <a:lstStyle/>
          <a:p>
            <a:pPr marL="285744" indent="-285744">
              <a:buFont typeface="Courier New" panose="02070309020205020404" pitchFamily="49" charset="0"/>
              <a:buChar char="o"/>
            </a:pPr>
            <a:r>
              <a:rPr lang="en-US" sz="2400" dirty="0">
                <a:solidFill>
                  <a:srgbClr val="00759E"/>
                </a:solidFill>
              </a:rPr>
              <a:t>To </a:t>
            </a:r>
            <a:r>
              <a:rPr lang="en-US" sz="2400" b="1" dirty="0">
                <a:solidFill>
                  <a:srgbClr val="00759E"/>
                </a:solidFill>
              </a:rPr>
              <a:t>address patient demand </a:t>
            </a:r>
            <a:r>
              <a:rPr lang="en-US" sz="2400" dirty="0">
                <a:solidFill>
                  <a:srgbClr val="00759E"/>
                </a:solidFill>
              </a:rPr>
              <a:t>and MUSC access issues </a:t>
            </a:r>
          </a:p>
          <a:p>
            <a:pPr marL="285744" indent="-285744">
              <a:buFont typeface="Courier New" panose="02070309020205020404" pitchFamily="49" charset="0"/>
              <a:buChar char="o"/>
            </a:pPr>
            <a:r>
              <a:rPr lang="en-US" sz="2400" dirty="0">
                <a:solidFill>
                  <a:srgbClr val="00759E"/>
                </a:solidFill>
              </a:rPr>
              <a:t>To </a:t>
            </a:r>
            <a:r>
              <a:rPr lang="en-US" sz="2400" b="1" dirty="0">
                <a:solidFill>
                  <a:srgbClr val="00759E"/>
                </a:solidFill>
              </a:rPr>
              <a:t>reduce wait times</a:t>
            </a:r>
            <a:endParaRPr lang="en-US" sz="2400" dirty="0">
              <a:solidFill>
                <a:srgbClr val="00759E"/>
              </a:solidFill>
            </a:endParaRPr>
          </a:p>
          <a:p>
            <a:pPr marL="285744" indent="-285744">
              <a:buFont typeface="Courier New" panose="02070309020205020404" pitchFamily="49" charset="0"/>
              <a:buChar char="o"/>
            </a:pPr>
            <a:r>
              <a:rPr lang="en-US" sz="2400" dirty="0">
                <a:solidFill>
                  <a:srgbClr val="00759E"/>
                </a:solidFill>
              </a:rPr>
              <a:t>To </a:t>
            </a:r>
            <a:r>
              <a:rPr lang="en-US" sz="2400" b="1" dirty="0">
                <a:solidFill>
                  <a:srgbClr val="00759E"/>
                </a:solidFill>
              </a:rPr>
              <a:t>grow </a:t>
            </a:r>
            <a:r>
              <a:rPr lang="en-US" sz="2400" dirty="0">
                <a:solidFill>
                  <a:srgbClr val="00759E"/>
                </a:solidFill>
              </a:rPr>
              <a:t>specialty market share statewide</a:t>
            </a:r>
          </a:p>
          <a:p>
            <a:pPr marL="285744" indent="-285744">
              <a:buFont typeface="Courier New" panose="02070309020205020404" pitchFamily="49" charset="0"/>
              <a:buChar char="o"/>
            </a:pPr>
            <a:r>
              <a:rPr lang="en-US" sz="2400" dirty="0">
                <a:solidFill>
                  <a:srgbClr val="00759E"/>
                </a:solidFill>
              </a:rPr>
              <a:t>To meet patients where they are and </a:t>
            </a:r>
            <a:r>
              <a:rPr lang="en-US" sz="2400" b="1" dirty="0">
                <a:solidFill>
                  <a:srgbClr val="00759E"/>
                </a:solidFill>
              </a:rPr>
              <a:t>start treatment plans</a:t>
            </a:r>
            <a:endParaRPr lang="en-US" sz="2400" dirty="0">
              <a:solidFill>
                <a:srgbClr val="00759E"/>
              </a:solidFill>
            </a:endParaRPr>
          </a:p>
          <a:p>
            <a:pPr marL="285744" indent="-285744">
              <a:buFont typeface="Courier New" panose="02070309020205020404" pitchFamily="49" charset="0"/>
              <a:buChar char="o"/>
            </a:pPr>
            <a:r>
              <a:rPr lang="en-US" sz="2400" dirty="0">
                <a:solidFill>
                  <a:srgbClr val="00759E"/>
                </a:solidFill>
              </a:rPr>
              <a:t>To </a:t>
            </a:r>
            <a:r>
              <a:rPr lang="en-US" sz="2400" b="1" dirty="0">
                <a:solidFill>
                  <a:srgbClr val="00759E"/>
                </a:solidFill>
              </a:rPr>
              <a:t>successfully recruit specialists </a:t>
            </a:r>
            <a:r>
              <a:rPr lang="en-US" sz="2400" dirty="0">
                <a:solidFill>
                  <a:srgbClr val="00759E"/>
                </a:solidFill>
              </a:rPr>
              <a:t>for our growing system and state needs</a:t>
            </a:r>
          </a:p>
        </p:txBody>
      </p:sp>
      <p:pic>
        <p:nvPicPr>
          <p:cNvPr id="8" name="Picture 7" descr="A chart with blue circles and white text&#10;&#10;Description automatically generated">
            <a:extLst>
              <a:ext uri="{FF2B5EF4-FFF2-40B4-BE49-F238E27FC236}">
                <a16:creationId xmlns:a16="http://schemas.microsoft.com/office/drawing/2014/main" id="{24A09497-A9DE-F9A2-3185-FB5832040E65}"/>
              </a:ext>
            </a:extLst>
          </p:cNvPr>
          <p:cNvPicPr>
            <a:picLocks noChangeAspect="1"/>
          </p:cNvPicPr>
          <p:nvPr/>
        </p:nvPicPr>
        <p:blipFill>
          <a:blip r:embed="rId2"/>
          <a:stretch>
            <a:fillRect/>
          </a:stretch>
        </p:blipFill>
        <p:spPr>
          <a:xfrm>
            <a:off x="5134709" y="1898428"/>
            <a:ext cx="6794819" cy="3898315"/>
          </a:xfrm>
          <a:prstGeom prst="rect">
            <a:avLst/>
          </a:prstGeom>
        </p:spPr>
      </p:pic>
      <p:sp>
        <p:nvSpPr>
          <p:cNvPr id="9" name="TextBox 8">
            <a:extLst>
              <a:ext uri="{FF2B5EF4-FFF2-40B4-BE49-F238E27FC236}">
                <a16:creationId xmlns:a16="http://schemas.microsoft.com/office/drawing/2014/main" id="{807D2B62-2C0C-0293-B9A4-4A1F9067F1B7}"/>
              </a:ext>
            </a:extLst>
          </p:cNvPr>
          <p:cNvSpPr txBox="1"/>
          <p:nvPr/>
        </p:nvSpPr>
        <p:spPr>
          <a:xfrm>
            <a:off x="6096002" y="1423709"/>
            <a:ext cx="4634667" cy="461665"/>
          </a:xfrm>
          <a:prstGeom prst="rect">
            <a:avLst/>
          </a:prstGeom>
          <a:noFill/>
        </p:spPr>
        <p:txBody>
          <a:bodyPr wrap="none" rtlCol="0">
            <a:spAutoFit/>
          </a:bodyPr>
          <a:lstStyle/>
          <a:p>
            <a:r>
              <a:rPr lang="en-US" sz="2400" b="1" dirty="0">
                <a:solidFill>
                  <a:schemeClr val="accent4">
                    <a:lumMod val="75000"/>
                  </a:schemeClr>
                </a:solidFill>
              </a:rPr>
              <a:t>How did we decide where to start?</a:t>
            </a:r>
          </a:p>
        </p:txBody>
      </p:sp>
      <p:sp>
        <p:nvSpPr>
          <p:cNvPr id="10" name="Right Arrow 9">
            <a:extLst>
              <a:ext uri="{FF2B5EF4-FFF2-40B4-BE49-F238E27FC236}">
                <a16:creationId xmlns:a16="http://schemas.microsoft.com/office/drawing/2014/main" id="{B24A1D4B-C6E1-D739-DA23-67B03BDAC2FE}"/>
              </a:ext>
            </a:extLst>
          </p:cNvPr>
          <p:cNvSpPr/>
          <p:nvPr/>
        </p:nvSpPr>
        <p:spPr>
          <a:xfrm>
            <a:off x="5757642" y="5796743"/>
            <a:ext cx="4983983" cy="484632"/>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400" dirty="0"/>
          </a:p>
        </p:txBody>
      </p:sp>
      <p:sp>
        <p:nvSpPr>
          <p:cNvPr id="11" name="TextBox 10">
            <a:extLst>
              <a:ext uri="{FF2B5EF4-FFF2-40B4-BE49-F238E27FC236}">
                <a16:creationId xmlns:a16="http://schemas.microsoft.com/office/drawing/2014/main" id="{0641D5DB-2888-607C-C5B4-CCD666807FE4}"/>
              </a:ext>
            </a:extLst>
          </p:cNvPr>
          <p:cNvSpPr txBox="1"/>
          <p:nvPr/>
        </p:nvSpPr>
        <p:spPr>
          <a:xfrm>
            <a:off x="6784328" y="6195888"/>
            <a:ext cx="2559932" cy="307777"/>
          </a:xfrm>
          <a:prstGeom prst="rect">
            <a:avLst/>
          </a:prstGeom>
          <a:noFill/>
        </p:spPr>
        <p:txBody>
          <a:bodyPr wrap="none" rtlCol="0">
            <a:spAutoFit/>
          </a:bodyPr>
          <a:lstStyle/>
          <a:p>
            <a:r>
              <a:rPr lang="en-US" sz="1400" dirty="0">
                <a:solidFill>
                  <a:schemeClr val="accent4">
                    <a:lumMod val="75000"/>
                  </a:schemeClr>
                </a:solidFill>
              </a:rPr>
              <a:t>% virtual = historical amenability</a:t>
            </a:r>
          </a:p>
        </p:txBody>
      </p:sp>
      <p:sp>
        <p:nvSpPr>
          <p:cNvPr id="12" name="Up Arrow 11">
            <a:extLst>
              <a:ext uri="{FF2B5EF4-FFF2-40B4-BE49-F238E27FC236}">
                <a16:creationId xmlns:a16="http://schemas.microsoft.com/office/drawing/2014/main" id="{7BCDB4D8-80E4-36B7-C4C5-17835455F371}"/>
              </a:ext>
            </a:extLst>
          </p:cNvPr>
          <p:cNvSpPr/>
          <p:nvPr/>
        </p:nvSpPr>
        <p:spPr>
          <a:xfrm>
            <a:off x="4421275" y="1979526"/>
            <a:ext cx="484632" cy="3681189"/>
          </a:xfrm>
          <a:prstGeom prst="up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400" dirty="0"/>
          </a:p>
        </p:txBody>
      </p:sp>
      <p:sp>
        <p:nvSpPr>
          <p:cNvPr id="13" name="TextBox 12">
            <a:extLst>
              <a:ext uri="{FF2B5EF4-FFF2-40B4-BE49-F238E27FC236}">
                <a16:creationId xmlns:a16="http://schemas.microsoft.com/office/drawing/2014/main" id="{9A1149FE-32A9-A2A3-FC73-205A6D8A71CD}"/>
              </a:ext>
            </a:extLst>
          </p:cNvPr>
          <p:cNvSpPr txBox="1"/>
          <p:nvPr/>
        </p:nvSpPr>
        <p:spPr>
          <a:xfrm rot="16200000">
            <a:off x="3642359" y="3513292"/>
            <a:ext cx="2692023" cy="307777"/>
          </a:xfrm>
          <a:prstGeom prst="rect">
            <a:avLst/>
          </a:prstGeom>
          <a:noFill/>
        </p:spPr>
        <p:txBody>
          <a:bodyPr wrap="square" rtlCol="0">
            <a:spAutoFit/>
          </a:bodyPr>
          <a:lstStyle/>
          <a:p>
            <a:r>
              <a:rPr lang="en-US" sz="1400" dirty="0">
                <a:solidFill>
                  <a:schemeClr val="accent4">
                    <a:lumMod val="75000"/>
                  </a:schemeClr>
                </a:solidFill>
              </a:rPr>
              <a:t>New patient lag days</a:t>
            </a:r>
          </a:p>
        </p:txBody>
      </p:sp>
      <p:sp>
        <p:nvSpPr>
          <p:cNvPr id="14" name="Rounded Rectangle 13">
            <a:extLst>
              <a:ext uri="{FF2B5EF4-FFF2-40B4-BE49-F238E27FC236}">
                <a16:creationId xmlns:a16="http://schemas.microsoft.com/office/drawing/2014/main" id="{47F985CA-5A1D-9341-A572-339BFB59A75C}"/>
              </a:ext>
            </a:extLst>
          </p:cNvPr>
          <p:cNvSpPr/>
          <p:nvPr/>
        </p:nvSpPr>
        <p:spPr>
          <a:xfrm>
            <a:off x="7848979" y="2251353"/>
            <a:ext cx="3957155" cy="2092048"/>
          </a:xfrm>
          <a:prstGeom prst="roundRect">
            <a:avLst/>
          </a:prstGeom>
          <a:noFill/>
          <a:ln w="19050">
            <a:solidFill>
              <a:schemeClr val="accent4">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69376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BF62A2-1DC5-019C-5D4F-53CB42EB3387}"/>
              </a:ext>
            </a:extLst>
          </p:cNvPr>
          <p:cNvPicPr>
            <a:picLocks noChangeAspect="1"/>
          </p:cNvPicPr>
          <p:nvPr/>
        </p:nvPicPr>
        <p:blipFill>
          <a:blip r:embed="rId2"/>
          <a:stretch>
            <a:fillRect/>
          </a:stretch>
        </p:blipFill>
        <p:spPr>
          <a:xfrm>
            <a:off x="9317541" y="1060999"/>
            <a:ext cx="2420655" cy="5252284"/>
          </a:xfrm>
          <a:prstGeom prst="rect">
            <a:avLst/>
          </a:prstGeom>
        </p:spPr>
      </p:pic>
      <p:sp>
        <p:nvSpPr>
          <p:cNvPr id="2" name="Title 1">
            <a:extLst>
              <a:ext uri="{FF2B5EF4-FFF2-40B4-BE49-F238E27FC236}">
                <a16:creationId xmlns:a16="http://schemas.microsoft.com/office/drawing/2014/main" id="{463BFFAA-5582-7741-4904-26DAD669A098}"/>
              </a:ext>
            </a:extLst>
          </p:cNvPr>
          <p:cNvSpPr>
            <a:spLocks noGrp="1"/>
          </p:cNvSpPr>
          <p:nvPr>
            <p:ph type="title"/>
          </p:nvPr>
        </p:nvSpPr>
        <p:spPr>
          <a:xfrm>
            <a:off x="-99060" y="304800"/>
            <a:ext cx="11986261" cy="990600"/>
          </a:xfrm>
        </p:spPr>
        <p:txBody>
          <a:bodyPr/>
          <a:lstStyle/>
          <a:p>
            <a:r>
              <a:rPr lang="en-US" sz="4800" dirty="0">
                <a:ln w="0"/>
                <a:effectLst>
                  <a:outerShdw blurRad="38100" dist="25400" dir="5400000" algn="ctr" rotWithShape="0">
                    <a:srgbClr val="6E747A">
                      <a:alpha val="43000"/>
                    </a:srgbClr>
                  </a:outerShdw>
                </a:effectLst>
              </a:rPr>
              <a:t>What is the Virtual Specialty Practice? </a:t>
            </a:r>
            <a:br>
              <a:rPr lang="en-US" dirty="0">
                <a:ln w="0"/>
                <a:effectLst>
                  <a:outerShdw blurRad="38100" dist="25400" dir="5400000" algn="ctr" rotWithShape="0">
                    <a:srgbClr val="6E747A">
                      <a:alpha val="43000"/>
                    </a:srgbClr>
                  </a:outerShdw>
                </a:effectLst>
              </a:rPr>
            </a:br>
            <a:endParaRPr lang="en-US" dirty="0"/>
          </a:p>
        </p:txBody>
      </p:sp>
      <p:sp>
        <p:nvSpPr>
          <p:cNvPr id="5" name="TextBox 4">
            <a:extLst>
              <a:ext uri="{FF2B5EF4-FFF2-40B4-BE49-F238E27FC236}">
                <a16:creationId xmlns:a16="http://schemas.microsoft.com/office/drawing/2014/main" id="{0847F8E4-139A-21D2-1D0D-9AD41E3D7019}"/>
              </a:ext>
            </a:extLst>
          </p:cNvPr>
          <p:cNvSpPr txBox="1"/>
          <p:nvPr/>
        </p:nvSpPr>
        <p:spPr>
          <a:xfrm>
            <a:off x="466999" y="999688"/>
            <a:ext cx="5317328" cy="4359335"/>
          </a:xfrm>
          <a:prstGeom prst="rect">
            <a:avLst/>
          </a:prstGeom>
          <a:noFill/>
          <a:ln>
            <a:noFill/>
          </a:ln>
        </p:spPr>
        <p:txBody>
          <a:bodyPr wrap="square" rtlCol="0">
            <a:spAutoFit/>
          </a:bodyPr>
          <a:lstStyle/>
          <a:p>
            <a:pPr marL="285744" indent="-285744">
              <a:buFont typeface="Courier New" panose="02070309020205020404" pitchFamily="49" charset="0"/>
              <a:buChar char="o"/>
            </a:pPr>
            <a:r>
              <a:rPr lang="en-US" sz="2133" b="1" dirty="0">
                <a:solidFill>
                  <a:srgbClr val="00759E"/>
                </a:solidFill>
              </a:rPr>
              <a:t>Innovative care model </a:t>
            </a:r>
            <a:r>
              <a:rPr lang="en-US" sz="2133" dirty="0">
                <a:solidFill>
                  <a:srgbClr val="00759E"/>
                </a:solidFill>
              </a:rPr>
              <a:t>implemented in July 2022 </a:t>
            </a:r>
          </a:p>
          <a:p>
            <a:pPr marL="285744" indent="-285744">
              <a:buFont typeface="Courier New" panose="02070309020205020404" pitchFamily="49" charset="0"/>
              <a:buChar char="o"/>
            </a:pPr>
            <a:r>
              <a:rPr lang="en-US" sz="2133" b="1" dirty="0">
                <a:solidFill>
                  <a:srgbClr val="00759E"/>
                </a:solidFill>
              </a:rPr>
              <a:t>100% virtual practice. </a:t>
            </a:r>
            <a:endParaRPr lang="en-US" sz="2133" dirty="0">
              <a:solidFill>
                <a:srgbClr val="00759E"/>
              </a:solidFill>
            </a:endParaRPr>
          </a:p>
          <a:p>
            <a:pPr marL="285744" indent="-285744">
              <a:buFont typeface="Courier New" panose="02070309020205020404" pitchFamily="49" charset="0"/>
              <a:buChar char="o"/>
            </a:pPr>
            <a:r>
              <a:rPr lang="en-US" sz="2133" dirty="0">
                <a:solidFill>
                  <a:srgbClr val="00759E"/>
                </a:solidFill>
              </a:rPr>
              <a:t>Fully staffed virtual ‘clinic’ with dedicated </a:t>
            </a:r>
            <a:r>
              <a:rPr lang="en-US" sz="2133" b="1" dirty="0">
                <a:solidFill>
                  <a:srgbClr val="00759E"/>
                </a:solidFill>
              </a:rPr>
              <a:t>RNs, LPNs, and registration </a:t>
            </a:r>
            <a:r>
              <a:rPr lang="en-US" sz="2133" dirty="0">
                <a:solidFill>
                  <a:srgbClr val="00759E"/>
                </a:solidFill>
              </a:rPr>
              <a:t>supporting pre-visit and post-visit experience, follow-ups, and </a:t>
            </a:r>
            <a:r>
              <a:rPr lang="en-US" sz="2133" b="1" dirty="0">
                <a:solidFill>
                  <a:srgbClr val="00759E"/>
                </a:solidFill>
              </a:rPr>
              <a:t>ancillary service </a:t>
            </a:r>
            <a:r>
              <a:rPr lang="en-US" sz="2133" dirty="0">
                <a:solidFill>
                  <a:srgbClr val="00759E"/>
                </a:solidFill>
              </a:rPr>
              <a:t>referrals</a:t>
            </a:r>
          </a:p>
          <a:p>
            <a:pPr marL="742944" lvl="1" indent="-285744">
              <a:buFont typeface="Courier New" panose="02070309020205020404" pitchFamily="49" charset="0"/>
              <a:buChar char="o"/>
            </a:pPr>
            <a:r>
              <a:rPr lang="en-US" sz="2133" dirty="0">
                <a:solidFill>
                  <a:srgbClr val="00759E"/>
                </a:solidFill>
              </a:rPr>
              <a:t>Providers and support staff with SC licenses living in multiple states</a:t>
            </a:r>
          </a:p>
          <a:p>
            <a:pPr marL="285744" indent="-285744">
              <a:buFont typeface="Courier New" panose="02070309020205020404" pitchFamily="49" charset="0"/>
              <a:buChar char="o"/>
            </a:pPr>
            <a:r>
              <a:rPr lang="en-US" sz="2133" b="1" dirty="0">
                <a:solidFill>
                  <a:srgbClr val="00759E"/>
                </a:solidFill>
              </a:rPr>
              <a:t>Low barrier online scheduling </a:t>
            </a:r>
            <a:r>
              <a:rPr lang="en-US" sz="2133" dirty="0">
                <a:solidFill>
                  <a:srgbClr val="00759E"/>
                </a:solidFill>
              </a:rPr>
              <a:t>with or without a referral</a:t>
            </a:r>
          </a:p>
          <a:p>
            <a:pPr marL="285744" indent="-285744">
              <a:buFont typeface="Courier New" panose="02070309020205020404" pitchFamily="49" charset="0"/>
              <a:buChar char="o"/>
            </a:pPr>
            <a:r>
              <a:rPr lang="en-US" sz="2133" dirty="0">
                <a:solidFill>
                  <a:srgbClr val="00759E"/>
                </a:solidFill>
              </a:rPr>
              <a:t>Timely </a:t>
            </a:r>
            <a:r>
              <a:rPr lang="en-US" sz="2133" b="1" dirty="0">
                <a:solidFill>
                  <a:srgbClr val="00759E"/>
                </a:solidFill>
              </a:rPr>
              <a:t>access as soon as same-day </a:t>
            </a:r>
            <a:r>
              <a:rPr lang="en-US" sz="2133" dirty="0">
                <a:solidFill>
                  <a:srgbClr val="00759E"/>
                </a:solidFill>
              </a:rPr>
              <a:t>for most specialties</a:t>
            </a:r>
          </a:p>
        </p:txBody>
      </p:sp>
      <p:sp>
        <p:nvSpPr>
          <p:cNvPr id="7" name="TextBox 6">
            <a:extLst>
              <a:ext uri="{FF2B5EF4-FFF2-40B4-BE49-F238E27FC236}">
                <a16:creationId xmlns:a16="http://schemas.microsoft.com/office/drawing/2014/main" id="{CCD529D9-FCB7-ECF4-6F2F-B97A3993E66D}"/>
              </a:ext>
            </a:extLst>
          </p:cNvPr>
          <p:cNvSpPr txBox="1"/>
          <p:nvPr/>
        </p:nvSpPr>
        <p:spPr>
          <a:xfrm>
            <a:off x="6002115" y="999688"/>
            <a:ext cx="2800491" cy="3374642"/>
          </a:xfrm>
          <a:prstGeom prst="rect">
            <a:avLst/>
          </a:prstGeom>
          <a:solidFill>
            <a:srgbClr val="FF9300">
              <a:alpha val="28627"/>
            </a:srgbClr>
          </a:solidFill>
          <a:ln>
            <a:solidFill>
              <a:srgbClr val="EB851E"/>
            </a:solidFill>
          </a:ln>
        </p:spPr>
        <p:txBody>
          <a:bodyPr wrap="square" rtlCol="0">
            <a:spAutoFit/>
          </a:bodyPr>
          <a:lstStyle/>
          <a:p>
            <a:r>
              <a:rPr lang="en-US" sz="2133" b="1" u="sng" dirty="0">
                <a:solidFill>
                  <a:srgbClr val="EB851E"/>
                </a:solidFill>
              </a:rPr>
              <a:t>9 specialties:</a:t>
            </a:r>
          </a:p>
          <a:p>
            <a:pPr algn="ctr"/>
            <a:r>
              <a:rPr lang="en-US" sz="2133" b="1" dirty="0">
                <a:solidFill>
                  <a:srgbClr val="EB851E"/>
                </a:solidFill>
              </a:rPr>
              <a:t>Endocrinology</a:t>
            </a:r>
          </a:p>
          <a:p>
            <a:pPr algn="ctr"/>
            <a:r>
              <a:rPr lang="en-US" sz="2133" b="1" dirty="0">
                <a:solidFill>
                  <a:srgbClr val="EB851E"/>
                </a:solidFill>
              </a:rPr>
              <a:t>Rheumatology</a:t>
            </a:r>
          </a:p>
          <a:p>
            <a:pPr algn="ctr"/>
            <a:r>
              <a:rPr lang="en-US" sz="2133" b="1" dirty="0">
                <a:solidFill>
                  <a:srgbClr val="EB851E"/>
                </a:solidFill>
              </a:rPr>
              <a:t>Benign Hematology</a:t>
            </a:r>
          </a:p>
          <a:p>
            <a:pPr algn="ctr"/>
            <a:r>
              <a:rPr lang="en-US" sz="2133" b="1" dirty="0">
                <a:solidFill>
                  <a:srgbClr val="EB851E"/>
                </a:solidFill>
              </a:rPr>
              <a:t>Neurology</a:t>
            </a:r>
          </a:p>
          <a:p>
            <a:pPr algn="ctr"/>
            <a:r>
              <a:rPr lang="en-US" sz="2133" b="1" dirty="0">
                <a:solidFill>
                  <a:srgbClr val="EB851E"/>
                </a:solidFill>
              </a:rPr>
              <a:t>Pulmonary</a:t>
            </a:r>
          </a:p>
          <a:p>
            <a:pPr algn="ctr"/>
            <a:r>
              <a:rPr lang="en-US" sz="2133" b="1" dirty="0">
                <a:solidFill>
                  <a:srgbClr val="EB851E"/>
                </a:solidFill>
              </a:rPr>
              <a:t>Sleep Medicine</a:t>
            </a:r>
          </a:p>
          <a:p>
            <a:pPr algn="ctr"/>
            <a:r>
              <a:rPr lang="en-US" sz="2133" b="1" dirty="0">
                <a:solidFill>
                  <a:srgbClr val="EB851E"/>
                </a:solidFill>
              </a:rPr>
              <a:t>Infectious Disease</a:t>
            </a:r>
          </a:p>
          <a:p>
            <a:pPr algn="ctr"/>
            <a:r>
              <a:rPr lang="en-US" sz="2133" b="1" dirty="0">
                <a:solidFill>
                  <a:srgbClr val="EB851E"/>
                </a:solidFill>
              </a:rPr>
              <a:t>Psychiatry</a:t>
            </a:r>
          </a:p>
          <a:p>
            <a:pPr algn="ctr"/>
            <a:r>
              <a:rPr lang="en-US" sz="2133" b="1" dirty="0">
                <a:solidFill>
                  <a:srgbClr val="EB851E"/>
                </a:solidFill>
              </a:rPr>
              <a:t>Dermatology</a:t>
            </a:r>
          </a:p>
        </p:txBody>
      </p:sp>
      <p:pic>
        <p:nvPicPr>
          <p:cNvPr id="8" name="Picture 7">
            <a:extLst>
              <a:ext uri="{FF2B5EF4-FFF2-40B4-BE49-F238E27FC236}">
                <a16:creationId xmlns:a16="http://schemas.microsoft.com/office/drawing/2014/main" id="{868ADD35-F1AC-2DAF-3CC7-62F1476B4D65}"/>
              </a:ext>
            </a:extLst>
          </p:cNvPr>
          <p:cNvPicPr>
            <a:picLocks noChangeAspect="1"/>
          </p:cNvPicPr>
          <p:nvPr/>
        </p:nvPicPr>
        <p:blipFill>
          <a:blip r:embed="rId3"/>
          <a:stretch>
            <a:fillRect/>
          </a:stretch>
        </p:blipFill>
        <p:spPr>
          <a:xfrm>
            <a:off x="6025187" y="4666836"/>
            <a:ext cx="2794691" cy="1675504"/>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DF5852D-6FD4-7FF8-D0C1-15281DA915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67"/>
          <a:stretch/>
        </p:blipFill>
        <p:spPr>
          <a:xfrm>
            <a:off x="9127621" y="841465"/>
            <a:ext cx="2800492" cy="5535451"/>
          </a:xfrm>
          <a:prstGeom prst="rect">
            <a:avLst/>
          </a:prstGeom>
        </p:spPr>
      </p:pic>
    </p:spTree>
    <p:extLst>
      <p:ext uri="{BB962C8B-B14F-4D97-AF65-F5344CB8AC3E}">
        <p14:creationId xmlns:p14="http://schemas.microsoft.com/office/powerpoint/2010/main" val="3972298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D7CD1846-6630-C001-7141-2FD0DCD6FAF4}"/>
              </a:ext>
            </a:extLst>
          </p:cNvPr>
          <p:cNvSpPr txBox="1">
            <a:spLocks noGrp="1"/>
          </p:cNvSpPr>
          <p:nvPr>
            <p:ph type="title"/>
          </p:nvPr>
        </p:nvSpPr>
        <p:spPr>
          <a:xfrm>
            <a:off x="476560" y="7815"/>
            <a:ext cx="11176000" cy="990600"/>
          </a:xfrm>
          <a:prstGeom prst="rect">
            <a:avLst/>
          </a:prstGeom>
          <a:effectLst/>
        </p:spPr>
        <p:txBody>
          <a:bodyPr spcFirstLastPara="1" vert="horz" wrap="square" lIns="91440" tIns="45720" rIns="91440" bIns="45720" rtlCol="0" anchor="ctr" anchorCtr="0">
            <a:noAutofit/>
          </a:bodyPr>
          <a:lstStyle>
            <a:lvl1pPr algn="l" defTabSz="457200" rtl="0" eaLnBrk="1" latinLnBrk="0" hangingPunct="1">
              <a:lnSpc>
                <a:spcPct val="100000"/>
              </a:lnSpc>
              <a:spcBef>
                <a:spcPct val="0"/>
              </a:spcBef>
              <a:buNone/>
              <a:defRPr sz="4236"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89">
              <a:defRPr/>
            </a:pPr>
            <a:r>
              <a:rPr lang="en-US" sz="3600" b="0" dirty="0">
                <a:ln w="0"/>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How does the Virtual Specialty Practice function? </a:t>
            </a:r>
          </a:p>
        </p:txBody>
      </p:sp>
      <p:sp>
        <p:nvSpPr>
          <p:cNvPr id="24" name="TextBox 23">
            <a:extLst>
              <a:ext uri="{FF2B5EF4-FFF2-40B4-BE49-F238E27FC236}">
                <a16:creationId xmlns:a16="http://schemas.microsoft.com/office/drawing/2014/main" id="{B944A470-D92C-66E5-6522-9B4B1607EA96}"/>
              </a:ext>
            </a:extLst>
          </p:cNvPr>
          <p:cNvSpPr txBox="1"/>
          <p:nvPr/>
        </p:nvSpPr>
        <p:spPr>
          <a:xfrm>
            <a:off x="542344" y="980820"/>
            <a:ext cx="5185593" cy="1938992"/>
          </a:xfrm>
          <a:prstGeom prst="rect">
            <a:avLst/>
          </a:prstGeom>
          <a:noFill/>
        </p:spPr>
        <p:txBody>
          <a:bodyPr wrap="square">
            <a:spAutoFit/>
          </a:bodyPr>
          <a:lstStyle/>
          <a:p>
            <a:r>
              <a:rPr lang="en-US" sz="2400" dirty="0">
                <a:solidFill>
                  <a:srgbClr val="00759E"/>
                </a:solidFill>
              </a:rPr>
              <a:t>Fully staffed virtual ‘clinic’ with dedicated </a:t>
            </a:r>
            <a:r>
              <a:rPr lang="en-US" sz="2400" b="1" dirty="0">
                <a:solidFill>
                  <a:srgbClr val="00759E"/>
                </a:solidFill>
              </a:rPr>
              <a:t>RNs, LPNs, and registration </a:t>
            </a:r>
            <a:r>
              <a:rPr lang="en-US" sz="2400" dirty="0">
                <a:solidFill>
                  <a:srgbClr val="00759E"/>
                </a:solidFill>
              </a:rPr>
              <a:t>supporting pre-visit and post-visit experience, follow-ups, and </a:t>
            </a:r>
            <a:r>
              <a:rPr lang="en-US" sz="2400" b="1" dirty="0">
                <a:solidFill>
                  <a:srgbClr val="00759E"/>
                </a:solidFill>
              </a:rPr>
              <a:t>ancillary service </a:t>
            </a:r>
            <a:r>
              <a:rPr lang="en-US" sz="2400" dirty="0">
                <a:solidFill>
                  <a:srgbClr val="00759E"/>
                </a:solidFill>
              </a:rPr>
              <a:t>referrals</a:t>
            </a:r>
          </a:p>
        </p:txBody>
      </p:sp>
      <p:pic>
        <p:nvPicPr>
          <p:cNvPr id="25" name="Picture 24">
            <a:extLst>
              <a:ext uri="{FF2B5EF4-FFF2-40B4-BE49-F238E27FC236}">
                <a16:creationId xmlns:a16="http://schemas.microsoft.com/office/drawing/2014/main" id="{C43A2628-7A58-B36E-7FEC-33FFA858FB08}"/>
              </a:ext>
            </a:extLst>
          </p:cNvPr>
          <p:cNvPicPr>
            <a:picLocks noChangeAspect="1"/>
          </p:cNvPicPr>
          <p:nvPr/>
        </p:nvPicPr>
        <p:blipFill>
          <a:blip r:embed="rId3"/>
          <a:stretch>
            <a:fillRect/>
          </a:stretch>
        </p:blipFill>
        <p:spPr>
          <a:xfrm>
            <a:off x="9348109" y="1041280"/>
            <a:ext cx="2375807" cy="4229760"/>
          </a:xfrm>
          <a:prstGeom prst="rect">
            <a:avLst/>
          </a:prstGeom>
          <a:ln>
            <a:noFill/>
          </a:ln>
          <a:effectLst>
            <a:outerShdw blurRad="292100" dist="139700" dir="2700000" algn="tl" rotWithShape="0">
              <a:srgbClr val="333333">
                <a:alpha val="65000"/>
              </a:srgbClr>
            </a:outerShdw>
          </a:effectLst>
        </p:spPr>
      </p:pic>
      <p:pic>
        <p:nvPicPr>
          <p:cNvPr id="26" name="Picture 6">
            <a:extLst>
              <a:ext uri="{FF2B5EF4-FFF2-40B4-BE49-F238E27FC236}">
                <a16:creationId xmlns:a16="http://schemas.microsoft.com/office/drawing/2014/main" id="{A62F7B51-1EBB-2F84-7CBF-0795FB95EF6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76" t="10465" r="7349" b="31249"/>
          <a:stretch/>
        </p:blipFill>
        <p:spPr bwMode="auto">
          <a:xfrm>
            <a:off x="6978937" y="4730860"/>
            <a:ext cx="5149568" cy="164430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graphicFrame>
        <p:nvGraphicFramePr>
          <p:cNvPr id="27" name="Diagram 26">
            <a:extLst>
              <a:ext uri="{FF2B5EF4-FFF2-40B4-BE49-F238E27FC236}">
                <a16:creationId xmlns:a16="http://schemas.microsoft.com/office/drawing/2014/main" id="{FA60910E-459B-29E1-8506-F81EA67C9946}"/>
              </a:ext>
            </a:extLst>
          </p:cNvPr>
          <p:cNvGraphicFramePr/>
          <p:nvPr/>
        </p:nvGraphicFramePr>
        <p:xfrm>
          <a:off x="4648708" y="895088"/>
          <a:ext cx="5687296" cy="378535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8" name="Picture 27" descr="A map of the state of south carolina&#10;&#10;Description automatically generated">
            <a:extLst>
              <a:ext uri="{FF2B5EF4-FFF2-40B4-BE49-F238E27FC236}">
                <a16:creationId xmlns:a16="http://schemas.microsoft.com/office/drawing/2014/main" id="{30A8516C-3F30-13E3-BC4C-1233D0BE35A8}"/>
              </a:ext>
            </a:extLst>
          </p:cNvPr>
          <p:cNvPicPr>
            <a:picLocks noChangeAspect="1"/>
          </p:cNvPicPr>
          <p:nvPr/>
        </p:nvPicPr>
        <p:blipFill>
          <a:blip r:embed="rId10"/>
          <a:stretch>
            <a:fillRect/>
          </a:stretch>
        </p:blipFill>
        <p:spPr>
          <a:xfrm>
            <a:off x="1573965" y="2536901"/>
            <a:ext cx="2954787" cy="2443771"/>
          </a:xfrm>
          <a:prstGeom prst="rect">
            <a:avLst/>
          </a:prstGeom>
          <a:ln>
            <a:noFill/>
          </a:ln>
          <a:effectLst>
            <a:outerShdw blurRad="292100" dist="139700" dir="2700000" algn="tl" rotWithShape="0">
              <a:srgbClr val="333333">
                <a:alpha val="65000"/>
              </a:srgbClr>
            </a:outerShdw>
          </a:effectLst>
        </p:spPr>
      </p:pic>
      <p:sp>
        <p:nvSpPr>
          <p:cNvPr id="29" name="TextBox 28">
            <a:extLst>
              <a:ext uri="{FF2B5EF4-FFF2-40B4-BE49-F238E27FC236}">
                <a16:creationId xmlns:a16="http://schemas.microsoft.com/office/drawing/2014/main" id="{6942D9D8-241D-6C85-5A6A-2850DFADF38A}"/>
              </a:ext>
            </a:extLst>
          </p:cNvPr>
          <p:cNvSpPr txBox="1"/>
          <p:nvPr/>
        </p:nvSpPr>
        <p:spPr>
          <a:xfrm>
            <a:off x="1209691" y="5114481"/>
            <a:ext cx="3683335" cy="1200329"/>
          </a:xfrm>
          <a:prstGeom prst="rect">
            <a:avLst/>
          </a:prstGeom>
          <a:solidFill>
            <a:srgbClr val="FF9300">
              <a:alpha val="34902"/>
            </a:srgbClr>
          </a:solidFill>
          <a:ln>
            <a:solidFill>
              <a:srgbClr val="FF9300"/>
            </a:solidFill>
          </a:ln>
        </p:spPr>
        <p:txBody>
          <a:bodyPr wrap="square" rtlCol="0">
            <a:spAutoFit/>
          </a:bodyPr>
          <a:lstStyle/>
          <a:p>
            <a:r>
              <a:rPr lang="en-US" sz="2400" dirty="0">
                <a:solidFill>
                  <a:srgbClr val="EB851E"/>
                </a:solidFill>
              </a:rPr>
              <a:t>Affiliate ancillary service partnerships for imaging, labs, infusions, etc. </a:t>
            </a:r>
          </a:p>
        </p:txBody>
      </p:sp>
    </p:spTree>
    <p:extLst>
      <p:ext uri="{BB962C8B-B14F-4D97-AF65-F5344CB8AC3E}">
        <p14:creationId xmlns:p14="http://schemas.microsoft.com/office/powerpoint/2010/main" val="1290415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9DAED6-4D59-0089-FEE7-2622CD12BD82}"/>
              </a:ext>
            </a:extLst>
          </p:cNvPr>
          <p:cNvSpPr>
            <a:spLocks noGrp="1"/>
          </p:cNvSpPr>
          <p:nvPr>
            <p:ph type="title" idx="4294967295"/>
          </p:nvPr>
        </p:nvSpPr>
        <p:spPr>
          <a:xfrm>
            <a:off x="1016000" y="2438400"/>
            <a:ext cx="11176000" cy="990600"/>
          </a:xfrm>
        </p:spPr>
        <p:txBody>
          <a:bodyPr/>
          <a:lstStyle/>
          <a:p>
            <a:r>
              <a:rPr lang="en-US" dirty="0"/>
              <a:t>Program Evaluation</a:t>
            </a:r>
          </a:p>
        </p:txBody>
      </p:sp>
    </p:spTree>
    <p:extLst>
      <p:ext uri="{BB962C8B-B14F-4D97-AF65-F5344CB8AC3E}">
        <p14:creationId xmlns:p14="http://schemas.microsoft.com/office/powerpoint/2010/main" val="3535786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1A04-5352-7D7C-2A6D-DA40B7A31307}"/>
              </a:ext>
            </a:extLst>
          </p:cNvPr>
          <p:cNvSpPr>
            <a:spLocks noGrp="1"/>
          </p:cNvSpPr>
          <p:nvPr>
            <p:ph type="title"/>
          </p:nvPr>
        </p:nvSpPr>
        <p:spPr>
          <a:xfrm>
            <a:off x="641960" y="155793"/>
            <a:ext cx="11176000" cy="990600"/>
          </a:xfrm>
        </p:spPr>
        <p:txBody>
          <a:bodyPr/>
          <a:lstStyle/>
          <a:p>
            <a:r>
              <a:rPr lang="en-US" dirty="0"/>
              <a:t>Evaluation Methods: Virtual Care</a:t>
            </a:r>
          </a:p>
        </p:txBody>
      </p:sp>
      <p:sp>
        <p:nvSpPr>
          <p:cNvPr id="3" name="Content Placeholder 2">
            <a:extLst>
              <a:ext uri="{FF2B5EF4-FFF2-40B4-BE49-F238E27FC236}">
                <a16:creationId xmlns:a16="http://schemas.microsoft.com/office/drawing/2014/main" id="{9742D441-39BC-1275-2733-2C5B7A7AC64B}"/>
              </a:ext>
            </a:extLst>
          </p:cNvPr>
          <p:cNvSpPr>
            <a:spLocks noGrp="1"/>
          </p:cNvSpPr>
          <p:nvPr>
            <p:ph idx="1"/>
          </p:nvPr>
        </p:nvSpPr>
        <p:spPr>
          <a:xfrm>
            <a:off x="641960" y="1146393"/>
            <a:ext cx="11176000" cy="5283200"/>
          </a:xfrm>
        </p:spPr>
        <p:txBody>
          <a:bodyPr>
            <a:normAutofit fontScale="77500" lnSpcReduction="20000"/>
          </a:bodyPr>
          <a:lstStyle/>
          <a:p>
            <a:pPr>
              <a:lnSpc>
                <a:spcPct val="120000"/>
              </a:lnSpc>
            </a:pPr>
            <a:r>
              <a:rPr lang="en-US" dirty="0"/>
              <a:t>We employed the RE-AIM framework to assess key program elements and outcomes. RE-AIM is a popular framework for guiding evaluations, RE-AIM enhances the sustainable adoption and implementation of interventions and services.</a:t>
            </a:r>
          </a:p>
          <a:p>
            <a:pPr>
              <a:lnSpc>
                <a:spcPct val="120000"/>
              </a:lnSpc>
            </a:pPr>
            <a:r>
              <a:rPr lang="en-US" dirty="0"/>
              <a:t>We selected outcomes in the following RE-AIM dimensions</a:t>
            </a:r>
          </a:p>
          <a:p>
            <a:pPr lvl="1">
              <a:lnSpc>
                <a:spcPct val="120000"/>
              </a:lnSpc>
              <a:buFont typeface="Arial" panose="020B0604020202020204" pitchFamily="34" charset="0"/>
              <a:buChar char="•"/>
            </a:pPr>
            <a:r>
              <a:rPr lang="en-US" b="1" dirty="0">
                <a:hlinkClick r:id="rId2"/>
              </a:rPr>
              <a:t>Reach</a:t>
            </a:r>
            <a:r>
              <a:rPr lang="en-US" b="1" dirty="0"/>
              <a:t>:</a:t>
            </a:r>
            <a:r>
              <a:rPr lang="en-US" dirty="0"/>
              <a:t> the number of participants &amp; their characteristics</a:t>
            </a:r>
          </a:p>
          <a:p>
            <a:pPr lvl="1">
              <a:lnSpc>
                <a:spcPct val="120000"/>
              </a:lnSpc>
              <a:buFont typeface="Arial" panose="020B0604020202020204" pitchFamily="34" charset="0"/>
              <a:buChar char="•"/>
            </a:pPr>
            <a:r>
              <a:rPr lang="en-US" b="1" dirty="0">
                <a:hlinkClick r:id="rId3"/>
              </a:rPr>
              <a:t>Effectiveness</a:t>
            </a:r>
            <a:r>
              <a:rPr lang="en-US" b="1" dirty="0"/>
              <a:t>:</a:t>
            </a:r>
            <a:r>
              <a:rPr lang="en-US" dirty="0"/>
              <a:t> impact of the program</a:t>
            </a:r>
          </a:p>
          <a:p>
            <a:pPr lvl="1">
              <a:lnSpc>
                <a:spcPct val="120000"/>
              </a:lnSpc>
              <a:buFont typeface="Arial" panose="020B0604020202020204" pitchFamily="34" charset="0"/>
              <a:buChar char="•"/>
            </a:pPr>
            <a:r>
              <a:rPr lang="en-US" b="1" dirty="0">
                <a:hlinkClick r:id="rId4"/>
              </a:rPr>
              <a:t>Adoption</a:t>
            </a:r>
            <a:r>
              <a:rPr lang="en-US" b="1" dirty="0"/>
              <a:t>: </a:t>
            </a:r>
            <a:r>
              <a:rPr lang="en-US" dirty="0"/>
              <a:t>the providers and service lines who adopt the program</a:t>
            </a:r>
          </a:p>
          <a:p>
            <a:pPr lvl="1">
              <a:lnSpc>
                <a:spcPct val="120000"/>
              </a:lnSpc>
              <a:buFont typeface="Arial" panose="020B0604020202020204" pitchFamily="34" charset="0"/>
              <a:buChar char="•"/>
            </a:pPr>
            <a:r>
              <a:rPr lang="en-US" b="1" dirty="0">
                <a:hlinkClick r:id="rId5"/>
              </a:rPr>
              <a:t>Implementation</a:t>
            </a:r>
            <a:r>
              <a:rPr lang="en-US" b="1" dirty="0"/>
              <a:t>:</a:t>
            </a:r>
            <a:r>
              <a:rPr lang="en-US" dirty="0"/>
              <a:t> consistency and adaptions made to the program</a:t>
            </a:r>
          </a:p>
          <a:p>
            <a:pPr lvl="1">
              <a:lnSpc>
                <a:spcPct val="120000"/>
              </a:lnSpc>
              <a:buFont typeface="Arial" panose="020B0604020202020204" pitchFamily="34" charset="0"/>
              <a:buChar char="•"/>
            </a:pPr>
            <a:r>
              <a:rPr lang="en-US" b="1" dirty="0">
                <a:hlinkClick r:id="rId6"/>
              </a:rPr>
              <a:t>Maintenance/sustainment</a:t>
            </a:r>
            <a:r>
              <a:rPr lang="en-US" b="1" dirty="0"/>
              <a:t>: </a:t>
            </a:r>
            <a:r>
              <a:rPr lang="en-US" dirty="0"/>
              <a:t>extent the program becomes routine and institutionalized </a:t>
            </a:r>
          </a:p>
          <a:p>
            <a:pPr>
              <a:lnSpc>
                <a:spcPct val="120000"/>
              </a:lnSpc>
            </a:pPr>
            <a:r>
              <a:rPr lang="en-US" dirty="0"/>
              <a:t>Data: </a:t>
            </a:r>
            <a:r>
              <a:rPr lang="en-US" sz="2300" dirty="0"/>
              <a:t>EPIC </a:t>
            </a:r>
            <a:r>
              <a:rPr lang="en-US" sz="2300" dirty="0">
                <a:ea typeface="Aptos" panose="020B0004020202020204" pitchFamily="34" charset="0"/>
              </a:rPr>
              <a:t>electronic medical record data and Andor telehealth virtual visit platform data</a:t>
            </a:r>
          </a:p>
          <a:p>
            <a:pPr>
              <a:lnSpc>
                <a:spcPct val="120000"/>
              </a:lnSpc>
            </a:pPr>
            <a:r>
              <a:rPr lang="en-US" dirty="0">
                <a:latin typeface="Arial" panose="020B0604020202020204" pitchFamily="34" charset="0"/>
              </a:rPr>
              <a:t>Methods: </a:t>
            </a:r>
          </a:p>
          <a:p>
            <a:pPr lvl="1">
              <a:lnSpc>
                <a:spcPct val="120000"/>
              </a:lnSpc>
            </a:pPr>
            <a:r>
              <a:rPr lang="en-US" dirty="0">
                <a:latin typeface="Arial" panose="020B0604020202020204" pitchFamily="34" charset="0"/>
              </a:rPr>
              <a:t>Descriptive Program Evaluation</a:t>
            </a:r>
          </a:p>
          <a:p>
            <a:pPr lvl="1">
              <a:lnSpc>
                <a:spcPct val="120000"/>
              </a:lnSpc>
            </a:pPr>
            <a:r>
              <a:rPr lang="en-US" dirty="0">
                <a:latin typeface="Arial" panose="020B0604020202020204" pitchFamily="34" charset="0"/>
              </a:rPr>
              <a:t>Data are aggregated and trended over time</a:t>
            </a:r>
          </a:p>
          <a:p>
            <a:pPr lvl="1">
              <a:lnSpc>
                <a:spcPct val="120000"/>
              </a:lnSpc>
            </a:pPr>
            <a:r>
              <a:rPr lang="en-US" dirty="0">
                <a:latin typeface="Arial" panose="020B0604020202020204" pitchFamily="34" charset="0"/>
              </a:rPr>
              <a:t>Business intelligence dashboards are developed/implemented to enable leadership real-time access to key metrics by provider, and program.</a:t>
            </a:r>
            <a:endParaRPr lang="en-US" dirty="0"/>
          </a:p>
          <a:p>
            <a:pPr lvl="1"/>
            <a:endParaRPr lang="en-US" dirty="0"/>
          </a:p>
        </p:txBody>
      </p:sp>
      <p:sp>
        <p:nvSpPr>
          <p:cNvPr id="4" name="TextBox 3">
            <a:extLst>
              <a:ext uri="{FF2B5EF4-FFF2-40B4-BE49-F238E27FC236}">
                <a16:creationId xmlns:a16="http://schemas.microsoft.com/office/drawing/2014/main" id="{02073526-24EE-6F99-2102-B716C1E67682}"/>
              </a:ext>
            </a:extLst>
          </p:cNvPr>
          <p:cNvSpPr txBox="1"/>
          <p:nvPr/>
        </p:nvSpPr>
        <p:spPr>
          <a:xfrm>
            <a:off x="3048000" y="6365558"/>
            <a:ext cx="6269986" cy="461665"/>
          </a:xfrm>
          <a:prstGeom prst="rect">
            <a:avLst/>
          </a:prstGeom>
          <a:noFill/>
        </p:spPr>
        <p:txBody>
          <a:bodyPr wrap="none" rtlCol="0">
            <a:spAutoFit/>
          </a:bodyPr>
          <a:lstStyle/>
          <a:p>
            <a:r>
              <a:rPr lang="en-US" sz="2400" dirty="0"/>
              <a:t>Source: https://re-aim.org/learn/what-is-re-aim/</a:t>
            </a:r>
          </a:p>
        </p:txBody>
      </p:sp>
    </p:spTree>
    <p:extLst>
      <p:ext uri="{BB962C8B-B14F-4D97-AF65-F5344CB8AC3E}">
        <p14:creationId xmlns:p14="http://schemas.microsoft.com/office/powerpoint/2010/main" val="166421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B23C2-CD56-17B6-68D7-A4C3E625005C}"/>
              </a:ext>
            </a:extLst>
          </p:cNvPr>
          <p:cNvSpPr>
            <a:spLocks noGrp="1"/>
          </p:cNvSpPr>
          <p:nvPr>
            <p:ph type="ctrTitle"/>
          </p:nvPr>
        </p:nvSpPr>
        <p:spPr/>
        <p:txBody>
          <a:bodyPr/>
          <a:lstStyle/>
          <a:p>
            <a:r>
              <a:rPr lang="en-US" dirty="0"/>
              <a:t>Program Outcomes</a:t>
            </a:r>
          </a:p>
        </p:txBody>
      </p:sp>
      <p:sp>
        <p:nvSpPr>
          <p:cNvPr id="3" name="Subtitle 2">
            <a:extLst>
              <a:ext uri="{FF2B5EF4-FFF2-40B4-BE49-F238E27FC236}">
                <a16:creationId xmlns:a16="http://schemas.microsoft.com/office/drawing/2014/main" id="{91D34648-E35A-F221-4A8E-8B0B783D20C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857284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09A7CA-0DD6-D801-D7B2-D923240D4AF8}"/>
              </a:ext>
            </a:extLst>
          </p:cNvPr>
          <p:cNvSpPr>
            <a:spLocks noGrp="1"/>
          </p:cNvSpPr>
          <p:nvPr>
            <p:ph type="title"/>
          </p:nvPr>
        </p:nvSpPr>
        <p:spPr>
          <a:xfrm>
            <a:off x="507999" y="56903"/>
            <a:ext cx="11450351" cy="990600"/>
          </a:xfrm>
        </p:spPr>
        <p:txBody>
          <a:bodyPr>
            <a:normAutofit/>
          </a:bodyPr>
          <a:lstStyle/>
          <a:p>
            <a:r>
              <a:rPr lang="en-US" sz="4800" dirty="0"/>
              <a:t>Reach:</a:t>
            </a:r>
          </a:p>
        </p:txBody>
      </p:sp>
      <p:sp>
        <p:nvSpPr>
          <p:cNvPr id="5" name="TextBox 4">
            <a:extLst>
              <a:ext uri="{FF2B5EF4-FFF2-40B4-BE49-F238E27FC236}">
                <a16:creationId xmlns:a16="http://schemas.microsoft.com/office/drawing/2014/main" id="{35083E99-BB70-9D4C-6C64-69E23513397E}"/>
              </a:ext>
            </a:extLst>
          </p:cNvPr>
          <p:cNvSpPr txBox="1"/>
          <p:nvPr/>
        </p:nvSpPr>
        <p:spPr>
          <a:xfrm>
            <a:off x="584447" y="4800929"/>
            <a:ext cx="4609852" cy="461665"/>
          </a:xfrm>
          <a:prstGeom prst="rect">
            <a:avLst/>
          </a:prstGeom>
          <a:noFill/>
        </p:spPr>
        <p:txBody>
          <a:bodyPr wrap="none" rtlCol="0">
            <a:spAutoFit/>
          </a:bodyPr>
          <a:lstStyle/>
          <a:p>
            <a:r>
              <a:rPr lang="en-US" sz="2400" dirty="0"/>
              <a:t>Total Virtual Specialty Visits: 34,859</a:t>
            </a:r>
          </a:p>
        </p:txBody>
      </p:sp>
      <p:pic>
        <p:nvPicPr>
          <p:cNvPr id="6" name="Picture 5">
            <a:extLst>
              <a:ext uri="{FF2B5EF4-FFF2-40B4-BE49-F238E27FC236}">
                <a16:creationId xmlns:a16="http://schemas.microsoft.com/office/drawing/2014/main" id="{2195600A-1634-CA4D-BE8D-0ECA20E3166A}"/>
              </a:ext>
            </a:extLst>
          </p:cNvPr>
          <p:cNvPicPr>
            <a:picLocks noChangeAspect="1"/>
          </p:cNvPicPr>
          <p:nvPr/>
        </p:nvPicPr>
        <p:blipFill>
          <a:blip r:embed="rId2"/>
          <a:stretch>
            <a:fillRect/>
          </a:stretch>
        </p:blipFill>
        <p:spPr>
          <a:xfrm>
            <a:off x="507999" y="2133929"/>
            <a:ext cx="4686300" cy="2667000"/>
          </a:xfrm>
          <a:prstGeom prst="rect">
            <a:avLst/>
          </a:prstGeom>
        </p:spPr>
      </p:pic>
      <p:sp>
        <p:nvSpPr>
          <p:cNvPr id="9" name="TextBox 8">
            <a:extLst>
              <a:ext uri="{FF2B5EF4-FFF2-40B4-BE49-F238E27FC236}">
                <a16:creationId xmlns:a16="http://schemas.microsoft.com/office/drawing/2014/main" id="{F480FD9B-E963-46DD-AA79-30CB6380E7E4}"/>
              </a:ext>
            </a:extLst>
          </p:cNvPr>
          <p:cNvSpPr txBox="1"/>
          <p:nvPr/>
        </p:nvSpPr>
        <p:spPr>
          <a:xfrm>
            <a:off x="0" y="1672264"/>
            <a:ext cx="5920210" cy="461665"/>
          </a:xfrm>
          <a:prstGeom prst="rect">
            <a:avLst/>
          </a:prstGeom>
          <a:noFill/>
        </p:spPr>
        <p:txBody>
          <a:bodyPr wrap="none" rtlCol="0">
            <a:spAutoFit/>
          </a:bodyPr>
          <a:lstStyle/>
          <a:p>
            <a:r>
              <a:rPr lang="en-US" sz="2400" dirty="0"/>
              <a:t>Virtual Specialty Visit Utilization FY 2023-2025</a:t>
            </a:r>
          </a:p>
        </p:txBody>
      </p:sp>
      <p:pic>
        <p:nvPicPr>
          <p:cNvPr id="11" name="Picture 10">
            <a:extLst>
              <a:ext uri="{FF2B5EF4-FFF2-40B4-BE49-F238E27FC236}">
                <a16:creationId xmlns:a16="http://schemas.microsoft.com/office/drawing/2014/main" id="{78F05902-D6A6-A763-AEC3-5D42B4D36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180" y="2133929"/>
            <a:ext cx="5184170" cy="3961238"/>
          </a:xfrm>
          <a:prstGeom prst="rect">
            <a:avLst/>
          </a:prstGeom>
        </p:spPr>
      </p:pic>
      <p:sp>
        <p:nvSpPr>
          <p:cNvPr id="13" name="TextBox 12">
            <a:extLst>
              <a:ext uri="{FF2B5EF4-FFF2-40B4-BE49-F238E27FC236}">
                <a16:creationId xmlns:a16="http://schemas.microsoft.com/office/drawing/2014/main" id="{6BD5D8CE-3570-6BDB-86A5-EA534D7C3242}"/>
              </a:ext>
            </a:extLst>
          </p:cNvPr>
          <p:cNvSpPr txBox="1"/>
          <p:nvPr/>
        </p:nvSpPr>
        <p:spPr>
          <a:xfrm>
            <a:off x="7917712" y="1683368"/>
            <a:ext cx="3021789" cy="461665"/>
          </a:xfrm>
          <a:prstGeom prst="rect">
            <a:avLst/>
          </a:prstGeom>
          <a:noFill/>
        </p:spPr>
        <p:txBody>
          <a:bodyPr wrap="none" rtlCol="0">
            <a:spAutoFit/>
          </a:bodyPr>
          <a:lstStyle/>
          <a:p>
            <a:r>
              <a:rPr lang="en-US" sz="2400" dirty="0"/>
              <a:t>Patient Home Location</a:t>
            </a:r>
          </a:p>
        </p:txBody>
      </p:sp>
      <p:sp>
        <p:nvSpPr>
          <p:cNvPr id="14" name="TextBox 13">
            <a:extLst>
              <a:ext uri="{FF2B5EF4-FFF2-40B4-BE49-F238E27FC236}">
                <a16:creationId xmlns:a16="http://schemas.microsoft.com/office/drawing/2014/main" id="{4927FF8E-7600-BBD8-F04B-6D5CD234B405}"/>
              </a:ext>
            </a:extLst>
          </p:cNvPr>
          <p:cNvSpPr txBox="1"/>
          <p:nvPr/>
        </p:nvSpPr>
        <p:spPr>
          <a:xfrm>
            <a:off x="6894253" y="6095167"/>
            <a:ext cx="4463979" cy="307777"/>
          </a:xfrm>
          <a:prstGeom prst="rect">
            <a:avLst/>
          </a:prstGeom>
          <a:noFill/>
        </p:spPr>
        <p:txBody>
          <a:bodyPr wrap="none" rtlCol="0">
            <a:spAutoFit/>
          </a:bodyPr>
          <a:lstStyle/>
          <a:p>
            <a:r>
              <a:rPr lang="en-US" sz="1400" dirty="0"/>
              <a:t>*Based on Patient Home Zip Code and Not Place of Service</a:t>
            </a:r>
          </a:p>
        </p:txBody>
      </p:sp>
    </p:spTree>
    <p:extLst>
      <p:ext uri="{BB962C8B-B14F-4D97-AF65-F5344CB8AC3E}">
        <p14:creationId xmlns:p14="http://schemas.microsoft.com/office/powerpoint/2010/main" val="600585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F0908-4C10-13FF-6384-49E657FCD050}"/>
              </a:ext>
            </a:extLst>
          </p:cNvPr>
          <p:cNvSpPr>
            <a:spLocks noGrp="1"/>
          </p:cNvSpPr>
          <p:nvPr>
            <p:ph type="title"/>
          </p:nvPr>
        </p:nvSpPr>
        <p:spPr/>
        <p:txBody>
          <a:bodyPr/>
          <a:lstStyle/>
          <a:p>
            <a:r>
              <a:rPr lang="en-US" dirty="0"/>
              <a:t>Reach: Patient Characteristics FY 2023-2025</a:t>
            </a:r>
          </a:p>
        </p:txBody>
      </p:sp>
      <p:graphicFrame>
        <p:nvGraphicFramePr>
          <p:cNvPr id="4" name="Object 3">
            <a:extLst>
              <a:ext uri="{FF2B5EF4-FFF2-40B4-BE49-F238E27FC236}">
                <a16:creationId xmlns:a16="http://schemas.microsoft.com/office/drawing/2014/main" id="{9C75C888-E7B3-B195-9806-A8F0FBBD9497}"/>
              </a:ext>
            </a:extLst>
          </p:cNvPr>
          <p:cNvGraphicFramePr>
            <a:graphicFrameLocks noChangeAspect="1"/>
          </p:cNvGraphicFramePr>
          <p:nvPr>
            <p:extLst>
              <p:ext uri="{D42A27DB-BD31-4B8C-83A1-F6EECF244321}">
                <p14:modId xmlns:p14="http://schemas.microsoft.com/office/powerpoint/2010/main" val="4159410345"/>
              </p:ext>
            </p:extLst>
          </p:nvPr>
        </p:nvGraphicFramePr>
        <p:xfrm>
          <a:off x="4114800" y="1577975"/>
          <a:ext cx="5943600" cy="4914900"/>
        </p:xfrm>
        <a:graphic>
          <a:graphicData uri="http://schemas.openxmlformats.org/presentationml/2006/ole">
            <mc:AlternateContent xmlns:mc="http://schemas.openxmlformats.org/markup-compatibility/2006">
              <mc:Choice xmlns:v="urn:schemas-microsoft-com:vml" Requires="v">
                <p:oleObj name="Document" r:id="rId2" imgW="5943600" imgH="4914900" progId="Word.Document.12">
                  <p:embed/>
                </p:oleObj>
              </mc:Choice>
              <mc:Fallback>
                <p:oleObj name="Document" r:id="rId2" imgW="5943600" imgH="4914900" progId="Word.Document.12">
                  <p:embed/>
                  <p:pic>
                    <p:nvPicPr>
                      <p:cNvPr id="4" name="Object 3">
                        <a:extLst>
                          <a:ext uri="{FF2B5EF4-FFF2-40B4-BE49-F238E27FC236}">
                            <a16:creationId xmlns:a16="http://schemas.microsoft.com/office/drawing/2014/main" id="{9C75C888-E7B3-B195-9806-A8F0FBBD9497}"/>
                          </a:ext>
                        </a:extLst>
                      </p:cNvPr>
                      <p:cNvPicPr/>
                      <p:nvPr/>
                    </p:nvPicPr>
                    <p:blipFill>
                      <a:blip r:embed="rId3"/>
                      <a:stretch>
                        <a:fillRect/>
                      </a:stretch>
                    </p:blipFill>
                    <p:spPr>
                      <a:xfrm>
                        <a:off x="4114800" y="1577975"/>
                        <a:ext cx="5943600" cy="4914900"/>
                      </a:xfrm>
                      <a:prstGeom prst="rect">
                        <a:avLst/>
                      </a:prstGeom>
                    </p:spPr>
                  </p:pic>
                </p:oleObj>
              </mc:Fallback>
            </mc:AlternateContent>
          </a:graphicData>
        </a:graphic>
      </p:graphicFrame>
    </p:spTree>
    <p:extLst>
      <p:ext uri="{BB962C8B-B14F-4D97-AF65-F5344CB8AC3E}">
        <p14:creationId xmlns:p14="http://schemas.microsoft.com/office/powerpoint/2010/main" val="3771502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621F-5793-BD1C-3F71-557B617D7671}"/>
              </a:ext>
            </a:extLst>
          </p:cNvPr>
          <p:cNvSpPr>
            <a:spLocks noGrp="1"/>
          </p:cNvSpPr>
          <p:nvPr>
            <p:ph type="title"/>
          </p:nvPr>
        </p:nvSpPr>
        <p:spPr>
          <a:xfrm>
            <a:off x="104554" y="131209"/>
            <a:ext cx="10515600" cy="1325563"/>
          </a:xfrm>
        </p:spPr>
        <p:txBody>
          <a:bodyPr/>
          <a:lstStyle/>
          <a:p>
            <a:r>
              <a:rPr lang="en-US" dirty="0"/>
              <a:t>Effectiveness: Expanding Access</a:t>
            </a:r>
          </a:p>
        </p:txBody>
      </p:sp>
      <p:graphicFrame>
        <p:nvGraphicFramePr>
          <p:cNvPr id="3" name="Table 2">
            <a:extLst>
              <a:ext uri="{FF2B5EF4-FFF2-40B4-BE49-F238E27FC236}">
                <a16:creationId xmlns:a16="http://schemas.microsoft.com/office/drawing/2014/main" id="{EC9E0293-6624-FD5D-A96A-1A32BB57B899}"/>
              </a:ext>
            </a:extLst>
          </p:cNvPr>
          <p:cNvGraphicFramePr>
            <a:graphicFrameLocks noGrp="1"/>
          </p:cNvGraphicFramePr>
          <p:nvPr>
            <p:extLst>
              <p:ext uri="{D42A27DB-BD31-4B8C-83A1-F6EECF244321}">
                <p14:modId xmlns:p14="http://schemas.microsoft.com/office/powerpoint/2010/main" val="2064832506"/>
              </p:ext>
            </p:extLst>
          </p:nvPr>
        </p:nvGraphicFramePr>
        <p:xfrm>
          <a:off x="329609" y="2328529"/>
          <a:ext cx="11024192" cy="1935127"/>
        </p:xfrm>
        <a:graphic>
          <a:graphicData uri="http://schemas.openxmlformats.org/drawingml/2006/table">
            <a:tbl>
              <a:tblPr firstRow="1" firstCol="1" bandRow="1">
                <a:tableStyleId>{69CF1AB2-1976-4502-BF36-3FF5EA218861}</a:tableStyleId>
              </a:tblPr>
              <a:tblGrid>
                <a:gridCol w="2656710">
                  <a:extLst>
                    <a:ext uri="{9D8B030D-6E8A-4147-A177-3AD203B41FA5}">
                      <a16:colId xmlns:a16="http://schemas.microsoft.com/office/drawing/2014/main" val="332349604"/>
                    </a:ext>
                  </a:extLst>
                </a:gridCol>
                <a:gridCol w="2993151">
                  <a:extLst>
                    <a:ext uri="{9D8B030D-6E8A-4147-A177-3AD203B41FA5}">
                      <a16:colId xmlns:a16="http://schemas.microsoft.com/office/drawing/2014/main" val="2229765939"/>
                    </a:ext>
                  </a:extLst>
                </a:gridCol>
                <a:gridCol w="2993151">
                  <a:extLst>
                    <a:ext uri="{9D8B030D-6E8A-4147-A177-3AD203B41FA5}">
                      <a16:colId xmlns:a16="http://schemas.microsoft.com/office/drawing/2014/main" val="2087753630"/>
                    </a:ext>
                  </a:extLst>
                </a:gridCol>
                <a:gridCol w="2381180">
                  <a:extLst>
                    <a:ext uri="{9D8B030D-6E8A-4147-A177-3AD203B41FA5}">
                      <a16:colId xmlns:a16="http://schemas.microsoft.com/office/drawing/2014/main" val="3815318248"/>
                    </a:ext>
                  </a:extLst>
                </a:gridCol>
              </a:tblGrid>
              <a:tr h="643032">
                <a:tc gridSpan="2">
                  <a:txBody>
                    <a:bodyPr/>
                    <a:lstStyle/>
                    <a:p>
                      <a:pPr marL="0" marR="0" algn="ctr">
                        <a:buNone/>
                      </a:pPr>
                      <a:r>
                        <a:rPr lang="en-US" sz="2000" dirty="0">
                          <a:effectLst/>
                        </a:rPr>
                        <a:t>Average # of Days to Specialty Appointment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buNone/>
                      </a:pPr>
                      <a:r>
                        <a:rPr lang="en-US" sz="2000" dirty="0">
                          <a:effectLst/>
                        </a:rPr>
                        <a:t>Percent of New Patients Seen within 7 days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1413640032"/>
                  </a:ext>
                </a:extLst>
              </a:tr>
              <a:tr h="643032">
                <a:tc>
                  <a:txBody>
                    <a:bodyPr/>
                    <a:lstStyle/>
                    <a:p>
                      <a:pPr marL="0" marR="0" algn="ctr">
                        <a:buNone/>
                      </a:pPr>
                      <a:r>
                        <a:rPr lang="en-US" sz="1600" dirty="0">
                          <a:effectLst/>
                        </a:rPr>
                        <a:t>CY 2024</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600" b="1" dirty="0">
                          <a:effectLst/>
                        </a:rPr>
                        <a:t>CY 2025</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600" b="1" dirty="0">
                          <a:effectLst/>
                        </a:rPr>
                        <a:t>CY 2024</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600" b="1" dirty="0">
                          <a:effectLst/>
                        </a:rPr>
                        <a:t>CY 2025</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78635324"/>
                  </a:ext>
                </a:extLst>
              </a:tr>
              <a:tr h="649063">
                <a:tc>
                  <a:txBody>
                    <a:bodyPr/>
                    <a:lstStyle/>
                    <a:p>
                      <a:pPr marL="0" marR="0" algn="ctr">
                        <a:buNone/>
                      </a:pPr>
                      <a:r>
                        <a:rPr lang="en-US" sz="1600" b="0" dirty="0">
                          <a:effectLst/>
                        </a:rPr>
                        <a:t>23.8</a:t>
                      </a:r>
                      <a:endParaRPr lang="en-US"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600" dirty="0">
                          <a:effectLst/>
                        </a:rPr>
                        <a:t>24.6</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600" dirty="0">
                          <a:effectLst/>
                        </a:rPr>
                        <a:t>38.4%</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600" dirty="0">
                          <a:effectLst/>
                        </a:rPr>
                        <a:t>49.4%</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33370991"/>
                  </a:ext>
                </a:extLst>
              </a:tr>
            </a:tbl>
          </a:graphicData>
        </a:graphic>
      </p:graphicFrame>
    </p:spTree>
    <p:extLst>
      <p:ext uri="{BB962C8B-B14F-4D97-AF65-F5344CB8AC3E}">
        <p14:creationId xmlns:p14="http://schemas.microsoft.com/office/powerpoint/2010/main" val="160558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5909-5A86-0D27-A6A0-AECD89F6F6D8}"/>
              </a:ext>
            </a:extLst>
          </p:cNvPr>
          <p:cNvSpPr>
            <a:spLocks noGrp="1"/>
          </p:cNvSpPr>
          <p:nvPr>
            <p:ph type="title"/>
          </p:nvPr>
        </p:nvSpPr>
        <p:spPr>
          <a:xfrm>
            <a:off x="304800" y="198437"/>
            <a:ext cx="11582400" cy="1325563"/>
          </a:xfrm>
        </p:spPr>
        <p:txBody>
          <a:bodyPr>
            <a:normAutofit/>
          </a:bodyPr>
          <a:lstStyle/>
          <a:p>
            <a:r>
              <a:rPr lang="en-US" sz="3200" dirty="0"/>
              <a:t>Effectiveness: Virtual Specialty Cancellation and No-Show Rates </a:t>
            </a:r>
          </a:p>
        </p:txBody>
      </p:sp>
      <p:graphicFrame>
        <p:nvGraphicFramePr>
          <p:cNvPr id="6" name="Content Placeholder 5">
            <a:extLst>
              <a:ext uri="{FF2B5EF4-FFF2-40B4-BE49-F238E27FC236}">
                <a16:creationId xmlns:a16="http://schemas.microsoft.com/office/drawing/2014/main" id="{72615655-983E-684B-1E57-8235E3BDF53E}"/>
              </a:ext>
            </a:extLst>
          </p:cNvPr>
          <p:cNvGraphicFramePr>
            <a:graphicFrameLocks noGrp="1"/>
          </p:cNvGraphicFramePr>
          <p:nvPr>
            <p:ph idx="1"/>
            <p:extLst>
              <p:ext uri="{D42A27DB-BD31-4B8C-83A1-F6EECF244321}">
                <p14:modId xmlns:p14="http://schemas.microsoft.com/office/powerpoint/2010/main" val="1434736889"/>
              </p:ext>
            </p:extLst>
          </p:nvPr>
        </p:nvGraphicFramePr>
        <p:xfrm>
          <a:off x="711200" y="1524000"/>
          <a:ext cx="11176000" cy="1483359"/>
        </p:xfrm>
        <a:graphic>
          <a:graphicData uri="http://schemas.openxmlformats.org/drawingml/2006/table">
            <a:tbl>
              <a:tblPr firstRow="1" bandRow="1">
                <a:tableStyleId>{5C22544A-7EE6-4342-B048-85BDC9FD1C3A}</a:tableStyleId>
              </a:tblPr>
              <a:tblGrid>
                <a:gridCol w="6400800">
                  <a:extLst>
                    <a:ext uri="{9D8B030D-6E8A-4147-A177-3AD203B41FA5}">
                      <a16:colId xmlns:a16="http://schemas.microsoft.com/office/drawing/2014/main" val="3810211700"/>
                    </a:ext>
                  </a:extLst>
                </a:gridCol>
                <a:gridCol w="2336800">
                  <a:extLst>
                    <a:ext uri="{9D8B030D-6E8A-4147-A177-3AD203B41FA5}">
                      <a16:colId xmlns:a16="http://schemas.microsoft.com/office/drawing/2014/main" val="2039525138"/>
                    </a:ext>
                  </a:extLst>
                </a:gridCol>
                <a:gridCol w="2438400">
                  <a:extLst>
                    <a:ext uri="{9D8B030D-6E8A-4147-A177-3AD203B41FA5}">
                      <a16:colId xmlns:a16="http://schemas.microsoft.com/office/drawing/2014/main" val="4064811198"/>
                    </a:ext>
                  </a:extLst>
                </a:gridCol>
              </a:tblGrid>
              <a:tr h="494453">
                <a:tc>
                  <a:txBody>
                    <a:bodyPr/>
                    <a:lstStyle/>
                    <a:p>
                      <a:r>
                        <a:rPr lang="en-US" sz="2400" dirty="0"/>
                        <a:t>Metric</a:t>
                      </a:r>
                    </a:p>
                  </a:txBody>
                  <a:tcPr marL="121920" marR="121920" marT="60960" marB="60960"/>
                </a:tc>
                <a:tc>
                  <a:txBody>
                    <a:bodyPr/>
                    <a:lstStyle/>
                    <a:p>
                      <a:pPr algn="ctr"/>
                      <a:r>
                        <a:rPr lang="en-US" sz="2400" dirty="0"/>
                        <a:t>CY 2024</a:t>
                      </a:r>
                    </a:p>
                  </a:txBody>
                  <a:tcPr marL="121920" marR="121920" marT="60960" marB="60960"/>
                </a:tc>
                <a:tc>
                  <a:txBody>
                    <a:bodyPr/>
                    <a:lstStyle/>
                    <a:p>
                      <a:pPr algn="ctr"/>
                      <a:r>
                        <a:rPr lang="en-US" sz="2400" dirty="0"/>
                        <a:t>CY 2025</a:t>
                      </a:r>
                    </a:p>
                  </a:txBody>
                  <a:tcPr marL="121920" marR="121920" marT="60960" marB="60960"/>
                </a:tc>
                <a:extLst>
                  <a:ext uri="{0D108BD9-81ED-4DB2-BD59-A6C34878D82A}">
                    <a16:rowId xmlns:a16="http://schemas.microsoft.com/office/drawing/2014/main" val="3545321580"/>
                  </a:ext>
                </a:extLst>
              </a:tr>
              <a:tr h="494453">
                <a:tc>
                  <a:txBody>
                    <a:bodyPr/>
                    <a:lstStyle/>
                    <a:p>
                      <a:r>
                        <a:rPr lang="en-US" sz="2400" dirty="0"/>
                        <a:t>No Show Rate</a:t>
                      </a:r>
                    </a:p>
                  </a:txBody>
                  <a:tcPr marL="121920" marR="121920" marT="60960" marB="60960"/>
                </a:tc>
                <a:tc>
                  <a:txBody>
                    <a:bodyPr/>
                    <a:lstStyle/>
                    <a:p>
                      <a:pPr algn="ctr"/>
                      <a:r>
                        <a:rPr lang="en-US" sz="2400" dirty="0"/>
                        <a:t>14.8%</a:t>
                      </a:r>
                    </a:p>
                  </a:txBody>
                  <a:tcPr marL="121920" marR="121920" marT="60960" marB="60960"/>
                </a:tc>
                <a:tc>
                  <a:txBody>
                    <a:bodyPr/>
                    <a:lstStyle/>
                    <a:p>
                      <a:pPr algn="ctr"/>
                      <a:r>
                        <a:rPr lang="en-US" sz="2400" dirty="0"/>
                        <a:t>12.6%</a:t>
                      </a:r>
                    </a:p>
                  </a:txBody>
                  <a:tcPr marL="121920" marR="121920" marT="60960" marB="60960"/>
                </a:tc>
                <a:extLst>
                  <a:ext uri="{0D108BD9-81ED-4DB2-BD59-A6C34878D82A}">
                    <a16:rowId xmlns:a16="http://schemas.microsoft.com/office/drawing/2014/main" val="2462916887"/>
                  </a:ext>
                </a:extLst>
              </a:tr>
              <a:tr h="494453">
                <a:tc>
                  <a:txBody>
                    <a:bodyPr/>
                    <a:lstStyle/>
                    <a:p>
                      <a:r>
                        <a:rPr lang="en-US" sz="2400" dirty="0"/>
                        <a:t>Patient Same Day Cancellation Rate</a:t>
                      </a:r>
                    </a:p>
                  </a:txBody>
                  <a:tcPr marL="121920" marR="121920" marT="60960" marB="60960"/>
                </a:tc>
                <a:tc>
                  <a:txBody>
                    <a:bodyPr/>
                    <a:lstStyle/>
                    <a:p>
                      <a:pPr algn="ctr"/>
                      <a:r>
                        <a:rPr lang="en-US" sz="2400" dirty="0"/>
                        <a:t>15.6%</a:t>
                      </a:r>
                    </a:p>
                  </a:txBody>
                  <a:tcPr marL="121920" marR="121920" marT="60960" marB="60960"/>
                </a:tc>
                <a:tc>
                  <a:txBody>
                    <a:bodyPr/>
                    <a:lstStyle/>
                    <a:p>
                      <a:pPr algn="ctr"/>
                      <a:r>
                        <a:rPr lang="en-US" sz="2400" dirty="0"/>
                        <a:t>16.4%</a:t>
                      </a:r>
                    </a:p>
                  </a:txBody>
                  <a:tcPr marL="121920" marR="121920" marT="60960" marB="60960"/>
                </a:tc>
                <a:extLst>
                  <a:ext uri="{0D108BD9-81ED-4DB2-BD59-A6C34878D82A}">
                    <a16:rowId xmlns:a16="http://schemas.microsoft.com/office/drawing/2014/main" val="2149047427"/>
                  </a:ext>
                </a:extLst>
              </a:tr>
            </a:tbl>
          </a:graphicData>
        </a:graphic>
      </p:graphicFrame>
    </p:spTree>
    <p:extLst>
      <p:ext uri="{BB962C8B-B14F-4D97-AF65-F5344CB8AC3E}">
        <p14:creationId xmlns:p14="http://schemas.microsoft.com/office/powerpoint/2010/main" val="4266597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D8B2-F40F-6597-93F5-4AA08F1F2A6C}"/>
              </a:ext>
            </a:extLst>
          </p:cNvPr>
          <p:cNvSpPr>
            <a:spLocks noGrp="1"/>
          </p:cNvSpPr>
          <p:nvPr>
            <p:ph type="title"/>
          </p:nvPr>
        </p:nvSpPr>
        <p:spPr>
          <a:xfrm>
            <a:off x="508000" y="304800"/>
            <a:ext cx="11582400" cy="990600"/>
          </a:xfrm>
        </p:spPr>
        <p:txBody>
          <a:bodyPr/>
          <a:lstStyle/>
          <a:p>
            <a:r>
              <a:rPr lang="en-US" sz="5333" dirty="0">
                <a:ln w="0"/>
                <a:solidFill>
                  <a:srgbClr val="00759E"/>
                </a:solidFill>
                <a:effectLst>
                  <a:outerShdw blurRad="38100" dist="25400" dir="5400000" algn="ctr" rotWithShape="0">
                    <a:srgbClr val="6E747A">
                      <a:alpha val="43000"/>
                    </a:srgbClr>
                  </a:outerShdw>
                </a:effectLst>
              </a:rPr>
              <a:t>Effectiveness: Patient Experience</a:t>
            </a:r>
            <a:endParaRPr lang="en-US" sz="5333" dirty="0"/>
          </a:p>
        </p:txBody>
      </p:sp>
      <p:sp>
        <p:nvSpPr>
          <p:cNvPr id="3" name="Left Bracket 2">
            <a:extLst>
              <a:ext uri="{FF2B5EF4-FFF2-40B4-BE49-F238E27FC236}">
                <a16:creationId xmlns:a16="http://schemas.microsoft.com/office/drawing/2014/main" id="{75B9CE1E-F3F0-6207-B061-FD19BBCB0BE6}"/>
              </a:ext>
            </a:extLst>
          </p:cNvPr>
          <p:cNvSpPr/>
          <p:nvPr/>
        </p:nvSpPr>
        <p:spPr>
          <a:xfrm>
            <a:off x="3889599" y="1546499"/>
            <a:ext cx="175968" cy="1882501"/>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4" name="Straight Connector 3">
            <a:extLst>
              <a:ext uri="{FF2B5EF4-FFF2-40B4-BE49-F238E27FC236}">
                <a16:creationId xmlns:a16="http://schemas.microsoft.com/office/drawing/2014/main" id="{BDD15CAD-C8A4-DA40-5A45-3CDC7987CB74}"/>
              </a:ext>
            </a:extLst>
          </p:cNvPr>
          <p:cNvCxnSpPr>
            <a:cxnSpLocks/>
          </p:cNvCxnSpPr>
          <p:nvPr/>
        </p:nvCxnSpPr>
        <p:spPr>
          <a:xfrm>
            <a:off x="3215643" y="2377088"/>
            <a:ext cx="643840"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Left Bracket 4">
            <a:extLst>
              <a:ext uri="{FF2B5EF4-FFF2-40B4-BE49-F238E27FC236}">
                <a16:creationId xmlns:a16="http://schemas.microsoft.com/office/drawing/2014/main" id="{68832F18-F57B-2766-E802-8DDC4E9D6727}"/>
              </a:ext>
            </a:extLst>
          </p:cNvPr>
          <p:cNvSpPr/>
          <p:nvPr/>
        </p:nvSpPr>
        <p:spPr>
          <a:xfrm>
            <a:off x="3902132" y="4067792"/>
            <a:ext cx="175968" cy="2006432"/>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6" name="Straight Connector 5">
            <a:extLst>
              <a:ext uri="{FF2B5EF4-FFF2-40B4-BE49-F238E27FC236}">
                <a16:creationId xmlns:a16="http://schemas.microsoft.com/office/drawing/2014/main" id="{BE4F6917-1074-A5E6-D566-DEB6F4BC20C4}"/>
              </a:ext>
            </a:extLst>
          </p:cNvPr>
          <p:cNvCxnSpPr>
            <a:cxnSpLocks/>
          </p:cNvCxnSpPr>
          <p:nvPr/>
        </p:nvCxnSpPr>
        <p:spPr>
          <a:xfrm>
            <a:off x="3228177" y="5146252"/>
            <a:ext cx="643840"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E8D9486D-9BD4-5E72-9A9F-B3CC75286B56}"/>
              </a:ext>
            </a:extLst>
          </p:cNvPr>
          <p:cNvSpPr txBox="1"/>
          <p:nvPr/>
        </p:nvSpPr>
        <p:spPr>
          <a:xfrm>
            <a:off x="175295" y="2150485"/>
            <a:ext cx="3052883" cy="400110"/>
          </a:xfrm>
          <a:prstGeom prst="rect">
            <a:avLst/>
          </a:prstGeom>
          <a:noFill/>
        </p:spPr>
        <p:txBody>
          <a:bodyPr wrap="square" rtlCol="0">
            <a:spAutoFit/>
          </a:bodyPr>
          <a:lstStyle/>
          <a:p>
            <a:pPr algn="r"/>
            <a:r>
              <a:rPr lang="en-US" sz="2000" dirty="0">
                <a:solidFill>
                  <a:schemeClr val="accent1"/>
                </a:solidFill>
              </a:rPr>
              <a:t>100% virtual practice</a:t>
            </a:r>
          </a:p>
        </p:txBody>
      </p:sp>
      <p:sp>
        <p:nvSpPr>
          <p:cNvPr id="8" name="TextBox 7">
            <a:extLst>
              <a:ext uri="{FF2B5EF4-FFF2-40B4-BE49-F238E27FC236}">
                <a16:creationId xmlns:a16="http://schemas.microsoft.com/office/drawing/2014/main" id="{98E77535-814D-6A10-8AE4-F2C3FAB002C0}"/>
              </a:ext>
            </a:extLst>
          </p:cNvPr>
          <p:cNvSpPr txBox="1"/>
          <p:nvPr/>
        </p:nvSpPr>
        <p:spPr>
          <a:xfrm>
            <a:off x="262473" y="4875084"/>
            <a:ext cx="2865755" cy="707886"/>
          </a:xfrm>
          <a:prstGeom prst="rect">
            <a:avLst/>
          </a:prstGeom>
          <a:noFill/>
        </p:spPr>
        <p:txBody>
          <a:bodyPr wrap="square" rtlCol="0">
            <a:spAutoFit/>
          </a:bodyPr>
          <a:lstStyle/>
          <a:p>
            <a:pPr algn="r"/>
            <a:r>
              <a:rPr lang="en-US" sz="2000" dirty="0">
                <a:solidFill>
                  <a:schemeClr val="accent1"/>
                </a:solidFill>
              </a:rPr>
              <a:t>Hybrid in-person / virtual practice</a:t>
            </a:r>
          </a:p>
        </p:txBody>
      </p:sp>
      <p:pic>
        <p:nvPicPr>
          <p:cNvPr id="9" name="Picture 8" descr="A graph showing a number of patients&#10;&#10;Description automatically generated">
            <a:extLst>
              <a:ext uri="{FF2B5EF4-FFF2-40B4-BE49-F238E27FC236}">
                <a16:creationId xmlns:a16="http://schemas.microsoft.com/office/drawing/2014/main" id="{75FB1E2E-C810-9EAD-1B08-F13B4DAF30C9}"/>
              </a:ext>
            </a:extLst>
          </p:cNvPr>
          <p:cNvPicPr>
            <a:picLocks noChangeAspect="1"/>
          </p:cNvPicPr>
          <p:nvPr/>
        </p:nvPicPr>
        <p:blipFill>
          <a:blip r:embed="rId2"/>
          <a:stretch>
            <a:fillRect/>
          </a:stretch>
        </p:blipFill>
        <p:spPr>
          <a:xfrm>
            <a:off x="4393325" y="1068024"/>
            <a:ext cx="7772400" cy="2565032"/>
          </a:xfrm>
          <a:prstGeom prst="rect">
            <a:avLst/>
          </a:prstGeom>
        </p:spPr>
      </p:pic>
      <p:pic>
        <p:nvPicPr>
          <p:cNvPr id="10" name="Picture 9" descr="A graph showing the number of patients&#10;&#10;Description automatically generated with medium confidence">
            <a:extLst>
              <a:ext uri="{FF2B5EF4-FFF2-40B4-BE49-F238E27FC236}">
                <a16:creationId xmlns:a16="http://schemas.microsoft.com/office/drawing/2014/main" id="{BFDFD249-0937-D278-95D7-F302C864ADCC}"/>
              </a:ext>
            </a:extLst>
          </p:cNvPr>
          <p:cNvPicPr>
            <a:picLocks noChangeAspect="1"/>
          </p:cNvPicPr>
          <p:nvPr/>
        </p:nvPicPr>
        <p:blipFill>
          <a:blip r:embed="rId3"/>
          <a:stretch>
            <a:fillRect/>
          </a:stretch>
        </p:blipFill>
        <p:spPr>
          <a:xfrm>
            <a:off x="4393325" y="3849316"/>
            <a:ext cx="7772400" cy="2524792"/>
          </a:xfrm>
          <a:prstGeom prst="rect">
            <a:avLst/>
          </a:prstGeom>
        </p:spPr>
      </p:pic>
      <p:sp>
        <p:nvSpPr>
          <p:cNvPr id="11" name="Rounded Rectangle 10">
            <a:extLst>
              <a:ext uri="{FF2B5EF4-FFF2-40B4-BE49-F238E27FC236}">
                <a16:creationId xmlns:a16="http://schemas.microsoft.com/office/drawing/2014/main" id="{B40B350C-11F0-FD71-509F-7EB5C590E6D1}"/>
              </a:ext>
            </a:extLst>
          </p:cNvPr>
          <p:cNvSpPr/>
          <p:nvPr/>
        </p:nvSpPr>
        <p:spPr>
          <a:xfrm>
            <a:off x="9854285" y="1377450"/>
            <a:ext cx="2075243" cy="360735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Rounded Rectangle 11">
            <a:extLst>
              <a:ext uri="{FF2B5EF4-FFF2-40B4-BE49-F238E27FC236}">
                <a16:creationId xmlns:a16="http://schemas.microsoft.com/office/drawing/2014/main" id="{9A7A9A77-5BFD-9A7B-B3E2-2C0049B5AAB7}"/>
              </a:ext>
            </a:extLst>
          </p:cNvPr>
          <p:cNvSpPr/>
          <p:nvPr/>
        </p:nvSpPr>
        <p:spPr>
          <a:xfrm>
            <a:off x="4296659" y="1321811"/>
            <a:ext cx="1965614" cy="360735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TextBox 22">
            <a:extLst>
              <a:ext uri="{FF2B5EF4-FFF2-40B4-BE49-F238E27FC236}">
                <a16:creationId xmlns:a16="http://schemas.microsoft.com/office/drawing/2014/main" id="{1099663B-A735-53DD-D533-35C1CBA702B8}"/>
              </a:ext>
            </a:extLst>
          </p:cNvPr>
          <p:cNvSpPr txBox="1"/>
          <p:nvPr/>
        </p:nvSpPr>
        <p:spPr>
          <a:xfrm>
            <a:off x="5261757" y="989140"/>
            <a:ext cx="946093" cy="461665"/>
          </a:xfrm>
          <a:prstGeom prst="rect">
            <a:avLst/>
          </a:prstGeom>
          <a:noFill/>
        </p:spPr>
        <p:txBody>
          <a:bodyPr wrap="none" rtlCol="0">
            <a:spAutoFit/>
          </a:bodyPr>
          <a:lstStyle/>
          <a:p>
            <a:r>
              <a:rPr lang="en-US" sz="2400" dirty="0">
                <a:solidFill>
                  <a:schemeClr val="accent4">
                    <a:lumMod val="75000"/>
                  </a:schemeClr>
                </a:solidFill>
              </a:rPr>
              <a:t>+2.9%</a:t>
            </a:r>
          </a:p>
        </p:txBody>
      </p:sp>
      <p:sp>
        <p:nvSpPr>
          <p:cNvPr id="24" name="TextBox 23">
            <a:extLst>
              <a:ext uri="{FF2B5EF4-FFF2-40B4-BE49-F238E27FC236}">
                <a16:creationId xmlns:a16="http://schemas.microsoft.com/office/drawing/2014/main" id="{0EE8B89E-7A26-6454-6016-AA015F9D139A}"/>
              </a:ext>
            </a:extLst>
          </p:cNvPr>
          <p:cNvSpPr txBox="1"/>
          <p:nvPr/>
        </p:nvSpPr>
        <p:spPr>
          <a:xfrm>
            <a:off x="6262272" y="979033"/>
            <a:ext cx="946093" cy="461665"/>
          </a:xfrm>
          <a:prstGeom prst="rect">
            <a:avLst/>
          </a:prstGeom>
          <a:noFill/>
        </p:spPr>
        <p:txBody>
          <a:bodyPr wrap="none" rtlCol="0">
            <a:spAutoFit/>
          </a:bodyPr>
          <a:lstStyle/>
          <a:p>
            <a:r>
              <a:rPr lang="en-US" sz="2400" dirty="0">
                <a:solidFill>
                  <a:schemeClr val="accent4">
                    <a:lumMod val="75000"/>
                  </a:schemeClr>
                </a:solidFill>
              </a:rPr>
              <a:t>+2.9%</a:t>
            </a:r>
          </a:p>
        </p:txBody>
      </p:sp>
      <p:sp>
        <p:nvSpPr>
          <p:cNvPr id="25" name="TextBox 24">
            <a:extLst>
              <a:ext uri="{FF2B5EF4-FFF2-40B4-BE49-F238E27FC236}">
                <a16:creationId xmlns:a16="http://schemas.microsoft.com/office/drawing/2014/main" id="{38008D67-55FD-B8FE-E842-BAD6DEC18B1C}"/>
              </a:ext>
            </a:extLst>
          </p:cNvPr>
          <p:cNvSpPr txBox="1"/>
          <p:nvPr/>
        </p:nvSpPr>
        <p:spPr>
          <a:xfrm>
            <a:off x="10067642" y="994209"/>
            <a:ext cx="946093" cy="461665"/>
          </a:xfrm>
          <a:prstGeom prst="rect">
            <a:avLst/>
          </a:prstGeom>
          <a:noFill/>
        </p:spPr>
        <p:txBody>
          <a:bodyPr wrap="none" rtlCol="0">
            <a:spAutoFit/>
          </a:bodyPr>
          <a:lstStyle/>
          <a:p>
            <a:r>
              <a:rPr lang="en-US" sz="2400" dirty="0">
                <a:solidFill>
                  <a:schemeClr val="accent4">
                    <a:lumMod val="75000"/>
                  </a:schemeClr>
                </a:solidFill>
              </a:rPr>
              <a:t>+2.0%</a:t>
            </a:r>
          </a:p>
        </p:txBody>
      </p:sp>
      <p:sp>
        <p:nvSpPr>
          <p:cNvPr id="26" name="TextBox 25">
            <a:extLst>
              <a:ext uri="{FF2B5EF4-FFF2-40B4-BE49-F238E27FC236}">
                <a16:creationId xmlns:a16="http://schemas.microsoft.com/office/drawing/2014/main" id="{EFE6B185-BD87-098B-8C87-8AD51FA4F289}"/>
              </a:ext>
            </a:extLst>
          </p:cNvPr>
          <p:cNvSpPr txBox="1"/>
          <p:nvPr/>
        </p:nvSpPr>
        <p:spPr>
          <a:xfrm>
            <a:off x="10943453" y="986574"/>
            <a:ext cx="946093" cy="461665"/>
          </a:xfrm>
          <a:prstGeom prst="rect">
            <a:avLst/>
          </a:prstGeom>
          <a:noFill/>
        </p:spPr>
        <p:txBody>
          <a:bodyPr wrap="none" rtlCol="0">
            <a:spAutoFit/>
          </a:bodyPr>
          <a:lstStyle/>
          <a:p>
            <a:r>
              <a:rPr lang="en-US" sz="2400" dirty="0">
                <a:solidFill>
                  <a:schemeClr val="accent4">
                    <a:lumMod val="75000"/>
                  </a:schemeClr>
                </a:solidFill>
              </a:rPr>
              <a:t>+4.2%</a:t>
            </a:r>
          </a:p>
        </p:txBody>
      </p:sp>
    </p:spTree>
    <p:extLst>
      <p:ext uri="{BB962C8B-B14F-4D97-AF65-F5344CB8AC3E}">
        <p14:creationId xmlns:p14="http://schemas.microsoft.com/office/powerpoint/2010/main" val="3902818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E56C93-24CD-51AC-60EC-9F522DB6F3BE}"/>
              </a:ext>
            </a:extLst>
          </p:cNvPr>
          <p:cNvSpPr>
            <a:spLocks noGrp="1"/>
          </p:cNvSpPr>
          <p:nvPr>
            <p:ph type="title"/>
          </p:nvPr>
        </p:nvSpPr>
        <p:spPr/>
        <p:txBody>
          <a:bodyPr/>
          <a:lstStyle/>
          <a:p>
            <a:r>
              <a:rPr lang="en-US" dirty="0"/>
              <a:t>Adoption: Volume by Specialty</a:t>
            </a:r>
          </a:p>
        </p:txBody>
      </p:sp>
      <p:sp>
        <p:nvSpPr>
          <p:cNvPr id="2" name="Content Placeholder 1">
            <a:extLst>
              <a:ext uri="{FF2B5EF4-FFF2-40B4-BE49-F238E27FC236}">
                <a16:creationId xmlns:a16="http://schemas.microsoft.com/office/drawing/2014/main" id="{5A2DCBEC-7847-D416-29E7-20498166E954}"/>
              </a:ext>
            </a:extLst>
          </p:cNvPr>
          <p:cNvSpPr>
            <a:spLocks noGrp="1"/>
          </p:cNvSpPr>
          <p:nvPr>
            <p:ph idx="1"/>
          </p:nvPr>
        </p:nvSpPr>
        <p:spPr>
          <a:xfrm>
            <a:off x="165253" y="1825625"/>
            <a:ext cx="11854149" cy="4351338"/>
          </a:xfrm>
        </p:spPr>
        <p:txBody>
          <a:bodyPr/>
          <a:lstStyle/>
          <a:p>
            <a:r>
              <a:rPr lang="en-US" dirty="0"/>
              <a:t>July 2022 Lauch</a:t>
            </a:r>
          </a:p>
          <a:p>
            <a:pPr lvl="1"/>
            <a:r>
              <a:rPr lang="en-US" dirty="0"/>
              <a:t>Rheumatology &amp; Endocrinology highest volumes (11,708 &amp; 10,103 total visits to date)</a:t>
            </a:r>
          </a:p>
          <a:p>
            <a:r>
              <a:rPr lang="en-US" dirty="0"/>
              <a:t>Late FY 2023</a:t>
            </a:r>
          </a:p>
          <a:p>
            <a:pPr lvl="1"/>
            <a:r>
              <a:rPr lang="en-US" dirty="0"/>
              <a:t>Hematology &amp; Neurology Launch</a:t>
            </a:r>
          </a:p>
          <a:p>
            <a:r>
              <a:rPr lang="en-US" dirty="0"/>
              <a:t>Early FY 2024</a:t>
            </a:r>
          </a:p>
          <a:p>
            <a:pPr lvl="1"/>
            <a:r>
              <a:rPr lang="en-US" dirty="0"/>
              <a:t>Sleep Medicine</a:t>
            </a:r>
          </a:p>
          <a:p>
            <a:r>
              <a:rPr lang="en-US" dirty="0"/>
              <a:t>Late FY 2024</a:t>
            </a:r>
          </a:p>
          <a:p>
            <a:pPr lvl="1"/>
            <a:r>
              <a:rPr lang="en-US" dirty="0"/>
              <a:t>Gastroenterology &amp; Pediatric Endocrinology</a:t>
            </a:r>
          </a:p>
        </p:txBody>
      </p:sp>
    </p:spTree>
    <p:extLst>
      <p:ext uri="{BB962C8B-B14F-4D97-AF65-F5344CB8AC3E}">
        <p14:creationId xmlns:p14="http://schemas.microsoft.com/office/powerpoint/2010/main" val="1172985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CBAA-9D91-E5B2-D993-5CD2CADD084F}"/>
              </a:ext>
            </a:extLst>
          </p:cNvPr>
          <p:cNvSpPr>
            <a:spLocks noGrp="1"/>
          </p:cNvSpPr>
          <p:nvPr>
            <p:ph type="title"/>
          </p:nvPr>
        </p:nvSpPr>
        <p:spPr>
          <a:xfrm>
            <a:off x="711200" y="304800"/>
            <a:ext cx="11176000" cy="990600"/>
          </a:xfrm>
        </p:spPr>
        <p:txBody>
          <a:bodyPr wrap="square" anchor="ctr">
            <a:normAutofit/>
          </a:bodyPr>
          <a:lstStyle/>
          <a:p>
            <a:pPr>
              <a:lnSpc>
                <a:spcPct val="90000"/>
              </a:lnSpc>
            </a:pPr>
            <a:r>
              <a:rPr lang="en-US" dirty="0"/>
              <a:t>Implementation</a:t>
            </a:r>
          </a:p>
        </p:txBody>
      </p:sp>
      <p:graphicFrame>
        <p:nvGraphicFramePr>
          <p:cNvPr id="5" name="Content Placeholder 2">
            <a:extLst>
              <a:ext uri="{FF2B5EF4-FFF2-40B4-BE49-F238E27FC236}">
                <a16:creationId xmlns:a16="http://schemas.microsoft.com/office/drawing/2014/main" id="{610C12F8-DE59-641C-E172-A5BEE6C14231}"/>
              </a:ext>
            </a:extLst>
          </p:cNvPr>
          <p:cNvGraphicFramePr>
            <a:graphicFrameLocks noGrp="1"/>
          </p:cNvGraphicFramePr>
          <p:nvPr>
            <p:ph idx="1"/>
          </p:nvPr>
        </p:nvGraphicFramePr>
        <p:xfrm>
          <a:off x="711200" y="1524000"/>
          <a:ext cx="11176000" cy="474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3536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76510-183E-F33F-8ECD-CEDB1C72D816}"/>
              </a:ext>
            </a:extLst>
          </p:cNvPr>
          <p:cNvSpPr>
            <a:spLocks noGrp="1"/>
          </p:cNvSpPr>
          <p:nvPr>
            <p:ph type="title"/>
          </p:nvPr>
        </p:nvSpPr>
        <p:spPr>
          <a:xfrm>
            <a:off x="711200" y="304800"/>
            <a:ext cx="11176000" cy="990600"/>
          </a:xfrm>
        </p:spPr>
        <p:txBody>
          <a:bodyPr wrap="square" anchor="ctr">
            <a:normAutofit/>
          </a:bodyPr>
          <a:lstStyle/>
          <a:p>
            <a:pPr>
              <a:lnSpc>
                <a:spcPct val="90000"/>
              </a:lnSpc>
            </a:pPr>
            <a:r>
              <a:rPr lang="en-US" dirty="0"/>
              <a:t>Maintenance</a:t>
            </a:r>
          </a:p>
        </p:txBody>
      </p:sp>
      <p:graphicFrame>
        <p:nvGraphicFramePr>
          <p:cNvPr id="5" name="Content Placeholder 2">
            <a:extLst>
              <a:ext uri="{FF2B5EF4-FFF2-40B4-BE49-F238E27FC236}">
                <a16:creationId xmlns:a16="http://schemas.microsoft.com/office/drawing/2014/main" id="{0361A83E-6028-F4B1-CB82-8276820D7C01}"/>
              </a:ext>
            </a:extLst>
          </p:cNvPr>
          <p:cNvGraphicFramePr>
            <a:graphicFrameLocks noGrp="1"/>
          </p:cNvGraphicFramePr>
          <p:nvPr>
            <p:ph idx="1"/>
            <p:extLst>
              <p:ext uri="{D42A27DB-BD31-4B8C-83A1-F6EECF244321}">
                <p14:modId xmlns:p14="http://schemas.microsoft.com/office/powerpoint/2010/main" val="886878899"/>
              </p:ext>
            </p:extLst>
          </p:nvPr>
        </p:nvGraphicFramePr>
        <p:xfrm>
          <a:off x="711200" y="1524000"/>
          <a:ext cx="11176000" cy="474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2168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1DFB44-0B43-60AB-4DDB-FCBD4B6627A9}"/>
              </a:ext>
            </a:extLst>
          </p:cNvPr>
          <p:cNvSpPr>
            <a:spLocks noGrp="1"/>
          </p:cNvSpPr>
          <p:nvPr>
            <p:ph type="title"/>
          </p:nvPr>
        </p:nvSpPr>
        <p:spPr/>
        <p:txBody>
          <a:bodyPr/>
          <a:lstStyle/>
          <a:p>
            <a:r>
              <a:rPr lang="en-US" dirty="0"/>
              <a:t>Future Direction</a:t>
            </a:r>
          </a:p>
        </p:txBody>
      </p:sp>
      <p:sp>
        <p:nvSpPr>
          <p:cNvPr id="4" name="Content Placeholder 3">
            <a:extLst>
              <a:ext uri="{FF2B5EF4-FFF2-40B4-BE49-F238E27FC236}">
                <a16:creationId xmlns:a16="http://schemas.microsoft.com/office/drawing/2014/main" id="{39A333A1-D25F-6404-F70C-5BDA9DBFB4F5}"/>
              </a:ext>
            </a:extLst>
          </p:cNvPr>
          <p:cNvSpPr>
            <a:spLocks noGrp="1"/>
          </p:cNvSpPr>
          <p:nvPr>
            <p:ph idx="1"/>
          </p:nvPr>
        </p:nvSpPr>
        <p:spPr/>
        <p:txBody>
          <a:bodyPr/>
          <a:lstStyle/>
          <a:p>
            <a:r>
              <a:rPr lang="en-US" dirty="0"/>
              <a:t>Health System</a:t>
            </a:r>
          </a:p>
          <a:p>
            <a:pPr lvl="1"/>
            <a:r>
              <a:rPr lang="en-US" dirty="0"/>
              <a:t>Continue to grow multi-specialty model and improve access metrics</a:t>
            </a:r>
          </a:p>
          <a:p>
            <a:pPr lvl="1"/>
            <a:r>
              <a:rPr lang="en-US" dirty="0"/>
              <a:t>Continue to advance ancillary services to support specialty access across the state </a:t>
            </a:r>
          </a:p>
          <a:p>
            <a:pPr lvl="2"/>
            <a:r>
              <a:rPr lang="en-US" dirty="0"/>
              <a:t>Example: Biopsy locations for dermatology, ultrasound for OBGyn</a:t>
            </a:r>
          </a:p>
          <a:p>
            <a:r>
              <a:rPr lang="en-US" dirty="0"/>
              <a:t>Health Services Research Team-Mixed Methods Deep Dive</a:t>
            </a:r>
          </a:p>
          <a:p>
            <a:pPr lvl="1"/>
            <a:r>
              <a:rPr lang="en-US" dirty="0"/>
              <a:t>Explanatory sequential mixed methods </a:t>
            </a:r>
          </a:p>
          <a:p>
            <a:pPr lvl="2"/>
            <a:r>
              <a:rPr lang="en-US" dirty="0"/>
              <a:t>Year 1: Describe the access and productivity trends of virtual specialty rheumatology program from July 2022-Decmber 2026.</a:t>
            </a:r>
            <a:endParaRPr lang="en-US" sz="3000" dirty="0"/>
          </a:p>
          <a:p>
            <a:pPr lvl="2"/>
            <a:r>
              <a:rPr lang="en-US" dirty="0"/>
              <a:t>Year 1: Identify stakeholder perspectives on factors that facilitate or hinder virtual specialty program growth and sustainability. </a:t>
            </a:r>
          </a:p>
        </p:txBody>
      </p:sp>
    </p:spTree>
    <p:extLst>
      <p:ext uri="{BB962C8B-B14F-4D97-AF65-F5344CB8AC3E}">
        <p14:creationId xmlns:p14="http://schemas.microsoft.com/office/powerpoint/2010/main" val="2216957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78D3-7DE6-34D9-A84F-13B19A00A50B}"/>
              </a:ext>
            </a:extLst>
          </p:cNvPr>
          <p:cNvSpPr>
            <a:spLocks noGrp="1"/>
          </p:cNvSpPr>
          <p:nvPr>
            <p:ph type="title"/>
          </p:nvPr>
        </p:nvSpPr>
        <p:spPr>
          <a:xfrm>
            <a:off x="731519" y="1457099"/>
            <a:ext cx="10725912" cy="1325563"/>
          </a:xfrm>
        </p:spPr>
        <p:txBody>
          <a:bodyPr/>
          <a:lstStyle/>
          <a:p>
            <a:r>
              <a:rPr lang="en-US" dirty="0"/>
              <a:t>Example #2</a:t>
            </a:r>
          </a:p>
        </p:txBody>
      </p:sp>
      <p:sp>
        <p:nvSpPr>
          <p:cNvPr id="3" name="Content Placeholder 2">
            <a:extLst>
              <a:ext uri="{FF2B5EF4-FFF2-40B4-BE49-F238E27FC236}">
                <a16:creationId xmlns:a16="http://schemas.microsoft.com/office/drawing/2014/main" id="{96B69D71-5DC6-E8D6-C0B0-E6435448637A}"/>
              </a:ext>
            </a:extLst>
          </p:cNvPr>
          <p:cNvSpPr>
            <a:spLocks noGrp="1"/>
          </p:cNvSpPr>
          <p:nvPr>
            <p:ph idx="1"/>
          </p:nvPr>
        </p:nvSpPr>
        <p:spPr>
          <a:xfrm>
            <a:off x="731519" y="2941346"/>
            <a:ext cx="10725911" cy="2830513"/>
          </a:xfrm>
        </p:spPr>
        <p:txBody>
          <a:bodyPr>
            <a:normAutofit/>
          </a:bodyPr>
          <a:lstStyle/>
          <a:p>
            <a:pPr marL="0" indent="0">
              <a:buNone/>
            </a:pPr>
            <a:r>
              <a:rPr lang="en-US" sz="2800" dirty="0">
                <a:solidFill>
                  <a:srgbClr val="004CA9"/>
                </a:solidFill>
                <a:latin typeface="Verdana" panose="020B0604030504040204" pitchFamily="34" charset="0"/>
              </a:rPr>
              <a:t>MUSC Health Palliative Telehealth Program</a:t>
            </a:r>
          </a:p>
          <a:p>
            <a:pPr lvl="1"/>
            <a:r>
              <a:rPr lang="en-US" sz="2400" dirty="0">
                <a:latin typeface="Verdana" panose="020B0604030504040204" pitchFamily="34" charset="0"/>
              </a:rPr>
              <a:t>Systemwide tele palliative care model within MUSC Health</a:t>
            </a:r>
          </a:p>
          <a:p>
            <a:pPr lvl="1"/>
            <a:r>
              <a:rPr lang="en-US" sz="2400" dirty="0">
                <a:latin typeface="Verdana" panose="020B0604030504040204" pitchFamily="34" charset="0"/>
              </a:rPr>
              <a:t>Delivers specialty palliative care across hospital settings</a:t>
            </a:r>
          </a:p>
        </p:txBody>
      </p:sp>
      <p:sp>
        <p:nvSpPr>
          <p:cNvPr id="4" name="Content Placeholder 3">
            <a:extLst>
              <a:ext uri="{FF2B5EF4-FFF2-40B4-BE49-F238E27FC236}">
                <a16:creationId xmlns:a16="http://schemas.microsoft.com/office/drawing/2014/main" id="{97E30E4F-F4EE-90D4-A12F-F3CFFA5E7016}"/>
              </a:ext>
            </a:extLst>
          </p:cNvPr>
          <p:cNvSpPr>
            <a:spLocks noGrp="1"/>
          </p:cNvSpPr>
          <p:nvPr>
            <p:ph sz="quarter" idx="10"/>
          </p:nvPr>
        </p:nvSpPr>
        <p:spPr/>
        <p:txBody>
          <a:bodyPr>
            <a:normAutofit fontScale="92500" lnSpcReduction="10000"/>
          </a:bodyPr>
          <a:lstStyle/>
          <a:p>
            <a:endParaRPr lang="en-US" dirty="0"/>
          </a:p>
        </p:txBody>
      </p:sp>
    </p:spTree>
    <p:extLst>
      <p:ext uri="{BB962C8B-B14F-4D97-AF65-F5344CB8AC3E}">
        <p14:creationId xmlns:p14="http://schemas.microsoft.com/office/powerpoint/2010/main" val="1952729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FB5F4-A245-EDB2-7549-536737ECF5A3}"/>
              </a:ext>
            </a:extLst>
          </p:cNvPr>
          <p:cNvSpPr>
            <a:spLocks noGrp="1"/>
          </p:cNvSpPr>
          <p:nvPr>
            <p:ph type="title"/>
          </p:nvPr>
        </p:nvSpPr>
        <p:spPr>
          <a:xfrm>
            <a:off x="110297" y="2103437"/>
            <a:ext cx="11381232" cy="1325563"/>
          </a:xfrm>
        </p:spPr>
        <p:txBody>
          <a:bodyPr>
            <a:noAutofit/>
          </a:bodyPr>
          <a:lstStyle/>
          <a:p>
            <a:pPr>
              <a:lnSpc>
                <a:spcPct val="120000"/>
              </a:lnSpc>
            </a:pPr>
            <a:r>
              <a:rPr lang="en-US" sz="2400" dirty="0"/>
              <a:t>Background: </a:t>
            </a:r>
            <a:r>
              <a:rPr lang="en-US" sz="2400" b="0" dirty="0"/>
              <a:t>Use of timely and effective Consultations for Palliative Care (CPC) may reduce patient suffering, decrease family distress, improve provider communication and reduce cost of futile intervention to hospitals and insurers.</a:t>
            </a:r>
            <a:br>
              <a:rPr lang="en-US" sz="2400" b="0" dirty="0"/>
            </a:br>
            <a:r>
              <a:rPr lang="en-US" sz="2400" dirty="0"/>
              <a:t>Problem: </a:t>
            </a:r>
            <a:r>
              <a:rPr lang="en-US" sz="2400" b="0" dirty="0"/>
              <a:t>CPCs are underused and often used too late even though Medicare and most other insurers cover CPCs (including telehealth consults) for people with serious or terminal conditions. </a:t>
            </a:r>
            <a:br>
              <a:rPr lang="en-US" sz="2400" b="0" dirty="0"/>
            </a:br>
            <a:r>
              <a:rPr lang="en-US" sz="2400" b="0" dirty="0"/>
              <a:t> </a:t>
            </a:r>
          </a:p>
        </p:txBody>
      </p:sp>
      <p:sp>
        <p:nvSpPr>
          <p:cNvPr id="3" name="Content Placeholder 2">
            <a:extLst>
              <a:ext uri="{FF2B5EF4-FFF2-40B4-BE49-F238E27FC236}">
                <a16:creationId xmlns:a16="http://schemas.microsoft.com/office/drawing/2014/main" id="{E8E2ADDC-CB2E-FDF2-6A85-F3525D1D9F77}"/>
              </a:ext>
            </a:extLst>
          </p:cNvPr>
          <p:cNvSpPr>
            <a:spLocks noGrp="1"/>
          </p:cNvSpPr>
          <p:nvPr>
            <p:ph idx="1"/>
          </p:nvPr>
        </p:nvSpPr>
        <p:spPr>
          <a:xfrm>
            <a:off x="110297" y="4368309"/>
            <a:ext cx="10725911" cy="2830513"/>
          </a:xfrm>
        </p:spPr>
        <p:txBody>
          <a:bodyPr/>
          <a:lstStyle/>
          <a:p>
            <a:pPr marL="0" indent="0">
              <a:buNone/>
            </a:pPr>
            <a:r>
              <a:rPr lang="en-US" b="1" dirty="0">
                <a:solidFill>
                  <a:srgbClr val="004CA9"/>
                </a:solidFill>
                <a:latin typeface="Verdana" panose="020B0604030504040204" pitchFamily="34" charset="0"/>
              </a:rPr>
              <a:t>What Tele palliative Consults Address:</a:t>
            </a:r>
          </a:p>
          <a:p>
            <a:pPr lvl="1"/>
            <a:r>
              <a:rPr lang="en-US" sz="2400" dirty="0">
                <a:latin typeface="Verdana" panose="020B0604030504040204" pitchFamily="34" charset="0"/>
              </a:rPr>
              <a:t>Symptom management</a:t>
            </a:r>
          </a:p>
          <a:p>
            <a:pPr lvl="1"/>
            <a:r>
              <a:rPr lang="en-US" sz="2400" dirty="0">
                <a:latin typeface="Verdana" panose="020B0604030504040204" pitchFamily="34" charset="0"/>
              </a:rPr>
              <a:t>Goals-of-care discussions</a:t>
            </a:r>
          </a:p>
          <a:p>
            <a:pPr lvl="1"/>
            <a:r>
              <a:rPr lang="en-US" sz="2400" dirty="0">
                <a:latin typeface="Verdana" panose="020B0604030504040204" pitchFamily="34" charset="0"/>
              </a:rPr>
              <a:t>Advance care planning</a:t>
            </a:r>
          </a:p>
          <a:p>
            <a:pPr lvl="1"/>
            <a:r>
              <a:rPr lang="en-US" sz="2400" dirty="0">
                <a:latin typeface="Verdana" panose="020B0604030504040204" pitchFamily="34" charset="0"/>
              </a:rPr>
              <a:t>Decision support for patients, families, and care teams</a:t>
            </a:r>
          </a:p>
          <a:p>
            <a:pPr lvl="1"/>
            <a:r>
              <a:rPr lang="en-US" sz="2400" dirty="0">
                <a:latin typeface="Verdana" panose="020B0604030504040204" pitchFamily="34" charset="0"/>
              </a:rPr>
              <a:t>Alignment of treatment with patient values and preferences</a:t>
            </a:r>
          </a:p>
          <a:p>
            <a:endParaRPr lang="en-US" dirty="0"/>
          </a:p>
        </p:txBody>
      </p:sp>
      <p:sp>
        <p:nvSpPr>
          <p:cNvPr id="4" name="Content Placeholder 3">
            <a:extLst>
              <a:ext uri="{FF2B5EF4-FFF2-40B4-BE49-F238E27FC236}">
                <a16:creationId xmlns:a16="http://schemas.microsoft.com/office/drawing/2014/main" id="{765336DA-C7F6-E8D3-F4A9-728A267E2C9C}"/>
              </a:ext>
            </a:extLst>
          </p:cNvPr>
          <p:cNvSpPr>
            <a:spLocks noGrp="1"/>
          </p:cNvSpPr>
          <p:nvPr>
            <p:ph sz="quarter" idx="10"/>
          </p:nvPr>
        </p:nvSpPr>
        <p:spPr/>
        <p:txBody>
          <a:bodyPr>
            <a:normAutofit fontScale="92500" lnSpcReduction="10000"/>
          </a:bodyPr>
          <a:lstStyle/>
          <a:p>
            <a:endParaRPr lang="en-US" dirty="0"/>
          </a:p>
        </p:txBody>
      </p:sp>
    </p:spTree>
    <p:extLst>
      <p:ext uri="{BB962C8B-B14F-4D97-AF65-F5344CB8AC3E}">
        <p14:creationId xmlns:p14="http://schemas.microsoft.com/office/powerpoint/2010/main" val="3856850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104F9-64E9-2D27-9C61-7042F6A27251}"/>
              </a:ext>
            </a:extLst>
          </p:cNvPr>
          <p:cNvSpPr>
            <a:spLocks noGrp="1"/>
          </p:cNvSpPr>
          <p:nvPr>
            <p:ph type="title"/>
          </p:nvPr>
        </p:nvSpPr>
        <p:spPr>
          <a:xfrm>
            <a:off x="57752" y="1068651"/>
            <a:ext cx="10725912" cy="1325563"/>
          </a:xfrm>
        </p:spPr>
        <p:txBody>
          <a:bodyPr/>
          <a:lstStyle/>
          <a:p>
            <a:r>
              <a:rPr lang="en-US" dirty="0"/>
              <a:t>Program Structure</a:t>
            </a:r>
          </a:p>
        </p:txBody>
      </p:sp>
      <p:sp>
        <p:nvSpPr>
          <p:cNvPr id="3" name="Content Placeholder 2">
            <a:extLst>
              <a:ext uri="{FF2B5EF4-FFF2-40B4-BE49-F238E27FC236}">
                <a16:creationId xmlns:a16="http://schemas.microsoft.com/office/drawing/2014/main" id="{D147178A-BB27-7616-EB11-AB19DD2AF342}"/>
              </a:ext>
            </a:extLst>
          </p:cNvPr>
          <p:cNvSpPr>
            <a:spLocks noGrp="1"/>
          </p:cNvSpPr>
          <p:nvPr>
            <p:ph idx="1"/>
          </p:nvPr>
        </p:nvSpPr>
        <p:spPr>
          <a:xfrm>
            <a:off x="646267" y="2213810"/>
            <a:ext cx="11220307" cy="3863856"/>
          </a:xfrm>
        </p:spPr>
        <p:txBody>
          <a:bodyPr>
            <a:normAutofit lnSpcReduction="10000"/>
          </a:bodyPr>
          <a:lstStyle/>
          <a:p>
            <a:pPr marL="0" indent="0">
              <a:buNone/>
            </a:pPr>
            <a:r>
              <a:rPr lang="en-US" sz="2800" dirty="0">
                <a:solidFill>
                  <a:srgbClr val="004CA9"/>
                </a:solidFill>
                <a:latin typeface="Verdana" panose="020B0604030504040204" pitchFamily="34" charset="0"/>
              </a:rPr>
              <a:t>How the Model Works</a:t>
            </a:r>
          </a:p>
          <a:p>
            <a:pPr lvl="1"/>
            <a:r>
              <a:rPr lang="en-US" sz="2400" dirty="0">
                <a:latin typeface="Verdana" panose="020B0604030504040204" pitchFamily="34" charset="0"/>
              </a:rPr>
              <a:t>3 palliative-trained Advanced Practice Providers (APPs)</a:t>
            </a:r>
          </a:p>
          <a:p>
            <a:pPr lvl="1"/>
            <a:r>
              <a:rPr lang="en-US" sz="2400" dirty="0">
                <a:latin typeface="Verdana" panose="020B0604030504040204" pitchFamily="34" charset="0"/>
              </a:rPr>
              <a:t>Serve 14 Regional Health Network hospitals</a:t>
            </a:r>
          </a:p>
          <a:p>
            <a:pPr lvl="2"/>
            <a:r>
              <a:rPr lang="en-US" sz="2400" dirty="0">
                <a:latin typeface="Verdana" panose="020B0604030504040204" pitchFamily="34" charset="0"/>
              </a:rPr>
              <a:t>MUSC Health hospitals (4)	</a:t>
            </a:r>
          </a:p>
          <a:p>
            <a:pPr lvl="2"/>
            <a:r>
              <a:rPr lang="en-US" sz="2400" dirty="0">
                <a:latin typeface="Verdana" panose="020B0604030504040204" pitchFamily="34" charset="0"/>
              </a:rPr>
              <a:t>Affiliated system hospitals (10)</a:t>
            </a:r>
          </a:p>
          <a:p>
            <a:pPr lvl="1"/>
            <a:r>
              <a:rPr lang="en-US" sz="2400" dirty="0">
                <a:latin typeface="Verdana" panose="020B0604030504040204" pitchFamily="34" charset="0"/>
              </a:rPr>
              <a:t>Virtual integration with local care teams at the bedside</a:t>
            </a:r>
          </a:p>
          <a:p>
            <a:pPr lvl="2"/>
            <a:r>
              <a:rPr lang="en-US" sz="2200" dirty="0">
                <a:latin typeface="Verdana" panose="020B0604030504040204" pitchFamily="34" charset="0"/>
              </a:rPr>
              <a:t>Scheduled telehealth visit: bedside team, family and caregivers can attend</a:t>
            </a:r>
          </a:p>
          <a:p>
            <a:pPr lvl="1"/>
            <a:r>
              <a:rPr lang="en-US" sz="2400" dirty="0">
                <a:latin typeface="Verdana" panose="020B0604030504040204" pitchFamily="34" charset="0"/>
              </a:rPr>
              <a:t>Emphasis on early inpatient involvement &amp; goals</a:t>
            </a:r>
          </a:p>
          <a:p>
            <a:pPr lvl="1"/>
            <a:r>
              <a:rPr lang="en-US" sz="2400" dirty="0">
                <a:latin typeface="Verdana" panose="020B0604030504040204" pitchFamily="34" charset="0"/>
              </a:rPr>
              <a:t>Education with local teams on value of early involvement </a:t>
            </a:r>
          </a:p>
          <a:p>
            <a:endParaRPr lang="en-US" dirty="0"/>
          </a:p>
        </p:txBody>
      </p:sp>
      <p:sp>
        <p:nvSpPr>
          <p:cNvPr id="4" name="Content Placeholder 3">
            <a:extLst>
              <a:ext uri="{FF2B5EF4-FFF2-40B4-BE49-F238E27FC236}">
                <a16:creationId xmlns:a16="http://schemas.microsoft.com/office/drawing/2014/main" id="{E18A9458-C698-2A13-F4DF-35049069ED26}"/>
              </a:ext>
            </a:extLst>
          </p:cNvPr>
          <p:cNvSpPr>
            <a:spLocks noGrp="1"/>
          </p:cNvSpPr>
          <p:nvPr>
            <p:ph sz="quarter" idx="10"/>
          </p:nvPr>
        </p:nvSpPr>
        <p:spPr/>
        <p:txBody>
          <a:bodyPr>
            <a:normAutofit fontScale="92500" lnSpcReduction="10000"/>
          </a:bodyPr>
          <a:lstStyle/>
          <a:p>
            <a:endParaRPr lang="en-US" dirty="0"/>
          </a:p>
        </p:txBody>
      </p:sp>
    </p:spTree>
    <p:extLst>
      <p:ext uri="{BB962C8B-B14F-4D97-AF65-F5344CB8AC3E}">
        <p14:creationId xmlns:p14="http://schemas.microsoft.com/office/powerpoint/2010/main" val="2957649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D3454-43F0-B19B-8388-AA7F130D8072}"/>
              </a:ext>
            </a:extLst>
          </p:cNvPr>
          <p:cNvSpPr>
            <a:spLocks noGrp="1"/>
          </p:cNvSpPr>
          <p:nvPr>
            <p:ph type="title"/>
          </p:nvPr>
        </p:nvSpPr>
        <p:spPr>
          <a:xfrm>
            <a:off x="78377" y="1048820"/>
            <a:ext cx="10725912" cy="863108"/>
          </a:xfrm>
        </p:spPr>
        <p:txBody>
          <a:bodyPr/>
          <a:lstStyle/>
          <a:p>
            <a:r>
              <a:rPr lang="en-US" sz="3200" dirty="0"/>
              <a:t>Clinical Team was interested in:</a:t>
            </a:r>
          </a:p>
        </p:txBody>
      </p:sp>
      <p:sp>
        <p:nvSpPr>
          <p:cNvPr id="3" name="Content Placeholder 2">
            <a:extLst>
              <a:ext uri="{FF2B5EF4-FFF2-40B4-BE49-F238E27FC236}">
                <a16:creationId xmlns:a16="http://schemas.microsoft.com/office/drawing/2014/main" id="{F89D855F-6C7E-BA55-4BE4-EC5E74038D2E}"/>
              </a:ext>
            </a:extLst>
          </p:cNvPr>
          <p:cNvSpPr>
            <a:spLocks noGrp="1"/>
          </p:cNvSpPr>
          <p:nvPr>
            <p:ph idx="1"/>
          </p:nvPr>
        </p:nvSpPr>
        <p:spPr>
          <a:xfrm>
            <a:off x="78377" y="1787195"/>
            <a:ext cx="11742820" cy="4021985"/>
          </a:xfrm>
        </p:spPr>
        <p:txBody>
          <a:bodyPr>
            <a:normAutofit/>
          </a:bodyPr>
          <a:lstStyle/>
          <a:p>
            <a:pPr lvl="1"/>
            <a:r>
              <a:rPr lang="en-US" sz="2400" dirty="0">
                <a:latin typeface="Verdana" panose="020B0604030504040204" pitchFamily="34" charset="0"/>
              </a:rPr>
              <a:t>The team was interested in using data to inform program expansion.</a:t>
            </a:r>
            <a:endParaRPr lang="en-US" sz="2200" dirty="0">
              <a:latin typeface="Verdana" panose="020B0604030504040204" pitchFamily="34" charset="0"/>
            </a:endParaRPr>
          </a:p>
          <a:p>
            <a:pPr lvl="1"/>
            <a:r>
              <a:rPr lang="en-US" sz="2400" dirty="0">
                <a:latin typeface="Verdana" panose="020B0604030504040204" pitchFamily="34" charset="0"/>
              </a:rPr>
              <a:t>Data to support outreach to the regional hospitals</a:t>
            </a:r>
          </a:p>
          <a:p>
            <a:pPr lvl="2"/>
            <a:r>
              <a:rPr lang="en-US" sz="2200" dirty="0">
                <a:latin typeface="Verdana" panose="020B0604030504040204" pitchFamily="34" charset="0"/>
              </a:rPr>
              <a:t>Current service offered: M-F 9-5 </a:t>
            </a:r>
          </a:p>
          <a:p>
            <a:pPr lvl="2"/>
            <a:r>
              <a:rPr lang="en-US" sz="2200" dirty="0">
                <a:latin typeface="Verdana" panose="020B0604030504040204" pitchFamily="34" charset="0"/>
              </a:rPr>
              <a:t>Typically, long length of stays before referral is made</a:t>
            </a:r>
          </a:p>
          <a:p>
            <a:pPr lvl="1"/>
            <a:r>
              <a:rPr lang="en-US" sz="2400" dirty="0">
                <a:latin typeface="Verdana" panose="020B0604030504040204" pitchFamily="34" charset="0"/>
              </a:rPr>
              <a:t>Identify Key Performance Indicators </a:t>
            </a:r>
          </a:p>
          <a:p>
            <a:pPr lvl="2"/>
            <a:r>
              <a:rPr lang="en-US" sz="2200" dirty="0">
                <a:latin typeface="Verdana" panose="020B0604030504040204" pitchFamily="34" charset="0"/>
              </a:rPr>
              <a:t>How to turn measurement into improvement</a:t>
            </a:r>
          </a:p>
          <a:p>
            <a:endParaRPr lang="en-US" dirty="0"/>
          </a:p>
        </p:txBody>
      </p:sp>
      <p:sp>
        <p:nvSpPr>
          <p:cNvPr id="4" name="Content Placeholder 3">
            <a:extLst>
              <a:ext uri="{FF2B5EF4-FFF2-40B4-BE49-F238E27FC236}">
                <a16:creationId xmlns:a16="http://schemas.microsoft.com/office/drawing/2014/main" id="{CA8A08CF-BA9E-5C77-C23B-50919C330397}"/>
              </a:ext>
            </a:extLst>
          </p:cNvPr>
          <p:cNvSpPr>
            <a:spLocks noGrp="1"/>
          </p:cNvSpPr>
          <p:nvPr>
            <p:ph sz="quarter" idx="10"/>
          </p:nvPr>
        </p:nvSpPr>
        <p:spPr/>
        <p:txBody>
          <a:bodyPr>
            <a:normAutofit fontScale="92500" lnSpcReduction="10000"/>
          </a:bodyPr>
          <a:lstStyle/>
          <a:p>
            <a:endParaRPr lang="en-US" dirty="0"/>
          </a:p>
        </p:txBody>
      </p:sp>
      <p:sp>
        <p:nvSpPr>
          <p:cNvPr id="5" name="TextBox 4">
            <a:extLst>
              <a:ext uri="{FF2B5EF4-FFF2-40B4-BE49-F238E27FC236}">
                <a16:creationId xmlns:a16="http://schemas.microsoft.com/office/drawing/2014/main" id="{1E419D6B-2E76-1462-916D-D94A20FABA8B}"/>
              </a:ext>
            </a:extLst>
          </p:cNvPr>
          <p:cNvSpPr txBox="1"/>
          <p:nvPr/>
        </p:nvSpPr>
        <p:spPr>
          <a:xfrm>
            <a:off x="1470082" y="5473005"/>
            <a:ext cx="10640862" cy="1384995"/>
          </a:xfrm>
          <a:prstGeom prst="rect">
            <a:avLst/>
          </a:prstGeom>
          <a:noFill/>
        </p:spPr>
        <p:txBody>
          <a:bodyPr wrap="square" rtlCol="0">
            <a:spAutoFit/>
          </a:bodyPr>
          <a:lstStyle/>
          <a:p>
            <a:r>
              <a:rPr lang="en-US" sz="2800" i="1" dirty="0"/>
              <a:t>“Data to help us to translate what we felt we knew into hard numbers, to share with leadership &amp; the sites”</a:t>
            </a:r>
            <a:r>
              <a:rPr lang="en-US" sz="2800" dirty="0"/>
              <a:t>. </a:t>
            </a:r>
          </a:p>
          <a:p>
            <a:r>
              <a:rPr lang="en-US" sz="2800" dirty="0"/>
              <a:t>	-APP</a:t>
            </a:r>
          </a:p>
        </p:txBody>
      </p:sp>
    </p:spTree>
    <p:extLst>
      <p:ext uri="{BB962C8B-B14F-4D97-AF65-F5344CB8AC3E}">
        <p14:creationId xmlns:p14="http://schemas.microsoft.com/office/powerpoint/2010/main" val="762842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329C-BFBE-6D4B-B92C-7487D0CB72BA}"/>
              </a:ext>
            </a:extLst>
          </p:cNvPr>
          <p:cNvSpPr>
            <a:spLocks noGrp="1"/>
          </p:cNvSpPr>
          <p:nvPr>
            <p:ph type="title"/>
          </p:nvPr>
        </p:nvSpPr>
        <p:spPr>
          <a:xfrm>
            <a:off x="198807" y="0"/>
            <a:ext cx="10515600" cy="1325563"/>
          </a:xfrm>
        </p:spPr>
        <p:txBody>
          <a:bodyPr vert="horz" lIns="91440" tIns="45720" rIns="91440" bIns="45720" rtlCol="0" anchor="ctr">
            <a:normAutofit/>
          </a:bodyPr>
          <a:lstStyle/>
          <a:p>
            <a:r>
              <a:rPr lang="en-US" kern="1200" dirty="0">
                <a:latin typeface="Verdana" panose="020B0604030504040204" pitchFamily="34" charset="0"/>
                <a:ea typeface="Verdana" panose="020B0604030504040204" pitchFamily="34" charset="0"/>
                <a:cs typeface="Verdana" panose="020B0604030504040204" pitchFamily="34" charset="0"/>
              </a:rPr>
              <a:t>Multi-Methods Evaluation Approach</a:t>
            </a:r>
          </a:p>
        </p:txBody>
      </p:sp>
      <p:sp>
        <p:nvSpPr>
          <p:cNvPr id="6" name="TextBox 5">
            <a:extLst>
              <a:ext uri="{FF2B5EF4-FFF2-40B4-BE49-F238E27FC236}">
                <a16:creationId xmlns:a16="http://schemas.microsoft.com/office/drawing/2014/main" id="{DBBDA371-462E-B0BF-689E-EDE722D5F68E}"/>
              </a:ext>
            </a:extLst>
          </p:cNvPr>
          <p:cNvSpPr txBox="1"/>
          <p:nvPr/>
        </p:nvSpPr>
        <p:spPr>
          <a:xfrm>
            <a:off x="385502" y="1325562"/>
            <a:ext cx="5710497" cy="5350660"/>
          </a:xfrm>
          <a:prstGeom prst="rect">
            <a:avLst/>
          </a:prstGeom>
        </p:spPr>
        <p:txBody>
          <a:bodyPr vert="horz" lIns="91440" tIns="45720" rIns="91440" bIns="45720" rtlCol="0">
            <a:normAutofit fontScale="62500" lnSpcReduction="20000"/>
          </a:bodyPr>
          <a:lstStyle/>
          <a:p>
            <a:pPr marL="228600" indent="-228600">
              <a:lnSpc>
                <a:spcPct val="120000"/>
              </a:lnSpc>
              <a:spcBef>
                <a:spcPts val="1000"/>
              </a:spcBef>
              <a:buFont typeface="Arial" panose="020B0604020202020204" pitchFamily="34" charset="0"/>
              <a:buChar char="•"/>
            </a:pPr>
            <a:r>
              <a:rPr lang="en-US" sz="2800" dirty="0">
                <a:latin typeface="Verdana" panose="020B0604030504040204" pitchFamily="34" charset="0"/>
                <a:ea typeface="Verdana" panose="020B0604030504040204" pitchFamily="34" charset="0"/>
              </a:rPr>
              <a:t>Descriptive Analysis: Access &amp; Utilization</a:t>
            </a:r>
          </a:p>
          <a:p>
            <a:pPr marL="685800" lvl="1" indent="-228600">
              <a:lnSpc>
                <a:spcPct val="120000"/>
              </a:lnSpc>
              <a:spcBef>
                <a:spcPts val="1000"/>
              </a:spcBef>
              <a:buFont typeface="Arial" panose="020B0604020202020204" pitchFamily="34" charset="0"/>
              <a:buChar char="•"/>
            </a:pPr>
            <a:r>
              <a:rPr lang="en-US" sz="2800" dirty="0">
                <a:latin typeface="Verdana" panose="020B0604030504040204" pitchFamily="34" charset="0"/>
                <a:ea typeface="Verdana" panose="020B0604030504040204" pitchFamily="34" charset="0"/>
              </a:rPr>
              <a:t>Epic Data</a:t>
            </a:r>
          </a:p>
          <a:p>
            <a:pPr marL="685800" lvl="1" indent="-228600">
              <a:lnSpc>
                <a:spcPct val="120000"/>
              </a:lnSpc>
              <a:spcBef>
                <a:spcPts val="1000"/>
              </a:spcBef>
              <a:buFont typeface="Arial" panose="020B0604020202020204" pitchFamily="34" charset="0"/>
              <a:buChar char="•"/>
            </a:pPr>
            <a:r>
              <a:rPr lang="en-US" sz="2800" dirty="0">
                <a:latin typeface="Verdana" panose="020B0604030504040204" pitchFamily="34" charset="0"/>
                <a:ea typeface="Verdana" panose="020B0604030504040204" pitchFamily="34" charset="0"/>
              </a:rPr>
              <a:t>Develop KPI</a:t>
            </a:r>
          </a:p>
          <a:p>
            <a:pPr marL="228600" indent="-228600">
              <a:lnSpc>
                <a:spcPct val="120000"/>
              </a:lnSpc>
              <a:spcBef>
                <a:spcPts val="1000"/>
              </a:spcBef>
              <a:buFont typeface="Arial" panose="020B0604020202020204" pitchFamily="34" charset="0"/>
              <a:buChar char="•"/>
            </a:pPr>
            <a:r>
              <a:rPr lang="en-US" sz="2800" dirty="0">
                <a:latin typeface="Verdana" panose="020B0604030504040204" pitchFamily="34" charset="0"/>
                <a:ea typeface="Verdana" panose="020B0604030504040204" pitchFamily="34" charset="0"/>
              </a:rPr>
              <a:t>Use of propensity score matching (age, race, sex, DRG)</a:t>
            </a:r>
          </a:p>
          <a:p>
            <a:pPr marL="685800" lvl="2" indent="-228600">
              <a:lnSpc>
                <a:spcPct val="120000"/>
              </a:lnSpc>
              <a:spcBef>
                <a:spcPts val="1000"/>
              </a:spcBef>
              <a:buFont typeface="Arial" panose="020B0604020202020204" pitchFamily="34" charset="0"/>
              <a:buChar char="•"/>
            </a:pPr>
            <a:r>
              <a:rPr lang="en-US" sz="2900" dirty="0">
                <a:latin typeface="Verdana" panose="020B0604030504040204" pitchFamily="34" charset="0"/>
                <a:ea typeface="Verdana" panose="020B0604030504040204" pitchFamily="34" charset="0"/>
                <a:cs typeface="Verdana" panose="020B0604030504040204" pitchFamily="34" charset="0"/>
              </a:rPr>
              <a:t>Comparison of early palliative consult vs. &gt;3 days</a:t>
            </a:r>
          </a:p>
          <a:p>
            <a:pPr marL="685800" lvl="2" indent="-228600">
              <a:lnSpc>
                <a:spcPct val="120000"/>
              </a:lnSpc>
              <a:spcBef>
                <a:spcPts val="1000"/>
              </a:spcBef>
              <a:buFont typeface="Arial" panose="020B0604020202020204" pitchFamily="34" charset="0"/>
              <a:buChar char="•"/>
            </a:pPr>
            <a:r>
              <a:rPr lang="en-US" sz="2900" dirty="0">
                <a:latin typeface="Verdana" panose="020B0604030504040204" pitchFamily="34" charset="0"/>
                <a:ea typeface="Verdana" panose="020B0604030504040204" pitchFamily="34" charset="0"/>
                <a:cs typeface="Verdana" panose="020B0604030504040204" pitchFamily="34" charset="0"/>
              </a:rPr>
              <a:t>Costs are calculated from discharge record charges, assuming a 27% cost-to-charge ratio</a:t>
            </a:r>
            <a:endParaRPr lang="en-US" sz="2800" dirty="0">
              <a:latin typeface="Verdana" panose="020B0604030504040204" pitchFamily="34" charset="0"/>
              <a:ea typeface="Verdana" panose="020B0604030504040204" pitchFamily="34" charset="0"/>
            </a:endParaRPr>
          </a:p>
          <a:p>
            <a:pPr marL="228600" lvl="1" indent="-228600">
              <a:lnSpc>
                <a:spcPct val="120000"/>
              </a:lnSpc>
              <a:spcBef>
                <a:spcPts val="1000"/>
              </a:spcBef>
              <a:buFont typeface="Arial" panose="020B0604020202020204" pitchFamily="34" charset="0"/>
              <a:buChar char="•"/>
            </a:pPr>
            <a:r>
              <a:rPr lang="en-US" sz="2800" dirty="0">
                <a:latin typeface="Verdana" panose="020B0604030504040204" pitchFamily="34" charset="0"/>
                <a:ea typeface="Verdana" panose="020B0604030504040204" pitchFamily="34" charset="0"/>
              </a:rPr>
              <a:t>Exclusion: Transfer patients</a:t>
            </a:r>
          </a:p>
          <a:p>
            <a:pPr marL="228600" indent="-228600">
              <a:lnSpc>
                <a:spcPct val="120000"/>
              </a:lnSpc>
              <a:buFont typeface="Arial" panose="020B0604020202020204" pitchFamily="34" charset="0"/>
              <a:buChar char="•"/>
            </a:pPr>
            <a:r>
              <a:rPr lang="en-US" sz="2900" dirty="0">
                <a:latin typeface="Verdana" panose="020B0604030504040204" pitchFamily="34" charset="0"/>
              </a:rPr>
              <a:t>Regression estimates controlling for age, race, married, veteran, and insurer.</a:t>
            </a:r>
          </a:p>
          <a:p>
            <a:pPr marL="228600" lvl="1" indent="-228600">
              <a:lnSpc>
                <a:spcPct val="120000"/>
              </a:lnSpc>
              <a:buFont typeface="Arial" panose="020B0604020202020204" pitchFamily="34" charset="0"/>
              <a:buChar char="•"/>
            </a:pPr>
            <a:r>
              <a:rPr lang="en-US" sz="2900" dirty="0">
                <a:latin typeface="Verdana" panose="020B0604030504040204" pitchFamily="34" charset="0"/>
              </a:rPr>
              <a:t>Qualitative Analysis of Patient &amp; Provider Key Informant Interviews</a:t>
            </a:r>
          </a:p>
          <a:p>
            <a:pPr marL="228600" lvl="1" indent="-228600">
              <a:lnSpc>
                <a:spcPct val="90000"/>
              </a:lnSpc>
              <a:spcBef>
                <a:spcPts val="1000"/>
              </a:spcBef>
              <a:buFont typeface="Arial" panose="020B0604020202020204" pitchFamily="34" charset="0"/>
              <a:buChar char="•"/>
            </a:pPr>
            <a:endParaRPr lang="en-US" sz="2800" dirty="0">
              <a:latin typeface="Verdana" panose="020B0604030504040204" pitchFamily="34" charset="0"/>
              <a:ea typeface="Verdana" panose="020B0604030504040204" pitchFamily="34" charset="0"/>
            </a:endParaRPr>
          </a:p>
        </p:txBody>
      </p:sp>
      <p:graphicFrame>
        <p:nvGraphicFramePr>
          <p:cNvPr id="8" name="Content Placeholder 2">
            <a:extLst>
              <a:ext uri="{FF2B5EF4-FFF2-40B4-BE49-F238E27FC236}">
                <a16:creationId xmlns:a16="http://schemas.microsoft.com/office/drawing/2014/main" id="{E833FD76-EA3B-C964-F517-2DA57C2D4DFE}"/>
              </a:ext>
            </a:extLst>
          </p:cNvPr>
          <p:cNvGraphicFramePr>
            <a:graphicFrameLocks noGrp="1"/>
          </p:cNvGraphicFramePr>
          <p:nvPr>
            <p:ph sz="half" idx="2"/>
            <p:extLst>
              <p:ext uri="{D42A27DB-BD31-4B8C-83A1-F6EECF244321}">
                <p14:modId xmlns:p14="http://schemas.microsoft.com/office/powerpoint/2010/main" val="3798320182"/>
              </p:ext>
            </p:extLst>
          </p:nvPr>
        </p:nvGraphicFramePr>
        <p:xfrm>
          <a:off x="6466901" y="1182532"/>
          <a:ext cx="5420298" cy="5183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0914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940-0D69-145F-BE82-EB91F443D381}"/>
              </a:ext>
            </a:extLst>
          </p:cNvPr>
          <p:cNvSpPr>
            <a:spLocks noGrp="1"/>
          </p:cNvSpPr>
          <p:nvPr>
            <p:ph type="title"/>
          </p:nvPr>
        </p:nvSpPr>
        <p:spPr>
          <a:xfrm>
            <a:off x="169333" y="871537"/>
            <a:ext cx="11288098" cy="1325563"/>
          </a:xfrm>
        </p:spPr>
        <p:txBody>
          <a:bodyPr/>
          <a:lstStyle/>
          <a:p>
            <a:r>
              <a:rPr lang="en-US" dirty="0"/>
              <a:t>Consult Volume and Outcomes</a:t>
            </a:r>
          </a:p>
        </p:txBody>
      </p:sp>
      <p:sp>
        <p:nvSpPr>
          <p:cNvPr id="3" name="Content Placeholder 2">
            <a:extLst>
              <a:ext uri="{FF2B5EF4-FFF2-40B4-BE49-F238E27FC236}">
                <a16:creationId xmlns:a16="http://schemas.microsoft.com/office/drawing/2014/main" id="{FCE4DD42-4293-96D6-0AA6-E4B0CAC81244}"/>
              </a:ext>
            </a:extLst>
          </p:cNvPr>
          <p:cNvSpPr>
            <a:spLocks noGrp="1"/>
          </p:cNvSpPr>
          <p:nvPr>
            <p:ph idx="1"/>
          </p:nvPr>
        </p:nvSpPr>
        <p:spPr>
          <a:xfrm>
            <a:off x="228600" y="2197100"/>
            <a:ext cx="5143500" cy="4189266"/>
          </a:xfrm>
        </p:spPr>
        <p:txBody>
          <a:bodyPr>
            <a:normAutofit fontScale="70000" lnSpcReduction="20000"/>
          </a:bodyPr>
          <a:lstStyle/>
          <a:p>
            <a:pPr marL="0" indent="0">
              <a:lnSpc>
                <a:spcPct val="120000"/>
              </a:lnSpc>
              <a:buNone/>
              <a:defRPr b="1"/>
            </a:pPr>
            <a:r>
              <a:rPr lang="en-US" dirty="0">
                <a:solidFill>
                  <a:srgbClr val="004CA9"/>
                </a:solidFill>
                <a:latin typeface="Verdana" panose="020B0604030504040204" pitchFamily="34" charset="0"/>
              </a:rPr>
              <a:t>Key Findings (Sept 2025-March 2026)</a:t>
            </a:r>
          </a:p>
          <a:p>
            <a:pPr>
              <a:lnSpc>
                <a:spcPct val="120000"/>
              </a:lnSpc>
            </a:pPr>
            <a:r>
              <a:rPr lang="en-US" sz="2300" dirty="0">
                <a:latin typeface="Verdana" panose="020B0604030504040204" pitchFamily="34" charset="0"/>
              </a:rPr>
              <a:t>1,227 total consults ordered</a:t>
            </a:r>
          </a:p>
          <a:p>
            <a:pPr>
              <a:lnSpc>
                <a:spcPct val="120000"/>
              </a:lnSpc>
            </a:pPr>
            <a:r>
              <a:rPr lang="en-US" sz="2300" dirty="0">
                <a:latin typeface="Verdana" panose="020B0604030504040204" pitchFamily="34" charset="0"/>
              </a:rPr>
              <a:t>851 consults completed (69%)</a:t>
            </a:r>
          </a:p>
          <a:p>
            <a:pPr>
              <a:lnSpc>
                <a:spcPct val="120000"/>
              </a:lnSpc>
            </a:pPr>
            <a:r>
              <a:rPr lang="en-US" sz="2300" dirty="0">
                <a:latin typeface="Verdana" panose="020B0604030504040204" pitchFamily="34" charset="0"/>
              </a:rPr>
              <a:t>376 consults cancelled (31%)</a:t>
            </a:r>
          </a:p>
          <a:p>
            <a:pPr>
              <a:lnSpc>
                <a:spcPct val="120000"/>
              </a:lnSpc>
            </a:pPr>
            <a:endParaRPr lang="en-US" dirty="0">
              <a:latin typeface="Verdana" panose="020B0604030504040204" pitchFamily="34" charset="0"/>
            </a:endParaRPr>
          </a:p>
          <a:p>
            <a:pPr marL="0" indent="0">
              <a:lnSpc>
                <a:spcPct val="120000"/>
              </a:lnSpc>
              <a:buNone/>
            </a:pPr>
            <a:r>
              <a:rPr lang="en-US" dirty="0">
                <a:latin typeface="Verdana" panose="020B0604030504040204" pitchFamily="34" charset="0"/>
              </a:rPr>
              <a:t>Cancellations driven by clinical timing and care transitions:</a:t>
            </a:r>
          </a:p>
          <a:p>
            <a:pPr lvl="1">
              <a:lnSpc>
                <a:spcPct val="120000"/>
              </a:lnSpc>
            </a:pPr>
            <a:r>
              <a:rPr lang="en-US" sz="2300" dirty="0">
                <a:latin typeface="Verdana" panose="020B0604030504040204" pitchFamily="34" charset="0"/>
              </a:rPr>
              <a:t>Family not available</a:t>
            </a:r>
          </a:p>
          <a:p>
            <a:pPr lvl="1">
              <a:lnSpc>
                <a:spcPct val="120000"/>
              </a:lnSpc>
            </a:pPr>
            <a:r>
              <a:rPr lang="en-US" sz="2300" dirty="0">
                <a:latin typeface="Verdana" panose="020B0604030504040204" pitchFamily="34" charset="0"/>
              </a:rPr>
              <a:t>Patient death</a:t>
            </a:r>
          </a:p>
          <a:p>
            <a:pPr lvl="1">
              <a:lnSpc>
                <a:spcPct val="120000"/>
              </a:lnSpc>
            </a:pPr>
            <a:r>
              <a:rPr lang="en-US" sz="2300" dirty="0">
                <a:latin typeface="Verdana" panose="020B0604030504040204" pitchFamily="34" charset="0"/>
              </a:rPr>
              <a:t>Patient discharge</a:t>
            </a:r>
          </a:p>
          <a:p>
            <a:pPr>
              <a:lnSpc>
                <a:spcPct val="120000"/>
              </a:lnSpc>
            </a:pPr>
            <a:r>
              <a:rPr lang="en-US" sz="2700" dirty="0">
                <a:latin typeface="Verdana" panose="020B0604030504040204" pitchFamily="34" charset="0"/>
              </a:rPr>
              <a:t>Indicates late referral</a:t>
            </a:r>
          </a:p>
          <a:p>
            <a:pPr>
              <a:lnSpc>
                <a:spcPct val="120000"/>
              </a:lnSpc>
            </a:pPr>
            <a:endParaRPr lang="en-US" dirty="0">
              <a:latin typeface="Verdana" panose="020B0604030504040204" pitchFamily="34" charset="0"/>
            </a:endParaRPr>
          </a:p>
          <a:p>
            <a:pPr marL="0" indent="0">
              <a:buNone/>
            </a:pPr>
            <a:endParaRPr lang="en-US" dirty="0"/>
          </a:p>
        </p:txBody>
      </p:sp>
      <p:sp>
        <p:nvSpPr>
          <p:cNvPr id="4" name="Content Placeholder 3">
            <a:extLst>
              <a:ext uri="{FF2B5EF4-FFF2-40B4-BE49-F238E27FC236}">
                <a16:creationId xmlns:a16="http://schemas.microsoft.com/office/drawing/2014/main" id="{FD81269B-6532-132A-1BF6-8828AB777583}"/>
              </a:ext>
            </a:extLst>
          </p:cNvPr>
          <p:cNvSpPr>
            <a:spLocks noGrp="1"/>
          </p:cNvSpPr>
          <p:nvPr>
            <p:ph sz="quarter" idx="10"/>
          </p:nvPr>
        </p:nvSpPr>
        <p:spPr/>
        <p:txBody>
          <a:bodyPr>
            <a:normAutofit fontScale="92500" lnSpcReduction="10000"/>
          </a:bodyPr>
          <a:lstStyle/>
          <a:p>
            <a:endParaRPr lang="en-US" dirty="0"/>
          </a:p>
        </p:txBody>
      </p:sp>
      <p:pic>
        <p:nvPicPr>
          <p:cNvPr id="5" name="Picture 4">
            <a:extLst>
              <a:ext uri="{FF2B5EF4-FFF2-40B4-BE49-F238E27FC236}">
                <a16:creationId xmlns:a16="http://schemas.microsoft.com/office/drawing/2014/main" id="{E2143548-85FC-5A41-79EE-E146F32E24BC}"/>
              </a:ext>
            </a:extLst>
          </p:cNvPr>
          <p:cNvPicPr>
            <a:picLocks noChangeAspect="1"/>
          </p:cNvPicPr>
          <p:nvPr/>
        </p:nvPicPr>
        <p:blipFill>
          <a:blip r:embed="rId2"/>
          <a:stretch>
            <a:fillRect/>
          </a:stretch>
        </p:blipFill>
        <p:spPr>
          <a:xfrm>
            <a:off x="5532541" y="2441108"/>
            <a:ext cx="6072142" cy="3566469"/>
          </a:xfrm>
          <a:prstGeom prst="rect">
            <a:avLst/>
          </a:prstGeom>
        </p:spPr>
      </p:pic>
    </p:spTree>
    <p:extLst>
      <p:ext uri="{BB962C8B-B14F-4D97-AF65-F5344CB8AC3E}">
        <p14:creationId xmlns:p14="http://schemas.microsoft.com/office/powerpoint/2010/main" val="2711028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E5D7-F172-707F-7EB7-A68B617D0175}"/>
              </a:ext>
            </a:extLst>
          </p:cNvPr>
          <p:cNvSpPr>
            <a:spLocks noGrp="1"/>
          </p:cNvSpPr>
          <p:nvPr>
            <p:ph type="title"/>
          </p:nvPr>
        </p:nvSpPr>
        <p:spPr>
          <a:xfrm>
            <a:off x="166254" y="365126"/>
            <a:ext cx="12025745" cy="1089602"/>
          </a:xfrm>
        </p:spPr>
        <p:txBody>
          <a:bodyPr>
            <a:normAutofit/>
          </a:bodyPr>
          <a:lstStyle/>
          <a:p>
            <a:r>
              <a:rPr lang="en-US" sz="2800" b="1" dirty="0"/>
              <a:t>Results: Patient Demographics for MUSC Telehealth Palliative Care Consults (2024)</a:t>
            </a:r>
          </a:p>
        </p:txBody>
      </p:sp>
      <p:graphicFrame>
        <p:nvGraphicFramePr>
          <p:cNvPr id="4" name="Content Placeholder 3">
            <a:extLst>
              <a:ext uri="{FF2B5EF4-FFF2-40B4-BE49-F238E27FC236}">
                <a16:creationId xmlns:a16="http://schemas.microsoft.com/office/drawing/2014/main" id="{3BEE2F6E-3F70-66EF-555C-3BD1F07A2527}"/>
              </a:ext>
            </a:extLst>
          </p:cNvPr>
          <p:cNvGraphicFramePr>
            <a:graphicFrameLocks noGrp="1"/>
          </p:cNvGraphicFramePr>
          <p:nvPr>
            <p:ph idx="1"/>
            <p:extLst>
              <p:ext uri="{D42A27DB-BD31-4B8C-83A1-F6EECF244321}">
                <p14:modId xmlns:p14="http://schemas.microsoft.com/office/powerpoint/2010/main" val="1306519999"/>
              </p:ext>
            </p:extLst>
          </p:nvPr>
        </p:nvGraphicFramePr>
        <p:xfrm>
          <a:off x="2515809" y="1524000"/>
          <a:ext cx="7005561" cy="4754880"/>
        </p:xfrm>
        <a:graphic>
          <a:graphicData uri="http://schemas.openxmlformats.org/drawingml/2006/table">
            <a:tbl>
              <a:tblPr firstRow="1" bandRow="1">
                <a:tableStyleId>{5C22544A-7EE6-4342-B048-85BDC9FD1C3A}</a:tableStyleId>
              </a:tblPr>
              <a:tblGrid>
                <a:gridCol w="2602139">
                  <a:extLst>
                    <a:ext uri="{9D8B030D-6E8A-4147-A177-3AD203B41FA5}">
                      <a16:colId xmlns:a16="http://schemas.microsoft.com/office/drawing/2014/main" val="38168293"/>
                    </a:ext>
                  </a:extLst>
                </a:gridCol>
                <a:gridCol w="2252558">
                  <a:extLst>
                    <a:ext uri="{9D8B030D-6E8A-4147-A177-3AD203B41FA5}">
                      <a16:colId xmlns:a16="http://schemas.microsoft.com/office/drawing/2014/main" val="3967791601"/>
                    </a:ext>
                  </a:extLst>
                </a:gridCol>
                <a:gridCol w="2150864">
                  <a:extLst>
                    <a:ext uri="{9D8B030D-6E8A-4147-A177-3AD203B41FA5}">
                      <a16:colId xmlns:a16="http://schemas.microsoft.com/office/drawing/2014/main" val="1617291196"/>
                    </a:ext>
                  </a:extLst>
                </a:gridCol>
              </a:tblGrid>
              <a:tr h="360624">
                <a:tc>
                  <a:txBody>
                    <a:bodyPr/>
                    <a:lstStyle/>
                    <a:p>
                      <a:r>
                        <a:rPr lang="en-US" dirty="0"/>
                        <a:t>Variable</a:t>
                      </a:r>
                    </a:p>
                  </a:txBody>
                  <a:tcPr/>
                </a:tc>
                <a:tc>
                  <a:txBody>
                    <a:bodyPr/>
                    <a:lstStyle/>
                    <a:p>
                      <a:pPr algn="ctr"/>
                      <a:r>
                        <a:rPr lang="en-US" dirty="0"/>
                        <a:t>N=1169</a:t>
                      </a:r>
                    </a:p>
                  </a:txBody>
                  <a:tcPr/>
                </a:tc>
                <a:tc>
                  <a:txBody>
                    <a:bodyPr/>
                    <a:lstStyle/>
                    <a:p>
                      <a:r>
                        <a:rPr lang="en-US" dirty="0"/>
                        <a:t>Age Range</a:t>
                      </a:r>
                    </a:p>
                  </a:txBody>
                  <a:tcPr/>
                </a:tc>
                <a:extLst>
                  <a:ext uri="{0D108BD9-81ED-4DB2-BD59-A6C34878D82A}">
                    <a16:rowId xmlns:a16="http://schemas.microsoft.com/office/drawing/2014/main" val="760248811"/>
                  </a:ext>
                </a:extLst>
              </a:tr>
              <a:tr h="360624">
                <a:tc>
                  <a:txBody>
                    <a:bodyPr/>
                    <a:lstStyle/>
                    <a:p>
                      <a:r>
                        <a:rPr lang="en-US" b="1" dirty="0"/>
                        <a:t>Age</a:t>
                      </a:r>
                      <a:r>
                        <a:rPr lang="en-US" dirty="0"/>
                        <a:t> Mean(SD)</a:t>
                      </a:r>
                    </a:p>
                  </a:txBody>
                  <a:tcPr/>
                </a:tc>
                <a:tc>
                  <a:txBody>
                    <a:bodyPr/>
                    <a:lstStyle/>
                    <a:p>
                      <a:pPr algn="ctr"/>
                      <a:r>
                        <a:rPr lang="en-US" dirty="0"/>
                        <a:t>73.6 (13.6)</a:t>
                      </a:r>
                    </a:p>
                  </a:txBody>
                  <a:tcPr/>
                </a:tc>
                <a:tc>
                  <a:txBody>
                    <a:bodyPr/>
                    <a:lstStyle/>
                    <a:p>
                      <a:r>
                        <a:rPr lang="en-US" dirty="0"/>
                        <a:t>29-101</a:t>
                      </a:r>
                    </a:p>
                  </a:txBody>
                  <a:tcPr/>
                </a:tc>
                <a:extLst>
                  <a:ext uri="{0D108BD9-81ED-4DB2-BD59-A6C34878D82A}">
                    <a16:rowId xmlns:a16="http://schemas.microsoft.com/office/drawing/2014/main" val="343234271"/>
                  </a:ext>
                </a:extLst>
              </a:tr>
              <a:tr h="360624">
                <a:tc>
                  <a:txBody>
                    <a:bodyPr/>
                    <a:lstStyle/>
                    <a:p>
                      <a:r>
                        <a:rPr lang="en-US" b="1" dirty="0"/>
                        <a:t>Female N(</a:t>
                      </a:r>
                      <a:r>
                        <a:rPr lang="en-US" dirty="0"/>
                        <a:t>%)</a:t>
                      </a:r>
                    </a:p>
                  </a:txBody>
                  <a:tcPr/>
                </a:tc>
                <a:tc>
                  <a:txBody>
                    <a:bodyPr/>
                    <a:lstStyle/>
                    <a:p>
                      <a:pPr algn="ctr"/>
                      <a:r>
                        <a:rPr lang="en-US" dirty="0"/>
                        <a:t>614 (52%)</a:t>
                      </a:r>
                    </a:p>
                  </a:txBody>
                  <a:tcPr/>
                </a:tc>
                <a:tc>
                  <a:txBody>
                    <a:bodyPr/>
                    <a:lstStyle/>
                    <a:p>
                      <a:endParaRPr lang="en-US" dirty="0"/>
                    </a:p>
                  </a:txBody>
                  <a:tcPr/>
                </a:tc>
                <a:extLst>
                  <a:ext uri="{0D108BD9-81ED-4DB2-BD59-A6C34878D82A}">
                    <a16:rowId xmlns:a16="http://schemas.microsoft.com/office/drawing/2014/main" val="496147140"/>
                  </a:ext>
                </a:extLst>
              </a:tr>
              <a:tr h="360624">
                <a:tc>
                  <a:txBody>
                    <a:bodyPr/>
                    <a:lstStyle/>
                    <a:p>
                      <a:r>
                        <a:rPr lang="en-US" dirty="0"/>
                        <a:t>Married N (%)</a:t>
                      </a:r>
                    </a:p>
                  </a:txBody>
                  <a:tcPr/>
                </a:tc>
                <a:tc>
                  <a:txBody>
                    <a:bodyPr/>
                    <a:lstStyle/>
                    <a:p>
                      <a:pPr algn="ctr"/>
                      <a:r>
                        <a:rPr lang="en-US" dirty="0"/>
                        <a:t>422 (36%)</a:t>
                      </a:r>
                    </a:p>
                  </a:txBody>
                  <a:tcPr/>
                </a:tc>
                <a:tc>
                  <a:txBody>
                    <a:bodyPr/>
                    <a:lstStyle/>
                    <a:p>
                      <a:endParaRPr lang="en-US" dirty="0"/>
                    </a:p>
                  </a:txBody>
                  <a:tcPr/>
                </a:tc>
                <a:extLst>
                  <a:ext uri="{0D108BD9-81ED-4DB2-BD59-A6C34878D82A}">
                    <a16:rowId xmlns:a16="http://schemas.microsoft.com/office/drawing/2014/main" val="2942352148"/>
                  </a:ext>
                </a:extLst>
              </a:tr>
              <a:tr h="360624">
                <a:tc>
                  <a:txBody>
                    <a:bodyPr/>
                    <a:lstStyle/>
                    <a:p>
                      <a:r>
                        <a:rPr lang="en-US" b="1" dirty="0"/>
                        <a:t>Race</a:t>
                      </a:r>
                      <a:r>
                        <a:rPr lang="en-US" dirty="0"/>
                        <a:t>  N(%)</a:t>
                      </a:r>
                    </a:p>
                  </a:txBody>
                  <a:tcPr/>
                </a:tc>
                <a:tc>
                  <a:txBody>
                    <a:bodyPr/>
                    <a:lstStyle/>
                    <a:p>
                      <a:pPr algn="ctr"/>
                      <a:endParaRPr lang="en-US" dirty="0"/>
                    </a:p>
                  </a:txBody>
                  <a:tcPr/>
                </a:tc>
                <a:tc>
                  <a:txBody>
                    <a:bodyPr/>
                    <a:lstStyle/>
                    <a:p>
                      <a:endParaRPr lang="en-US" dirty="0"/>
                    </a:p>
                  </a:txBody>
                  <a:tcPr/>
                </a:tc>
                <a:extLst>
                  <a:ext uri="{0D108BD9-81ED-4DB2-BD59-A6C34878D82A}">
                    <a16:rowId xmlns:a16="http://schemas.microsoft.com/office/drawing/2014/main" val="1950590835"/>
                  </a:ext>
                </a:extLst>
              </a:tr>
              <a:tr h="360624">
                <a:tc>
                  <a:txBody>
                    <a:bodyPr/>
                    <a:lstStyle/>
                    <a:p>
                      <a:r>
                        <a:rPr lang="en-US" dirty="0"/>
                        <a:t>White</a:t>
                      </a:r>
                    </a:p>
                  </a:txBody>
                  <a:tcPr/>
                </a:tc>
                <a:tc>
                  <a:txBody>
                    <a:bodyPr/>
                    <a:lstStyle/>
                    <a:p>
                      <a:pPr algn="ctr"/>
                      <a:r>
                        <a:rPr lang="en-US" dirty="0"/>
                        <a:t>603 (52%)</a:t>
                      </a:r>
                    </a:p>
                  </a:txBody>
                  <a:tcPr/>
                </a:tc>
                <a:tc>
                  <a:txBody>
                    <a:bodyPr/>
                    <a:lstStyle/>
                    <a:p>
                      <a:endParaRPr lang="en-US" dirty="0"/>
                    </a:p>
                  </a:txBody>
                  <a:tcPr/>
                </a:tc>
                <a:extLst>
                  <a:ext uri="{0D108BD9-81ED-4DB2-BD59-A6C34878D82A}">
                    <a16:rowId xmlns:a16="http://schemas.microsoft.com/office/drawing/2014/main" val="3171001981"/>
                  </a:ext>
                </a:extLst>
              </a:tr>
              <a:tr h="360624">
                <a:tc>
                  <a:txBody>
                    <a:bodyPr/>
                    <a:lstStyle/>
                    <a:p>
                      <a:r>
                        <a:rPr lang="en-US" dirty="0"/>
                        <a:t>Black</a:t>
                      </a:r>
                    </a:p>
                  </a:txBody>
                  <a:tcPr/>
                </a:tc>
                <a:tc>
                  <a:txBody>
                    <a:bodyPr/>
                    <a:lstStyle/>
                    <a:p>
                      <a:pPr algn="ctr"/>
                      <a:r>
                        <a:rPr lang="en-US" dirty="0"/>
                        <a:t>552 (47%)</a:t>
                      </a:r>
                    </a:p>
                  </a:txBody>
                  <a:tcPr/>
                </a:tc>
                <a:tc>
                  <a:txBody>
                    <a:bodyPr/>
                    <a:lstStyle/>
                    <a:p>
                      <a:endParaRPr lang="en-US" dirty="0"/>
                    </a:p>
                  </a:txBody>
                  <a:tcPr/>
                </a:tc>
                <a:extLst>
                  <a:ext uri="{0D108BD9-81ED-4DB2-BD59-A6C34878D82A}">
                    <a16:rowId xmlns:a16="http://schemas.microsoft.com/office/drawing/2014/main" val="2650344098"/>
                  </a:ext>
                </a:extLst>
              </a:tr>
              <a:tr h="360624">
                <a:tc>
                  <a:txBody>
                    <a:bodyPr/>
                    <a:lstStyle/>
                    <a:p>
                      <a:r>
                        <a:rPr lang="en-US" dirty="0"/>
                        <a:t>Other</a:t>
                      </a:r>
                    </a:p>
                  </a:txBody>
                  <a:tcPr/>
                </a:tc>
                <a:tc>
                  <a:txBody>
                    <a:bodyPr/>
                    <a:lstStyle/>
                    <a:p>
                      <a:pPr algn="ctr"/>
                      <a:r>
                        <a:rPr lang="en-US" dirty="0"/>
                        <a:t>14 (1%)</a:t>
                      </a:r>
                    </a:p>
                  </a:txBody>
                  <a:tcPr/>
                </a:tc>
                <a:tc>
                  <a:txBody>
                    <a:bodyPr/>
                    <a:lstStyle/>
                    <a:p>
                      <a:endParaRPr lang="en-US" dirty="0"/>
                    </a:p>
                  </a:txBody>
                  <a:tcPr/>
                </a:tc>
                <a:extLst>
                  <a:ext uri="{0D108BD9-81ED-4DB2-BD59-A6C34878D82A}">
                    <a16:rowId xmlns:a16="http://schemas.microsoft.com/office/drawing/2014/main" val="2159838640"/>
                  </a:ext>
                </a:extLst>
              </a:tr>
              <a:tr h="360624">
                <a:tc>
                  <a:txBody>
                    <a:bodyPr/>
                    <a:lstStyle/>
                    <a:p>
                      <a:r>
                        <a:rPr lang="en-US" b="1" dirty="0"/>
                        <a:t>Insurer</a:t>
                      </a:r>
                      <a:r>
                        <a:rPr lang="en-US" dirty="0"/>
                        <a:t>  N(%):</a:t>
                      </a:r>
                    </a:p>
                  </a:txBody>
                  <a:tcPr/>
                </a:tc>
                <a:tc>
                  <a:txBody>
                    <a:bodyPr/>
                    <a:lstStyle/>
                    <a:p>
                      <a:pPr algn="ctr"/>
                      <a:endParaRPr lang="en-US" dirty="0"/>
                    </a:p>
                  </a:txBody>
                  <a:tcPr/>
                </a:tc>
                <a:tc>
                  <a:txBody>
                    <a:bodyPr/>
                    <a:lstStyle/>
                    <a:p>
                      <a:endParaRPr lang="en-US" dirty="0"/>
                    </a:p>
                  </a:txBody>
                  <a:tcPr/>
                </a:tc>
                <a:extLst>
                  <a:ext uri="{0D108BD9-81ED-4DB2-BD59-A6C34878D82A}">
                    <a16:rowId xmlns:a16="http://schemas.microsoft.com/office/drawing/2014/main" val="2362719599"/>
                  </a:ext>
                </a:extLst>
              </a:tr>
              <a:tr h="360624">
                <a:tc>
                  <a:txBody>
                    <a:bodyPr/>
                    <a:lstStyle/>
                    <a:p>
                      <a:r>
                        <a:rPr lang="en-US" dirty="0"/>
                        <a:t>Medicare</a:t>
                      </a:r>
                    </a:p>
                  </a:txBody>
                  <a:tcPr/>
                </a:tc>
                <a:tc>
                  <a:txBody>
                    <a:bodyPr/>
                    <a:lstStyle/>
                    <a:p>
                      <a:pPr algn="ctr"/>
                      <a:r>
                        <a:rPr lang="en-US" dirty="0"/>
                        <a:t>837 (72%)</a:t>
                      </a:r>
                    </a:p>
                  </a:txBody>
                  <a:tcPr/>
                </a:tc>
                <a:tc>
                  <a:txBody>
                    <a:bodyPr/>
                    <a:lstStyle/>
                    <a:p>
                      <a:endParaRPr lang="en-US" dirty="0"/>
                    </a:p>
                  </a:txBody>
                  <a:tcPr/>
                </a:tc>
                <a:extLst>
                  <a:ext uri="{0D108BD9-81ED-4DB2-BD59-A6C34878D82A}">
                    <a16:rowId xmlns:a16="http://schemas.microsoft.com/office/drawing/2014/main" val="1070114317"/>
                  </a:ext>
                </a:extLst>
              </a:tr>
              <a:tr h="360624">
                <a:tc>
                  <a:txBody>
                    <a:bodyPr/>
                    <a:lstStyle/>
                    <a:p>
                      <a:r>
                        <a:rPr lang="en-US" dirty="0"/>
                        <a:t>Private</a:t>
                      </a:r>
                    </a:p>
                  </a:txBody>
                  <a:tcPr/>
                </a:tc>
                <a:tc>
                  <a:txBody>
                    <a:bodyPr/>
                    <a:lstStyle/>
                    <a:p>
                      <a:pPr algn="ctr"/>
                      <a:r>
                        <a:rPr lang="en-US" dirty="0"/>
                        <a:t>156 (13%)</a:t>
                      </a:r>
                    </a:p>
                  </a:txBody>
                  <a:tcPr/>
                </a:tc>
                <a:tc>
                  <a:txBody>
                    <a:bodyPr/>
                    <a:lstStyle/>
                    <a:p>
                      <a:endParaRPr lang="en-US" dirty="0"/>
                    </a:p>
                  </a:txBody>
                  <a:tcPr/>
                </a:tc>
                <a:extLst>
                  <a:ext uri="{0D108BD9-81ED-4DB2-BD59-A6C34878D82A}">
                    <a16:rowId xmlns:a16="http://schemas.microsoft.com/office/drawing/2014/main" val="2611462150"/>
                  </a:ext>
                </a:extLst>
              </a:tr>
              <a:tr h="360624">
                <a:tc>
                  <a:txBody>
                    <a:bodyPr/>
                    <a:lstStyle/>
                    <a:p>
                      <a:r>
                        <a:rPr lang="en-US" dirty="0"/>
                        <a:t>Medicaid</a:t>
                      </a:r>
                    </a:p>
                  </a:txBody>
                  <a:tcPr/>
                </a:tc>
                <a:tc>
                  <a:txBody>
                    <a:bodyPr/>
                    <a:lstStyle/>
                    <a:p>
                      <a:pPr algn="ctr"/>
                      <a:r>
                        <a:rPr lang="en-US" dirty="0"/>
                        <a:t>74 (6%)</a:t>
                      </a:r>
                    </a:p>
                  </a:txBody>
                  <a:tcPr/>
                </a:tc>
                <a:tc>
                  <a:txBody>
                    <a:bodyPr/>
                    <a:lstStyle/>
                    <a:p>
                      <a:endParaRPr lang="en-US" dirty="0"/>
                    </a:p>
                  </a:txBody>
                  <a:tcPr/>
                </a:tc>
                <a:extLst>
                  <a:ext uri="{0D108BD9-81ED-4DB2-BD59-A6C34878D82A}">
                    <a16:rowId xmlns:a16="http://schemas.microsoft.com/office/drawing/2014/main" val="2359126955"/>
                  </a:ext>
                </a:extLst>
              </a:tr>
              <a:tr h="360624">
                <a:tc>
                  <a:txBody>
                    <a:bodyPr/>
                    <a:lstStyle/>
                    <a:p>
                      <a:r>
                        <a:rPr lang="en-US" dirty="0"/>
                        <a:t>Other</a:t>
                      </a:r>
                    </a:p>
                  </a:txBody>
                  <a:tcPr/>
                </a:tc>
                <a:tc>
                  <a:txBody>
                    <a:bodyPr/>
                    <a:lstStyle/>
                    <a:p>
                      <a:pPr algn="ctr"/>
                      <a:r>
                        <a:rPr lang="en-US" dirty="0"/>
                        <a:t>102 (9%)</a:t>
                      </a:r>
                    </a:p>
                  </a:txBody>
                  <a:tcPr/>
                </a:tc>
                <a:tc>
                  <a:txBody>
                    <a:bodyPr/>
                    <a:lstStyle/>
                    <a:p>
                      <a:endParaRPr lang="en-US" dirty="0"/>
                    </a:p>
                  </a:txBody>
                  <a:tcPr/>
                </a:tc>
                <a:extLst>
                  <a:ext uri="{0D108BD9-81ED-4DB2-BD59-A6C34878D82A}">
                    <a16:rowId xmlns:a16="http://schemas.microsoft.com/office/drawing/2014/main" val="70366403"/>
                  </a:ext>
                </a:extLst>
              </a:tr>
            </a:tbl>
          </a:graphicData>
        </a:graphic>
      </p:graphicFrame>
    </p:spTree>
    <p:extLst>
      <p:ext uri="{BB962C8B-B14F-4D97-AF65-F5344CB8AC3E}">
        <p14:creationId xmlns:p14="http://schemas.microsoft.com/office/powerpoint/2010/main" val="1763757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8301-87CA-7C67-C413-F20E933C3861}"/>
              </a:ext>
            </a:extLst>
          </p:cNvPr>
          <p:cNvSpPr>
            <a:spLocks noGrp="1"/>
          </p:cNvSpPr>
          <p:nvPr>
            <p:ph type="title"/>
          </p:nvPr>
        </p:nvSpPr>
        <p:spPr/>
        <p:txBody>
          <a:bodyPr/>
          <a:lstStyle/>
          <a:p>
            <a:pPr algn="ctr"/>
            <a:r>
              <a:rPr lang="en-US" dirty="0"/>
              <a:t>Subgroup Comparisons:</a:t>
            </a:r>
            <a:br>
              <a:rPr lang="en-US" dirty="0"/>
            </a:br>
            <a:r>
              <a:rPr lang="en-US" dirty="0"/>
              <a:t> PC Consult &lt;= 3 days of Admit vs &gt;3 days</a:t>
            </a:r>
          </a:p>
        </p:txBody>
      </p:sp>
      <p:sp>
        <p:nvSpPr>
          <p:cNvPr id="3" name="Content Placeholder 2">
            <a:extLst>
              <a:ext uri="{FF2B5EF4-FFF2-40B4-BE49-F238E27FC236}">
                <a16:creationId xmlns:a16="http://schemas.microsoft.com/office/drawing/2014/main" id="{E1F0FFFD-E052-5889-7DAC-32860074D6A0}"/>
              </a:ext>
            </a:extLst>
          </p:cNvPr>
          <p:cNvSpPr>
            <a:spLocks noGrp="1"/>
          </p:cNvSpPr>
          <p:nvPr>
            <p:ph idx="1"/>
          </p:nvPr>
        </p:nvSpPr>
        <p:spPr/>
        <p:txBody>
          <a:bodyPr>
            <a:normAutofit/>
          </a:bodyPr>
          <a:lstStyle/>
          <a:p>
            <a:r>
              <a:rPr lang="en-US" b="1" dirty="0"/>
              <a:t>40% (N=480) of patients had consult within 3 days of admissions</a:t>
            </a:r>
          </a:p>
          <a:p>
            <a:pPr lvl="1"/>
            <a:r>
              <a:rPr lang="en-US" dirty="0"/>
              <a:t>Of These 90% were discharged alive</a:t>
            </a:r>
          </a:p>
          <a:p>
            <a:pPr lvl="1"/>
            <a:r>
              <a:rPr lang="en-US" dirty="0"/>
              <a:t>Mean days to discharge from PC consult= 4.8 (SD 8.7)  </a:t>
            </a:r>
          </a:p>
          <a:p>
            <a:pPr lvl="1"/>
            <a:r>
              <a:rPr lang="en-US" dirty="0"/>
              <a:t>Mean overall LOS =  6.9 (SD 8.7)</a:t>
            </a:r>
          </a:p>
          <a:p>
            <a:pPr lvl="1"/>
            <a:r>
              <a:rPr lang="en-US" dirty="0"/>
              <a:t>52.5% had a DH death record file within the observation time</a:t>
            </a:r>
          </a:p>
          <a:p>
            <a:pPr lvl="1"/>
            <a:endParaRPr lang="en-US" dirty="0"/>
          </a:p>
          <a:p>
            <a:r>
              <a:rPr lang="en-US" b="1" dirty="0"/>
              <a:t>60% of patents has PC consult =&gt; 4 days after admission</a:t>
            </a:r>
          </a:p>
          <a:p>
            <a:pPr lvl="1"/>
            <a:r>
              <a:rPr lang="en-US" dirty="0"/>
              <a:t>Of these 85% were discharges alive (p=.0153)</a:t>
            </a:r>
          </a:p>
          <a:p>
            <a:pPr lvl="1"/>
            <a:r>
              <a:rPr lang="en-US" dirty="0"/>
              <a:t>Mean days to discharge from PC consult= 8.3 (SD 15.9) (p&lt;.0001)</a:t>
            </a:r>
          </a:p>
          <a:p>
            <a:pPr lvl="1"/>
            <a:r>
              <a:rPr lang="en-US" dirty="0"/>
              <a:t>Mean overall LOS =  21.8 (SD 41.2) (&lt;.0001)</a:t>
            </a:r>
          </a:p>
          <a:p>
            <a:pPr lvl="1"/>
            <a:r>
              <a:rPr lang="en-US" dirty="0"/>
              <a:t>62.2% had a DH death record file within the observation time (p=.0008)</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221794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E39F6-44A1-6D5F-F673-28EFCCCDC75B}"/>
              </a:ext>
            </a:extLst>
          </p:cNvPr>
          <p:cNvSpPr>
            <a:spLocks noGrp="1"/>
          </p:cNvSpPr>
          <p:nvPr>
            <p:ph type="title"/>
          </p:nvPr>
        </p:nvSpPr>
        <p:spPr>
          <a:xfrm>
            <a:off x="0" y="1"/>
            <a:ext cx="10515600" cy="847898"/>
          </a:xfrm>
        </p:spPr>
        <p:txBody>
          <a:bodyPr anchor="ctr">
            <a:normAutofit/>
          </a:bodyPr>
          <a:lstStyle/>
          <a:p>
            <a:r>
              <a:rPr lang="en-US" dirty="0"/>
              <a:t>Propensity Score Matched Results</a:t>
            </a:r>
          </a:p>
        </p:txBody>
      </p:sp>
      <p:graphicFrame>
        <p:nvGraphicFramePr>
          <p:cNvPr id="17" name="Content Placeholder 2">
            <a:extLst>
              <a:ext uri="{FF2B5EF4-FFF2-40B4-BE49-F238E27FC236}">
                <a16:creationId xmlns:a16="http://schemas.microsoft.com/office/drawing/2014/main" id="{94E67D7B-CE26-D17D-9DE9-39D9E99FDCE4}"/>
              </a:ext>
            </a:extLst>
          </p:cNvPr>
          <p:cNvGraphicFramePr>
            <a:graphicFrameLocks noGrp="1"/>
          </p:cNvGraphicFramePr>
          <p:nvPr>
            <p:ph sz="half" idx="2"/>
            <p:extLst>
              <p:ext uri="{D42A27DB-BD31-4B8C-83A1-F6EECF244321}">
                <p14:modId xmlns:p14="http://schemas.microsoft.com/office/powerpoint/2010/main" val="2912599610"/>
              </p:ext>
            </p:extLst>
          </p:nvPr>
        </p:nvGraphicFramePr>
        <p:xfrm>
          <a:off x="6502400" y="1524000"/>
          <a:ext cx="53848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6D81F0B8-4EFF-E8D5-B654-D48CAEEBD520}"/>
              </a:ext>
            </a:extLst>
          </p:cNvPr>
          <p:cNvPicPr>
            <a:picLocks noChangeAspect="1"/>
          </p:cNvPicPr>
          <p:nvPr/>
        </p:nvPicPr>
        <p:blipFill>
          <a:blip r:embed="rId7"/>
          <a:stretch>
            <a:fillRect/>
          </a:stretch>
        </p:blipFill>
        <p:spPr>
          <a:xfrm>
            <a:off x="134931" y="1849401"/>
            <a:ext cx="6226054" cy="3933125"/>
          </a:xfrm>
          <a:prstGeom prst="rect">
            <a:avLst/>
          </a:prstGeom>
        </p:spPr>
      </p:pic>
      <p:sp>
        <p:nvSpPr>
          <p:cNvPr id="12" name="TextBox 11">
            <a:extLst>
              <a:ext uri="{FF2B5EF4-FFF2-40B4-BE49-F238E27FC236}">
                <a16:creationId xmlns:a16="http://schemas.microsoft.com/office/drawing/2014/main" id="{637E8D14-3246-8B04-E76F-7284C55CF150}"/>
              </a:ext>
            </a:extLst>
          </p:cNvPr>
          <p:cNvSpPr txBox="1"/>
          <p:nvPr/>
        </p:nvSpPr>
        <p:spPr>
          <a:xfrm>
            <a:off x="134931" y="5860698"/>
            <a:ext cx="1896032" cy="923330"/>
          </a:xfrm>
          <a:prstGeom prst="rect">
            <a:avLst/>
          </a:prstGeom>
          <a:noFill/>
        </p:spPr>
        <p:txBody>
          <a:bodyPr wrap="none" rtlCol="0">
            <a:spAutoFit/>
          </a:bodyPr>
          <a:lstStyle/>
          <a:p>
            <a:r>
              <a:rPr lang="en-US" dirty="0"/>
              <a:t>Match Sample</a:t>
            </a:r>
          </a:p>
          <a:p>
            <a:r>
              <a:rPr lang="en-US" dirty="0"/>
              <a:t>278 Early Consults</a:t>
            </a:r>
          </a:p>
          <a:p>
            <a:r>
              <a:rPr lang="en-US" dirty="0"/>
              <a:t>278 Late Consults</a:t>
            </a:r>
          </a:p>
        </p:txBody>
      </p:sp>
    </p:spTree>
    <p:extLst>
      <p:ext uri="{BB962C8B-B14F-4D97-AF65-F5344CB8AC3E}">
        <p14:creationId xmlns:p14="http://schemas.microsoft.com/office/powerpoint/2010/main" val="713248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6F361-FC7A-291E-828D-E8D9FAFE9714}"/>
              </a:ext>
            </a:extLst>
          </p:cNvPr>
          <p:cNvSpPr>
            <a:spLocks noGrp="1"/>
          </p:cNvSpPr>
          <p:nvPr>
            <p:ph type="title"/>
          </p:nvPr>
        </p:nvSpPr>
        <p:spPr/>
        <p:txBody>
          <a:bodyPr>
            <a:normAutofit/>
          </a:bodyPr>
          <a:lstStyle/>
          <a:p>
            <a:pPr algn="ctr"/>
            <a:r>
              <a:rPr lang="en-US" sz="2800" dirty="0"/>
              <a:t>Mean LOS, General Medicine Cost and ICU Cost</a:t>
            </a:r>
            <a:br>
              <a:rPr lang="en-US" sz="2800" dirty="0"/>
            </a:br>
            <a:r>
              <a:rPr lang="en-US" sz="2800" dirty="0"/>
              <a:t>for </a:t>
            </a:r>
            <a:r>
              <a:rPr lang="en-US" sz="2800" b="1" dirty="0"/>
              <a:t>Matched Groups </a:t>
            </a:r>
            <a:r>
              <a:rPr lang="en-US" sz="2800" dirty="0"/>
              <a:t>Controlling for Demographics</a:t>
            </a:r>
          </a:p>
        </p:txBody>
      </p:sp>
      <p:graphicFrame>
        <p:nvGraphicFramePr>
          <p:cNvPr id="4" name="Content Placeholder 3">
            <a:extLst>
              <a:ext uri="{FF2B5EF4-FFF2-40B4-BE49-F238E27FC236}">
                <a16:creationId xmlns:a16="http://schemas.microsoft.com/office/drawing/2014/main" id="{99C881A2-9ED1-D2BF-310E-0B8BC7C3122E}"/>
              </a:ext>
            </a:extLst>
          </p:cNvPr>
          <p:cNvGraphicFramePr>
            <a:graphicFrameLocks noGrp="1"/>
          </p:cNvGraphicFramePr>
          <p:nvPr>
            <p:ph idx="1"/>
            <p:extLst>
              <p:ext uri="{D42A27DB-BD31-4B8C-83A1-F6EECF244321}">
                <p14:modId xmlns:p14="http://schemas.microsoft.com/office/powerpoint/2010/main" val="3871956338"/>
              </p:ext>
            </p:extLst>
          </p:nvPr>
        </p:nvGraphicFramePr>
        <p:xfrm>
          <a:off x="1026886" y="1688465"/>
          <a:ext cx="10515601" cy="3383280"/>
        </p:xfrm>
        <a:graphic>
          <a:graphicData uri="http://schemas.openxmlformats.org/drawingml/2006/table">
            <a:tbl>
              <a:tblPr firstRow="1" bandRow="1">
                <a:tableStyleId>{5C22544A-7EE6-4342-B048-85BDC9FD1C3A}</a:tableStyleId>
              </a:tblPr>
              <a:tblGrid>
                <a:gridCol w="2679095">
                  <a:extLst>
                    <a:ext uri="{9D8B030D-6E8A-4147-A177-3AD203B41FA5}">
                      <a16:colId xmlns:a16="http://schemas.microsoft.com/office/drawing/2014/main" val="342686745"/>
                    </a:ext>
                  </a:extLst>
                </a:gridCol>
                <a:gridCol w="2167467">
                  <a:extLst>
                    <a:ext uri="{9D8B030D-6E8A-4147-A177-3AD203B41FA5}">
                      <a16:colId xmlns:a16="http://schemas.microsoft.com/office/drawing/2014/main" val="3512278951"/>
                    </a:ext>
                  </a:extLst>
                </a:gridCol>
                <a:gridCol w="2220685">
                  <a:extLst>
                    <a:ext uri="{9D8B030D-6E8A-4147-A177-3AD203B41FA5}">
                      <a16:colId xmlns:a16="http://schemas.microsoft.com/office/drawing/2014/main" val="2003844799"/>
                    </a:ext>
                  </a:extLst>
                </a:gridCol>
                <a:gridCol w="2298096">
                  <a:extLst>
                    <a:ext uri="{9D8B030D-6E8A-4147-A177-3AD203B41FA5}">
                      <a16:colId xmlns:a16="http://schemas.microsoft.com/office/drawing/2014/main" val="3649269586"/>
                    </a:ext>
                  </a:extLst>
                </a:gridCol>
                <a:gridCol w="1150258">
                  <a:extLst>
                    <a:ext uri="{9D8B030D-6E8A-4147-A177-3AD203B41FA5}">
                      <a16:colId xmlns:a16="http://schemas.microsoft.com/office/drawing/2014/main" val="2974186211"/>
                    </a:ext>
                  </a:extLst>
                </a:gridCol>
              </a:tblGrid>
              <a:tr h="370840">
                <a:tc>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PC Consult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 &lt;= 3 Days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N=278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PC Consult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 &gt;3 Days</a:t>
                      </a:r>
                    </a:p>
                    <a:p>
                      <a:pPr algn="ctr"/>
                      <a:r>
                        <a:rPr lang="en-US" dirty="0"/>
                        <a:t>N=278</a:t>
                      </a:r>
                    </a:p>
                  </a:txBody>
                  <a:tcPr/>
                </a:tc>
                <a:tc>
                  <a:txBody>
                    <a:bodyPr/>
                    <a:lstStyle/>
                    <a:p>
                      <a:pPr algn="ctr"/>
                      <a:r>
                        <a:rPr lang="en-US" dirty="0"/>
                        <a:t>Difference</a:t>
                      </a:r>
                    </a:p>
                    <a:p>
                      <a:pPr algn="ctr"/>
                      <a:r>
                        <a:rPr lang="en-US" dirty="0"/>
                        <a:t>(B-A)</a:t>
                      </a:r>
                    </a:p>
                  </a:txBody>
                  <a:tcPr/>
                </a:tc>
                <a:tc>
                  <a:txBody>
                    <a:bodyPr/>
                    <a:lstStyle/>
                    <a:p>
                      <a:r>
                        <a:rPr lang="en-US" dirty="0"/>
                        <a:t>Statistic</a:t>
                      </a:r>
                    </a:p>
                  </a:txBody>
                  <a:tcPr/>
                </a:tc>
                <a:extLst>
                  <a:ext uri="{0D108BD9-81ED-4DB2-BD59-A6C34878D82A}">
                    <a16:rowId xmlns:a16="http://schemas.microsoft.com/office/drawing/2014/main" val="3323268357"/>
                  </a:ext>
                </a:extLst>
              </a:tr>
              <a:tr h="370840">
                <a:tc>
                  <a:txBody>
                    <a:bodyPr/>
                    <a:lstStyle/>
                    <a:p>
                      <a:r>
                        <a:rPr lang="en-US" dirty="0"/>
                        <a:t>Mean LOS [median]</a:t>
                      </a:r>
                    </a:p>
                    <a:p>
                      <a:r>
                        <a:rPr lang="en-US" dirty="0"/>
                        <a:t>(95% CI)</a:t>
                      </a:r>
                    </a:p>
                  </a:txBody>
                  <a:tcPr/>
                </a:tc>
                <a:tc>
                  <a:txBody>
                    <a:bodyPr/>
                    <a:lstStyle/>
                    <a:p>
                      <a:pPr algn="ctr"/>
                      <a:r>
                        <a:rPr lang="en-US" dirty="0"/>
                        <a:t>6.3  [4]</a:t>
                      </a:r>
                    </a:p>
                    <a:p>
                      <a:pPr algn="ctr"/>
                      <a:r>
                        <a:rPr lang="en-US" dirty="0"/>
                        <a:t>(4.8 – 8.2)</a:t>
                      </a:r>
                    </a:p>
                  </a:txBody>
                  <a:tcPr/>
                </a:tc>
                <a:tc>
                  <a:txBody>
                    <a:bodyPr/>
                    <a:lstStyle/>
                    <a:p>
                      <a:pPr algn="ctr"/>
                      <a:r>
                        <a:rPr lang="en-US" dirty="0"/>
                        <a:t>16.8 [7]</a:t>
                      </a:r>
                    </a:p>
                    <a:p>
                      <a:pPr algn="ctr"/>
                      <a:r>
                        <a:rPr lang="en-US" dirty="0"/>
                        <a:t>(12.8 – 22.1)</a:t>
                      </a:r>
                    </a:p>
                  </a:txBody>
                  <a:tcPr/>
                </a:tc>
                <a:tc>
                  <a:txBody>
                    <a:bodyPr/>
                    <a:lstStyle/>
                    <a:p>
                      <a:pPr algn="ctr"/>
                      <a:r>
                        <a:rPr lang="en-US" b="1" dirty="0">
                          <a:solidFill>
                            <a:schemeClr val="tx1"/>
                          </a:solidFill>
                        </a:rPr>
                        <a:t>10.5</a:t>
                      </a:r>
                    </a:p>
                    <a:p>
                      <a:pPr algn="ctr"/>
                      <a:r>
                        <a:rPr lang="en-US" b="1" dirty="0">
                          <a:solidFill>
                            <a:schemeClr val="tx1"/>
                          </a:solidFill>
                        </a:rPr>
                        <a:t>(8.0 – 13.9)</a:t>
                      </a:r>
                    </a:p>
                  </a:txBody>
                  <a:tcPr/>
                </a:tc>
                <a:tc>
                  <a:txBody>
                    <a:bodyPr/>
                    <a:lstStyle/>
                    <a:p>
                      <a:pPr algn="ctr"/>
                      <a:r>
                        <a:rPr lang="en-US" dirty="0"/>
                        <a:t>P&lt;.0001</a:t>
                      </a:r>
                    </a:p>
                  </a:txBody>
                  <a:tcPr/>
                </a:tc>
                <a:extLst>
                  <a:ext uri="{0D108BD9-81ED-4DB2-BD59-A6C34878D82A}">
                    <a16:rowId xmlns:a16="http://schemas.microsoft.com/office/drawing/2014/main" val="3984483752"/>
                  </a:ext>
                </a:extLst>
              </a:tr>
              <a:tr h="370840">
                <a:tc>
                  <a:txBody>
                    <a:bodyPr/>
                    <a:lstStyle/>
                    <a:p>
                      <a:r>
                        <a:rPr lang="en-US" dirty="0"/>
                        <a:t>General Medicine  Stay</a:t>
                      </a:r>
                    </a:p>
                    <a:p>
                      <a:r>
                        <a:rPr lang="en-US" dirty="0"/>
                        <a:t>Mean Total Cost per Admission (95% CI)</a:t>
                      </a:r>
                    </a:p>
                  </a:txBody>
                  <a:tcPr/>
                </a:tc>
                <a:tc>
                  <a:txBody>
                    <a:bodyPr/>
                    <a:lstStyle/>
                    <a:p>
                      <a:pPr algn="ctr"/>
                      <a:r>
                        <a:rPr lang="en-US" dirty="0"/>
                        <a:t>$19,413</a:t>
                      </a:r>
                    </a:p>
                    <a:p>
                      <a:pPr algn="ctr"/>
                      <a:r>
                        <a:rPr lang="en-US" dirty="0"/>
                        <a:t>($15,207 - $24,782)</a:t>
                      </a:r>
                    </a:p>
                  </a:txBody>
                  <a:tcPr/>
                </a:tc>
                <a:tc>
                  <a:txBody>
                    <a:bodyPr/>
                    <a:lstStyle/>
                    <a:p>
                      <a:pPr algn="ctr"/>
                      <a:r>
                        <a:rPr lang="en-US" dirty="0"/>
                        <a:t>$47,168</a:t>
                      </a:r>
                    </a:p>
                    <a:p>
                      <a:pPr algn="ctr"/>
                      <a:r>
                        <a:rPr lang="en-US" dirty="0"/>
                        <a:t>($36,787 - $60,477)</a:t>
                      </a:r>
                    </a:p>
                  </a:txBody>
                  <a:tcPr/>
                </a:tc>
                <a:tc>
                  <a:txBody>
                    <a:bodyPr/>
                    <a:lstStyle/>
                    <a:p>
                      <a:pPr algn="ctr"/>
                      <a:r>
                        <a:rPr lang="en-US" b="1" dirty="0">
                          <a:solidFill>
                            <a:schemeClr val="tx1"/>
                          </a:solidFill>
                        </a:rPr>
                        <a:t>$27,755</a:t>
                      </a:r>
                    </a:p>
                    <a:p>
                      <a:pPr algn="ctr"/>
                      <a:r>
                        <a:rPr lang="en-US" b="1" dirty="0">
                          <a:solidFill>
                            <a:schemeClr val="tx1"/>
                          </a:solidFill>
                        </a:rPr>
                        <a:t>($21,580 - $35,695)</a:t>
                      </a:r>
                    </a:p>
                  </a:txBody>
                  <a:tcPr/>
                </a:tc>
                <a:tc>
                  <a:txBody>
                    <a:bodyPr/>
                    <a:lstStyle/>
                    <a:p>
                      <a:pPr algn="ctr"/>
                      <a:r>
                        <a:rPr lang="en-US" dirty="0"/>
                        <a:t>p&lt;.0001</a:t>
                      </a:r>
                    </a:p>
                  </a:txBody>
                  <a:tcPr/>
                </a:tc>
                <a:extLst>
                  <a:ext uri="{0D108BD9-81ED-4DB2-BD59-A6C34878D82A}">
                    <a16:rowId xmlns:a16="http://schemas.microsoft.com/office/drawing/2014/main" val="2187506400"/>
                  </a:ext>
                </a:extLst>
              </a:tr>
              <a:tr h="370840">
                <a:tc>
                  <a:txBody>
                    <a:bodyPr/>
                    <a:lstStyle/>
                    <a:p>
                      <a:r>
                        <a:rPr lang="en-US" dirty="0"/>
                        <a:t>Stay with ICU</a:t>
                      </a:r>
                    </a:p>
                    <a:p>
                      <a:r>
                        <a:rPr lang="en-US" dirty="0"/>
                        <a:t>Mean Total Cost per Admission (95% CI)</a:t>
                      </a:r>
                    </a:p>
                  </a:txBody>
                  <a:tcPr/>
                </a:tc>
                <a:tc>
                  <a:txBody>
                    <a:bodyPr/>
                    <a:lstStyle/>
                    <a:p>
                      <a:pPr algn="ctr"/>
                      <a:r>
                        <a:rPr lang="en-US" dirty="0"/>
                        <a:t>$42,305</a:t>
                      </a:r>
                    </a:p>
                    <a:p>
                      <a:pPr algn="ctr"/>
                      <a:r>
                        <a:rPr lang="en-US" dirty="0"/>
                        <a:t>($33,351 - $53,665)</a:t>
                      </a:r>
                    </a:p>
                  </a:txBody>
                  <a:tcPr/>
                </a:tc>
                <a:tc>
                  <a:txBody>
                    <a:bodyPr/>
                    <a:lstStyle/>
                    <a:p>
                      <a:pPr algn="ctr"/>
                      <a:r>
                        <a:rPr lang="en-US" dirty="0"/>
                        <a:t>$96,491</a:t>
                      </a:r>
                    </a:p>
                    <a:p>
                      <a:pPr algn="ctr"/>
                      <a:r>
                        <a:rPr lang="en-US" dirty="0"/>
                        <a:t>($75,760 - $122,896)</a:t>
                      </a:r>
                    </a:p>
                  </a:txBody>
                  <a:tcPr/>
                </a:tc>
                <a:tc>
                  <a:txBody>
                    <a:bodyPr/>
                    <a:lstStyle/>
                    <a:p>
                      <a:pPr algn="ctr"/>
                      <a:r>
                        <a:rPr lang="en-US" b="1" dirty="0">
                          <a:solidFill>
                            <a:schemeClr val="tx1"/>
                          </a:solidFill>
                        </a:rPr>
                        <a:t>$54,186</a:t>
                      </a:r>
                    </a:p>
                    <a:p>
                      <a:pPr algn="ctr"/>
                      <a:r>
                        <a:rPr lang="en-US" b="1" dirty="0">
                          <a:solidFill>
                            <a:schemeClr val="tx1"/>
                          </a:solidFill>
                        </a:rPr>
                        <a:t>($42,409 - $69,231)</a:t>
                      </a:r>
                    </a:p>
                  </a:txBody>
                  <a:tcPr/>
                </a:tc>
                <a:tc>
                  <a:txBody>
                    <a:bodyPr/>
                    <a:lstStyle/>
                    <a:p>
                      <a:pPr algn="ctr"/>
                      <a:r>
                        <a:rPr lang="en-US" dirty="0"/>
                        <a:t>p&lt;.0001</a:t>
                      </a:r>
                    </a:p>
                  </a:txBody>
                  <a:tcPr/>
                </a:tc>
                <a:extLst>
                  <a:ext uri="{0D108BD9-81ED-4DB2-BD59-A6C34878D82A}">
                    <a16:rowId xmlns:a16="http://schemas.microsoft.com/office/drawing/2014/main" val="644189384"/>
                  </a:ext>
                </a:extLst>
              </a:tr>
            </a:tbl>
          </a:graphicData>
        </a:graphic>
      </p:graphicFrame>
    </p:spTree>
    <p:extLst>
      <p:ext uri="{BB962C8B-B14F-4D97-AF65-F5344CB8AC3E}">
        <p14:creationId xmlns:p14="http://schemas.microsoft.com/office/powerpoint/2010/main" val="3441753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3DFB-437B-2A88-67FE-A0D8A0BE1F93}"/>
              </a:ext>
            </a:extLst>
          </p:cNvPr>
          <p:cNvSpPr>
            <a:spLocks noGrp="1"/>
          </p:cNvSpPr>
          <p:nvPr>
            <p:ph type="title"/>
          </p:nvPr>
        </p:nvSpPr>
        <p:spPr>
          <a:xfrm>
            <a:off x="0" y="852568"/>
            <a:ext cx="10725912" cy="693141"/>
          </a:xfrm>
        </p:spPr>
        <p:txBody>
          <a:bodyPr/>
          <a:lstStyle/>
          <a:p>
            <a:r>
              <a:rPr lang="en-US" dirty="0"/>
              <a:t>Qualitative Feedback: Patients &amp; Providers</a:t>
            </a:r>
          </a:p>
        </p:txBody>
      </p:sp>
      <p:sp>
        <p:nvSpPr>
          <p:cNvPr id="3" name="Content Placeholder 2">
            <a:extLst>
              <a:ext uri="{FF2B5EF4-FFF2-40B4-BE49-F238E27FC236}">
                <a16:creationId xmlns:a16="http://schemas.microsoft.com/office/drawing/2014/main" id="{F5011C46-AB9C-B81C-4075-A80A6403D1AD}"/>
              </a:ext>
            </a:extLst>
          </p:cNvPr>
          <p:cNvSpPr>
            <a:spLocks noGrp="1"/>
          </p:cNvSpPr>
          <p:nvPr>
            <p:ph idx="1"/>
          </p:nvPr>
        </p:nvSpPr>
        <p:spPr>
          <a:xfrm>
            <a:off x="1" y="1451610"/>
            <a:ext cx="12156520" cy="4303310"/>
          </a:xfrm>
        </p:spPr>
        <p:txBody>
          <a:bodyPr>
            <a:noAutofit/>
          </a:bodyPr>
          <a:lstStyle/>
          <a:p>
            <a:pPr marL="182880" lvl="1" indent="0">
              <a:lnSpc>
                <a:spcPct val="100000"/>
              </a:lnSpc>
              <a:spcBef>
                <a:spcPts val="0"/>
              </a:spcBef>
              <a:buNone/>
            </a:pPr>
            <a:r>
              <a:rPr lang="en-US" dirty="0">
                <a:latin typeface="Verdana" panose="020B0604030504040204" pitchFamily="34" charset="0"/>
              </a:rPr>
              <a:t>Patients and providers consistently describe tele palliative care as compassionate, high‑value, and essential. Expressing strong demand for expanded availability &amp; follow‑up.</a:t>
            </a:r>
            <a:endParaRPr lang="en-US" sz="2000" dirty="0">
              <a:latin typeface="Verdana" panose="020B0604030504040204" pitchFamily="34" charset="0"/>
            </a:endParaRPr>
          </a:p>
          <a:p>
            <a:pPr>
              <a:lnSpc>
                <a:spcPct val="120000"/>
              </a:lnSpc>
              <a:defRPr b="1"/>
            </a:pPr>
            <a:r>
              <a:rPr lang="en-US" sz="2000" dirty="0">
                <a:solidFill>
                  <a:srgbClr val="004CA9"/>
                </a:solidFill>
                <a:latin typeface="Verdana" panose="020B0604030504040204" pitchFamily="34" charset="0"/>
              </a:rPr>
              <a:t>Patient &amp; Family Voices</a:t>
            </a:r>
          </a:p>
          <a:p>
            <a:pPr lvl="1">
              <a:lnSpc>
                <a:spcPct val="120000"/>
              </a:lnSpc>
            </a:pPr>
            <a:r>
              <a:rPr lang="en-US" dirty="0">
                <a:latin typeface="Verdana" panose="020B0604030504040204" pitchFamily="34" charset="0"/>
              </a:rPr>
              <a:t>“The video was perfect solution for those of us out of town to be a part in discussion.”</a:t>
            </a:r>
          </a:p>
          <a:p>
            <a:pPr lvl="1">
              <a:lnSpc>
                <a:spcPct val="120000"/>
              </a:lnSpc>
            </a:pPr>
            <a:r>
              <a:rPr lang="en-US" dirty="0">
                <a:latin typeface="Verdana" panose="020B0604030504040204" pitchFamily="34" charset="0"/>
              </a:rPr>
              <a:t>“Feel very fortunate to have had the service of the palliative consult.”</a:t>
            </a:r>
            <a:endParaRPr lang="en-US" sz="2000" dirty="0">
              <a:latin typeface="Verdana" panose="020B0604030504040204" pitchFamily="34" charset="0"/>
            </a:endParaRPr>
          </a:p>
          <a:p>
            <a:pPr>
              <a:lnSpc>
                <a:spcPct val="120000"/>
              </a:lnSpc>
              <a:defRPr b="1"/>
            </a:pPr>
            <a:r>
              <a:rPr lang="en-US" sz="2000" dirty="0">
                <a:solidFill>
                  <a:srgbClr val="004CA9"/>
                </a:solidFill>
                <a:latin typeface="Verdana" panose="020B0604030504040204" pitchFamily="34" charset="0"/>
              </a:rPr>
              <a:t>Provider Voices</a:t>
            </a:r>
          </a:p>
          <a:p>
            <a:pPr lvl="1">
              <a:lnSpc>
                <a:spcPct val="120000"/>
              </a:lnSpc>
            </a:pPr>
            <a:r>
              <a:rPr lang="en-US" dirty="0">
                <a:latin typeface="Verdana" panose="020B0604030504040204" pitchFamily="34" charset="0"/>
              </a:rPr>
              <a:t>“Especially helpful in resolving provider and family conflict over appropriate care.”</a:t>
            </a:r>
          </a:p>
          <a:p>
            <a:pPr lvl="1">
              <a:lnSpc>
                <a:spcPct val="120000"/>
              </a:lnSpc>
            </a:pPr>
            <a:r>
              <a:rPr lang="en-US" dirty="0">
                <a:latin typeface="Verdana" panose="020B0604030504040204" pitchFamily="34" charset="0"/>
              </a:rPr>
              <a:t>“Important service for patient care given high acuity and complexity of patients with limited palliative services in the area.”</a:t>
            </a:r>
          </a:p>
          <a:p>
            <a:pPr lvl="1">
              <a:lnSpc>
                <a:spcPct val="120000"/>
              </a:lnSpc>
            </a:pPr>
            <a:r>
              <a:rPr lang="en-US" dirty="0">
                <a:latin typeface="Verdana" panose="020B0604030504040204" pitchFamily="34" charset="0"/>
              </a:rPr>
              <a:t>“Consistently been pleased with the added value and grateful for the extensive time spent.”</a:t>
            </a:r>
          </a:p>
          <a:p>
            <a:pPr lvl="1">
              <a:lnSpc>
                <a:spcPct val="120000"/>
              </a:lnSpc>
            </a:pPr>
            <a:r>
              <a:rPr lang="en-US" dirty="0">
                <a:latin typeface="Verdana" panose="020B0604030504040204" pitchFamily="34" charset="0"/>
              </a:rPr>
              <a:t>“An invaluable service. I wish they were available 7 days a week.”</a:t>
            </a:r>
          </a:p>
          <a:p>
            <a:pPr lvl="1">
              <a:lnSpc>
                <a:spcPct val="120000"/>
              </a:lnSpc>
            </a:pPr>
            <a:r>
              <a:rPr lang="en-US" dirty="0">
                <a:latin typeface="Verdana" panose="020B0604030504040204" pitchFamily="34" charset="0"/>
              </a:rPr>
              <a:t>“I wish we had follow-up on patients and not only the option of new consults.”</a:t>
            </a:r>
          </a:p>
        </p:txBody>
      </p:sp>
      <p:sp>
        <p:nvSpPr>
          <p:cNvPr id="4" name="Content Placeholder 3">
            <a:extLst>
              <a:ext uri="{FF2B5EF4-FFF2-40B4-BE49-F238E27FC236}">
                <a16:creationId xmlns:a16="http://schemas.microsoft.com/office/drawing/2014/main" id="{BBA90254-1B28-8BE7-A60B-C516DF698C5C}"/>
              </a:ext>
            </a:extLst>
          </p:cNvPr>
          <p:cNvSpPr>
            <a:spLocks noGrp="1"/>
          </p:cNvSpPr>
          <p:nvPr>
            <p:ph sz="quarter" idx="10"/>
          </p:nvPr>
        </p:nvSpPr>
        <p:spPr/>
        <p:txBody>
          <a:bodyPr>
            <a:normAutofit fontScale="92500" lnSpcReduction="10000"/>
          </a:bodyPr>
          <a:lstStyle/>
          <a:p>
            <a:endParaRPr lang="en-US" dirty="0"/>
          </a:p>
        </p:txBody>
      </p:sp>
    </p:spTree>
    <p:extLst>
      <p:ext uri="{BB962C8B-B14F-4D97-AF65-F5344CB8AC3E}">
        <p14:creationId xmlns:p14="http://schemas.microsoft.com/office/powerpoint/2010/main" val="3812823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04ABF-AA88-A1E3-6938-6151CFE8BAC9}"/>
              </a:ext>
            </a:extLst>
          </p:cNvPr>
          <p:cNvSpPr>
            <a:spLocks noGrp="1"/>
          </p:cNvSpPr>
          <p:nvPr>
            <p:ph type="title"/>
          </p:nvPr>
        </p:nvSpPr>
        <p:spPr/>
        <p:txBody>
          <a:bodyPr/>
          <a:lstStyle/>
          <a:p>
            <a:r>
              <a:rPr lang="en-US" dirty="0"/>
              <a:t>Next Steps Tele Palliative Care</a:t>
            </a:r>
          </a:p>
        </p:txBody>
      </p:sp>
      <p:sp>
        <p:nvSpPr>
          <p:cNvPr id="3" name="Content Placeholder 2">
            <a:extLst>
              <a:ext uri="{FF2B5EF4-FFF2-40B4-BE49-F238E27FC236}">
                <a16:creationId xmlns:a16="http://schemas.microsoft.com/office/drawing/2014/main" id="{9F4CB7FF-D936-40D7-1B7D-53DE910F1060}"/>
              </a:ext>
            </a:extLst>
          </p:cNvPr>
          <p:cNvSpPr>
            <a:spLocks noGrp="1"/>
          </p:cNvSpPr>
          <p:nvPr>
            <p:ph idx="1"/>
          </p:nvPr>
        </p:nvSpPr>
        <p:spPr/>
        <p:txBody>
          <a:bodyPr/>
          <a:lstStyle/>
          <a:p>
            <a:r>
              <a:rPr lang="en-US" dirty="0">
                <a:latin typeface="Verdana" panose="020B0604030504040204" pitchFamily="34" charset="0"/>
              </a:rPr>
              <a:t>Monitor KPIs</a:t>
            </a:r>
          </a:p>
          <a:p>
            <a:r>
              <a:rPr lang="en-US" dirty="0">
                <a:latin typeface="Verdana" panose="020B0604030504040204" pitchFamily="34" charset="0"/>
              </a:rPr>
              <a:t>Sustainability &amp; Capacity</a:t>
            </a:r>
          </a:p>
          <a:p>
            <a:r>
              <a:rPr lang="en-US" dirty="0">
                <a:latin typeface="Verdana" panose="020B0604030504040204" pitchFamily="34" charset="0"/>
              </a:rPr>
              <a:t>Earlier identification of patients who are most likely to benefit</a:t>
            </a:r>
          </a:p>
        </p:txBody>
      </p:sp>
      <p:sp>
        <p:nvSpPr>
          <p:cNvPr id="4" name="Content Placeholder 3">
            <a:extLst>
              <a:ext uri="{FF2B5EF4-FFF2-40B4-BE49-F238E27FC236}">
                <a16:creationId xmlns:a16="http://schemas.microsoft.com/office/drawing/2014/main" id="{46C86C98-5FEF-0E41-2C37-9C29CBF0A937}"/>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4228558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7FB2C6-A1F1-06E4-08FC-DEF2825961FC}"/>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Mini Learning Health System Lessons Learned</a:t>
            </a:r>
          </a:p>
        </p:txBody>
      </p:sp>
      <p:sp>
        <p:nvSpPr>
          <p:cNvPr id="3" name="Content Placeholder 2">
            <a:extLst>
              <a:ext uri="{FF2B5EF4-FFF2-40B4-BE49-F238E27FC236}">
                <a16:creationId xmlns:a16="http://schemas.microsoft.com/office/drawing/2014/main" id="{860F33DC-AAAD-44A7-A3BC-7F9E6068BC6D}"/>
              </a:ext>
            </a:extLst>
          </p:cNvPr>
          <p:cNvSpPr>
            <a:spLocks noGrp="1"/>
          </p:cNvSpPr>
          <p:nvPr>
            <p:ph idx="1"/>
          </p:nvPr>
        </p:nvSpPr>
        <p:spPr>
          <a:xfrm>
            <a:off x="4283917" y="586855"/>
            <a:ext cx="7740502" cy="5546047"/>
          </a:xfrm>
        </p:spPr>
        <p:txBody>
          <a:bodyPr anchor="ctr">
            <a:noAutofit/>
          </a:bodyPr>
          <a:lstStyle/>
          <a:p>
            <a:pPr fontAlgn="t">
              <a:buNone/>
            </a:pPr>
            <a:r>
              <a:rPr lang="en-US" dirty="0"/>
              <a:t>1. The most important step is agreeing on the questions</a:t>
            </a:r>
          </a:p>
          <a:p>
            <a:pPr fontAlgn="t">
              <a:buNone/>
            </a:pPr>
            <a:r>
              <a:rPr lang="en-US" dirty="0"/>
              <a:t>2. Operational and research timelines do not always align</a:t>
            </a:r>
          </a:p>
          <a:p>
            <a:pPr fontAlgn="t">
              <a:buNone/>
            </a:pPr>
            <a:r>
              <a:rPr lang="en-US" dirty="0"/>
              <a:t>3. Mixed-methods approaches generate the most actionable insights</a:t>
            </a:r>
          </a:p>
          <a:p>
            <a:pPr fontAlgn="t">
              <a:buNone/>
            </a:pPr>
            <a:r>
              <a:rPr lang="en-US" dirty="0"/>
              <a:t>4. Evaluation should be embedded, not added later</a:t>
            </a:r>
          </a:p>
          <a:p>
            <a:pPr fontAlgn="t">
              <a:buNone/>
            </a:pPr>
            <a:r>
              <a:rPr lang="en-US" dirty="0"/>
              <a:t>5. Stakeholder engagement improves both science and implementation</a:t>
            </a:r>
          </a:p>
          <a:p>
            <a:pPr fontAlgn="t">
              <a:buNone/>
            </a:pPr>
            <a:r>
              <a:rPr lang="en-US" dirty="0"/>
              <a:t>6. Dissemination should occur throughout the process</a:t>
            </a:r>
          </a:p>
          <a:p>
            <a:pPr fontAlgn="t">
              <a:buNone/>
            </a:pPr>
            <a:endParaRPr lang="en-US" sz="1400" dirty="0"/>
          </a:p>
        </p:txBody>
      </p:sp>
      <p:sp>
        <p:nvSpPr>
          <p:cNvPr id="5" name="TextBox 4">
            <a:extLst>
              <a:ext uri="{FF2B5EF4-FFF2-40B4-BE49-F238E27FC236}">
                <a16:creationId xmlns:a16="http://schemas.microsoft.com/office/drawing/2014/main" id="{467BB6AC-8F74-A714-617B-4C31A365BA02}"/>
              </a:ext>
            </a:extLst>
          </p:cNvPr>
          <p:cNvSpPr txBox="1"/>
          <p:nvPr/>
        </p:nvSpPr>
        <p:spPr>
          <a:xfrm>
            <a:off x="4076309" y="6070297"/>
            <a:ext cx="8074152" cy="1061829"/>
          </a:xfrm>
          <a:prstGeom prst="rect">
            <a:avLst/>
          </a:prstGeom>
          <a:noFill/>
        </p:spPr>
        <p:txBody>
          <a:bodyPr wrap="square" rtlCol="0">
            <a:spAutoFit/>
          </a:bodyPr>
          <a:lstStyle/>
          <a:p>
            <a:pPr lvl="0" fontAlgn="t">
              <a:lnSpc>
                <a:spcPct val="100000"/>
              </a:lnSpc>
            </a:pPr>
            <a:r>
              <a:rPr lang="en-US" sz="900" dirty="0"/>
              <a:t>National Academy of Medicine A learning health system is one in which science, informatics, incentives, and culture are aligned for continuous improvement, with new knowledge generated as a by-product of care delivery</a:t>
            </a:r>
          </a:p>
          <a:p>
            <a:pPr lvl="0" fontAlgn="t">
              <a:lnSpc>
                <a:spcPct val="100000"/>
              </a:lnSpc>
            </a:pPr>
            <a:endParaRPr lang="en-US" sz="900" dirty="0"/>
          </a:p>
          <a:p>
            <a:pPr lvl="0" fontAlgn="t">
              <a:lnSpc>
                <a:spcPct val="100000"/>
              </a:lnSpc>
            </a:pPr>
            <a:r>
              <a:rPr lang="en-US" sz="900" dirty="0"/>
              <a:t>Friedman CP, Rubin J, Brown J, et al. (2015) Toward a Science of Learning Systems: A Research Agenda for the High-Functioning Learning Health System. Journal of the American Medical Informatics Association, 22(1), 43-50.</a:t>
            </a:r>
          </a:p>
          <a:p>
            <a:endParaRPr lang="en-US" dirty="0"/>
          </a:p>
        </p:txBody>
      </p:sp>
    </p:spTree>
    <p:extLst>
      <p:ext uri="{BB962C8B-B14F-4D97-AF65-F5344CB8AC3E}">
        <p14:creationId xmlns:p14="http://schemas.microsoft.com/office/powerpoint/2010/main" val="326469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5C373-F94E-017D-AEA9-3CFD98F09114}"/>
              </a:ext>
            </a:extLst>
          </p:cNvPr>
          <p:cNvSpPr>
            <a:spLocks noGrp="1"/>
          </p:cNvSpPr>
          <p:nvPr>
            <p:ph type="title"/>
          </p:nvPr>
        </p:nvSpPr>
        <p:spPr/>
        <p:txBody>
          <a:bodyPr/>
          <a:lstStyle/>
          <a:p>
            <a:r>
              <a:rPr lang="en-US" dirty="0"/>
              <a:t>Questions ?</a:t>
            </a:r>
          </a:p>
        </p:txBody>
      </p:sp>
    </p:spTree>
    <p:extLst>
      <p:ext uri="{BB962C8B-B14F-4D97-AF65-F5344CB8AC3E}">
        <p14:creationId xmlns:p14="http://schemas.microsoft.com/office/powerpoint/2010/main" val="10579315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usc_12378_PowerPoint_Template_02" id="{D6E3CA84-8081-AE4C-B00D-17BFFF2E4C48}" vid="{E8A1AE1A-6911-454C-880B-78ABD5BEA0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F680EC12EBE394A9E5EC639A02445C4" ma:contentTypeVersion="14" ma:contentTypeDescription="Create a new document." ma:contentTypeScope="" ma:versionID="b243687797d2b5c4f11f1a430439f3c6">
  <xsd:schema xmlns:xsd="http://www.w3.org/2001/XMLSchema" xmlns:xs="http://www.w3.org/2001/XMLSchema" xmlns:p="http://schemas.microsoft.com/office/2006/metadata/properties" xmlns:ns2="2bd50bfd-ecb4-46ac-9f18-614cc87bbf75" xmlns:ns3="5dd8d8d9-e854-480c-930f-ea425a259962" targetNamespace="http://schemas.microsoft.com/office/2006/metadata/properties" ma:root="true" ma:fieldsID="297764da3002b2491737c8557da6122d" ns2:_="" ns3:_="">
    <xsd:import namespace="2bd50bfd-ecb4-46ac-9f18-614cc87bbf75"/>
    <xsd:import namespace="5dd8d8d9-e854-480c-930f-ea425a25996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d50bfd-ecb4-46ac-9f18-614cc87bbf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e03f6bb-d38c-4ceb-b0ba-10cc30df164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d8d8d9-e854-480c-930f-ea425a25996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f314d7e-35dd-48ce-973a-4cf50db64ea9}" ma:internalName="TaxCatchAll" ma:showField="CatchAllData" ma:web="5dd8d8d9-e854-480c-930f-ea425a25996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bd50bfd-ecb4-46ac-9f18-614cc87bbf75">
      <Terms xmlns="http://schemas.microsoft.com/office/infopath/2007/PartnerControls"/>
    </lcf76f155ced4ddcb4097134ff3c332f>
    <TaxCatchAll xmlns="5dd8d8d9-e854-480c-930f-ea425a259962" xsi:nil="true"/>
  </documentManagement>
</p:properties>
</file>

<file path=customXml/itemProps1.xml><?xml version="1.0" encoding="utf-8"?>
<ds:datastoreItem xmlns:ds="http://schemas.openxmlformats.org/officeDocument/2006/customXml" ds:itemID="{E975FAEC-92CB-433B-88D4-AB4AC084F75D}">
  <ds:schemaRefs>
    <ds:schemaRef ds:uri="http://schemas.microsoft.com/sharepoint/v3/contenttype/forms"/>
  </ds:schemaRefs>
</ds:datastoreItem>
</file>

<file path=customXml/itemProps2.xml><?xml version="1.0" encoding="utf-8"?>
<ds:datastoreItem xmlns:ds="http://schemas.openxmlformats.org/officeDocument/2006/customXml" ds:itemID="{7C2082AC-CCB9-4EFC-B0E6-5BBD921314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d50bfd-ecb4-46ac-9f18-614cc87bbf75"/>
    <ds:schemaRef ds:uri="5dd8d8d9-e854-480c-930f-ea425a259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B42E98-62E0-4ADD-B085-888A0600CD05}">
  <ds:schemaRefs>
    <ds:schemaRef ds:uri="http://purl.org/dc/elements/1.1/"/>
    <ds:schemaRef ds:uri="http://purl.org/dc/dcmitype/"/>
    <ds:schemaRef ds:uri="2bd50bfd-ecb4-46ac-9f18-614cc87bbf75"/>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5dd8d8d9-e854-480c-930f-ea425a259962"/>
    <ds:schemaRef ds:uri="http://www.w3.org/XML/1998/namespace"/>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Office Theme</Template>
  <TotalTime>5463</TotalTime>
  <Words>2994</Words>
  <Application>Microsoft Macintosh PowerPoint</Application>
  <PresentationFormat>Widescreen</PresentationFormat>
  <Paragraphs>480</Paragraphs>
  <Slides>42</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2" baseType="lpstr">
      <vt:lpstr>Aptos</vt:lpstr>
      <vt:lpstr>Arial</vt:lpstr>
      <vt:lpstr>Calibri</vt:lpstr>
      <vt:lpstr>Calibri Light</vt:lpstr>
      <vt:lpstr>Courier New</vt:lpstr>
      <vt:lpstr>Times</vt:lpstr>
      <vt:lpstr>Times New Roman</vt:lpstr>
      <vt:lpstr>Verdana</vt:lpstr>
      <vt:lpstr>Office Theme</vt:lpstr>
      <vt:lpstr>Document</vt:lpstr>
      <vt:lpstr>Program Evaluation and a Telehealth Learning Health System: Lessons from Virtual Specialty Care and Tele-Palliative Care</vt:lpstr>
      <vt:lpstr>Acknowledgement</vt:lpstr>
      <vt:lpstr>Agenda</vt:lpstr>
      <vt:lpstr>MUSC Telehealth Background</vt:lpstr>
      <vt:lpstr>Medical University of South Carolina (MUSC) </vt:lpstr>
      <vt:lpstr>PowerPoint Presentation</vt:lpstr>
      <vt:lpstr>Problem: Access challenge in SC</vt:lpstr>
      <vt:lpstr>The Telehealth Centers of Excellence (COEs) research and evaluate virtual care services to improve health access and outcomes.</vt:lpstr>
      <vt:lpstr>MUSC COE Team Health Services Research</vt:lpstr>
      <vt:lpstr>Learning Health Systems Defined</vt:lpstr>
      <vt:lpstr>PowerPoint Presentation</vt:lpstr>
      <vt:lpstr>Example #1: Virtual Specialty Program Background and Implementation</vt:lpstr>
      <vt:lpstr>Example #1</vt:lpstr>
      <vt:lpstr>Why did we build the Virtual Specialty Practice? </vt:lpstr>
      <vt:lpstr>What is the Virtual Specialty Practice?  </vt:lpstr>
      <vt:lpstr>How does the Virtual Specialty Practice function? </vt:lpstr>
      <vt:lpstr>Program Evaluation</vt:lpstr>
      <vt:lpstr>Evaluation Methods: Virtual Care</vt:lpstr>
      <vt:lpstr>Program Outcomes</vt:lpstr>
      <vt:lpstr>Reach:</vt:lpstr>
      <vt:lpstr>Reach: Patient Characteristics FY 2023-2025</vt:lpstr>
      <vt:lpstr>Effectiveness: Expanding Access</vt:lpstr>
      <vt:lpstr>Effectiveness: Virtual Specialty Cancellation and No-Show Rates </vt:lpstr>
      <vt:lpstr>Effectiveness: Patient Experience</vt:lpstr>
      <vt:lpstr>Adoption: Volume by Specialty</vt:lpstr>
      <vt:lpstr>Implementation</vt:lpstr>
      <vt:lpstr>Maintenance</vt:lpstr>
      <vt:lpstr>Future Direction</vt:lpstr>
      <vt:lpstr>Example #2</vt:lpstr>
      <vt:lpstr>Background: Use of timely and effective Consultations for Palliative Care (CPC) may reduce patient suffering, decrease family distress, improve provider communication and reduce cost of futile intervention to hospitals and insurers. Problem: CPCs are underused and often used too late even though Medicare and most other insurers cover CPCs (including telehealth consults) for people with serious or terminal conditions.   </vt:lpstr>
      <vt:lpstr>Program Structure</vt:lpstr>
      <vt:lpstr>Clinical Team was interested in:</vt:lpstr>
      <vt:lpstr>Multi-Methods Evaluation Approach</vt:lpstr>
      <vt:lpstr>Consult Volume and Outcomes</vt:lpstr>
      <vt:lpstr>Results: Patient Demographics for MUSC Telehealth Palliative Care Consults (2024)</vt:lpstr>
      <vt:lpstr>Subgroup Comparisons:  PC Consult &lt;= 3 days of Admit vs &gt;3 days</vt:lpstr>
      <vt:lpstr>Propensity Score Matched Results</vt:lpstr>
      <vt:lpstr>Mean LOS, General Medicine Cost and ICU Cost for Matched Groups Controlling for Demographics</vt:lpstr>
      <vt:lpstr>Qualitative Feedback: Patients &amp; Providers</vt:lpstr>
      <vt:lpstr>Next Steps Tele Palliative Care</vt:lpstr>
      <vt:lpstr>Mini Learning Health System Lessons Learned</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Jae Dollason</dc:creator>
  <cp:lastModifiedBy>Harvey, Jillian</cp:lastModifiedBy>
  <cp:revision>65</cp:revision>
  <dcterms:created xsi:type="dcterms:W3CDTF">2022-10-24T15:00:10Z</dcterms:created>
  <dcterms:modified xsi:type="dcterms:W3CDTF">2026-09-22T12:59:07Z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0x0101002F680EC12EBE394A9E5EC639A02445C4</vt:lpwstr>
  </property>
  <property fmtid="{D5CDD505-2E9C-101B-9397-08002B2CF9AE}" pid="3" name="MediaServiceImageTags">
    <vt:lpwstr/>
  </property>
  <property fmtid="{D5CDD505-2E9C-101B-9397-08002B2CF9AE}" pid="4" name="_NewReviewCycle">
    <vt:lpwstr/>
  </property>
  <property fmtid="{D5CDD505-2E9C-101B-9397-08002B2CF9AE}" pid="5" name="_AdHocReviewCycleID">
    <vt:i4>-1638157852</vt:i4>
  </property>
  <property fmtid="{D5CDD505-2E9C-101B-9397-08002B2CF9AE}" pid="6" name="_EmailSubject">
    <vt:lpwstr>Sorry!  Late request!</vt:lpwstr>
  </property>
  <property fmtid="{D5CDD505-2E9C-101B-9397-08002B2CF9AE}" pid="7" name="_AuthorEmail">
    <vt:lpwstr>dorio@musc.edu</vt:lpwstr>
  </property>
  <property fmtid="{D5CDD505-2E9C-101B-9397-08002B2CF9AE}" pid="8" name="_AuthorEmailDisplayName">
    <vt:lpwstr>D'orio, Samantha</vt:lpwstr>
  </property>
</Properties>
</file>