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2147481121" r:id="rId5"/>
    <p:sldId id="2147481127" r:id="rId6"/>
    <p:sldId id="256" r:id="rId7"/>
    <p:sldId id="257" r:id="rId8"/>
    <p:sldId id="262" r:id="rId9"/>
    <p:sldId id="2147481120" r:id="rId10"/>
    <p:sldId id="263" r:id="rId11"/>
    <p:sldId id="2147481117" r:id="rId12"/>
    <p:sldId id="2147481128" r:id="rId13"/>
    <p:sldId id="264" r:id="rId14"/>
    <p:sldId id="258" r:id="rId15"/>
    <p:sldId id="2147481116" r:id="rId16"/>
    <p:sldId id="2147481118" r:id="rId17"/>
    <p:sldId id="2147481119" r:id="rId18"/>
    <p:sldId id="550145931" r:id="rId19"/>
    <p:sldId id="2147481115" r:id="rId20"/>
    <p:sldId id="214748112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R.CHANDRA" id="{DC526AFD-B9FA-4366-8F39-FAFA30FFDF17}">
          <p14:sldIdLst>
            <p14:sldId id="2147481121"/>
          </p14:sldIdLst>
        </p14:section>
        <p14:section name="CHRISTINA" id="{D2D39E81-7C3F-4C5C-B50D-C13AE8BE4F02}">
          <p14:sldIdLst>
            <p14:sldId id="2147481127"/>
          </p14:sldIdLst>
        </p14:section>
        <p14:section name="CHRISTINA" id="{6616B3E2-2607-4646-956E-CB66B435BD76}">
          <p14:sldIdLst>
            <p14:sldId id="256"/>
          </p14:sldIdLst>
        </p14:section>
        <p14:section name="CHRISTINA" id="{9619AC6E-8FA3-467D-9756-60E7EF7838BC}">
          <p14:sldIdLst>
            <p14:sldId id="257"/>
          </p14:sldIdLst>
        </p14:section>
        <p14:section name="PARAM" id="{60D01E3D-8B6D-4646-9FA1-27B8C028BFEF}">
          <p14:sldIdLst>
            <p14:sldId id="262"/>
          </p14:sldIdLst>
        </p14:section>
        <p14:section name="KYLE" id="{749DECC9-4FB1-41FF-8C98-50B001169930}">
          <p14:sldIdLst>
            <p14:sldId id="2147481120"/>
          </p14:sldIdLst>
        </p14:section>
        <p14:section name="KYLE" id="{9C6DF373-8DD6-47DF-8623-528EF4E363A4}">
          <p14:sldIdLst>
            <p14:sldId id="263"/>
          </p14:sldIdLst>
        </p14:section>
        <p14:section name="PARAM" id="{A9DAE3CC-9645-4608-9E3C-B285DF53A63F}">
          <p14:sldIdLst>
            <p14:sldId id="2147481117"/>
          </p14:sldIdLst>
        </p14:section>
        <p14:section name="DR.WILHELM" id="{606CD791-9982-4FE0-A91E-58A812B1CD87}">
          <p14:sldIdLst>
            <p14:sldId id="2147481128"/>
          </p14:sldIdLst>
        </p14:section>
        <p14:section name="PARAM" id="{450F0D7F-ABB0-49A2-A52C-3BEE51125891}">
          <p14:sldIdLst>
            <p14:sldId id="264"/>
          </p14:sldIdLst>
        </p14:section>
        <p14:section name="PARAM" id="{439432E2-41FF-4D67-82E6-8AB7D1C80ABA}">
          <p14:sldIdLst>
            <p14:sldId id="258"/>
          </p14:sldIdLst>
        </p14:section>
        <p14:section name="PARAM" id="{E72FEF26-AEEC-47F9-A889-7219E161FCF3}">
          <p14:sldIdLst>
            <p14:sldId id="2147481116"/>
          </p14:sldIdLst>
        </p14:section>
        <p14:section name="PARAM" id="{A0B632FE-CFB3-48FC-AD54-ADECB9F6D38B}">
          <p14:sldIdLst>
            <p14:sldId id="2147481118"/>
          </p14:sldIdLst>
        </p14:section>
        <p14:section name="KYLE" id="{298314CC-8A14-42C7-87EA-D537EA5EB44B}">
          <p14:sldIdLst>
            <p14:sldId id="2147481119"/>
          </p14:sldIdLst>
        </p14:section>
        <p14:section name="DR.CHANDRA or HOLLIE" id="{3C4B9DAA-0066-4573-9842-09B6C55DD982}">
          <p14:sldIdLst>
            <p14:sldId id="550145931"/>
            <p14:sldId id="2147481115"/>
            <p14:sldId id="214748112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F41724-9266-8F51-0FF9-90F2A2198B60}" name="Hollie N. Thomas" initials="HT" userId="S::hnthomas@umc.edu::09e4444b-608b-454b-89ec-c3133d8f2c0e" providerId="AD"/>
  <p188:author id="{3AF9D192-3B54-9F9C-402A-47D4D7A85E12}" name="HRSA OAT" initials="TT" userId="HRSA OAT"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647C"/>
    <a:srgbClr val="FEC619"/>
    <a:srgbClr val="004C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DB5C68-E699-3340-A2CA-C3815AFA56BF}" v="2" dt="2026-09-15T19:32:48.9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6327"/>
  </p:normalViewPr>
  <p:slideViewPr>
    <p:cSldViewPr snapToGrid="0">
      <p:cViewPr varScale="1">
        <p:scale>
          <a:sx n="127" d="100"/>
          <a:sy n="127" d="100"/>
        </p:scale>
        <p:origin x="76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9896378697214989E-2"/>
          <c:y val="0"/>
          <c:w val="0.911072998687664"/>
          <c:h val="1"/>
        </c:manualLayout>
      </c:layout>
      <c:barChart>
        <c:barDir val="bar"/>
        <c:grouping val="stacked"/>
        <c:varyColors val="0"/>
        <c:ser>
          <c:idx val="0"/>
          <c:order val="0"/>
          <c:tx>
            <c:strRef>
              <c:f>Sheet1!$B$1</c:f>
              <c:strCache>
                <c:ptCount val="1"/>
                <c:pt idx="0">
                  <c:v>Mediacaid</c:v>
                </c:pt>
              </c:strCache>
            </c:strRef>
          </c:tx>
          <c:sp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a:effectLst/>
          </c:spPr>
          <c:invertIfNegative val="0"/>
          <c:dLbls>
            <c:dLbl>
              <c:idx val="0"/>
              <c:tx>
                <c:rich>
                  <a:bodyPr/>
                  <a:lstStyle/>
                  <a:p>
                    <a:r>
                      <a:rPr lang="en-US" dirty="0"/>
                      <a:t>Medicaid</a:t>
                    </a:r>
                  </a:p>
                  <a:p>
                    <a:r>
                      <a:rPr lang="en-US" sz="800" b="1" dirty="0"/>
                      <a:t>19%</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3CA-44D0-965D-80E0FF2F251E}"/>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0.17</c:v>
                </c:pt>
              </c:numCache>
            </c:numRef>
          </c:val>
          <c:extLst>
            <c:ext xmlns:c16="http://schemas.microsoft.com/office/drawing/2014/chart" uri="{C3380CC4-5D6E-409C-BE32-E72D297353CC}">
              <c16:uniqueId val="{00000001-D3CA-44D0-965D-80E0FF2F251E}"/>
            </c:ext>
          </c:extLst>
        </c:ser>
        <c:ser>
          <c:idx val="1"/>
          <c:order val="1"/>
          <c:tx>
            <c:strRef>
              <c:f>Sheet1!$C$1</c:f>
              <c:strCache>
                <c:ptCount val="1"/>
                <c:pt idx="0">
                  <c:v>Commercial</c:v>
                </c:pt>
              </c:strCache>
            </c:strRef>
          </c:tx>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a:effectLst/>
          </c:spPr>
          <c:invertIfNegative val="0"/>
          <c:dLbls>
            <c:dLbl>
              <c:idx val="0"/>
              <c:tx>
                <c:rich>
                  <a:bodyPr/>
                  <a:lstStyle/>
                  <a:p>
                    <a:r>
                      <a:rPr lang="en-US" dirty="0"/>
                      <a:t>Commercial</a:t>
                    </a:r>
                  </a:p>
                  <a:p>
                    <a:fld id="{494ACF3C-C828-42A6-911B-ACD246AC18B6}" type="VALUE">
                      <a:rPr lang="en-US" sz="800" b="1"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3CA-44D0-965D-80E0FF2F251E}"/>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0.27</c:v>
                </c:pt>
              </c:numCache>
            </c:numRef>
          </c:val>
          <c:extLst>
            <c:ext xmlns:c16="http://schemas.microsoft.com/office/drawing/2014/chart" uri="{C3380CC4-5D6E-409C-BE32-E72D297353CC}">
              <c16:uniqueId val="{00000003-D3CA-44D0-965D-80E0FF2F251E}"/>
            </c:ext>
          </c:extLst>
        </c:ser>
        <c:ser>
          <c:idx val="2"/>
          <c:order val="2"/>
          <c:tx>
            <c:strRef>
              <c:f>Sheet1!$D$1</c:f>
              <c:strCache>
                <c:ptCount val="1"/>
                <c:pt idx="0">
                  <c:v>Self Pay</c:v>
                </c:pt>
              </c:strCache>
            </c:strRef>
          </c:tx>
          <c:sp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a:effectLst/>
          </c:spPr>
          <c:invertIfNegative val="0"/>
          <c:dLbls>
            <c:dLbl>
              <c:idx val="0"/>
              <c:tx>
                <c:rich>
                  <a:bodyPr/>
                  <a:lstStyle/>
                  <a:p>
                    <a:r>
                      <a:rPr lang="en-US" dirty="0"/>
                      <a:t>Self Pay*</a:t>
                    </a:r>
                  </a:p>
                  <a:p>
                    <a:fld id="{EDE18C60-EC8B-4687-B597-259ED2216F60}" type="VALUE">
                      <a:rPr lang="en-US" sz="800" b="1"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3CA-44D0-965D-80E0FF2F251E}"/>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0.54</c:v>
                </c:pt>
              </c:numCache>
            </c:numRef>
          </c:val>
          <c:extLst>
            <c:ext xmlns:c16="http://schemas.microsoft.com/office/drawing/2014/chart" uri="{C3380CC4-5D6E-409C-BE32-E72D297353CC}">
              <c16:uniqueId val="{00000005-D3CA-44D0-965D-80E0FF2F251E}"/>
            </c:ext>
          </c:extLst>
        </c:ser>
        <c:dLbls>
          <c:showLegendKey val="0"/>
          <c:showVal val="0"/>
          <c:showCatName val="0"/>
          <c:showSerName val="0"/>
          <c:showPercent val="0"/>
          <c:showBubbleSize val="0"/>
        </c:dLbls>
        <c:gapWidth val="150"/>
        <c:overlap val="100"/>
        <c:axId val="318090655"/>
        <c:axId val="318091071"/>
      </c:barChart>
      <c:catAx>
        <c:axId val="318090655"/>
        <c:scaling>
          <c:orientation val="minMax"/>
        </c:scaling>
        <c:delete val="1"/>
        <c:axPos val="l"/>
        <c:numFmt formatCode="General" sourceLinked="1"/>
        <c:majorTickMark val="none"/>
        <c:minorTickMark val="none"/>
        <c:tickLblPos val="nextTo"/>
        <c:crossAx val="318091071"/>
        <c:crosses val="autoZero"/>
        <c:auto val="1"/>
        <c:lblAlgn val="ctr"/>
        <c:lblOffset val="100"/>
        <c:noMultiLvlLbl val="0"/>
      </c:catAx>
      <c:valAx>
        <c:axId val="318091071"/>
        <c:scaling>
          <c:orientation val="minMax"/>
        </c:scaling>
        <c:delete val="1"/>
        <c:axPos val="b"/>
        <c:numFmt formatCode="0%" sourceLinked="1"/>
        <c:majorTickMark val="none"/>
        <c:minorTickMark val="none"/>
        <c:tickLblPos val="nextTo"/>
        <c:crossAx val="318090655"/>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5230792141173919E-2"/>
          <c:y val="0"/>
          <c:w val="0.911072998687664"/>
          <c:h val="1"/>
        </c:manualLayout>
      </c:layout>
      <c:barChart>
        <c:barDir val="bar"/>
        <c:grouping val="stacked"/>
        <c:varyColors val="0"/>
        <c:ser>
          <c:idx val="0"/>
          <c:order val="0"/>
          <c:tx>
            <c:strRef>
              <c:f>Sheet1!$B$1</c:f>
              <c:strCache>
                <c:ptCount val="1"/>
                <c:pt idx="0">
                  <c:v>Mediacaid</c:v>
                </c:pt>
              </c:strCache>
            </c:strRef>
          </c:tx>
          <c:sp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a:effectLst/>
          </c:spPr>
          <c:invertIfNegative val="0"/>
          <c:dLbls>
            <c:dLbl>
              <c:idx val="0"/>
              <c:tx>
                <c:rich>
                  <a:bodyPr/>
                  <a:lstStyle/>
                  <a:p>
                    <a:r>
                      <a:rPr lang="en-US" dirty="0"/>
                      <a:t>Medicaid</a:t>
                    </a:r>
                  </a:p>
                  <a:p>
                    <a:r>
                      <a:rPr lang="en-US" sz="800" b="1" dirty="0"/>
                      <a:t>53%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7A2-4EA9-A926-0D567AF05729}"/>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0.4</c:v>
                </c:pt>
              </c:numCache>
            </c:numRef>
          </c:val>
          <c:extLst>
            <c:ext xmlns:c16="http://schemas.microsoft.com/office/drawing/2014/chart" uri="{C3380CC4-5D6E-409C-BE32-E72D297353CC}">
              <c16:uniqueId val="{00000001-B7A2-4EA9-A926-0D567AF05729}"/>
            </c:ext>
          </c:extLst>
        </c:ser>
        <c:ser>
          <c:idx val="1"/>
          <c:order val="1"/>
          <c:tx>
            <c:strRef>
              <c:f>Sheet1!$C$1</c:f>
              <c:strCache>
                <c:ptCount val="1"/>
                <c:pt idx="0">
                  <c:v>Commercial</c:v>
                </c:pt>
              </c:strCache>
            </c:strRef>
          </c:tx>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a:effectLst/>
          </c:spPr>
          <c:invertIfNegative val="0"/>
          <c:dLbls>
            <c:dLbl>
              <c:idx val="0"/>
              <c:tx>
                <c:rich>
                  <a:bodyPr/>
                  <a:lstStyle/>
                  <a:p>
                    <a:r>
                      <a:rPr lang="en-US" dirty="0"/>
                      <a:t>Commercial</a:t>
                    </a:r>
                  </a:p>
                  <a:p>
                    <a:r>
                      <a:rPr lang="en-US" sz="800" b="1" dirty="0"/>
                      <a:t>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B7A2-4EA9-A926-0D567AF05729}"/>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0.19</c:v>
                </c:pt>
              </c:numCache>
            </c:numRef>
          </c:val>
          <c:extLst>
            <c:ext xmlns:c16="http://schemas.microsoft.com/office/drawing/2014/chart" uri="{C3380CC4-5D6E-409C-BE32-E72D297353CC}">
              <c16:uniqueId val="{00000003-B7A2-4EA9-A926-0D567AF05729}"/>
            </c:ext>
          </c:extLst>
        </c:ser>
        <c:ser>
          <c:idx val="2"/>
          <c:order val="2"/>
          <c:tx>
            <c:strRef>
              <c:f>Sheet1!$D$1</c:f>
              <c:strCache>
                <c:ptCount val="1"/>
                <c:pt idx="0">
                  <c:v>Self Pay</c:v>
                </c:pt>
              </c:strCache>
            </c:strRef>
          </c:tx>
          <c:sp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a:effectLst/>
          </c:spPr>
          <c:invertIfNegative val="0"/>
          <c:dLbls>
            <c:dLbl>
              <c:idx val="0"/>
              <c:tx>
                <c:rich>
                  <a:bodyPr/>
                  <a:lstStyle/>
                  <a:p>
                    <a:r>
                      <a:rPr lang="en-US" dirty="0"/>
                      <a:t>Self Pay</a:t>
                    </a:r>
                    <a:r>
                      <a:rPr lang="en-US" sz="600" dirty="0"/>
                      <a:t>*</a:t>
                    </a:r>
                  </a:p>
                  <a:p>
                    <a:r>
                      <a:rPr lang="en-US" sz="800" b="1" dirty="0"/>
                      <a:t>46%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B7A2-4EA9-A926-0D567AF05729}"/>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0.35</c:v>
                </c:pt>
              </c:numCache>
            </c:numRef>
          </c:val>
          <c:extLst>
            <c:ext xmlns:c16="http://schemas.microsoft.com/office/drawing/2014/chart" uri="{C3380CC4-5D6E-409C-BE32-E72D297353CC}">
              <c16:uniqueId val="{00000005-B7A2-4EA9-A926-0D567AF05729}"/>
            </c:ext>
          </c:extLst>
        </c:ser>
        <c:dLbls>
          <c:showLegendKey val="0"/>
          <c:showVal val="0"/>
          <c:showCatName val="0"/>
          <c:showSerName val="0"/>
          <c:showPercent val="0"/>
          <c:showBubbleSize val="0"/>
        </c:dLbls>
        <c:gapWidth val="150"/>
        <c:overlap val="100"/>
        <c:axId val="318090655"/>
        <c:axId val="318091071"/>
      </c:barChart>
      <c:catAx>
        <c:axId val="318090655"/>
        <c:scaling>
          <c:orientation val="minMax"/>
        </c:scaling>
        <c:delete val="1"/>
        <c:axPos val="l"/>
        <c:numFmt formatCode="General" sourceLinked="1"/>
        <c:majorTickMark val="none"/>
        <c:minorTickMark val="none"/>
        <c:tickLblPos val="nextTo"/>
        <c:crossAx val="318091071"/>
        <c:crosses val="autoZero"/>
        <c:auto val="1"/>
        <c:lblAlgn val="ctr"/>
        <c:lblOffset val="100"/>
        <c:noMultiLvlLbl val="0"/>
      </c:catAx>
      <c:valAx>
        <c:axId val="318091071"/>
        <c:scaling>
          <c:orientation val="minMax"/>
        </c:scaling>
        <c:delete val="1"/>
        <c:axPos val="b"/>
        <c:numFmt formatCode="0%" sourceLinked="1"/>
        <c:majorTickMark val="none"/>
        <c:minorTickMark val="none"/>
        <c:tickLblPos val="nextTo"/>
        <c:crossAx val="318090655"/>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2140479224035185E-2"/>
          <c:y val="0"/>
          <c:w val="0.91476920785882609"/>
          <c:h val="1"/>
        </c:manualLayout>
      </c:layout>
      <c:barChart>
        <c:barDir val="bar"/>
        <c:grouping val="stacked"/>
        <c:varyColors val="0"/>
        <c:ser>
          <c:idx val="0"/>
          <c:order val="0"/>
          <c:tx>
            <c:strRef>
              <c:f>Sheet1!$B$1</c:f>
              <c:strCache>
                <c:ptCount val="1"/>
                <c:pt idx="0">
                  <c:v>Mediacaid</c:v>
                </c:pt>
              </c:strCache>
            </c:strRef>
          </c:tx>
          <c:sp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a:effectLst/>
          </c:spPr>
          <c:invertIfNegative val="0"/>
          <c:dLbls>
            <c:dLbl>
              <c:idx val="0"/>
              <c:tx>
                <c:rich>
                  <a:bodyPr/>
                  <a:lstStyle/>
                  <a:p>
                    <a:r>
                      <a:rPr lang="en-US" dirty="0"/>
                      <a:t>Medicaid</a:t>
                    </a:r>
                  </a:p>
                  <a:p>
                    <a:r>
                      <a:rPr lang="en-US" sz="800" b="1" dirty="0"/>
                      <a:t>47%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5500-4DA9-AA2E-B97D7B231C5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0.48</c:v>
                </c:pt>
              </c:numCache>
            </c:numRef>
          </c:val>
          <c:extLst>
            <c:ext xmlns:c16="http://schemas.microsoft.com/office/drawing/2014/chart" uri="{C3380CC4-5D6E-409C-BE32-E72D297353CC}">
              <c16:uniqueId val="{00000001-5500-4DA9-AA2E-B97D7B231C57}"/>
            </c:ext>
          </c:extLst>
        </c:ser>
        <c:ser>
          <c:idx val="1"/>
          <c:order val="1"/>
          <c:tx>
            <c:strRef>
              <c:f>Sheet1!$C$1</c:f>
              <c:strCache>
                <c:ptCount val="1"/>
                <c:pt idx="0">
                  <c:v>Commercial</c:v>
                </c:pt>
              </c:strCache>
            </c:strRef>
          </c:tx>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a:effectLst/>
          </c:spPr>
          <c:invertIfNegative val="0"/>
          <c:dLbls>
            <c:dLbl>
              <c:idx val="0"/>
              <c:tx>
                <c:rich>
                  <a:bodyPr/>
                  <a:lstStyle/>
                  <a:p>
                    <a:r>
                      <a:rPr lang="en-US" dirty="0"/>
                      <a:t>Commercial</a:t>
                    </a:r>
                  </a:p>
                  <a:p>
                    <a:r>
                      <a:rPr lang="en-US" sz="800" b="1" dirty="0"/>
                      <a:t>16%</a:t>
                    </a:r>
                    <a:endParaRPr lang="en-US" b="1"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5500-4DA9-AA2E-B97D7B231C57}"/>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0.16</c:v>
                </c:pt>
              </c:numCache>
            </c:numRef>
          </c:val>
          <c:extLst>
            <c:ext xmlns:c16="http://schemas.microsoft.com/office/drawing/2014/chart" uri="{C3380CC4-5D6E-409C-BE32-E72D297353CC}">
              <c16:uniqueId val="{00000003-5500-4DA9-AA2E-B97D7B231C57}"/>
            </c:ext>
          </c:extLst>
        </c:ser>
        <c:ser>
          <c:idx val="2"/>
          <c:order val="2"/>
          <c:tx>
            <c:strRef>
              <c:f>Sheet1!$D$1</c:f>
              <c:strCache>
                <c:ptCount val="1"/>
                <c:pt idx="0">
                  <c:v>Self Pay</c:v>
                </c:pt>
              </c:strCache>
            </c:strRef>
          </c:tx>
          <c:sp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a:effectLst/>
          </c:spPr>
          <c:invertIfNegative val="0"/>
          <c:dLbls>
            <c:dLbl>
              <c:idx val="0"/>
              <c:tx>
                <c:rich>
                  <a:bodyPr/>
                  <a:lstStyle/>
                  <a:p>
                    <a:r>
                      <a:rPr lang="en-US" dirty="0"/>
                      <a:t>Self Pay</a:t>
                    </a:r>
                    <a:r>
                      <a:rPr lang="en-US" sz="600" dirty="0"/>
                      <a:t>*</a:t>
                    </a:r>
                  </a:p>
                  <a:p>
                    <a:r>
                      <a:rPr lang="en-US" sz="800" b="1" dirty="0"/>
                      <a:t>36%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5500-4DA9-AA2E-B97D7B231C5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0.36</c:v>
                </c:pt>
              </c:numCache>
            </c:numRef>
          </c:val>
          <c:extLst>
            <c:ext xmlns:c16="http://schemas.microsoft.com/office/drawing/2014/chart" uri="{C3380CC4-5D6E-409C-BE32-E72D297353CC}">
              <c16:uniqueId val="{00000005-5500-4DA9-AA2E-B97D7B231C57}"/>
            </c:ext>
          </c:extLst>
        </c:ser>
        <c:dLbls>
          <c:showLegendKey val="0"/>
          <c:showVal val="0"/>
          <c:showCatName val="0"/>
          <c:showSerName val="0"/>
          <c:showPercent val="0"/>
          <c:showBubbleSize val="0"/>
        </c:dLbls>
        <c:gapWidth val="150"/>
        <c:overlap val="100"/>
        <c:axId val="318090655"/>
        <c:axId val="318091071"/>
      </c:barChart>
      <c:catAx>
        <c:axId val="318090655"/>
        <c:scaling>
          <c:orientation val="minMax"/>
        </c:scaling>
        <c:delete val="1"/>
        <c:axPos val="l"/>
        <c:numFmt formatCode="General" sourceLinked="1"/>
        <c:majorTickMark val="none"/>
        <c:minorTickMark val="none"/>
        <c:tickLblPos val="nextTo"/>
        <c:crossAx val="318091071"/>
        <c:crosses val="autoZero"/>
        <c:auto val="1"/>
        <c:lblAlgn val="ctr"/>
        <c:lblOffset val="100"/>
        <c:noMultiLvlLbl val="0"/>
      </c:catAx>
      <c:valAx>
        <c:axId val="318091071"/>
        <c:scaling>
          <c:orientation val="minMax"/>
        </c:scaling>
        <c:delete val="1"/>
        <c:axPos val="b"/>
        <c:numFmt formatCode="0%" sourceLinked="1"/>
        <c:majorTickMark val="none"/>
        <c:minorTickMark val="none"/>
        <c:tickLblPos val="nextTo"/>
        <c:crossAx val="318090655"/>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Revenue</c:v>
                </c:pt>
              </c:strCache>
            </c:strRef>
          </c:tx>
          <c:spPr>
            <a:solidFill>
              <a:srgbClr val="00A9CE"/>
            </a:solidFill>
            <a:effectLst/>
          </c:spPr>
          <c:invertIfNegative val="0"/>
          <c:dLbls>
            <c:numFmt formatCode="\$#,##0" sourceLinked="0"/>
            <c:spPr>
              <a:noFill/>
              <a:ln>
                <a:noFill/>
              </a:ln>
              <a:effectLst/>
            </c:spPr>
            <c:txPr>
              <a:bodyPr/>
              <a:lstStyle/>
              <a:p>
                <a:pPr>
                  <a:defRPr sz="850" b="0" i="0" u="none" strike="noStrike">
                    <a:solidFill>
                      <a:srgbClr val="1B2A4A"/>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11 consults/mo (base)</c:v>
                </c:pt>
                <c:pt idx="1">
                  <c:v>14 consults/mo</c:v>
                </c:pt>
                <c:pt idx="2">
                  <c:v>16 consults/mo</c:v>
                </c:pt>
              </c:strCache>
            </c:strRef>
          </c:cat>
          <c:val>
            <c:numRef>
              <c:f>Sheet1!$B$2:$B$4</c:f>
              <c:numCache>
                <c:formatCode>General</c:formatCode>
                <c:ptCount val="3"/>
                <c:pt idx="0">
                  <c:v>326928</c:v>
                </c:pt>
                <c:pt idx="1">
                  <c:v>441353</c:v>
                </c:pt>
                <c:pt idx="2">
                  <c:v>490392</c:v>
                </c:pt>
              </c:numCache>
            </c:numRef>
          </c:val>
          <c:extLst>
            <c:ext xmlns:c16="http://schemas.microsoft.com/office/drawing/2014/chart" uri="{C3380CC4-5D6E-409C-BE32-E72D297353CC}">
              <c16:uniqueId val="{00000000-B8E0-40DB-ABA2-570EF48BB28D}"/>
            </c:ext>
          </c:extLst>
        </c:ser>
        <c:ser>
          <c:idx val="1"/>
          <c:order val="1"/>
          <c:tx>
            <c:strRef>
              <c:f>Sheet1!$C$1</c:f>
              <c:strCache>
                <c:ptCount val="1"/>
                <c:pt idx="0">
                  <c:v>Cost</c:v>
                </c:pt>
              </c:strCache>
            </c:strRef>
          </c:tx>
          <c:spPr>
            <a:solidFill>
              <a:srgbClr val="003087"/>
            </a:solidFill>
            <a:effectLst/>
          </c:spPr>
          <c:invertIfNegative val="0"/>
          <c:dLbls>
            <c:numFmt formatCode="\$#,##0" sourceLinked="0"/>
            <c:spPr>
              <a:noFill/>
              <a:ln>
                <a:noFill/>
              </a:ln>
              <a:effectLst/>
            </c:spPr>
            <c:txPr>
              <a:bodyPr/>
              <a:lstStyle/>
              <a:p>
                <a:pPr>
                  <a:defRPr sz="850" b="0" i="0" u="none" strike="noStrike">
                    <a:solidFill>
                      <a:srgbClr val="1B2A4A"/>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11 consults/mo (base)</c:v>
                </c:pt>
                <c:pt idx="1">
                  <c:v>14 consults/mo</c:v>
                </c:pt>
                <c:pt idx="2">
                  <c:v>16 consults/mo</c:v>
                </c:pt>
              </c:strCache>
            </c:strRef>
          </c:cat>
          <c:val>
            <c:numRef>
              <c:f>Sheet1!$C$2:$C$4</c:f>
              <c:numCache>
                <c:formatCode>General</c:formatCode>
                <c:ptCount val="3"/>
                <c:pt idx="0">
                  <c:v>343701</c:v>
                </c:pt>
                <c:pt idx="1">
                  <c:v>426197</c:v>
                </c:pt>
                <c:pt idx="2">
                  <c:v>461552</c:v>
                </c:pt>
              </c:numCache>
            </c:numRef>
          </c:val>
          <c:extLst>
            <c:ext xmlns:c16="http://schemas.microsoft.com/office/drawing/2014/chart" uri="{C3380CC4-5D6E-409C-BE32-E72D297353CC}">
              <c16:uniqueId val="{00000001-B8E0-40DB-ABA2-570EF48BB28D}"/>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850" b="0" i="0" u="none" strike="noStrike">
                <a:solidFill>
                  <a:srgbClr val="5A6472"/>
                </a:solidFill>
                <a:latin typeface="Arial"/>
              </a:defRPr>
            </a:pPr>
            <a:endParaRPr lang="en-US"/>
          </a:p>
        </c:txPr>
        <c:crossAx val="2094734552"/>
        <c:crosses val="autoZero"/>
        <c:auto val="1"/>
        <c:lblAlgn val="ctr"/>
        <c:lblOffset val="100"/>
        <c:noMultiLvlLbl val="1"/>
      </c:catAx>
      <c:valAx>
        <c:axId val="2094734552"/>
        <c:scaling>
          <c:orientation val="minMax"/>
          <c:max val="560000"/>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000">
              <a:solidFill>
                <a:srgbClr val="1B2A4A"/>
              </a:solidFill>
            </a:defRPr>
          </a:pPr>
          <a:endParaRPr lang="en-US"/>
        </a:p>
      </c:txPr>
    </c:legend>
    <c:plotVisOnly val="1"/>
    <c:dispBlanksAs val="span"/>
    <c:showDLblsOverMax val="1"/>
  </c:chart>
  <c:spPr>
    <a:no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2BDB5-9F83-2945-B3FC-0A8B36605E52}" type="datetimeFigureOut">
              <a:rPr lang="en-US" smtClean="0"/>
              <a:t>9/16/26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234648-3E4D-6445-9B88-4A6BA8CFF3D1}" type="slidenum">
              <a:rPr lang="en-US" smtClean="0"/>
              <a:t>‹#›</a:t>
            </a:fld>
            <a:endParaRPr lang="en-US"/>
          </a:p>
        </p:txBody>
      </p:sp>
    </p:spTree>
    <p:extLst>
      <p:ext uri="{BB962C8B-B14F-4D97-AF65-F5344CB8AC3E}">
        <p14:creationId xmlns:p14="http://schemas.microsoft.com/office/powerpoint/2010/main" val="2280062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738460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43539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3B096-446C-3341-AB63-95695D50B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0394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3B096-446C-3341-AB63-95695D50B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494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EB6F2-AE5B-09BF-54FE-A66099D21D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357EB7-012D-3B25-77A3-01606CA22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59062B-E548-415B-28B8-134B6C40E9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17A8E1-907D-4C71-89EC-5CFE2DC4A2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3B096-446C-3341-AB63-95695D50B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1793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4AA72-4B84-2E52-546E-C4CA7DF1D4F9}"/>
              </a:ext>
            </a:extLst>
          </p:cNvPr>
          <p:cNvSpPr>
            <a:spLocks noGrp="1"/>
          </p:cNvSpPr>
          <p:nvPr>
            <p:ph type="ctrTitle" hasCustomPrompt="1"/>
          </p:nvPr>
        </p:nvSpPr>
        <p:spPr>
          <a:xfrm>
            <a:off x="731519" y="1532238"/>
            <a:ext cx="10899429" cy="2756929"/>
          </a:xfrm>
        </p:spPr>
        <p:txBody>
          <a:bodyPr anchor="b">
            <a:noAutofit/>
          </a:bodyPr>
          <a:lstStyle>
            <a:lvl1pPr algn="l">
              <a:defRPr sz="5400" b="0" i="0">
                <a:solidFill>
                  <a:srgbClr val="004CA9"/>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Enter Presentation Title</a:t>
            </a:r>
          </a:p>
        </p:txBody>
      </p:sp>
      <p:sp>
        <p:nvSpPr>
          <p:cNvPr id="3" name="Subtitle 2">
            <a:extLst>
              <a:ext uri="{FF2B5EF4-FFF2-40B4-BE49-F238E27FC236}">
                <a16:creationId xmlns:a16="http://schemas.microsoft.com/office/drawing/2014/main" id="{6F54474E-A018-D072-7F08-57E5C839001F}"/>
              </a:ext>
            </a:extLst>
          </p:cNvPr>
          <p:cNvSpPr>
            <a:spLocks noGrp="1"/>
          </p:cNvSpPr>
          <p:nvPr>
            <p:ph type="subTitle" idx="1"/>
          </p:nvPr>
        </p:nvSpPr>
        <p:spPr>
          <a:xfrm>
            <a:off x="731520" y="4565843"/>
            <a:ext cx="8461907" cy="858773"/>
          </a:xfrm>
        </p:spPr>
        <p:txBody>
          <a:bodyPr/>
          <a:lstStyle>
            <a:lvl1pPr marL="0" indent="0" algn="l">
              <a:buNone/>
              <a:defRPr sz="24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FC79ED73-B959-0BB7-4E25-5DFA9B0A4029}"/>
              </a:ext>
            </a:extLst>
          </p:cNvPr>
          <p:cNvPicPr>
            <a:picLocks noChangeAspect="1"/>
          </p:cNvPicPr>
          <p:nvPr userDrawn="1"/>
        </p:nvPicPr>
        <p:blipFill>
          <a:blip r:embed="rId3"/>
          <a:stretch>
            <a:fillRect/>
          </a:stretch>
        </p:blipFill>
        <p:spPr>
          <a:xfrm>
            <a:off x="731520" y="409863"/>
            <a:ext cx="2902528" cy="339103"/>
          </a:xfrm>
          <a:prstGeom prst="rect">
            <a:avLst/>
          </a:prstGeom>
        </p:spPr>
      </p:pic>
      <p:pic>
        <p:nvPicPr>
          <p:cNvPr id="13" name="Picture 12" descr="Text&#10;&#10;Description automatically generated">
            <a:extLst>
              <a:ext uri="{FF2B5EF4-FFF2-40B4-BE49-F238E27FC236}">
                <a16:creationId xmlns:a16="http://schemas.microsoft.com/office/drawing/2014/main" id="{D915347D-983A-1A24-8D1F-1D6C1B5476EA}"/>
              </a:ext>
            </a:extLst>
          </p:cNvPr>
          <p:cNvPicPr>
            <a:picLocks noChangeAspect="1"/>
          </p:cNvPicPr>
          <p:nvPr userDrawn="1"/>
        </p:nvPicPr>
        <p:blipFill>
          <a:blip r:embed="rId4"/>
          <a:stretch>
            <a:fillRect/>
          </a:stretch>
        </p:blipFill>
        <p:spPr>
          <a:xfrm>
            <a:off x="8288162" y="462568"/>
            <a:ext cx="1708622" cy="339257"/>
          </a:xfrm>
          <a:prstGeom prst="rect">
            <a:avLst/>
          </a:prstGeom>
        </p:spPr>
      </p:pic>
      <p:pic>
        <p:nvPicPr>
          <p:cNvPr id="15" name="Picture 14" descr="A picture containing text, sign, alcohol&#10;&#10;Description automatically generated">
            <a:extLst>
              <a:ext uri="{FF2B5EF4-FFF2-40B4-BE49-F238E27FC236}">
                <a16:creationId xmlns:a16="http://schemas.microsoft.com/office/drawing/2014/main" id="{4BA3CA33-1A87-E0A2-7E8C-9C78714A7012}"/>
              </a:ext>
            </a:extLst>
          </p:cNvPr>
          <p:cNvPicPr>
            <a:picLocks noChangeAspect="1"/>
          </p:cNvPicPr>
          <p:nvPr userDrawn="1"/>
        </p:nvPicPr>
        <p:blipFill>
          <a:blip r:embed="rId5"/>
          <a:stretch>
            <a:fillRect/>
          </a:stretch>
        </p:blipFill>
        <p:spPr>
          <a:xfrm>
            <a:off x="10547935" y="314468"/>
            <a:ext cx="1083014" cy="1083014"/>
          </a:xfrm>
          <a:prstGeom prst="rect">
            <a:avLst/>
          </a:prstGeom>
        </p:spPr>
      </p:pic>
    </p:spTree>
    <p:extLst>
      <p:ext uri="{BB962C8B-B14F-4D97-AF65-F5344CB8AC3E}">
        <p14:creationId xmlns:p14="http://schemas.microsoft.com/office/powerpoint/2010/main" val="3475745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F60D1-150F-081B-3613-99DBBA31E6CE}"/>
              </a:ext>
            </a:extLst>
          </p:cNvPr>
          <p:cNvSpPr>
            <a:spLocks noGrp="1"/>
          </p:cNvSpPr>
          <p:nvPr>
            <p:ph type="title" hasCustomPrompt="1"/>
          </p:nvPr>
        </p:nvSpPr>
        <p:spPr>
          <a:xfrm>
            <a:off x="731520" y="1579960"/>
            <a:ext cx="9844388" cy="3698080"/>
          </a:xfrm>
        </p:spPr>
        <p:txBody>
          <a:bodyPr anchor="ctr" anchorCtr="0"/>
          <a:lstStyle>
            <a:lvl1pPr>
              <a:defRPr sz="60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Enter</a:t>
            </a:r>
            <a:br>
              <a:rPr lang="en-US" dirty="0"/>
            </a:br>
            <a:r>
              <a:rPr lang="en-US" dirty="0"/>
              <a:t>Section Title</a:t>
            </a:r>
          </a:p>
        </p:txBody>
      </p:sp>
    </p:spTree>
    <p:extLst>
      <p:ext uri="{BB962C8B-B14F-4D97-AF65-F5344CB8AC3E}">
        <p14:creationId xmlns:p14="http://schemas.microsoft.com/office/powerpoint/2010/main" val="1304083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5DCB5D-32BB-360A-5D3E-48B4539C2936}"/>
              </a:ext>
            </a:extLst>
          </p:cNvPr>
          <p:cNvSpPr/>
          <p:nvPr userDrawn="1"/>
        </p:nvSpPr>
        <p:spPr>
          <a:xfrm>
            <a:off x="-43543" y="-61893"/>
            <a:ext cx="12261574" cy="1113183"/>
          </a:xfrm>
          <a:prstGeom prst="rect">
            <a:avLst/>
          </a:prstGeom>
          <a:solidFill>
            <a:schemeClr val="bg1"/>
          </a:solidFill>
          <a:ln>
            <a:noFill/>
          </a:ln>
          <a:effectLst>
            <a:outerShdw blurRad="50800" dist="38100" dir="5400000" algn="t" rotWithShape="0">
              <a:prstClr val="black">
                <a:alpha val="6106"/>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EF8679-F341-2ED4-6542-E828E329DDBA}"/>
              </a:ext>
            </a:extLst>
          </p:cNvPr>
          <p:cNvSpPr>
            <a:spLocks noGrp="1"/>
          </p:cNvSpPr>
          <p:nvPr>
            <p:ph type="title" hasCustomPrompt="1"/>
          </p:nvPr>
        </p:nvSpPr>
        <p:spPr>
          <a:xfrm>
            <a:off x="731520" y="1522413"/>
            <a:ext cx="10725912" cy="1325563"/>
          </a:xfrm>
        </p:spPr>
        <p:txBody>
          <a:bodyPr anchor="ctr" anchorCtr="0">
            <a:normAutofit/>
          </a:bodyPr>
          <a:lstStyle>
            <a:lvl1pPr>
              <a:defRPr sz="3000" b="1" i="0">
                <a:solidFill>
                  <a:srgbClr val="004CA9"/>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Enter Slide Title</a:t>
            </a:r>
          </a:p>
        </p:txBody>
      </p:sp>
      <p:sp>
        <p:nvSpPr>
          <p:cNvPr id="3" name="Content Placeholder 2">
            <a:extLst>
              <a:ext uri="{FF2B5EF4-FFF2-40B4-BE49-F238E27FC236}">
                <a16:creationId xmlns:a16="http://schemas.microsoft.com/office/drawing/2014/main" id="{12E11256-B5E0-8D8F-3E1F-7303F93A1B3E}"/>
              </a:ext>
            </a:extLst>
          </p:cNvPr>
          <p:cNvSpPr>
            <a:spLocks noGrp="1"/>
          </p:cNvSpPr>
          <p:nvPr>
            <p:ph idx="1"/>
          </p:nvPr>
        </p:nvSpPr>
        <p:spPr>
          <a:xfrm>
            <a:off x="731519" y="3155950"/>
            <a:ext cx="10725911" cy="2830513"/>
          </a:xfrm>
        </p:spPr>
        <p:txBody>
          <a:bodyPr/>
          <a:lstStyle>
            <a:lvl1pPr>
              <a:defRPr>
                <a:latin typeface="Times" pitchFamily="2" charset="0"/>
              </a:defRPr>
            </a:lvl1pPr>
            <a:lvl2pPr>
              <a:defRPr>
                <a:latin typeface="Times" pitchFamily="2" charset="0"/>
              </a:defRPr>
            </a:lvl2pPr>
            <a:lvl3pPr>
              <a:defRPr>
                <a:latin typeface="Times" pitchFamily="2" charset="0"/>
              </a:defRPr>
            </a:lvl3pPr>
            <a:lvl4pPr>
              <a:defRPr>
                <a:latin typeface="Times" pitchFamily="2" charset="0"/>
              </a:defRPr>
            </a:lvl4pPr>
            <a:lvl5pPr>
              <a:defRPr>
                <a:latin typeface="Times"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a:extLst>
              <a:ext uri="{FF2B5EF4-FFF2-40B4-BE49-F238E27FC236}">
                <a16:creationId xmlns:a16="http://schemas.microsoft.com/office/drawing/2014/main" id="{1D8C77B0-D28F-C997-00F9-8C5B964FA9D2}"/>
              </a:ext>
            </a:extLst>
          </p:cNvPr>
          <p:cNvSpPr>
            <a:spLocks noGrp="1"/>
          </p:cNvSpPr>
          <p:nvPr>
            <p:ph sz="quarter" idx="10" hasCustomPrompt="1"/>
          </p:nvPr>
        </p:nvSpPr>
        <p:spPr>
          <a:xfrm>
            <a:off x="6790513" y="361870"/>
            <a:ext cx="4666917" cy="265659"/>
          </a:xfrm>
        </p:spPr>
        <p:txBody>
          <a:bodyPr>
            <a:normAutofit/>
          </a:bodyPr>
          <a:lstStyle>
            <a:lvl1pPr marL="0" indent="0" algn="r">
              <a:buNone/>
              <a:defRPr sz="1500" b="1" i="0">
                <a:solidFill>
                  <a:srgbClr val="69647C"/>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enter Section Title</a:t>
            </a:r>
          </a:p>
        </p:txBody>
      </p:sp>
      <p:pic>
        <p:nvPicPr>
          <p:cNvPr id="9" name="Picture 8">
            <a:extLst>
              <a:ext uri="{FF2B5EF4-FFF2-40B4-BE49-F238E27FC236}">
                <a16:creationId xmlns:a16="http://schemas.microsoft.com/office/drawing/2014/main" id="{FD1EF882-4CD4-6D7C-19F6-FB981B6BF6DF}"/>
              </a:ext>
            </a:extLst>
          </p:cNvPr>
          <p:cNvPicPr>
            <a:picLocks noChangeAspect="1"/>
          </p:cNvPicPr>
          <p:nvPr userDrawn="1"/>
        </p:nvPicPr>
        <p:blipFill>
          <a:blip r:embed="rId2"/>
          <a:stretch>
            <a:fillRect/>
          </a:stretch>
        </p:blipFill>
        <p:spPr>
          <a:xfrm>
            <a:off x="731520" y="409863"/>
            <a:ext cx="2902528" cy="339103"/>
          </a:xfrm>
          <a:prstGeom prst="rect">
            <a:avLst/>
          </a:prstGeom>
        </p:spPr>
      </p:pic>
    </p:spTree>
    <p:extLst>
      <p:ext uri="{BB962C8B-B14F-4D97-AF65-F5344CB8AC3E}">
        <p14:creationId xmlns:p14="http://schemas.microsoft.com/office/powerpoint/2010/main" val="209333000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11637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0AE8E-C415-5985-46B3-BA5DFF31050A}"/>
              </a:ext>
            </a:extLst>
          </p:cNvPr>
          <p:cNvSpPr>
            <a:spLocks noGrp="1"/>
          </p:cNvSpPr>
          <p:nvPr>
            <p:ph type="title" hasCustomPrompt="1"/>
          </p:nvPr>
        </p:nvSpPr>
        <p:spPr>
          <a:xfrm>
            <a:off x="838200" y="508560"/>
            <a:ext cx="10515600" cy="2523218"/>
          </a:xfrm>
        </p:spPr>
        <p:txBody>
          <a:bodyPr>
            <a:normAutofit/>
          </a:bodyPr>
          <a:lstStyle>
            <a:lvl1pPr algn="l">
              <a:defRPr sz="35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Enter Your Ending Message Here.</a:t>
            </a:r>
          </a:p>
        </p:txBody>
      </p:sp>
      <p:pic>
        <p:nvPicPr>
          <p:cNvPr id="10" name="Picture 9" descr="Text&#10;&#10;Description automatically generated">
            <a:extLst>
              <a:ext uri="{FF2B5EF4-FFF2-40B4-BE49-F238E27FC236}">
                <a16:creationId xmlns:a16="http://schemas.microsoft.com/office/drawing/2014/main" id="{37D873B3-5EF4-55BD-02A6-3BFAB119C1DA}"/>
              </a:ext>
            </a:extLst>
          </p:cNvPr>
          <p:cNvPicPr>
            <a:picLocks noChangeAspect="1"/>
          </p:cNvPicPr>
          <p:nvPr userDrawn="1"/>
        </p:nvPicPr>
        <p:blipFill>
          <a:blip r:embed="rId3"/>
          <a:stretch>
            <a:fillRect/>
          </a:stretch>
        </p:blipFill>
        <p:spPr>
          <a:xfrm>
            <a:off x="572971" y="5179890"/>
            <a:ext cx="1950173" cy="760567"/>
          </a:xfrm>
          <a:prstGeom prst="rect">
            <a:avLst/>
          </a:prstGeom>
        </p:spPr>
      </p:pic>
      <p:pic>
        <p:nvPicPr>
          <p:cNvPr id="12" name="Picture 11" descr="Text&#10;&#10;Description automatically generated">
            <a:extLst>
              <a:ext uri="{FF2B5EF4-FFF2-40B4-BE49-F238E27FC236}">
                <a16:creationId xmlns:a16="http://schemas.microsoft.com/office/drawing/2014/main" id="{6354EAD4-2688-4D82-FA8C-9E18241BAAEE}"/>
              </a:ext>
            </a:extLst>
          </p:cNvPr>
          <p:cNvPicPr>
            <a:picLocks noChangeAspect="1"/>
          </p:cNvPicPr>
          <p:nvPr userDrawn="1"/>
        </p:nvPicPr>
        <p:blipFill>
          <a:blip r:embed="rId4"/>
          <a:stretch>
            <a:fillRect/>
          </a:stretch>
        </p:blipFill>
        <p:spPr>
          <a:xfrm>
            <a:off x="4930390" y="5189236"/>
            <a:ext cx="2331220" cy="462878"/>
          </a:xfrm>
          <a:prstGeom prst="rect">
            <a:avLst/>
          </a:prstGeom>
        </p:spPr>
      </p:pic>
      <p:pic>
        <p:nvPicPr>
          <p:cNvPr id="17" name="Picture 16" descr="A picture containing text, sign, alcohol&#10;&#10;Description automatically generated">
            <a:extLst>
              <a:ext uri="{FF2B5EF4-FFF2-40B4-BE49-F238E27FC236}">
                <a16:creationId xmlns:a16="http://schemas.microsoft.com/office/drawing/2014/main" id="{553EF0FB-D442-8F47-2979-D41C5C4C9A12}"/>
              </a:ext>
            </a:extLst>
          </p:cNvPr>
          <p:cNvPicPr>
            <a:picLocks noChangeAspect="1"/>
          </p:cNvPicPr>
          <p:nvPr userDrawn="1"/>
        </p:nvPicPr>
        <p:blipFill>
          <a:blip r:embed="rId5"/>
          <a:stretch>
            <a:fillRect/>
          </a:stretch>
        </p:blipFill>
        <p:spPr>
          <a:xfrm>
            <a:off x="9902083" y="4231393"/>
            <a:ext cx="1716946" cy="1716946"/>
          </a:xfrm>
          <a:prstGeom prst="rect">
            <a:avLst/>
          </a:prstGeom>
        </p:spPr>
      </p:pic>
      <p:sp>
        <p:nvSpPr>
          <p:cNvPr id="18" name="TextBox 17">
            <a:extLst>
              <a:ext uri="{FF2B5EF4-FFF2-40B4-BE49-F238E27FC236}">
                <a16:creationId xmlns:a16="http://schemas.microsoft.com/office/drawing/2014/main" id="{9C06F55F-C22E-B8AE-2E9F-C0E6FB7EF2CF}"/>
              </a:ext>
            </a:extLst>
          </p:cNvPr>
          <p:cNvSpPr txBox="1"/>
          <p:nvPr userDrawn="1"/>
        </p:nvSpPr>
        <p:spPr>
          <a:xfrm>
            <a:off x="572971" y="6247464"/>
            <a:ext cx="11046058" cy="338554"/>
          </a:xfrm>
          <a:prstGeom prst="rect">
            <a:avLst/>
          </a:prstGeom>
          <a:noFill/>
        </p:spPr>
        <p:txBody>
          <a:bodyPr wrap="square" rtlCol="0">
            <a:spAutoFit/>
          </a:bodyPr>
          <a:lstStyle/>
          <a:p>
            <a:pPr algn="ctr"/>
            <a:r>
              <a:rPr lang="en-US" sz="800" dirty="0">
                <a:latin typeface="Verdana" panose="020B0604030504040204" pitchFamily="34" charset="0"/>
                <a:ea typeface="Verdana" panose="020B0604030504040204" pitchFamily="34" charset="0"/>
                <a:cs typeface="Verdana" panose="020B0604030504040204" pitchFamily="34" charset="0"/>
              </a:rPr>
              <a:t>This presentation was made possible by the Health Resources and Services Administration (HRSA) of the US Department of Health and Human Services (HHS) as part of the National Telehealth Center of Excellence Award (U66 RH31458). The contents are those of the author(s) and do not necessarily represent the official views of, nor an endorsement, by HRSA, HHS or the US Government.</a:t>
            </a:r>
          </a:p>
        </p:txBody>
      </p:sp>
    </p:spTree>
    <p:extLst>
      <p:ext uri="{BB962C8B-B14F-4D97-AF65-F5344CB8AC3E}">
        <p14:creationId xmlns:p14="http://schemas.microsoft.com/office/powerpoint/2010/main" val="1745527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4"/>
          <p:cNvSpPr>
            <a:spLocks noGrp="1"/>
          </p:cNvSpPr>
          <p:nvPr>
            <p:ph type="sldNum" sz="quarter" idx="10"/>
          </p:nvPr>
        </p:nvSpPr>
        <p:spPr/>
        <p:txBody>
          <a:bodyPr/>
          <a:lstStyle>
            <a:lvl1pPr>
              <a:defRPr/>
            </a:lvl1pPr>
          </a:lstStyle>
          <a:p>
            <a:pPr marL="0" marR="0" lvl="0" indent="0" algn="l" defTabSz="914400" rtl="0" eaLnBrk="0" fontAlgn="auto" latinLnBrk="0" hangingPunct="0">
              <a:lnSpc>
                <a:spcPct val="100000"/>
              </a:lnSpc>
              <a:spcBef>
                <a:spcPts val="0"/>
              </a:spcBef>
              <a:spcAft>
                <a:spcPts val="0"/>
              </a:spcAft>
              <a:buClrTx/>
              <a:buSzTx/>
              <a:buFontTx/>
              <a:buNone/>
              <a:tabLst/>
              <a:defRPr/>
            </a:pPr>
            <a:fld id="{0E69EAAC-CF13-EF43-B5C8-587C0BA1B27E}" type="slidenum">
              <a:rPr kumimoji="0" 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l" defTabSz="914400" rtl="0" eaLnBrk="0" fontAlgn="auto" latinLnBrk="0" hangingPunct="0">
                <a:lnSpc>
                  <a:spcPct val="100000"/>
                </a:lnSpc>
                <a:spcBef>
                  <a:spcPts val="0"/>
                </a:spcBef>
                <a:spcAft>
                  <a:spcPts val="0"/>
                </a:spcAft>
                <a:buClrTx/>
                <a:buSzTx/>
                <a:buFontTx/>
                <a:buNone/>
                <a:tabLst/>
                <a:defRPr/>
              </a:pPr>
              <a:t>‹#›</a:t>
            </a:fld>
            <a:endParaRPr kumimoji="0" lang="en-US" sz="1867" b="0" i="0" u="none" strike="noStrike" kern="1200" cap="none" spc="0" normalizeH="0" baseline="0" noProof="0" dirty="0">
              <a:ln>
                <a:noFill/>
              </a:ln>
              <a:solidFill>
                <a:prstClr val="black"/>
              </a:solidFill>
              <a:effectLst/>
              <a:uLnTx/>
              <a:uFillTx/>
              <a:latin typeface="Times" charset="0"/>
              <a:ea typeface="+mn-ea"/>
              <a:cs typeface="+mn-cs"/>
            </a:endParaRPr>
          </a:p>
        </p:txBody>
      </p:sp>
    </p:spTree>
    <p:extLst>
      <p:ext uri="{BB962C8B-B14F-4D97-AF65-F5344CB8AC3E}">
        <p14:creationId xmlns:p14="http://schemas.microsoft.com/office/powerpoint/2010/main" val="681769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4460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65D332-316E-293C-3AF5-C3AF5597D0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624A9C0-C7B2-5F96-0A1F-5F83B52629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1586434-BAB9-C04C-805D-C3FFAAD6C0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298800-7029-8E43-A5BB-F692221D88EB}" type="datetimeFigureOut">
              <a:rPr lang="en-US" smtClean="0"/>
              <a:t>9/16/26</a:t>
            </a:fld>
            <a:endParaRPr lang="en-US"/>
          </a:p>
        </p:txBody>
      </p:sp>
      <p:sp>
        <p:nvSpPr>
          <p:cNvPr id="5" name="Footer Placeholder 4">
            <a:extLst>
              <a:ext uri="{FF2B5EF4-FFF2-40B4-BE49-F238E27FC236}">
                <a16:creationId xmlns:a16="http://schemas.microsoft.com/office/drawing/2014/main" id="{78F048E3-E8E3-6E5A-B081-4A5D3F83B9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F8416C0-A85B-A864-B316-A6F2C9AFAA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7A527-8432-EA40-B106-835E459E523D}" type="slidenum">
              <a:rPr lang="en-US" smtClean="0"/>
              <a:t>‹#›</a:t>
            </a:fld>
            <a:endParaRPr lang="en-US"/>
          </a:p>
        </p:txBody>
      </p:sp>
    </p:spTree>
    <p:extLst>
      <p:ext uri="{BB962C8B-B14F-4D97-AF65-F5344CB8AC3E}">
        <p14:creationId xmlns:p14="http://schemas.microsoft.com/office/powerpoint/2010/main" val="1311180686"/>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4" r:id="rId4"/>
    <p:sldLayoutId id="2147483652" r:id="rId5"/>
    <p:sldLayoutId id="2147483655" r:id="rId6"/>
    <p:sldLayoutId id="2147483656" r:id="rId7"/>
  </p:sldLayoutIdLst>
  <p:txStyles>
    <p:titleStyle>
      <a:lvl1pPr algn="l" defTabSz="914400" rtl="0" eaLnBrk="1" latinLnBrk="0" hangingPunct="1">
        <a:lnSpc>
          <a:spcPct val="90000"/>
        </a:lnSpc>
        <a:spcBef>
          <a:spcPct val="0"/>
        </a:spcBef>
        <a:buNone/>
        <a:defRPr sz="36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hyperlink" Target="mailto:tcoe@umc.edu"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EFD8-2F38-59AE-77AA-428F57024CE1}"/>
              </a:ext>
            </a:extLst>
          </p:cNvPr>
          <p:cNvSpPr>
            <a:spLocks noGrp="1"/>
          </p:cNvSpPr>
          <p:nvPr>
            <p:ph type="ctrTitle"/>
          </p:nvPr>
        </p:nvSpPr>
        <p:spPr>
          <a:xfrm>
            <a:off x="731519" y="1406769"/>
            <a:ext cx="10899429" cy="1574523"/>
          </a:xfrm>
        </p:spPr>
        <p:txBody>
          <a:bodyPr/>
          <a:lstStyle/>
          <a:p>
            <a:r>
              <a:rPr lang="en-US" sz="4600" dirty="0"/>
              <a:t>Sustainability Strategies for Rural Telehealth Programs</a:t>
            </a:r>
          </a:p>
        </p:txBody>
      </p:sp>
      <p:sp>
        <p:nvSpPr>
          <p:cNvPr id="5" name="TextBox 4">
            <a:extLst>
              <a:ext uri="{FF2B5EF4-FFF2-40B4-BE49-F238E27FC236}">
                <a16:creationId xmlns:a16="http://schemas.microsoft.com/office/drawing/2014/main" id="{F9466252-2A0B-FF0A-62EA-49C80A22CE2E}"/>
              </a:ext>
            </a:extLst>
          </p:cNvPr>
          <p:cNvSpPr txBox="1"/>
          <p:nvPr/>
        </p:nvSpPr>
        <p:spPr>
          <a:xfrm>
            <a:off x="731519" y="3698852"/>
            <a:ext cx="10170943" cy="1815882"/>
          </a:xfrm>
          <a:prstGeom prst="rect">
            <a:avLst/>
          </a:prstGeom>
          <a:noFill/>
        </p:spPr>
        <p:txBody>
          <a:bodyPr wrap="square">
            <a:spAutoFit/>
          </a:bodyPr>
          <a:lstStyle/>
          <a:p>
            <a:pPr marL="0" marR="0">
              <a:buNone/>
            </a:pPr>
            <a:r>
              <a:rPr lang="en-US" sz="1400" b="1" dirty="0">
                <a:solidFill>
                  <a:schemeClr val="tx1"/>
                </a:solidFill>
                <a:effectLst/>
                <a:latin typeface="+mn-lt"/>
                <a:ea typeface="Arial Unicode MS" panose="020B0604020202020204" pitchFamily="34" charset="-128"/>
              </a:rPr>
              <a:t>Panelists:</a:t>
            </a:r>
            <a:endParaRPr lang="en-US" sz="1400" dirty="0">
              <a:effectLst/>
              <a:latin typeface="+mn-lt"/>
              <a:ea typeface="Arial Unicode MS" panose="020B0604020202020204" pitchFamily="34" charset="-128"/>
            </a:endParaRPr>
          </a:p>
          <a:p>
            <a:pPr marL="0" marR="0">
              <a:buNone/>
            </a:pPr>
            <a:r>
              <a:rPr lang="en-US" sz="1400" dirty="0">
                <a:solidFill>
                  <a:schemeClr val="tx1"/>
                </a:solidFill>
                <a:effectLst/>
                <a:latin typeface="+mn-lt"/>
                <a:ea typeface="Arial Unicode MS" panose="020B0604020202020204" pitchFamily="34" charset="-128"/>
              </a:rPr>
              <a:t>Dr. Andrew Wilhelm – Division Director, Pulmonary Critical Care, UMMC</a:t>
            </a:r>
          </a:p>
          <a:p>
            <a:r>
              <a:rPr lang="en-US" sz="1400" dirty="0">
                <a:solidFill>
                  <a:schemeClr val="tx1"/>
                </a:solidFill>
                <a:effectLst/>
                <a:latin typeface="+mn-lt"/>
                <a:ea typeface="Arial Unicode MS" panose="020B0604020202020204" pitchFamily="34" charset="-128"/>
              </a:rPr>
              <a:t>Kyle Brewer – Administrator, Center for Telehealth and Emerging Technologies (CTET), UMMC</a:t>
            </a:r>
          </a:p>
          <a:p>
            <a:r>
              <a:rPr lang="en-US" sz="1400" dirty="0">
                <a:ea typeface="Arial Unicode MS" panose="020B0604020202020204" pitchFamily="34" charset="-128"/>
              </a:rPr>
              <a:t>Christina Wright – Director of School Based Telehealth Program, CTET, UMMC</a:t>
            </a:r>
            <a:endParaRPr lang="en-US" sz="1400" dirty="0">
              <a:solidFill>
                <a:schemeClr val="tx1"/>
              </a:solidFill>
              <a:effectLst/>
              <a:latin typeface="+mn-lt"/>
              <a:ea typeface="Arial Unicode MS" panose="020B0604020202020204" pitchFamily="34" charset="-128"/>
            </a:endParaRPr>
          </a:p>
          <a:p>
            <a:pPr marL="0" marR="0">
              <a:buNone/>
            </a:pPr>
            <a:r>
              <a:rPr lang="en-US" sz="1400" dirty="0">
                <a:solidFill>
                  <a:schemeClr val="tx1"/>
                </a:solidFill>
                <a:effectLst/>
                <a:latin typeface="+mn-lt"/>
                <a:ea typeface="Arial Unicode MS" panose="020B0604020202020204" pitchFamily="34" charset="-128"/>
              </a:rPr>
              <a:t>Param Narain - M</a:t>
            </a:r>
            <a:r>
              <a:rPr lang="en-US" sz="1400" dirty="0"/>
              <a:t>BA Candidate at Millsaps College, Intern, CTET, UMMC</a:t>
            </a:r>
            <a:endParaRPr lang="en-US" sz="1400" dirty="0">
              <a:effectLst/>
              <a:latin typeface="+mn-lt"/>
              <a:ea typeface="Arial Unicode MS" panose="020B0604020202020204" pitchFamily="34" charset="-128"/>
            </a:endParaRPr>
          </a:p>
          <a:p>
            <a:pPr marL="0" marR="0">
              <a:buNone/>
            </a:pPr>
            <a:r>
              <a:rPr lang="en-US" sz="1400" b="1" dirty="0">
                <a:solidFill>
                  <a:schemeClr val="tx1"/>
                </a:solidFill>
                <a:effectLst/>
                <a:latin typeface="+mn-lt"/>
                <a:ea typeface="Arial Unicode MS" panose="020B0604020202020204" pitchFamily="34" charset="-128"/>
              </a:rPr>
              <a:t> </a:t>
            </a:r>
            <a:endParaRPr lang="en-US" sz="1400" dirty="0">
              <a:effectLst/>
              <a:latin typeface="+mn-lt"/>
              <a:ea typeface="Arial Unicode MS" panose="020B0604020202020204" pitchFamily="34" charset="-128"/>
            </a:endParaRPr>
          </a:p>
          <a:p>
            <a:pPr>
              <a:buNone/>
            </a:pPr>
            <a:r>
              <a:rPr lang="en-US" sz="1400" b="1" dirty="0">
                <a:solidFill>
                  <a:schemeClr val="tx1"/>
                </a:solidFill>
                <a:effectLst/>
                <a:latin typeface="+mn-lt"/>
                <a:ea typeface="Arial Unicode MS" panose="020B0604020202020204" pitchFamily="34" charset="-128"/>
                <a:cs typeface="Times New Roman" panose="02020603050405020304" pitchFamily="18" charset="0"/>
              </a:rPr>
              <a:t>Moderator: </a:t>
            </a:r>
          </a:p>
          <a:p>
            <a:pPr>
              <a:buNone/>
            </a:pPr>
            <a:r>
              <a:rPr lang="en-US" sz="1400" dirty="0">
                <a:solidFill>
                  <a:schemeClr val="tx1"/>
                </a:solidFill>
                <a:effectLst/>
                <a:latin typeface="+mn-lt"/>
                <a:ea typeface="Arial Unicode MS" panose="020B0604020202020204" pitchFamily="34" charset="-128"/>
                <a:cs typeface="Times New Roman" panose="02020603050405020304" pitchFamily="18" charset="0"/>
              </a:rPr>
              <a:t>Dr. Saurabh Chandra</a:t>
            </a:r>
            <a:r>
              <a:rPr lang="en-US" sz="1400" dirty="0">
                <a:ea typeface="Arial Unicode MS" panose="020B0604020202020204" pitchFamily="34" charset="-128"/>
                <a:cs typeface="Times New Roman" panose="02020603050405020304" pitchFamily="18" charset="0"/>
              </a:rPr>
              <a:t> – Chief Telehealth Officer, </a:t>
            </a:r>
            <a:r>
              <a:rPr lang="en-US" sz="1400" dirty="0">
                <a:solidFill>
                  <a:schemeClr val="tx1"/>
                </a:solidFill>
                <a:effectLst/>
                <a:latin typeface="+mn-lt"/>
                <a:ea typeface="Arial Unicode MS" panose="020B0604020202020204" pitchFamily="34" charset="-128"/>
                <a:cs typeface="Times New Roman" panose="02020603050405020304" pitchFamily="18" charset="0"/>
              </a:rPr>
              <a:t>Project Director, Telehealth Center of Excellence, CTET, UMMC</a:t>
            </a:r>
          </a:p>
        </p:txBody>
      </p:sp>
      <p:sp>
        <p:nvSpPr>
          <p:cNvPr id="3" name="TextBox 2">
            <a:extLst>
              <a:ext uri="{FF2B5EF4-FFF2-40B4-BE49-F238E27FC236}">
                <a16:creationId xmlns:a16="http://schemas.microsoft.com/office/drawing/2014/main" id="{D7C650FD-E2D6-8780-C700-92D093682E0E}"/>
              </a:ext>
            </a:extLst>
          </p:cNvPr>
          <p:cNvSpPr txBox="1"/>
          <p:nvPr/>
        </p:nvSpPr>
        <p:spPr>
          <a:xfrm>
            <a:off x="467492" y="6278461"/>
            <a:ext cx="11257015" cy="954107"/>
          </a:xfrm>
          <a:prstGeom prst="rect">
            <a:avLst/>
          </a:prstGeom>
          <a:noFill/>
        </p:spPr>
        <p:txBody>
          <a:bodyPr wrap="square" rtlCol="0">
            <a:spAutoFit/>
          </a:bodyPr>
          <a:lstStyle/>
          <a:p>
            <a:pPr algn="ctr"/>
            <a:r>
              <a:rPr lang="en-US" sz="800" dirty="0">
                <a:solidFill>
                  <a:schemeClr val="tx1"/>
                </a:solidFill>
                <a:latin typeface="Verdana" panose="020B0604030504040204" pitchFamily="34" charset="0"/>
                <a:ea typeface="Verdana" panose="020B0604030504040204" pitchFamily="34" charset="0"/>
                <a:cs typeface="Verdana" panose="020B0604030504040204" pitchFamily="34" charset="0"/>
              </a:rPr>
              <a:t>This presentation was supported by the Health Resources and Services Administration (HRSA) of the U.S. Department of Health and Human Services (HHS) under the National Telehealth Center of Excellence cooperative agreement U66RH31459, which has a total award amount of $4,250,000 for the approved project period. The contents are those of the author(s) and do not necessarily represent the official views of, nor an endorsement by, HRSA, HHS, or the U.S. Government.</a:t>
            </a:r>
          </a:p>
          <a:p>
            <a:pPr algn="ctr"/>
            <a:endParaRPr lang="en-US" sz="800" dirty="0">
              <a:latin typeface="Verdana" panose="020B0604030504040204" pitchFamily="34" charset="0"/>
              <a:ea typeface="Verdana" panose="020B0604030504040204" pitchFamily="34" charset="0"/>
              <a:cs typeface="Verdana" panose="020B0604030504040204" pitchFamily="34" charset="0"/>
            </a:endParaRPr>
          </a:p>
          <a:p>
            <a:pPr marL="571500" indent="-571500" algn="ctr">
              <a:buFont typeface="Arial" panose="020B0604020202020204" pitchFamily="34" charset="0"/>
              <a:buChar char="•"/>
            </a:pPr>
            <a:endParaRPr lang="en-US" sz="800" dirty="0">
              <a:latin typeface="Verdana" panose="020B0604030504040204" pitchFamily="34" charset="0"/>
              <a:ea typeface="Verdana" panose="020B0604030504040204" pitchFamily="34" charset="0"/>
              <a:cs typeface="Verdana" panose="020B0604030504040204" pitchFamily="34" charset="0"/>
            </a:endParaRPr>
          </a:p>
          <a:p>
            <a:pPr algn="ctr"/>
            <a:endParaRPr lang="en-US" sz="800" dirty="0">
              <a:latin typeface="Verdana" panose="020B0604030504040204" pitchFamily="34" charset="0"/>
              <a:ea typeface="Verdana" panose="020B0604030504040204" pitchFamily="34" charset="0"/>
              <a:cs typeface="Verdana" panose="020B0604030504040204" pitchFamily="34" charset="0"/>
            </a:endParaRPr>
          </a:p>
          <a:p>
            <a:pPr algn="ctr"/>
            <a:endParaRPr lang="en-US" sz="8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42124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EFD8-2F38-59AE-77AA-428F57024CE1}"/>
              </a:ext>
            </a:extLst>
          </p:cNvPr>
          <p:cNvSpPr>
            <a:spLocks noGrp="1"/>
          </p:cNvSpPr>
          <p:nvPr>
            <p:ph type="ctrTitle"/>
          </p:nvPr>
        </p:nvSpPr>
        <p:spPr>
          <a:xfrm>
            <a:off x="835765" y="2601318"/>
            <a:ext cx="10899429" cy="2092881"/>
          </a:xfrm>
        </p:spPr>
        <p:txBody>
          <a:bodyPr/>
          <a:lstStyle/>
          <a:p>
            <a:pPr algn="ctr"/>
            <a:r>
              <a:rPr lang="en-US" dirty="0"/>
              <a:t>SCHOOL-BASED TELEHEALTH PROGRAM</a:t>
            </a:r>
          </a:p>
        </p:txBody>
      </p:sp>
    </p:spTree>
    <p:extLst>
      <p:ext uri="{BB962C8B-B14F-4D97-AF65-F5344CB8AC3E}">
        <p14:creationId xmlns:p14="http://schemas.microsoft.com/office/powerpoint/2010/main" val="1507868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56032"/>
            <a:ext cx="5943600" cy="365760"/>
          </a:xfrm>
          <a:prstGeom prst="rect">
            <a:avLst/>
          </a:prstGeom>
          <a:noFill/>
          <a:ln/>
        </p:spPr>
        <p:txBody>
          <a:bodyPr wrap="square" lIns="0" tIns="0" rIns="0" bIns="0" rtlCol="0" anchor="ctr"/>
          <a:lstStyle/>
          <a:p>
            <a:pPr marL="0" indent="0">
              <a:buNone/>
            </a:pPr>
            <a:r>
              <a:rPr lang="en-US" sz="1700" dirty="0">
                <a:solidFill>
                  <a:srgbClr val="0354B7"/>
                </a:solidFill>
                <a:latin typeface="Cambria" pitchFamily="34" charset="0"/>
                <a:ea typeface="Cambria" pitchFamily="34" charset="-122"/>
                <a:cs typeface="Cambria" pitchFamily="34" charset="-120"/>
              </a:rPr>
              <a:t>Telehealth Centers of Excellence</a:t>
            </a:r>
            <a:endParaRPr lang="en-US" sz="1700" dirty="0"/>
          </a:p>
        </p:txBody>
      </p:sp>
      <p:sp>
        <p:nvSpPr>
          <p:cNvPr id="3" name="Shape 1"/>
          <p:cNvSpPr/>
          <p:nvPr/>
        </p:nvSpPr>
        <p:spPr>
          <a:xfrm>
            <a:off x="530352" y="658368"/>
            <a:ext cx="475488" cy="68580"/>
          </a:xfrm>
          <a:prstGeom prst="roundRect">
            <a:avLst>
              <a:gd name="adj" fmla="val 40000"/>
            </a:avLst>
          </a:prstGeom>
          <a:solidFill>
            <a:srgbClr val="FFC200"/>
          </a:solidFill>
          <a:ln/>
        </p:spPr>
        <p:txBody>
          <a:bodyPr/>
          <a:lstStyle/>
          <a:p>
            <a:endParaRPr lang="en-US"/>
          </a:p>
        </p:txBody>
      </p:sp>
      <p:sp>
        <p:nvSpPr>
          <p:cNvPr id="4" name="Text 2"/>
          <p:cNvSpPr/>
          <p:nvPr/>
        </p:nvSpPr>
        <p:spPr>
          <a:xfrm>
            <a:off x="5760720" y="256032"/>
            <a:ext cx="5897880" cy="365760"/>
          </a:xfrm>
          <a:prstGeom prst="rect">
            <a:avLst/>
          </a:prstGeom>
          <a:noFill/>
          <a:ln/>
        </p:spPr>
        <p:txBody>
          <a:bodyPr wrap="square" lIns="0" tIns="0" rIns="0" bIns="0" rtlCol="0" anchor="ctr"/>
          <a:lstStyle/>
          <a:p>
            <a:pPr marL="0" indent="0" algn="r">
              <a:buNone/>
            </a:pPr>
            <a:r>
              <a:rPr lang="en-US" sz="1800" b="1" dirty="0">
                <a:solidFill>
                  <a:srgbClr val="004CA9"/>
                </a:solidFill>
                <a:latin typeface="Calibri" pitchFamily="34" charset="0"/>
                <a:ea typeface="Calibri" pitchFamily="34" charset="-122"/>
                <a:cs typeface="Calibri" pitchFamily="34" charset="-120"/>
              </a:rPr>
              <a:t>School-Based Telehealth</a:t>
            </a:r>
            <a:endParaRPr lang="en-US" sz="1800" dirty="0"/>
          </a:p>
        </p:txBody>
      </p:sp>
      <p:sp>
        <p:nvSpPr>
          <p:cNvPr id="5" name="Shape 3"/>
          <p:cNvSpPr/>
          <p:nvPr/>
        </p:nvSpPr>
        <p:spPr>
          <a:xfrm>
            <a:off x="365760" y="932688"/>
            <a:ext cx="11430000" cy="0"/>
          </a:xfrm>
          <a:prstGeom prst="line">
            <a:avLst/>
          </a:prstGeom>
          <a:noFill/>
          <a:ln w="12700">
            <a:solidFill>
              <a:srgbClr val="E3E7EB"/>
            </a:solidFill>
            <a:prstDash val="solid"/>
          </a:ln>
        </p:spPr>
        <p:txBody>
          <a:bodyPr/>
          <a:lstStyle/>
          <a:p>
            <a:endParaRPr lang="en-US"/>
          </a:p>
        </p:txBody>
      </p:sp>
      <p:pic>
        <p:nvPicPr>
          <p:cNvPr id="6" name="Image 0" descr="ummc_logo.png"/>
          <p:cNvPicPr>
            <a:picLocks noChangeAspect="1"/>
          </p:cNvPicPr>
          <p:nvPr/>
        </p:nvPicPr>
        <p:blipFill>
          <a:blip r:embed="rId3"/>
          <a:stretch>
            <a:fillRect/>
          </a:stretch>
        </p:blipFill>
        <p:spPr>
          <a:xfrm>
            <a:off x="10442448" y="6053328"/>
            <a:ext cx="1261872" cy="388620"/>
          </a:xfrm>
          <a:prstGeom prst="rect">
            <a:avLst/>
          </a:prstGeom>
        </p:spPr>
      </p:pic>
      <p:sp>
        <p:nvSpPr>
          <p:cNvPr id="7" name="Rounded Rectangle 6"/>
          <p:cNvSpPr/>
          <p:nvPr/>
        </p:nvSpPr>
        <p:spPr>
          <a:xfrm>
            <a:off x="365760" y="1024128"/>
            <a:ext cx="6473951" cy="502920"/>
          </a:xfrm>
          <a:prstGeom prst="roundRect">
            <a:avLst>
              <a:gd name="adj" fmla="val 12000"/>
            </a:avLst>
          </a:prstGeom>
          <a:solidFill>
            <a:srgbClr val="065A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65760" y="1069473"/>
            <a:ext cx="6473951" cy="412229"/>
          </a:xfrm>
          <a:prstGeom prst="rect">
            <a:avLst/>
          </a:prstGeom>
          <a:noFill/>
        </p:spPr>
        <p:txBody>
          <a:bodyPr wrap="square" lIns="0" tIns="0" rIns="0" bIns="0" anchor="ctr">
            <a:spAutoFit/>
          </a:bodyPr>
          <a:lstStyle/>
          <a:p>
            <a:pPr algn="ctr">
              <a:lnSpc>
                <a:spcPct val="105000"/>
              </a:lnSpc>
            </a:pPr>
            <a:r>
              <a:rPr sz="1400" b="1" i="0" dirty="0">
                <a:solidFill>
                  <a:srgbClr val="FFFFFF"/>
                </a:solidFill>
                <a:latin typeface="Calibri"/>
              </a:rPr>
              <a:t>PHASE 1 — </a:t>
            </a:r>
            <a:r>
              <a:rPr lang="en-US" sz="1400" b="1" i="0" dirty="0">
                <a:solidFill>
                  <a:srgbClr val="FFFFFF"/>
                </a:solidFill>
                <a:latin typeface="Calibri"/>
              </a:rPr>
              <a:t>MISSISSIPPI DEPARTMENT OF EDUCATION(MDE)</a:t>
            </a:r>
            <a:r>
              <a:rPr sz="1400" b="1" i="0" dirty="0">
                <a:solidFill>
                  <a:srgbClr val="FFFFFF"/>
                </a:solidFill>
                <a:latin typeface="Calibri"/>
              </a:rPr>
              <a:t> RAPID IMPLEMENTATION</a:t>
            </a:r>
          </a:p>
          <a:p>
            <a:pPr algn="ctr">
              <a:lnSpc>
                <a:spcPct val="105000"/>
              </a:lnSpc>
            </a:pPr>
            <a:r>
              <a:rPr sz="1200" b="0" i="0" dirty="0">
                <a:solidFill>
                  <a:srgbClr val="FFFFFF"/>
                </a:solidFill>
                <a:latin typeface="Calibri"/>
              </a:rPr>
              <a:t>August 2022 – September 2024</a:t>
            </a:r>
          </a:p>
        </p:txBody>
      </p:sp>
      <p:sp>
        <p:nvSpPr>
          <p:cNvPr id="9" name="Rounded Rectangle 8"/>
          <p:cNvSpPr/>
          <p:nvPr/>
        </p:nvSpPr>
        <p:spPr>
          <a:xfrm>
            <a:off x="6986016" y="1024128"/>
            <a:ext cx="5097954" cy="502920"/>
          </a:xfrm>
          <a:prstGeom prst="roundRect">
            <a:avLst>
              <a:gd name="adj" fmla="val 12000"/>
            </a:avLst>
          </a:prstGeom>
          <a:solidFill>
            <a:srgbClr val="1C72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1" name="Connector 10"/>
          <p:cNvCxnSpPr/>
          <p:nvPr/>
        </p:nvCxnSpPr>
        <p:spPr>
          <a:xfrm>
            <a:off x="365760" y="1874520"/>
            <a:ext cx="11457432" cy="0"/>
          </a:xfrm>
          <a:prstGeom prst="line">
            <a:avLst/>
          </a:prstGeom>
          <a:ln w="19050">
            <a:solidFill>
              <a:srgbClr val="C7CFD6"/>
            </a:solidFill>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1110995" y="1801368"/>
            <a:ext cx="146304" cy="146304"/>
          </a:xfrm>
          <a:prstGeom prst="ellipse">
            <a:avLst/>
          </a:prstGeom>
          <a:solidFill>
            <a:srgbClr val="065A8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3" name="Connector 12"/>
          <p:cNvCxnSpPr/>
          <p:nvPr/>
        </p:nvCxnSpPr>
        <p:spPr>
          <a:xfrm>
            <a:off x="1184148" y="1947672"/>
            <a:ext cx="0" cy="128016"/>
          </a:xfrm>
          <a:prstGeom prst="line">
            <a:avLst/>
          </a:prstGeom>
          <a:ln w="15875">
            <a:solidFill>
              <a:srgbClr val="065A82"/>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11480" y="2057400"/>
            <a:ext cx="1545335" cy="274320"/>
          </a:xfrm>
          <a:prstGeom prst="rect">
            <a:avLst/>
          </a:prstGeom>
          <a:noFill/>
        </p:spPr>
        <p:txBody>
          <a:bodyPr wrap="square" lIns="0" tIns="0" rIns="0" bIns="0" anchor="t">
            <a:spAutoFit/>
          </a:bodyPr>
          <a:lstStyle/>
          <a:p>
            <a:pPr algn="ctr"/>
            <a:r>
              <a:rPr sz="1350" b="1" i="0">
                <a:solidFill>
                  <a:srgbClr val="065A82"/>
                </a:solidFill>
                <a:latin typeface="Calibri"/>
              </a:rPr>
              <a:t>JUL 2022</a:t>
            </a:r>
          </a:p>
        </p:txBody>
      </p:sp>
      <p:sp>
        <p:nvSpPr>
          <p:cNvPr id="15" name="TextBox 14"/>
          <p:cNvSpPr txBox="1"/>
          <p:nvPr/>
        </p:nvSpPr>
        <p:spPr>
          <a:xfrm>
            <a:off x="411480" y="2368296"/>
            <a:ext cx="1545335" cy="1014983"/>
          </a:xfrm>
          <a:prstGeom prst="rect">
            <a:avLst/>
          </a:prstGeom>
          <a:noFill/>
        </p:spPr>
        <p:txBody>
          <a:bodyPr wrap="square" lIns="0" tIns="0" rIns="0" bIns="0" anchor="t">
            <a:spAutoFit/>
          </a:bodyPr>
          <a:lstStyle/>
          <a:p>
            <a:pPr algn="ctr">
              <a:lnSpc>
                <a:spcPct val="110000"/>
              </a:lnSpc>
            </a:pPr>
            <a:r>
              <a:rPr sz="1250" b="0" i="0">
                <a:solidFill>
                  <a:srgbClr val="0B2545"/>
                </a:solidFill>
                <a:latin typeface="Calibri"/>
              </a:rPr>
              <a:t>4 districts, 21 schools go live</a:t>
            </a:r>
          </a:p>
        </p:txBody>
      </p:sp>
      <p:sp>
        <p:nvSpPr>
          <p:cNvPr id="16" name="Oval 15"/>
          <p:cNvSpPr/>
          <p:nvPr/>
        </p:nvSpPr>
        <p:spPr>
          <a:xfrm>
            <a:off x="2747772" y="1801368"/>
            <a:ext cx="146304" cy="146304"/>
          </a:xfrm>
          <a:prstGeom prst="ellipse">
            <a:avLst/>
          </a:prstGeom>
          <a:solidFill>
            <a:srgbClr val="065A8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7" name="Connector 16"/>
          <p:cNvCxnSpPr/>
          <p:nvPr/>
        </p:nvCxnSpPr>
        <p:spPr>
          <a:xfrm>
            <a:off x="2820924" y="1947672"/>
            <a:ext cx="0" cy="128016"/>
          </a:xfrm>
          <a:prstGeom prst="line">
            <a:avLst/>
          </a:prstGeom>
          <a:ln w="15875">
            <a:solidFill>
              <a:srgbClr val="065A82"/>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2048256" y="2057400"/>
            <a:ext cx="1545335" cy="274320"/>
          </a:xfrm>
          <a:prstGeom prst="rect">
            <a:avLst/>
          </a:prstGeom>
          <a:noFill/>
        </p:spPr>
        <p:txBody>
          <a:bodyPr wrap="square" lIns="0" tIns="0" rIns="0" bIns="0" anchor="t">
            <a:spAutoFit/>
          </a:bodyPr>
          <a:lstStyle/>
          <a:p>
            <a:pPr algn="ctr"/>
            <a:r>
              <a:rPr sz="1350" b="1" i="0">
                <a:solidFill>
                  <a:srgbClr val="065A82"/>
                </a:solidFill>
                <a:latin typeface="Calibri"/>
              </a:rPr>
              <a:t>DEC 2022</a:t>
            </a:r>
          </a:p>
        </p:txBody>
      </p:sp>
      <p:sp>
        <p:nvSpPr>
          <p:cNvPr id="19" name="TextBox 18"/>
          <p:cNvSpPr txBox="1"/>
          <p:nvPr/>
        </p:nvSpPr>
        <p:spPr>
          <a:xfrm>
            <a:off x="2048256" y="2368296"/>
            <a:ext cx="1545335" cy="1014983"/>
          </a:xfrm>
          <a:prstGeom prst="rect">
            <a:avLst/>
          </a:prstGeom>
          <a:noFill/>
        </p:spPr>
        <p:txBody>
          <a:bodyPr wrap="square" lIns="0" tIns="0" rIns="0" bIns="0" anchor="t">
            <a:spAutoFit/>
          </a:bodyPr>
          <a:lstStyle/>
          <a:p>
            <a:pPr algn="ctr">
              <a:lnSpc>
                <a:spcPct val="110000"/>
              </a:lnSpc>
            </a:pPr>
            <a:r>
              <a:rPr sz="1250" b="0" i="0">
                <a:solidFill>
                  <a:srgbClr val="0B2545"/>
                </a:solidFill>
                <a:latin typeface="Calibri"/>
              </a:rPr>
              <a:t>51 districts, 294 schools live</a:t>
            </a:r>
          </a:p>
        </p:txBody>
      </p:sp>
      <p:sp>
        <p:nvSpPr>
          <p:cNvPr id="20" name="Oval 19"/>
          <p:cNvSpPr/>
          <p:nvPr/>
        </p:nvSpPr>
        <p:spPr>
          <a:xfrm>
            <a:off x="4384547" y="1801368"/>
            <a:ext cx="146304" cy="146304"/>
          </a:xfrm>
          <a:prstGeom prst="ellipse">
            <a:avLst/>
          </a:prstGeom>
          <a:solidFill>
            <a:srgbClr val="065A8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1" name="Connector 20"/>
          <p:cNvCxnSpPr/>
          <p:nvPr/>
        </p:nvCxnSpPr>
        <p:spPr>
          <a:xfrm>
            <a:off x="4457699" y="1947672"/>
            <a:ext cx="0" cy="128016"/>
          </a:xfrm>
          <a:prstGeom prst="line">
            <a:avLst/>
          </a:prstGeom>
          <a:ln w="15875">
            <a:solidFill>
              <a:srgbClr val="065A82"/>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685031" y="2057400"/>
            <a:ext cx="1545335" cy="274320"/>
          </a:xfrm>
          <a:prstGeom prst="rect">
            <a:avLst/>
          </a:prstGeom>
          <a:noFill/>
        </p:spPr>
        <p:txBody>
          <a:bodyPr wrap="square" lIns="0" tIns="0" rIns="0" bIns="0" anchor="t">
            <a:spAutoFit/>
          </a:bodyPr>
          <a:lstStyle/>
          <a:p>
            <a:pPr algn="ctr"/>
            <a:r>
              <a:rPr sz="1350" b="1" i="0">
                <a:solidFill>
                  <a:srgbClr val="065A82"/>
                </a:solidFill>
                <a:latin typeface="Calibri"/>
              </a:rPr>
              <a:t>OCT 2023</a:t>
            </a:r>
          </a:p>
        </p:txBody>
      </p:sp>
      <p:sp>
        <p:nvSpPr>
          <p:cNvPr id="23" name="TextBox 22"/>
          <p:cNvSpPr txBox="1"/>
          <p:nvPr/>
        </p:nvSpPr>
        <p:spPr>
          <a:xfrm>
            <a:off x="3685031" y="2368296"/>
            <a:ext cx="1545335" cy="1014983"/>
          </a:xfrm>
          <a:prstGeom prst="rect">
            <a:avLst/>
          </a:prstGeom>
          <a:noFill/>
        </p:spPr>
        <p:txBody>
          <a:bodyPr wrap="square" lIns="0" tIns="0" rIns="0" bIns="0" anchor="t">
            <a:spAutoFit/>
          </a:bodyPr>
          <a:lstStyle/>
          <a:p>
            <a:pPr algn="ctr">
              <a:lnSpc>
                <a:spcPct val="110000"/>
              </a:lnSpc>
            </a:pPr>
            <a:r>
              <a:rPr sz="1250" b="0" i="0">
                <a:solidFill>
                  <a:srgbClr val="0B2545"/>
                </a:solidFill>
                <a:latin typeface="Calibri"/>
              </a:rPr>
              <a:t>Peak reach: 74 districts, 421 schools</a:t>
            </a:r>
          </a:p>
        </p:txBody>
      </p:sp>
      <p:sp>
        <p:nvSpPr>
          <p:cNvPr id="24" name="Oval 23"/>
          <p:cNvSpPr/>
          <p:nvPr/>
        </p:nvSpPr>
        <p:spPr>
          <a:xfrm>
            <a:off x="6021323" y="1801368"/>
            <a:ext cx="146304" cy="146304"/>
          </a:xfrm>
          <a:prstGeom prst="ellipse">
            <a:avLst/>
          </a:prstGeom>
          <a:solidFill>
            <a:srgbClr val="065A8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5" name="Connector 24"/>
          <p:cNvCxnSpPr/>
          <p:nvPr/>
        </p:nvCxnSpPr>
        <p:spPr>
          <a:xfrm>
            <a:off x="6094475" y="1947672"/>
            <a:ext cx="0" cy="128016"/>
          </a:xfrm>
          <a:prstGeom prst="line">
            <a:avLst/>
          </a:prstGeom>
          <a:ln w="15875">
            <a:solidFill>
              <a:srgbClr val="065A82"/>
            </a:solidFill>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321807" y="2057400"/>
            <a:ext cx="1545335" cy="274320"/>
          </a:xfrm>
          <a:prstGeom prst="rect">
            <a:avLst/>
          </a:prstGeom>
          <a:noFill/>
        </p:spPr>
        <p:txBody>
          <a:bodyPr wrap="square" lIns="0" tIns="0" rIns="0" bIns="0" anchor="t">
            <a:spAutoFit/>
          </a:bodyPr>
          <a:lstStyle/>
          <a:p>
            <a:pPr algn="ctr"/>
            <a:r>
              <a:rPr sz="1350" b="1" i="0">
                <a:solidFill>
                  <a:srgbClr val="065A82"/>
                </a:solidFill>
                <a:latin typeface="Calibri"/>
              </a:rPr>
              <a:t>SEP 2024</a:t>
            </a:r>
          </a:p>
        </p:txBody>
      </p:sp>
      <p:sp>
        <p:nvSpPr>
          <p:cNvPr id="27" name="TextBox 26"/>
          <p:cNvSpPr txBox="1"/>
          <p:nvPr/>
        </p:nvSpPr>
        <p:spPr>
          <a:xfrm>
            <a:off x="5321807" y="2368296"/>
            <a:ext cx="1545335" cy="1014983"/>
          </a:xfrm>
          <a:prstGeom prst="rect">
            <a:avLst/>
          </a:prstGeom>
          <a:noFill/>
        </p:spPr>
        <p:txBody>
          <a:bodyPr wrap="square" lIns="0" tIns="0" rIns="0" bIns="0" anchor="t">
            <a:spAutoFit/>
          </a:bodyPr>
          <a:lstStyle/>
          <a:p>
            <a:pPr algn="ctr">
              <a:lnSpc>
                <a:spcPct val="110000"/>
              </a:lnSpc>
            </a:pPr>
            <a:r>
              <a:rPr sz="1250" b="0" i="0">
                <a:solidFill>
                  <a:srgbClr val="0B2545"/>
                </a:solidFill>
                <a:latin typeface="Calibri"/>
              </a:rPr>
              <a:t>MDE grant ends — 5,198 visits delivered</a:t>
            </a:r>
          </a:p>
        </p:txBody>
      </p:sp>
      <p:sp>
        <p:nvSpPr>
          <p:cNvPr id="28" name="Oval 27"/>
          <p:cNvSpPr/>
          <p:nvPr/>
        </p:nvSpPr>
        <p:spPr>
          <a:xfrm>
            <a:off x="7658100" y="1801368"/>
            <a:ext cx="146304" cy="146304"/>
          </a:xfrm>
          <a:prstGeom prst="ellipse">
            <a:avLst/>
          </a:prstGeom>
          <a:solidFill>
            <a:srgbClr val="1C7293"/>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9" name="Connector 28"/>
          <p:cNvCxnSpPr/>
          <p:nvPr/>
        </p:nvCxnSpPr>
        <p:spPr>
          <a:xfrm>
            <a:off x="7731252" y="1947672"/>
            <a:ext cx="0" cy="128016"/>
          </a:xfrm>
          <a:prstGeom prst="line">
            <a:avLst/>
          </a:prstGeom>
          <a:ln w="15875">
            <a:solidFill>
              <a:srgbClr val="1C7293"/>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958583" y="2057400"/>
            <a:ext cx="1545335" cy="274320"/>
          </a:xfrm>
          <a:prstGeom prst="rect">
            <a:avLst/>
          </a:prstGeom>
          <a:noFill/>
        </p:spPr>
        <p:txBody>
          <a:bodyPr wrap="square" lIns="0" tIns="0" rIns="0" bIns="0" anchor="t">
            <a:spAutoFit/>
          </a:bodyPr>
          <a:lstStyle/>
          <a:p>
            <a:pPr algn="ctr"/>
            <a:r>
              <a:rPr sz="1350" b="1" i="0">
                <a:solidFill>
                  <a:srgbClr val="1C7293"/>
                </a:solidFill>
                <a:latin typeface="Calibri"/>
              </a:rPr>
              <a:t>OCT 2024</a:t>
            </a:r>
          </a:p>
        </p:txBody>
      </p:sp>
      <p:sp>
        <p:nvSpPr>
          <p:cNvPr id="31" name="TextBox 30"/>
          <p:cNvSpPr txBox="1"/>
          <p:nvPr/>
        </p:nvSpPr>
        <p:spPr>
          <a:xfrm>
            <a:off x="6958583" y="2368296"/>
            <a:ext cx="1545335" cy="1014983"/>
          </a:xfrm>
          <a:prstGeom prst="rect">
            <a:avLst/>
          </a:prstGeom>
          <a:noFill/>
        </p:spPr>
        <p:txBody>
          <a:bodyPr wrap="square" lIns="0" tIns="0" rIns="0" bIns="0" anchor="t">
            <a:spAutoFit/>
          </a:bodyPr>
          <a:lstStyle/>
          <a:p>
            <a:pPr algn="ctr">
              <a:lnSpc>
                <a:spcPct val="110000"/>
              </a:lnSpc>
            </a:pPr>
            <a:r>
              <a:rPr sz="1250" b="0" i="0">
                <a:solidFill>
                  <a:srgbClr val="0B2545"/>
                </a:solidFill>
                <a:latin typeface="Calibri"/>
              </a:rPr>
              <a:t>COE pilot begins: 32 districts contracted</a:t>
            </a:r>
          </a:p>
        </p:txBody>
      </p:sp>
      <p:sp>
        <p:nvSpPr>
          <p:cNvPr id="32" name="Oval 31"/>
          <p:cNvSpPr/>
          <p:nvPr/>
        </p:nvSpPr>
        <p:spPr>
          <a:xfrm>
            <a:off x="9294876" y="1801368"/>
            <a:ext cx="146304" cy="146304"/>
          </a:xfrm>
          <a:prstGeom prst="ellipse">
            <a:avLst/>
          </a:prstGeom>
          <a:solidFill>
            <a:srgbClr val="1C7293"/>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3" name="Connector 32"/>
          <p:cNvCxnSpPr/>
          <p:nvPr/>
        </p:nvCxnSpPr>
        <p:spPr>
          <a:xfrm>
            <a:off x="9368028" y="1947672"/>
            <a:ext cx="0" cy="128016"/>
          </a:xfrm>
          <a:prstGeom prst="line">
            <a:avLst/>
          </a:prstGeom>
          <a:ln w="15875">
            <a:solidFill>
              <a:srgbClr val="1C7293"/>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8595360" y="2057400"/>
            <a:ext cx="1545335" cy="274320"/>
          </a:xfrm>
          <a:prstGeom prst="rect">
            <a:avLst/>
          </a:prstGeom>
          <a:noFill/>
        </p:spPr>
        <p:txBody>
          <a:bodyPr wrap="square" lIns="0" tIns="0" rIns="0" bIns="0" anchor="t">
            <a:spAutoFit/>
          </a:bodyPr>
          <a:lstStyle/>
          <a:p>
            <a:pPr algn="ctr"/>
            <a:r>
              <a:rPr sz="1350" b="1" i="0">
                <a:solidFill>
                  <a:srgbClr val="1C7293"/>
                </a:solidFill>
                <a:latin typeface="Calibri"/>
              </a:rPr>
              <a:t>SEP 2025</a:t>
            </a:r>
          </a:p>
        </p:txBody>
      </p:sp>
      <p:sp>
        <p:nvSpPr>
          <p:cNvPr id="35" name="TextBox 34"/>
          <p:cNvSpPr txBox="1"/>
          <p:nvPr/>
        </p:nvSpPr>
        <p:spPr>
          <a:xfrm>
            <a:off x="8595360" y="2368296"/>
            <a:ext cx="1545335" cy="1014983"/>
          </a:xfrm>
          <a:prstGeom prst="rect">
            <a:avLst/>
          </a:prstGeom>
          <a:noFill/>
        </p:spPr>
        <p:txBody>
          <a:bodyPr wrap="square" lIns="0" tIns="0" rIns="0" bIns="0" anchor="t">
            <a:spAutoFit/>
          </a:bodyPr>
          <a:lstStyle/>
          <a:p>
            <a:pPr algn="ctr">
              <a:lnSpc>
                <a:spcPct val="110000"/>
              </a:lnSpc>
            </a:pPr>
            <a:r>
              <a:rPr sz="1250" b="0" i="0">
                <a:solidFill>
                  <a:srgbClr val="0B2545"/>
                </a:solidFill>
                <a:latin typeface="Calibri"/>
              </a:rPr>
              <a:t>Year 1 complete: 1,036 visits, 547 students</a:t>
            </a:r>
          </a:p>
        </p:txBody>
      </p:sp>
      <p:sp>
        <p:nvSpPr>
          <p:cNvPr id="36" name="Oval 35"/>
          <p:cNvSpPr/>
          <p:nvPr/>
        </p:nvSpPr>
        <p:spPr>
          <a:xfrm>
            <a:off x="10931651" y="1801368"/>
            <a:ext cx="146304" cy="146304"/>
          </a:xfrm>
          <a:prstGeom prst="ellipse">
            <a:avLst/>
          </a:prstGeom>
          <a:solidFill>
            <a:srgbClr val="1C7293"/>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7" name="Connector 36"/>
          <p:cNvCxnSpPr/>
          <p:nvPr/>
        </p:nvCxnSpPr>
        <p:spPr>
          <a:xfrm>
            <a:off x="11004803" y="1947672"/>
            <a:ext cx="0" cy="128016"/>
          </a:xfrm>
          <a:prstGeom prst="line">
            <a:avLst/>
          </a:prstGeom>
          <a:ln w="15875">
            <a:solidFill>
              <a:srgbClr val="1C7293"/>
            </a:solidFill>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10232136" y="2057400"/>
            <a:ext cx="1545335" cy="274320"/>
          </a:xfrm>
          <a:prstGeom prst="rect">
            <a:avLst/>
          </a:prstGeom>
          <a:noFill/>
        </p:spPr>
        <p:txBody>
          <a:bodyPr wrap="square" lIns="0" tIns="0" rIns="0" bIns="0" anchor="t">
            <a:spAutoFit/>
          </a:bodyPr>
          <a:lstStyle/>
          <a:p>
            <a:pPr algn="ctr"/>
            <a:r>
              <a:rPr sz="1350" b="1" i="0">
                <a:solidFill>
                  <a:srgbClr val="1C7293"/>
                </a:solidFill>
                <a:latin typeface="Calibri"/>
              </a:rPr>
              <a:t>JUN 2026</a:t>
            </a:r>
          </a:p>
        </p:txBody>
      </p:sp>
      <p:sp>
        <p:nvSpPr>
          <p:cNvPr id="39" name="TextBox 38"/>
          <p:cNvSpPr txBox="1"/>
          <p:nvPr/>
        </p:nvSpPr>
        <p:spPr>
          <a:xfrm>
            <a:off x="10232136" y="2368296"/>
            <a:ext cx="1545335" cy="1014983"/>
          </a:xfrm>
          <a:prstGeom prst="rect">
            <a:avLst/>
          </a:prstGeom>
          <a:noFill/>
        </p:spPr>
        <p:txBody>
          <a:bodyPr wrap="square" lIns="0" tIns="0" rIns="0" bIns="0" anchor="t">
            <a:spAutoFit/>
          </a:bodyPr>
          <a:lstStyle/>
          <a:p>
            <a:pPr algn="ctr">
              <a:lnSpc>
                <a:spcPct val="110000"/>
              </a:lnSpc>
            </a:pPr>
            <a:r>
              <a:rPr sz="1250" b="0" i="0">
                <a:solidFill>
                  <a:srgbClr val="0B2545"/>
                </a:solidFill>
                <a:latin typeface="Calibri"/>
              </a:rPr>
              <a:t>693 encounters; SBTH named in MS's RHTP plan</a:t>
            </a:r>
          </a:p>
        </p:txBody>
      </p:sp>
      <p:sp>
        <p:nvSpPr>
          <p:cNvPr id="40" name="Rounded Rectangle 39"/>
          <p:cNvSpPr/>
          <p:nvPr/>
        </p:nvSpPr>
        <p:spPr>
          <a:xfrm>
            <a:off x="365760" y="3639312"/>
            <a:ext cx="11457432" cy="2258568"/>
          </a:xfrm>
          <a:prstGeom prst="roundRect">
            <a:avLst>
              <a:gd name="adj" fmla="val 7000"/>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85800" y="3840480"/>
            <a:ext cx="3291840" cy="777240"/>
          </a:xfrm>
          <a:prstGeom prst="rect">
            <a:avLst/>
          </a:prstGeom>
          <a:noFill/>
        </p:spPr>
        <p:txBody>
          <a:bodyPr wrap="square" lIns="0" tIns="0" rIns="0" bIns="0" anchor="t">
            <a:spAutoFit/>
          </a:bodyPr>
          <a:lstStyle/>
          <a:p>
            <a:pPr algn="l"/>
            <a:r>
              <a:rPr sz="4200" b="1" i="0">
                <a:solidFill>
                  <a:srgbClr val="21295C"/>
                </a:solidFill>
                <a:latin typeface="Cambria"/>
              </a:rPr>
              <a:t>6,927</a:t>
            </a:r>
          </a:p>
        </p:txBody>
      </p:sp>
      <p:sp>
        <p:nvSpPr>
          <p:cNvPr id="42" name="TextBox 41"/>
          <p:cNvSpPr txBox="1"/>
          <p:nvPr/>
        </p:nvSpPr>
        <p:spPr>
          <a:xfrm>
            <a:off x="685800" y="4599432"/>
            <a:ext cx="3749039" cy="412613"/>
          </a:xfrm>
          <a:prstGeom prst="rect">
            <a:avLst/>
          </a:prstGeom>
          <a:noFill/>
        </p:spPr>
        <p:txBody>
          <a:bodyPr wrap="square" lIns="0" tIns="0" rIns="0" bIns="0" anchor="t">
            <a:spAutoFit/>
          </a:bodyPr>
          <a:lstStyle/>
          <a:p>
            <a:pPr algn="l">
              <a:lnSpc>
                <a:spcPct val="110000"/>
              </a:lnSpc>
            </a:pPr>
            <a:r>
              <a:rPr sz="1250" b="0" i="0" dirty="0">
                <a:solidFill>
                  <a:srgbClr val="5A6472"/>
                </a:solidFill>
                <a:latin typeface="Calibri"/>
              </a:rPr>
              <a:t>visits delivered across </a:t>
            </a:r>
            <a:r>
              <a:rPr lang="en-US" sz="1250" b="0" i="0" dirty="0">
                <a:solidFill>
                  <a:srgbClr val="5A6472"/>
                </a:solidFill>
                <a:latin typeface="Calibri"/>
              </a:rPr>
              <a:t>74</a:t>
            </a:r>
            <a:r>
              <a:rPr sz="1250" b="0" i="0" dirty="0">
                <a:solidFill>
                  <a:srgbClr val="5A6472"/>
                </a:solidFill>
                <a:latin typeface="Calibri"/>
              </a:rPr>
              <a:t> districts served statewide since program inception (2022–2026)</a:t>
            </a:r>
          </a:p>
        </p:txBody>
      </p:sp>
      <p:sp>
        <p:nvSpPr>
          <p:cNvPr id="43" name="TextBox 42"/>
          <p:cNvSpPr txBox="1"/>
          <p:nvPr/>
        </p:nvSpPr>
        <p:spPr>
          <a:xfrm>
            <a:off x="685800" y="5212080"/>
            <a:ext cx="3749039" cy="594360"/>
          </a:xfrm>
          <a:prstGeom prst="rect">
            <a:avLst/>
          </a:prstGeom>
          <a:noFill/>
        </p:spPr>
        <p:txBody>
          <a:bodyPr wrap="square" lIns="0" tIns="0" rIns="0" bIns="0" anchor="t">
            <a:spAutoFit/>
          </a:bodyPr>
          <a:lstStyle/>
          <a:p>
            <a:pPr algn="l">
              <a:lnSpc>
                <a:spcPct val="115000"/>
              </a:lnSpc>
            </a:pPr>
            <a:r>
              <a:rPr sz="1100" b="0" i="1">
                <a:solidFill>
                  <a:srgbClr val="5A6472"/>
                </a:solidFill>
                <a:latin typeface="Calibri"/>
              </a:rPr>
              <a:t>5,198 under the MDE grant (2022–2024) · 1,729 in the COE pilot (2024–2026)</a:t>
            </a:r>
          </a:p>
        </p:txBody>
      </p:sp>
      <p:cxnSp>
        <p:nvCxnSpPr>
          <p:cNvPr id="44" name="Connector 43"/>
          <p:cNvCxnSpPr/>
          <p:nvPr/>
        </p:nvCxnSpPr>
        <p:spPr>
          <a:xfrm>
            <a:off x="4709160" y="3867912"/>
            <a:ext cx="0" cy="1801368"/>
          </a:xfrm>
          <a:prstGeom prst="line">
            <a:avLst/>
          </a:prstGeom>
          <a:ln w="12700">
            <a:solidFill>
              <a:srgbClr val="C7CFD6"/>
            </a:solidFill>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4983480" y="3822192"/>
            <a:ext cx="2651760" cy="548640"/>
          </a:xfrm>
          <a:prstGeom prst="rect">
            <a:avLst/>
          </a:prstGeom>
          <a:noFill/>
        </p:spPr>
        <p:txBody>
          <a:bodyPr wrap="square" lIns="0" tIns="0" rIns="0" bIns="0" anchor="t">
            <a:spAutoFit/>
          </a:bodyPr>
          <a:lstStyle/>
          <a:p>
            <a:pPr algn="l"/>
            <a:r>
              <a:rPr sz="3200" b="1" i="0">
                <a:solidFill>
                  <a:srgbClr val="0A3049"/>
                </a:solidFill>
                <a:latin typeface="Cambria"/>
              </a:rPr>
              <a:t>74</a:t>
            </a:r>
            <a:r>
              <a:rPr sz="2200" b="0" i="0">
                <a:solidFill>
                  <a:srgbClr val="5A6472"/>
                </a:solidFill>
                <a:latin typeface="Cambria"/>
              </a:rPr>
              <a:t>  →  </a:t>
            </a:r>
            <a:r>
              <a:rPr sz="3200" b="1" i="0">
                <a:solidFill>
                  <a:srgbClr val="1B7FB5"/>
                </a:solidFill>
                <a:latin typeface="Cambria"/>
              </a:rPr>
              <a:t>32</a:t>
            </a:r>
          </a:p>
        </p:txBody>
      </p:sp>
      <p:sp>
        <p:nvSpPr>
          <p:cNvPr id="46" name="Rounded Rectangle 45"/>
          <p:cNvSpPr/>
          <p:nvPr/>
        </p:nvSpPr>
        <p:spPr>
          <a:xfrm>
            <a:off x="4983480" y="4480560"/>
            <a:ext cx="2606040" cy="228600"/>
          </a:xfrm>
          <a:prstGeom prst="roundRect">
            <a:avLst>
              <a:gd name="adj" fmla="val 25000"/>
            </a:avLst>
          </a:prstGeom>
          <a:solidFill>
            <a:srgbClr val="0A30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5056632" y="4480560"/>
            <a:ext cx="2496312" cy="228600"/>
          </a:xfrm>
          <a:prstGeom prst="rect">
            <a:avLst/>
          </a:prstGeom>
          <a:noFill/>
        </p:spPr>
        <p:txBody>
          <a:bodyPr wrap="square" lIns="0" tIns="0" rIns="0" bIns="0" anchor="ctr">
            <a:spAutoFit/>
          </a:bodyPr>
          <a:lstStyle/>
          <a:p>
            <a:pPr algn="l"/>
            <a:r>
              <a:rPr sz="1050" b="1" i="0">
                <a:solidFill>
                  <a:srgbClr val="FFFFFF"/>
                </a:solidFill>
                <a:latin typeface="Calibri"/>
              </a:rPr>
              <a:t>74 districts — peak (MDE)</a:t>
            </a:r>
          </a:p>
        </p:txBody>
      </p:sp>
      <p:sp>
        <p:nvSpPr>
          <p:cNvPr id="48" name="Rounded Rectangle 47"/>
          <p:cNvSpPr/>
          <p:nvPr/>
        </p:nvSpPr>
        <p:spPr>
          <a:xfrm>
            <a:off x="4983480" y="4736592"/>
            <a:ext cx="1126936" cy="228600"/>
          </a:xfrm>
          <a:prstGeom prst="roundRect">
            <a:avLst>
              <a:gd name="adj" fmla="val 25000"/>
            </a:avLst>
          </a:prstGeom>
          <a:solidFill>
            <a:srgbClr val="1B7F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5056632" y="4736592"/>
            <a:ext cx="1017208" cy="228600"/>
          </a:xfrm>
          <a:prstGeom prst="rect">
            <a:avLst/>
          </a:prstGeom>
          <a:noFill/>
        </p:spPr>
        <p:txBody>
          <a:bodyPr wrap="square" lIns="0" tIns="0" rIns="0" bIns="0" anchor="ctr">
            <a:spAutoFit/>
          </a:bodyPr>
          <a:lstStyle/>
          <a:p>
            <a:pPr algn="l"/>
            <a:r>
              <a:rPr sz="1050" b="1" i="0">
                <a:solidFill>
                  <a:srgbClr val="FFFFFF"/>
                </a:solidFill>
                <a:latin typeface="Calibri"/>
              </a:rPr>
              <a:t>32 — COE pilot</a:t>
            </a:r>
          </a:p>
        </p:txBody>
      </p:sp>
      <p:sp>
        <p:nvSpPr>
          <p:cNvPr id="50" name="TextBox 49"/>
          <p:cNvSpPr txBox="1"/>
          <p:nvPr/>
        </p:nvSpPr>
        <p:spPr>
          <a:xfrm>
            <a:off x="4983480" y="5074920"/>
            <a:ext cx="2651760" cy="502920"/>
          </a:xfrm>
          <a:prstGeom prst="rect">
            <a:avLst/>
          </a:prstGeom>
          <a:noFill/>
        </p:spPr>
        <p:txBody>
          <a:bodyPr wrap="square" lIns="0" tIns="0" rIns="0" bIns="0" anchor="t">
            <a:spAutoFit/>
          </a:bodyPr>
          <a:lstStyle/>
          <a:p>
            <a:pPr algn="l">
              <a:lnSpc>
                <a:spcPct val="110000"/>
              </a:lnSpc>
            </a:pPr>
            <a:r>
              <a:rPr sz="1150" b="0" i="0">
                <a:solidFill>
                  <a:srgbClr val="5A6472"/>
                </a:solidFill>
                <a:latin typeface="Calibri"/>
              </a:rPr>
              <a:t>districts (205 schools, 79,189 students) in the reimbursement-focused pilot</a:t>
            </a:r>
          </a:p>
        </p:txBody>
      </p:sp>
      <p:cxnSp>
        <p:nvCxnSpPr>
          <p:cNvPr id="51" name="Connector 50"/>
          <p:cNvCxnSpPr/>
          <p:nvPr/>
        </p:nvCxnSpPr>
        <p:spPr>
          <a:xfrm>
            <a:off x="8001000" y="3867912"/>
            <a:ext cx="0" cy="1801368"/>
          </a:xfrm>
          <a:prstGeom prst="line">
            <a:avLst/>
          </a:prstGeom>
          <a:ln w="12700">
            <a:solidFill>
              <a:srgbClr val="C7CFD6"/>
            </a:solidFill>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8275320" y="3822192"/>
            <a:ext cx="3410711" cy="228600"/>
          </a:xfrm>
          <a:prstGeom prst="rect">
            <a:avLst/>
          </a:prstGeom>
          <a:noFill/>
        </p:spPr>
        <p:txBody>
          <a:bodyPr wrap="square" lIns="0" tIns="0" rIns="0" bIns="0" anchor="t">
            <a:spAutoFit/>
          </a:bodyPr>
          <a:lstStyle/>
          <a:p>
            <a:pPr algn="l"/>
            <a:r>
              <a:rPr sz="1150" b="1" i="0">
                <a:solidFill>
                  <a:srgbClr val="5A6472"/>
                </a:solidFill>
                <a:latin typeface="Calibri"/>
              </a:rPr>
              <a:t>THE SHIFT</a:t>
            </a:r>
          </a:p>
        </p:txBody>
      </p:sp>
      <p:sp>
        <p:nvSpPr>
          <p:cNvPr id="53" name="Rounded Rectangle 52"/>
          <p:cNvSpPr/>
          <p:nvPr/>
        </p:nvSpPr>
        <p:spPr>
          <a:xfrm>
            <a:off x="8275320" y="4142232"/>
            <a:ext cx="1499615" cy="457200"/>
          </a:xfrm>
          <a:prstGeom prst="roundRect">
            <a:avLst>
              <a:gd name="adj" fmla="val 20000"/>
            </a:avLst>
          </a:prstGeom>
          <a:solidFill>
            <a:srgbClr val="0A30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8275320" y="4142232"/>
            <a:ext cx="1499615" cy="457200"/>
          </a:xfrm>
          <a:prstGeom prst="rect">
            <a:avLst/>
          </a:prstGeom>
          <a:noFill/>
        </p:spPr>
        <p:txBody>
          <a:bodyPr wrap="square" lIns="0" tIns="0" rIns="0" bIns="0" anchor="ctr">
            <a:spAutoFit/>
          </a:bodyPr>
          <a:lstStyle/>
          <a:p>
            <a:pPr algn="ctr"/>
            <a:r>
              <a:rPr sz="1200" b="1" i="0">
                <a:solidFill>
                  <a:srgbClr val="FFFFFF"/>
                </a:solidFill>
                <a:latin typeface="Calibri"/>
              </a:rPr>
              <a:t>FREE CARE</a:t>
            </a:r>
          </a:p>
        </p:txBody>
      </p:sp>
      <p:sp>
        <p:nvSpPr>
          <p:cNvPr id="55" name="TextBox 54"/>
          <p:cNvSpPr txBox="1"/>
          <p:nvPr/>
        </p:nvSpPr>
        <p:spPr>
          <a:xfrm>
            <a:off x="9774936" y="4142232"/>
            <a:ext cx="411480" cy="457200"/>
          </a:xfrm>
          <a:prstGeom prst="rect">
            <a:avLst/>
          </a:prstGeom>
          <a:noFill/>
        </p:spPr>
        <p:txBody>
          <a:bodyPr wrap="square" lIns="0" tIns="0" rIns="0" bIns="0" anchor="ctr">
            <a:spAutoFit/>
          </a:bodyPr>
          <a:lstStyle/>
          <a:p>
            <a:pPr algn="ctr"/>
            <a:r>
              <a:rPr sz="1800" b="1" i="0">
                <a:solidFill>
                  <a:srgbClr val="5A6472"/>
                </a:solidFill>
                <a:latin typeface="Calibri"/>
              </a:rPr>
              <a:t>→</a:t>
            </a:r>
          </a:p>
        </p:txBody>
      </p:sp>
      <p:sp>
        <p:nvSpPr>
          <p:cNvPr id="56" name="Rounded Rectangle 55"/>
          <p:cNvSpPr/>
          <p:nvPr/>
        </p:nvSpPr>
        <p:spPr>
          <a:xfrm>
            <a:off x="10186415" y="4142232"/>
            <a:ext cx="1499615" cy="457200"/>
          </a:xfrm>
          <a:prstGeom prst="roundRect">
            <a:avLst>
              <a:gd name="adj" fmla="val 20000"/>
            </a:avLst>
          </a:prstGeom>
          <a:solidFill>
            <a:srgbClr val="1B7F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10186415" y="4142232"/>
            <a:ext cx="1499615" cy="457200"/>
          </a:xfrm>
          <a:prstGeom prst="rect">
            <a:avLst/>
          </a:prstGeom>
          <a:noFill/>
        </p:spPr>
        <p:txBody>
          <a:bodyPr wrap="square" lIns="0" tIns="0" rIns="0" bIns="0" anchor="ctr">
            <a:spAutoFit/>
          </a:bodyPr>
          <a:lstStyle/>
          <a:p>
            <a:pPr algn="ctr"/>
            <a:r>
              <a:rPr sz="1100" b="1" i="0">
                <a:solidFill>
                  <a:srgbClr val="FFFFFF"/>
                </a:solidFill>
                <a:latin typeface="Calibri"/>
              </a:rPr>
              <a:t>SUSTAINABLE MODEL</a:t>
            </a:r>
          </a:p>
        </p:txBody>
      </p:sp>
      <p:sp>
        <p:nvSpPr>
          <p:cNvPr id="58" name="TextBox 57"/>
          <p:cNvSpPr txBox="1"/>
          <p:nvPr/>
        </p:nvSpPr>
        <p:spPr>
          <a:xfrm>
            <a:off x="8275320" y="4727448"/>
            <a:ext cx="3410711" cy="685800"/>
          </a:xfrm>
          <a:prstGeom prst="rect">
            <a:avLst/>
          </a:prstGeom>
          <a:noFill/>
        </p:spPr>
        <p:txBody>
          <a:bodyPr wrap="square" lIns="0" tIns="0" rIns="0" bIns="0" anchor="t">
            <a:spAutoFit/>
          </a:bodyPr>
          <a:lstStyle/>
          <a:p>
            <a:pPr algn="l">
              <a:lnSpc>
                <a:spcPct val="110000"/>
              </a:lnSpc>
            </a:pPr>
            <a:r>
              <a:rPr sz="1150" b="0" i="0">
                <a:solidFill>
                  <a:srgbClr val="5A6472"/>
                </a:solidFill>
                <a:latin typeface="Calibri"/>
              </a:rPr>
              <a:t>Grant-funded universal access evolving into a reimbursement-tested, financially sustainable model.</a:t>
            </a:r>
          </a:p>
        </p:txBody>
      </p:sp>
      <p:sp>
        <p:nvSpPr>
          <p:cNvPr id="59" name="TextBox 58">
            <a:extLst>
              <a:ext uri="{FF2B5EF4-FFF2-40B4-BE49-F238E27FC236}">
                <a16:creationId xmlns:a16="http://schemas.microsoft.com/office/drawing/2014/main" id="{47169D03-B8D3-0D1D-A17C-682A536E5B11}"/>
              </a:ext>
            </a:extLst>
          </p:cNvPr>
          <p:cNvSpPr txBox="1"/>
          <p:nvPr/>
        </p:nvSpPr>
        <p:spPr>
          <a:xfrm>
            <a:off x="6986016" y="1069473"/>
            <a:ext cx="5051655" cy="412229"/>
          </a:xfrm>
          <a:prstGeom prst="rect">
            <a:avLst/>
          </a:prstGeom>
          <a:noFill/>
        </p:spPr>
        <p:txBody>
          <a:bodyPr wrap="square" lIns="0" tIns="0" rIns="0" bIns="0" anchor="ctr">
            <a:spAutoFit/>
          </a:bodyPr>
          <a:lstStyle/>
          <a:p>
            <a:pPr algn="ctr">
              <a:lnSpc>
                <a:spcPct val="105000"/>
              </a:lnSpc>
            </a:pPr>
            <a:r>
              <a:rPr sz="1400" b="1" i="0" dirty="0">
                <a:solidFill>
                  <a:srgbClr val="FFFFFF"/>
                </a:solidFill>
                <a:latin typeface="Calibri"/>
              </a:rPr>
              <a:t>PHASE 2 — </a:t>
            </a:r>
            <a:r>
              <a:rPr lang="en-US" sz="1400" b="1" i="0" dirty="0">
                <a:solidFill>
                  <a:srgbClr val="FFFFFF"/>
                </a:solidFill>
                <a:latin typeface="Calibri"/>
              </a:rPr>
              <a:t>UMMC CENTER OF EXCELLENCE</a:t>
            </a:r>
            <a:r>
              <a:rPr sz="1400" b="1" i="0" dirty="0">
                <a:solidFill>
                  <a:srgbClr val="FFFFFF"/>
                </a:solidFill>
                <a:latin typeface="Calibri"/>
              </a:rPr>
              <a:t> REIMBURSEMENT PILOT</a:t>
            </a:r>
          </a:p>
          <a:p>
            <a:pPr algn="ctr">
              <a:lnSpc>
                <a:spcPct val="105000"/>
              </a:lnSpc>
            </a:pPr>
            <a:r>
              <a:rPr sz="1200" b="0" i="0" dirty="0">
                <a:solidFill>
                  <a:srgbClr val="FFFFFF"/>
                </a:solidFill>
                <a:latin typeface="Calibri"/>
              </a:rPr>
              <a:t>October 2024 – June 2026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56032"/>
            <a:ext cx="5943600" cy="365760"/>
          </a:xfrm>
          <a:prstGeom prst="rect">
            <a:avLst/>
          </a:prstGeom>
          <a:noFill/>
          <a:ln/>
        </p:spPr>
        <p:txBody>
          <a:bodyPr wrap="square" lIns="0" tIns="0" rIns="0" bIns="0" rtlCol="0" anchor="ctr"/>
          <a:lstStyle/>
          <a:p>
            <a:pPr marL="0" indent="0">
              <a:buNone/>
            </a:pPr>
            <a:r>
              <a:rPr lang="en-US" sz="1700" dirty="0">
                <a:solidFill>
                  <a:srgbClr val="0354B7"/>
                </a:solidFill>
                <a:latin typeface="Cambria" pitchFamily="34" charset="0"/>
                <a:ea typeface="Cambria" pitchFamily="34" charset="-122"/>
                <a:cs typeface="Cambria" pitchFamily="34" charset="-120"/>
              </a:rPr>
              <a:t>Telehealth Centers of Excellence</a:t>
            </a:r>
            <a:endParaRPr lang="en-US" sz="1700" dirty="0"/>
          </a:p>
        </p:txBody>
      </p:sp>
      <p:sp>
        <p:nvSpPr>
          <p:cNvPr id="3" name="Shape 1"/>
          <p:cNvSpPr/>
          <p:nvPr/>
        </p:nvSpPr>
        <p:spPr>
          <a:xfrm>
            <a:off x="530352" y="658368"/>
            <a:ext cx="475488" cy="68580"/>
          </a:xfrm>
          <a:prstGeom prst="roundRect">
            <a:avLst>
              <a:gd name="adj" fmla="val 40000"/>
            </a:avLst>
          </a:prstGeom>
          <a:solidFill>
            <a:srgbClr val="FFC200"/>
          </a:solidFill>
          <a:ln/>
        </p:spPr>
        <p:txBody>
          <a:bodyPr/>
          <a:lstStyle/>
          <a:p>
            <a:endParaRPr lang="en-US"/>
          </a:p>
        </p:txBody>
      </p:sp>
      <p:sp>
        <p:nvSpPr>
          <p:cNvPr id="4" name="Text 2"/>
          <p:cNvSpPr/>
          <p:nvPr/>
        </p:nvSpPr>
        <p:spPr>
          <a:xfrm>
            <a:off x="5760720" y="256032"/>
            <a:ext cx="5897880" cy="365760"/>
          </a:xfrm>
          <a:prstGeom prst="rect">
            <a:avLst/>
          </a:prstGeom>
          <a:noFill/>
          <a:ln/>
        </p:spPr>
        <p:txBody>
          <a:bodyPr wrap="square" lIns="0" tIns="0" rIns="0" bIns="0" rtlCol="0" anchor="ctr"/>
          <a:lstStyle/>
          <a:p>
            <a:pPr marL="0" indent="0" algn="r">
              <a:buNone/>
            </a:pPr>
            <a:r>
              <a:rPr lang="en-US" sz="1800" b="1" dirty="0">
                <a:solidFill>
                  <a:srgbClr val="004CA9"/>
                </a:solidFill>
                <a:latin typeface="Calibri" pitchFamily="34" charset="0"/>
                <a:ea typeface="Calibri" pitchFamily="34" charset="-122"/>
                <a:cs typeface="Calibri" pitchFamily="34" charset="-120"/>
              </a:rPr>
              <a:t>School-Based Telehealth</a:t>
            </a:r>
            <a:endParaRPr lang="en-US" sz="1800" dirty="0"/>
          </a:p>
        </p:txBody>
      </p:sp>
      <p:sp>
        <p:nvSpPr>
          <p:cNvPr id="5" name="Shape 3"/>
          <p:cNvSpPr/>
          <p:nvPr/>
        </p:nvSpPr>
        <p:spPr>
          <a:xfrm>
            <a:off x="365760" y="932688"/>
            <a:ext cx="11430000" cy="0"/>
          </a:xfrm>
          <a:prstGeom prst="line">
            <a:avLst/>
          </a:prstGeom>
          <a:noFill/>
          <a:ln w="12700">
            <a:solidFill>
              <a:srgbClr val="E3E7EB"/>
            </a:solidFill>
            <a:prstDash val="solid"/>
          </a:ln>
        </p:spPr>
        <p:txBody>
          <a:bodyPr/>
          <a:lstStyle/>
          <a:p>
            <a:endParaRPr lang="en-US"/>
          </a:p>
        </p:txBody>
      </p:sp>
      <p:pic>
        <p:nvPicPr>
          <p:cNvPr id="6" name="Image 0" descr="ummc_logo.png"/>
          <p:cNvPicPr>
            <a:picLocks noChangeAspect="1"/>
          </p:cNvPicPr>
          <p:nvPr/>
        </p:nvPicPr>
        <p:blipFill>
          <a:blip r:embed="rId3"/>
          <a:stretch>
            <a:fillRect/>
          </a:stretch>
        </p:blipFill>
        <p:spPr>
          <a:xfrm>
            <a:off x="10442448" y="6053328"/>
            <a:ext cx="1261872" cy="388620"/>
          </a:xfrm>
          <a:prstGeom prst="rect">
            <a:avLst/>
          </a:prstGeom>
        </p:spPr>
      </p:pic>
      <p:sp>
        <p:nvSpPr>
          <p:cNvPr id="7" name="Rounded Rectangle 6"/>
          <p:cNvSpPr/>
          <p:nvPr/>
        </p:nvSpPr>
        <p:spPr>
          <a:xfrm>
            <a:off x="365760" y="1024128"/>
            <a:ext cx="11457432" cy="960120"/>
          </a:xfrm>
          <a:prstGeom prst="roundRect">
            <a:avLst>
              <a:gd name="adj" fmla="val 8000"/>
            </a:avLst>
          </a:prstGeom>
          <a:solidFill>
            <a:srgbClr val="0A30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85800" y="1024128"/>
            <a:ext cx="5120640" cy="960120"/>
          </a:xfrm>
          <a:prstGeom prst="rect">
            <a:avLst/>
          </a:prstGeom>
          <a:noFill/>
        </p:spPr>
        <p:txBody>
          <a:bodyPr wrap="square" lIns="0" tIns="0" rIns="0" bIns="0" anchor="ctr">
            <a:spAutoFit/>
          </a:bodyPr>
          <a:lstStyle/>
          <a:p>
            <a:pPr algn="l">
              <a:lnSpc>
                <a:spcPct val="100000"/>
              </a:lnSpc>
            </a:pPr>
            <a:r>
              <a:rPr sz="3800" b="1" i="0">
                <a:solidFill>
                  <a:srgbClr val="FFFFFF"/>
                </a:solidFill>
                <a:latin typeface="Cambria"/>
              </a:rPr>
              <a:t>1,729</a:t>
            </a:r>
          </a:p>
          <a:p>
            <a:pPr algn="l">
              <a:lnSpc>
                <a:spcPct val="100000"/>
              </a:lnSpc>
            </a:pPr>
            <a:r>
              <a:rPr sz="1400" b="0" i="0">
                <a:solidFill>
                  <a:srgbClr val="FFFFFF"/>
                </a:solidFill>
                <a:latin typeface="Calibri"/>
              </a:rPr>
              <a:t>VISITS · 769 UNIQUE STUDENTS</a:t>
            </a:r>
          </a:p>
        </p:txBody>
      </p:sp>
      <p:sp>
        <p:nvSpPr>
          <p:cNvPr id="9" name="TextBox 8"/>
          <p:cNvSpPr txBox="1"/>
          <p:nvPr/>
        </p:nvSpPr>
        <p:spPr>
          <a:xfrm>
            <a:off x="6126480" y="1024128"/>
            <a:ext cx="5376671" cy="960120"/>
          </a:xfrm>
          <a:prstGeom prst="rect">
            <a:avLst/>
          </a:prstGeom>
          <a:noFill/>
        </p:spPr>
        <p:txBody>
          <a:bodyPr wrap="square" lIns="0" tIns="0" rIns="0" bIns="0" anchor="ctr">
            <a:spAutoFit/>
          </a:bodyPr>
          <a:lstStyle/>
          <a:p>
            <a:pPr algn="r">
              <a:lnSpc>
                <a:spcPct val="130000"/>
              </a:lnSpc>
            </a:pPr>
            <a:r>
              <a:rPr sz="1300" b="1" i="0">
                <a:solidFill>
                  <a:srgbClr val="FFFFFF"/>
                </a:solidFill>
                <a:latin typeface="Calibri"/>
              </a:rPr>
              <a:t>COE REIMBURSEMENT PILOT</a:t>
            </a:r>
          </a:p>
          <a:p>
            <a:pPr algn="r">
              <a:lnSpc>
                <a:spcPct val="130000"/>
              </a:lnSpc>
            </a:pPr>
            <a:r>
              <a:rPr sz="1150" b="0" i="0">
                <a:solidFill>
                  <a:srgbClr val="BFD7E6"/>
                </a:solidFill>
                <a:latin typeface="Calibri"/>
              </a:rPr>
              <a:t>October 2024 – June 2026</a:t>
            </a:r>
          </a:p>
          <a:p>
            <a:pPr algn="r">
              <a:lnSpc>
                <a:spcPct val="130000"/>
              </a:lnSpc>
            </a:pPr>
            <a:r>
              <a:rPr sz="1050" b="0" i="1">
                <a:solidFill>
                  <a:srgbClr val="BFD7E6"/>
                </a:solidFill>
                <a:latin typeface="Calibri"/>
              </a:rPr>
              <a:t>Financial specifics: Param &amp; Kyle</a:t>
            </a:r>
          </a:p>
        </p:txBody>
      </p:sp>
      <p:sp>
        <p:nvSpPr>
          <p:cNvPr id="10" name="Rounded Rectangle 9"/>
          <p:cNvSpPr/>
          <p:nvPr/>
        </p:nvSpPr>
        <p:spPr>
          <a:xfrm>
            <a:off x="365760" y="3049524"/>
            <a:ext cx="3605784" cy="2103120"/>
          </a:xfrm>
          <a:prstGeom prst="roundRect">
            <a:avLst>
              <a:gd name="adj" fmla="val 8000"/>
            </a:avLst>
          </a:prstGeom>
          <a:solidFill>
            <a:srgbClr val="0A30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21792" y="3287268"/>
            <a:ext cx="3093720" cy="411480"/>
          </a:xfrm>
          <a:prstGeom prst="rect">
            <a:avLst/>
          </a:prstGeom>
          <a:noFill/>
        </p:spPr>
        <p:txBody>
          <a:bodyPr wrap="square" lIns="0" tIns="0" rIns="0" bIns="0" anchor="t">
            <a:spAutoFit/>
          </a:bodyPr>
          <a:lstStyle/>
          <a:p>
            <a:pPr algn="l"/>
            <a:r>
              <a:rPr sz="1550" b="1" i="0">
                <a:solidFill>
                  <a:srgbClr val="FFFFFF"/>
                </a:solidFill>
                <a:latin typeface="Calibri"/>
              </a:rPr>
              <a:t>REIMBURSEMENT PILOT</a:t>
            </a:r>
          </a:p>
        </p:txBody>
      </p:sp>
      <p:sp>
        <p:nvSpPr>
          <p:cNvPr id="12" name="TextBox 11"/>
          <p:cNvSpPr txBox="1"/>
          <p:nvPr/>
        </p:nvSpPr>
        <p:spPr>
          <a:xfrm>
            <a:off x="621792" y="3781044"/>
            <a:ext cx="3093720" cy="1188719"/>
          </a:xfrm>
          <a:prstGeom prst="rect">
            <a:avLst/>
          </a:prstGeom>
          <a:noFill/>
        </p:spPr>
        <p:txBody>
          <a:bodyPr wrap="square" lIns="0" tIns="0" rIns="0" bIns="0" anchor="t">
            <a:spAutoFit/>
          </a:bodyPr>
          <a:lstStyle/>
          <a:p>
            <a:pPr algn="l">
              <a:lnSpc>
                <a:spcPct val="122000"/>
              </a:lnSpc>
            </a:pPr>
            <a:r>
              <a:rPr sz="1350" b="0" i="0">
                <a:solidFill>
                  <a:srgbClr val="FFFFFF"/>
                </a:solidFill>
                <a:latin typeface="Calibri"/>
              </a:rPr>
              <a:t>Verifying insurance and securing consent to bill for every encounter — that administrative build, not clinical demand, is where the pilot's work is happening now.</a:t>
            </a:r>
          </a:p>
        </p:txBody>
      </p:sp>
      <p:sp>
        <p:nvSpPr>
          <p:cNvPr id="13" name="Rounded Rectangle 12"/>
          <p:cNvSpPr/>
          <p:nvPr/>
        </p:nvSpPr>
        <p:spPr>
          <a:xfrm>
            <a:off x="4291584" y="3049524"/>
            <a:ext cx="3605784" cy="2103120"/>
          </a:xfrm>
          <a:prstGeom prst="roundRect">
            <a:avLst>
              <a:gd name="adj" fmla="val 8000"/>
            </a:avLst>
          </a:prstGeom>
          <a:solidFill>
            <a:srgbClr val="1C72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547616" y="3287268"/>
            <a:ext cx="3093720" cy="411480"/>
          </a:xfrm>
          <a:prstGeom prst="rect">
            <a:avLst/>
          </a:prstGeom>
          <a:noFill/>
        </p:spPr>
        <p:txBody>
          <a:bodyPr wrap="square" lIns="0" tIns="0" rIns="0" bIns="0" anchor="t">
            <a:spAutoFit/>
          </a:bodyPr>
          <a:lstStyle/>
          <a:p>
            <a:pPr algn="l"/>
            <a:r>
              <a:rPr sz="1550" b="1" i="0">
                <a:solidFill>
                  <a:srgbClr val="FFFFFF"/>
                </a:solidFill>
                <a:latin typeface="Calibri"/>
              </a:rPr>
              <a:t>CLINICAL CAPACITY</a:t>
            </a:r>
          </a:p>
        </p:txBody>
      </p:sp>
      <p:sp>
        <p:nvSpPr>
          <p:cNvPr id="15" name="TextBox 14"/>
          <p:cNvSpPr txBox="1"/>
          <p:nvPr/>
        </p:nvSpPr>
        <p:spPr>
          <a:xfrm>
            <a:off x="4547616" y="3781044"/>
            <a:ext cx="3093720" cy="1188719"/>
          </a:xfrm>
          <a:prstGeom prst="rect">
            <a:avLst/>
          </a:prstGeom>
          <a:noFill/>
        </p:spPr>
        <p:txBody>
          <a:bodyPr wrap="square" lIns="0" tIns="0" rIns="0" bIns="0" anchor="t">
            <a:spAutoFit/>
          </a:bodyPr>
          <a:lstStyle/>
          <a:p>
            <a:pPr algn="l">
              <a:lnSpc>
                <a:spcPct val="122000"/>
              </a:lnSpc>
            </a:pPr>
            <a:r>
              <a:rPr sz="1350" b="0" i="0">
                <a:solidFill>
                  <a:srgbClr val="FFFFFF"/>
                </a:solidFill>
                <a:latin typeface="Calibri"/>
              </a:rPr>
              <a:t>An academic medical center's established telehealth teams mean a school nurse can get a child in front of a provider the same day, not weeks later.</a:t>
            </a:r>
          </a:p>
        </p:txBody>
      </p:sp>
      <p:sp>
        <p:nvSpPr>
          <p:cNvPr id="16" name="Rounded Rectangle 15"/>
          <p:cNvSpPr/>
          <p:nvPr/>
        </p:nvSpPr>
        <p:spPr>
          <a:xfrm>
            <a:off x="8217408" y="3049524"/>
            <a:ext cx="3605784" cy="2103120"/>
          </a:xfrm>
          <a:prstGeom prst="roundRect">
            <a:avLst>
              <a:gd name="adj" fmla="val 8000"/>
            </a:avLst>
          </a:prstGeom>
          <a:solidFill>
            <a:srgbClr val="1B7F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473440" y="3287268"/>
            <a:ext cx="3093720" cy="411480"/>
          </a:xfrm>
          <a:prstGeom prst="rect">
            <a:avLst/>
          </a:prstGeom>
          <a:noFill/>
        </p:spPr>
        <p:txBody>
          <a:bodyPr wrap="square" lIns="0" tIns="0" rIns="0" bIns="0" anchor="t">
            <a:spAutoFit/>
          </a:bodyPr>
          <a:lstStyle/>
          <a:p>
            <a:pPr algn="l"/>
            <a:r>
              <a:rPr sz="1550" b="1" i="0">
                <a:solidFill>
                  <a:srgbClr val="FFFFFF"/>
                </a:solidFill>
                <a:latin typeface="Calibri"/>
              </a:rPr>
              <a:t>GRANT-FUNDED SUPPORT</a:t>
            </a:r>
          </a:p>
        </p:txBody>
      </p:sp>
      <p:sp>
        <p:nvSpPr>
          <p:cNvPr id="18" name="TextBox 17"/>
          <p:cNvSpPr txBox="1"/>
          <p:nvPr/>
        </p:nvSpPr>
        <p:spPr>
          <a:xfrm>
            <a:off x="8473440" y="3781044"/>
            <a:ext cx="3093720" cy="1188719"/>
          </a:xfrm>
          <a:prstGeom prst="rect">
            <a:avLst/>
          </a:prstGeom>
          <a:noFill/>
        </p:spPr>
        <p:txBody>
          <a:bodyPr wrap="square" lIns="0" tIns="0" rIns="0" bIns="0" anchor="t">
            <a:spAutoFit/>
          </a:bodyPr>
          <a:lstStyle/>
          <a:p>
            <a:pPr algn="l">
              <a:lnSpc>
                <a:spcPct val="122000"/>
              </a:lnSpc>
            </a:pPr>
            <a:r>
              <a:rPr sz="1350" b="0" i="0">
                <a:solidFill>
                  <a:srgbClr val="FFFFFF"/>
                </a:solidFill>
                <a:latin typeface="Calibri"/>
              </a:rPr>
              <a:t>Grants still cover what reimbursement never will — point-of-care testing supplies, and the marketing and outreach that keeps districts engaged.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0" descr="ummc_logo.png">
            <a:extLst>
              <a:ext uri="{FF2B5EF4-FFF2-40B4-BE49-F238E27FC236}">
                <a16:creationId xmlns:a16="http://schemas.microsoft.com/office/drawing/2014/main" id="{E5C60AAA-EFA2-CF47-9A70-AACFD5662D83}"/>
              </a:ext>
            </a:extLst>
          </p:cNvPr>
          <p:cNvPicPr>
            <a:picLocks noChangeAspect="1"/>
          </p:cNvPicPr>
          <p:nvPr/>
        </p:nvPicPr>
        <p:blipFill>
          <a:blip r:embed="rId2"/>
          <a:stretch>
            <a:fillRect/>
          </a:stretch>
        </p:blipFill>
        <p:spPr>
          <a:xfrm>
            <a:off x="10494190" y="6065267"/>
            <a:ext cx="1261872" cy="388620"/>
          </a:xfrm>
          <a:prstGeom prst="rect">
            <a:avLst/>
          </a:prstGeom>
        </p:spPr>
      </p:pic>
      <p:sp>
        <p:nvSpPr>
          <p:cNvPr id="11" name="Rectangle 10">
            <a:extLst>
              <a:ext uri="{FF2B5EF4-FFF2-40B4-BE49-F238E27FC236}">
                <a16:creationId xmlns:a16="http://schemas.microsoft.com/office/drawing/2014/main" id="{F9633340-2A1F-4253-890C-D6C053F341DC}"/>
              </a:ext>
            </a:extLst>
          </p:cNvPr>
          <p:cNvSpPr/>
          <p:nvPr/>
        </p:nvSpPr>
        <p:spPr>
          <a:xfrm>
            <a:off x="586796" y="2166854"/>
            <a:ext cx="10376318" cy="364423"/>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12" name="Content Placeholder 2">
            <a:extLst>
              <a:ext uri="{FF2B5EF4-FFF2-40B4-BE49-F238E27FC236}">
                <a16:creationId xmlns:a16="http://schemas.microsoft.com/office/drawing/2014/main" id="{C245993D-8D9F-4293-A0C9-9C8981ACD5A9}"/>
              </a:ext>
            </a:extLst>
          </p:cNvPr>
          <p:cNvSpPr txBox="1"/>
          <p:nvPr/>
        </p:nvSpPr>
        <p:spPr>
          <a:xfrm>
            <a:off x="150125" y="5625451"/>
            <a:ext cx="5304567" cy="41998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p>
            <a:pPr defTabSz="609585" hangingPunct="0">
              <a:lnSpc>
                <a:spcPct val="80000"/>
              </a:lnSpc>
              <a:spcBef>
                <a:spcPts val="400"/>
              </a:spcBef>
              <a:defRPr sz="1200">
                <a:solidFill>
                  <a:srgbClr val="002F87"/>
                </a:solidFill>
                <a:latin typeface="Arial"/>
                <a:ea typeface="Arial"/>
                <a:cs typeface="Arial"/>
                <a:sym typeface="Arial"/>
              </a:defRPr>
            </a:pPr>
            <a:endParaRPr sz="1200" kern="0" dirty="0">
              <a:solidFill>
                <a:srgbClr val="002F87"/>
              </a:solidFill>
              <a:latin typeface="Arial" panose="020B0604020202020204" pitchFamily="34" charset="0"/>
              <a:ea typeface="Arial"/>
              <a:cs typeface="Arial" panose="020B0604020202020204" pitchFamily="34" charset="0"/>
              <a:sym typeface="Arial"/>
            </a:endParaRPr>
          </a:p>
        </p:txBody>
      </p:sp>
      <p:cxnSp>
        <p:nvCxnSpPr>
          <p:cNvPr id="14" name="Straight Connector 13">
            <a:extLst>
              <a:ext uri="{FF2B5EF4-FFF2-40B4-BE49-F238E27FC236}">
                <a16:creationId xmlns:a16="http://schemas.microsoft.com/office/drawing/2014/main" id="{145BF345-D7A3-47CA-B83E-FD333D3C434D}"/>
              </a:ext>
            </a:extLst>
          </p:cNvPr>
          <p:cNvCxnSpPr>
            <a:cxnSpLocks/>
          </p:cNvCxnSpPr>
          <p:nvPr/>
        </p:nvCxnSpPr>
        <p:spPr>
          <a:xfrm flipH="1">
            <a:off x="2643742" y="2237734"/>
            <a:ext cx="12374" cy="3139558"/>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15" name="Straight Connector 14">
            <a:extLst>
              <a:ext uri="{FF2B5EF4-FFF2-40B4-BE49-F238E27FC236}">
                <a16:creationId xmlns:a16="http://schemas.microsoft.com/office/drawing/2014/main" id="{1AA734E5-6C7B-43D1-AF8B-C66C403C03F1}"/>
              </a:ext>
            </a:extLst>
          </p:cNvPr>
          <p:cNvCxnSpPr>
            <a:cxnSpLocks/>
          </p:cNvCxnSpPr>
          <p:nvPr/>
        </p:nvCxnSpPr>
        <p:spPr>
          <a:xfrm>
            <a:off x="10595997" y="2217093"/>
            <a:ext cx="0" cy="1693175"/>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16" name="Rectangle: Rounded Corners 15">
            <a:extLst>
              <a:ext uri="{FF2B5EF4-FFF2-40B4-BE49-F238E27FC236}">
                <a16:creationId xmlns:a16="http://schemas.microsoft.com/office/drawing/2014/main" id="{B3878FFB-FDF7-414F-9538-56D45DE4C810}"/>
              </a:ext>
            </a:extLst>
          </p:cNvPr>
          <p:cNvSpPr/>
          <p:nvPr/>
        </p:nvSpPr>
        <p:spPr>
          <a:xfrm>
            <a:off x="886721" y="3448550"/>
            <a:ext cx="9721838" cy="2531497"/>
          </a:xfrm>
          <a:prstGeom prst="roundRect">
            <a:avLst>
              <a:gd name="adj" fmla="val 7180"/>
            </a:avLst>
          </a:prstGeom>
          <a:solidFill>
            <a:sysClr val="window" lastClr="FFFFFF"/>
          </a:solidFill>
          <a:ln w="25400" cap="flat" cmpd="sng" algn="ctr">
            <a:solidFill>
              <a:srgbClr val="4F81BD"/>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5C1D873C-B0C5-4A7E-8BB2-AE338990E1ED}"/>
              </a:ext>
            </a:extLst>
          </p:cNvPr>
          <p:cNvSpPr txBox="1"/>
          <p:nvPr/>
        </p:nvSpPr>
        <p:spPr>
          <a:xfrm>
            <a:off x="863086" y="5458536"/>
            <a:ext cx="2345121" cy="31671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lumMod val="50000"/>
                    <a:lumOff val="50000"/>
                  </a:prstClr>
                </a:solidFill>
                <a:effectLst/>
                <a:uLnTx/>
                <a:uFillTx/>
              </a:rPr>
              <a:t>NET MARGIN</a:t>
            </a:r>
          </a:p>
        </p:txBody>
      </p:sp>
      <p:cxnSp>
        <p:nvCxnSpPr>
          <p:cNvPr id="18" name="Straight Connector 17">
            <a:extLst>
              <a:ext uri="{FF2B5EF4-FFF2-40B4-BE49-F238E27FC236}">
                <a16:creationId xmlns:a16="http://schemas.microsoft.com/office/drawing/2014/main" id="{146FC73E-9923-49C9-944B-8E13205AA577}"/>
              </a:ext>
            </a:extLst>
          </p:cNvPr>
          <p:cNvCxnSpPr>
            <a:cxnSpLocks/>
          </p:cNvCxnSpPr>
          <p:nvPr/>
        </p:nvCxnSpPr>
        <p:spPr>
          <a:xfrm>
            <a:off x="4929101" y="2237734"/>
            <a:ext cx="0" cy="3725841"/>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19" name="Straight Connector 18">
            <a:extLst>
              <a:ext uri="{FF2B5EF4-FFF2-40B4-BE49-F238E27FC236}">
                <a16:creationId xmlns:a16="http://schemas.microsoft.com/office/drawing/2014/main" id="{1BD23762-D040-4EAF-B0D1-1363D2EF3E39}"/>
              </a:ext>
            </a:extLst>
          </p:cNvPr>
          <p:cNvCxnSpPr>
            <a:cxnSpLocks/>
          </p:cNvCxnSpPr>
          <p:nvPr/>
        </p:nvCxnSpPr>
        <p:spPr>
          <a:xfrm>
            <a:off x="7604250" y="2503454"/>
            <a:ext cx="0" cy="3477676"/>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20" name="TextBox 19">
            <a:extLst>
              <a:ext uri="{FF2B5EF4-FFF2-40B4-BE49-F238E27FC236}">
                <a16:creationId xmlns:a16="http://schemas.microsoft.com/office/drawing/2014/main" id="{23EE980F-A277-48CE-A4FB-D4BB57027981}"/>
              </a:ext>
            </a:extLst>
          </p:cNvPr>
          <p:cNvSpPr txBox="1"/>
          <p:nvPr/>
        </p:nvSpPr>
        <p:spPr>
          <a:xfrm>
            <a:off x="883091" y="3807673"/>
            <a:ext cx="1313543" cy="31671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lumMod val="50000"/>
                    <a:lumOff val="50000"/>
                  </a:prstClr>
                </a:solidFill>
                <a:effectLst/>
                <a:uLnTx/>
                <a:uFillTx/>
              </a:rPr>
              <a:t>REVENUE</a:t>
            </a:r>
          </a:p>
        </p:txBody>
      </p:sp>
      <p:sp>
        <p:nvSpPr>
          <p:cNvPr id="21" name="TextBox 20">
            <a:extLst>
              <a:ext uri="{FF2B5EF4-FFF2-40B4-BE49-F238E27FC236}">
                <a16:creationId xmlns:a16="http://schemas.microsoft.com/office/drawing/2014/main" id="{20E395EA-1EC7-4B02-B5EC-9561048ABF02}"/>
              </a:ext>
            </a:extLst>
          </p:cNvPr>
          <p:cNvSpPr txBox="1"/>
          <p:nvPr/>
        </p:nvSpPr>
        <p:spPr>
          <a:xfrm>
            <a:off x="5637345" y="2562835"/>
            <a:ext cx="1867537" cy="2616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lumMod val="50000"/>
                    <a:lumOff val="50000"/>
                  </a:prstClr>
                </a:solidFill>
                <a:effectLst/>
                <a:uLnTx/>
                <a:uFillTx/>
              </a:rPr>
              <a:t>NURSE PRACTITIONER</a:t>
            </a:r>
          </a:p>
        </p:txBody>
      </p:sp>
      <p:sp>
        <p:nvSpPr>
          <p:cNvPr id="22" name="TextBox 21">
            <a:extLst>
              <a:ext uri="{FF2B5EF4-FFF2-40B4-BE49-F238E27FC236}">
                <a16:creationId xmlns:a16="http://schemas.microsoft.com/office/drawing/2014/main" id="{E2283215-5FA2-46E0-9C5A-3732BAB83461}"/>
              </a:ext>
            </a:extLst>
          </p:cNvPr>
          <p:cNvSpPr txBox="1"/>
          <p:nvPr/>
        </p:nvSpPr>
        <p:spPr>
          <a:xfrm>
            <a:off x="8057873" y="2563555"/>
            <a:ext cx="3154332" cy="2616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lumMod val="50000"/>
                    <a:lumOff val="50000"/>
                  </a:prstClr>
                </a:solidFill>
                <a:effectLst/>
                <a:uLnTx/>
                <a:uFillTx/>
              </a:rPr>
              <a:t>LICENSED PROFESSIONAL COUNSELLOR</a:t>
            </a:r>
          </a:p>
        </p:txBody>
      </p:sp>
      <p:sp>
        <p:nvSpPr>
          <p:cNvPr id="23" name="TextBox 22">
            <a:extLst>
              <a:ext uri="{FF2B5EF4-FFF2-40B4-BE49-F238E27FC236}">
                <a16:creationId xmlns:a16="http://schemas.microsoft.com/office/drawing/2014/main" id="{BF52126F-F854-4969-A8F4-FB5190C0A043}"/>
              </a:ext>
            </a:extLst>
          </p:cNvPr>
          <p:cNvSpPr txBox="1"/>
          <p:nvPr/>
        </p:nvSpPr>
        <p:spPr>
          <a:xfrm>
            <a:off x="844771" y="4852935"/>
            <a:ext cx="1479078" cy="31671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lumMod val="50000"/>
                    <a:lumOff val="50000"/>
                  </a:prstClr>
                </a:solidFill>
                <a:effectLst/>
                <a:uLnTx/>
                <a:uFillTx/>
              </a:rPr>
              <a:t>EXPENSES</a:t>
            </a:r>
          </a:p>
        </p:txBody>
      </p:sp>
      <p:cxnSp>
        <p:nvCxnSpPr>
          <p:cNvPr id="24" name="Straight Connector 23">
            <a:extLst>
              <a:ext uri="{FF2B5EF4-FFF2-40B4-BE49-F238E27FC236}">
                <a16:creationId xmlns:a16="http://schemas.microsoft.com/office/drawing/2014/main" id="{CEC0FD7F-9353-48B6-A43A-B474E5F3BDA4}"/>
              </a:ext>
            </a:extLst>
          </p:cNvPr>
          <p:cNvCxnSpPr>
            <a:cxnSpLocks/>
          </p:cNvCxnSpPr>
          <p:nvPr/>
        </p:nvCxnSpPr>
        <p:spPr>
          <a:xfrm>
            <a:off x="886721" y="4586952"/>
            <a:ext cx="9709278"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25" name="TextBox 24">
            <a:extLst>
              <a:ext uri="{FF2B5EF4-FFF2-40B4-BE49-F238E27FC236}">
                <a16:creationId xmlns:a16="http://schemas.microsoft.com/office/drawing/2014/main" id="{1140E3E1-2B38-4531-AC19-61FA9915959C}"/>
              </a:ext>
            </a:extLst>
          </p:cNvPr>
          <p:cNvSpPr txBox="1"/>
          <p:nvPr/>
        </p:nvSpPr>
        <p:spPr>
          <a:xfrm>
            <a:off x="3195423" y="4161835"/>
            <a:ext cx="2136488"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rPr>
              <a:t>$8,239</a:t>
            </a:r>
          </a:p>
        </p:txBody>
      </p:sp>
      <p:sp>
        <p:nvSpPr>
          <p:cNvPr id="26" name="TextBox 25">
            <a:extLst>
              <a:ext uri="{FF2B5EF4-FFF2-40B4-BE49-F238E27FC236}">
                <a16:creationId xmlns:a16="http://schemas.microsoft.com/office/drawing/2014/main" id="{A153A6A1-2CA6-43F8-827E-989DB45EC51D}"/>
              </a:ext>
            </a:extLst>
          </p:cNvPr>
          <p:cNvSpPr txBox="1"/>
          <p:nvPr/>
        </p:nvSpPr>
        <p:spPr>
          <a:xfrm>
            <a:off x="5665699" y="4160306"/>
            <a:ext cx="2285814"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rPr>
              <a:t>$1,857</a:t>
            </a:r>
          </a:p>
        </p:txBody>
      </p:sp>
      <p:sp>
        <p:nvSpPr>
          <p:cNvPr id="27" name="TextBox 26">
            <a:extLst>
              <a:ext uri="{FF2B5EF4-FFF2-40B4-BE49-F238E27FC236}">
                <a16:creationId xmlns:a16="http://schemas.microsoft.com/office/drawing/2014/main" id="{3E67DEF9-EE1C-4B44-9B30-7DD75C789FF6}"/>
              </a:ext>
            </a:extLst>
          </p:cNvPr>
          <p:cNvSpPr txBox="1"/>
          <p:nvPr/>
        </p:nvSpPr>
        <p:spPr>
          <a:xfrm>
            <a:off x="8571155" y="4175038"/>
            <a:ext cx="2251519"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rPr>
              <a:t>$7,434 </a:t>
            </a:r>
          </a:p>
        </p:txBody>
      </p:sp>
      <p:sp>
        <p:nvSpPr>
          <p:cNvPr id="28" name="TextBox 27">
            <a:extLst>
              <a:ext uri="{FF2B5EF4-FFF2-40B4-BE49-F238E27FC236}">
                <a16:creationId xmlns:a16="http://schemas.microsoft.com/office/drawing/2014/main" id="{9F662D51-31F2-426B-94E1-F14B3D3EF3BF}"/>
              </a:ext>
            </a:extLst>
          </p:cNvPr>
          <p:cNvSpPr txBox="1"/>
          <p:nvPr/>
        </p:nvSpPr>
        <p:spPr>
          <a:xfrm>
            <a:off x="1831803" y="4600143"/>
            <a:ext cx="1254773"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lumMod val="50000"/>
                    <a:lumOff val="50000"/>
                  </a:prstClr>
                </a:solidFill>
                <a:effectLst/>
                <a:uLnTx/>
                <a:uFillTx/>
              </a:rPr>
              <a:t>NP’s service Cost</a:t>
            </a:r>
          </a:p>
        </p:txBody>
      </p:sp>
      <p:sp>
        <p:nvSpPr>
          <p:cNvPr id="29" name="TextBox 28">
            <a:extLst>
              <a:ext uri="{FF2B5EF4-FFF2-40B4-BE49-F238E27FC236}">
                <a16:creationId xmlns:a16="http://schemas.microsoft.com/office/drawing/2014/main" id="{60D5C51D-3FCE-4051-8E6C-28FC148D2677}"/>
              </a:ext>
            </a:extLst>
          </p:cNvPr>
          <p:cNvSpPr txBox="1"/>
          <p:nvPr/>
        </p:nvSpPr>
        <p:spPr>
          <a:xfrm>
            <a:off x="1725659" y="4729598"/>
            <a:ext cx="1479076"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lumMod val="50000"/>
                    <a:lumOff val="50000"/>
                  </a:prstClr>
                </a:solidFill>
                <a:effectLst/>
                <a:uLnTx/>
                <a:uFillTx/>
              </a:rPr>
              <a:t>Administrative Cost</a:t>
            </a:r>
          </a:p>
        </p:txBody>
      </p:sp>
      <p:sp>
        <p:nvSpPr>
          <p:cNvPr id="30" name="TextBox 29">
            <a:extLst>
              <a:ext uri="{FF2B5EF4-FFF2-40B4-BE49-F238E27FC236}">
                <a16:creationId xmlns:a16="http://schemas.microsoft.com/office/drawing/2014/main" id="{0FDA839B-FE6C-45CF-B94B-5DD882516365}"/>
              </a:ext>
            </a:extLst>
          </p:cNvPr>
          <p:cNvSpPr txBox="1"/>
          <p:nvPr/>
        </p:nvSpPr>
        <p:spPr>
          <a:xfrm>
            <a:off x="3393998" y="4579756"/>
            <a:ext cx="819634"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lumMod val="50000"/>
                    <a:lumOff val="50000"/>
                  </a:prstClr>
                </a:solidFill>
                <a:effectLst/>
                <a:uLnTx/>
                <a:uFillTx/>
              </a:rPr>
              <a:t>$ 12,965</a:t>
            </a:r>
          </a:p>
        </p:txBody>
      </p:sp>
      <p:cxnSp>
        <p:nvCxnSpPr>
          <p:cNvPr id="31" name="Straight Connector 30">
            <a:extLst>
              <a:ext uri="{FF2B5EF4-FFF2-40B4-BE49-F238E27FC236}">
                <a16:creationId xmlns:a16="http://schemas.microsoft.com/office/drawing/2014/main" id="{86824BC3-4769-4C6E-A75E-5BEB0E3CA929}"/>
              </a:ext>
            </a:extLst>
          </p:cNvPr>
          <p:cNvCxnSpPr>
            <a:cxnSpLocks/>
          </p:cNvCxnSpPr>
          <p:nvPr/>
        </p:nvCxnSpPr>
        <p:spPr>
          <a:xfrm>
            <a:off x="2649929" y="4761806"/>
            <a:ext cx="7928375" cy="12170"/>
          </a:xfrm>
          <a:prstGeom prst="line">
            <a:avLst/>
          </a:prstGeom>
          <a:noFill/>
          <a:ln w="9525" cap="flat" cmpd="sng" algn="ctr">
            <a:solidFill>
              <a:sysClr val="windowText" lastClr="000000">
                <a:lumMod val="50000"/>
                <a:lumOff val="50000"/>
              </a:sysClr>
            </a:solidFill>
            <a:prstDash val="sysDot"/>
            <a:round/>
            <a:headEnd type="none" w="med" len="med"/>
            <a:tailEnd type="none" w="med" len="med"/>
          </a:ln>
          <a:effectLst/>
        </p:spPr>
      </p:cxnSp>
      <p:cxnSp>
        <p:nvCxnSpPr>
          <p:cNvPr id="32" name="Straight Connector 31">
            <a:extLst>
              <a:ext uri="{FF2B5EF4-FFF2-40B4-BE49-F238E27FC236}">
                <a16:creationId xmlns:a16="http://schemas.microsoft.com/office/drawing/2014/main" id="{2CEE0F2A-F72F-4EB4-A0F6-7DF7433F41F7}"/>
              </a:ext>
            </a:extLst>
          </p:cNvPr>
          <p:cNvCxnSpPr>
            <a:cxnSpLocks/>
          </p:cNvCxnSpPr>
          <p:nvPr/>
        </p:nvCxnSpPr>
        <p:spPr>
          <a:xfrm flipV="1">
            <a:off x="2650035" y="4887663"/>
            <a:ext cx="7945963" cy="1338"/>
          </a:xfrm>
          <a:prstGeom prst="line">
            <a:avLst/>
          </a:prstGeom>
          <a:noFill/>
          <a:ln w="3175" cap="flat" cmpd="sng" algn="ctr">
            <a:solidFill>
              <a:sysClr val="windowText" lastClr="000000">
                <a:lumMod val="50000"/>
                <a:lumOff val="50000"/>
              </a:sysClr>
            </a:solidFill>
            <a:prstDash val="solid"/>
          </a:ln>
          <a:effectLst/>
        </p:spPr>
      </p:cxnSp>
      <p:cxnSp>
        <p:nvCxnSpPr>
          <p:cNvPr id="33" name="Straight Connector 32">
            <a:extLst>
              <a:ext uri="{FF2B5EF4-FFF2-40B4-BE49-F238E27FC236}">
                <a16:creationId xmlns:a16="http://schemas.microsoft.com/office/drawing/2014/main" id="{772DE910-A18F-4C61-BD17-3C057351F877}"/>
              </a:ext>
            </a:extLst>
          </p:cNvPr>
          <p:cNvCxnSpPr>
            <a:cxnSpLocks/>
          </p:cNvCxnSpPr>
          <p:nvPr/>
        </p:nvCxnSpPr>
        <p:spPr>
          <a:xfrm flipV="1">
            <a:off x="2645785" y="4907452"/>
            <a:ext cx="7963238" cy="4700"/>
          </a:xfrm>
          <a:prstGeom prst="line">
            <a:avLst/>
          </a:prstGeom>
          <a:noFill/>
          <a:ln w="3175" cap="flat" cmpd="sng" algn="ctr">
            <a:solidFill>
              <a:sysClr val="windowText" lastClr="000000">
                <a:lumMod val="50000"/>
                <a:lumOff val="50000"/>
              </a:sysClr>
            </a:solidFill>
            <a:prstDash val="solid"/>
          </a:ln>
          <a:effectLst/>
        </p:spPr>
      </p:cxnSp>
      <p:sp>
        <p:nvSpPr>
          <p:cNvPr id="34" name="TextBox 33">
            <a:extLst>
              <a:ext uri="{FF2B5EF4-FFF2-40B4-BE49-F238E27FC236}">
                <a16:creationId xmlns:a16="http://schemas.microsoft.com/office/drawing/2014/main" id="{0814F082-8E36-4A43-9ED1-7102CDE234DF}"/>
              </a:ext>
            </a:extLst>
          </p:cNvPr>
          <p:cNvSpPr txBox="1"/>
          <p:nvPr/>
        </p:nvSpPr>
        <p:spPr>
          <a:xfrm>
            <a:off x="3101849" y="4865110"/>
            <a:ext cx="1313543"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rPr>
              <a:t>$34,043</a:t>
            </a:r>
          </a:p>
        </p:txBody>
      </p:sp>
      <p:sp>
        <p:nvSpPr>
          <p:cNvPr id="35" name="TextBox 34">
            <a:extLst>
              <a:ext uri="{FF2B5EF4-FFF2-40B4-BE49-F238E27FC236}">
                <a16:creationId xmlns:a16="http://schemas.microsoft.com/office/drawing/2014/main" id="{16E030B3-A9D6-4B65-9423-A463E7970938}"/>
              </a:ext>
            </a:extLst>
          </p:cNvPr>
          <p:cNvSpPr txBox="1"/>
          <p:nvPr/>
        </p:nvSpPr>
        <p:spPr>
          <a:xfrm>
            <a:off x="5707104" y="4861743"/>
            <a:ext cx="1313543"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rPr>
              <a:t>$4,220</a:t>
            </a:r>
          </a:p>
        </p:txBody>
      </p:sp>
      <p:sp>
        <p:nvSpPr>
          <p:cNvPr id="36" name="TextBox 35">
            <a:extLst>
              <a:ext uri="{FF2B5EF4-FFF2-40B4-BE49-F238E27FC236}">
                <a16:creationId xmlns:a16="http://schemas.microsoft.com/office/drawing/2014/main" id="{6889A3D8-701B-457C-9265-B3901C5699D8}"/>
              </a:ext>
            </a:extLst>
          </p:cNvPr>
          <p:cNvSpPr txBox="1"/>
          <p:nvPr/>
        </p:nvSpPr>
        <p:spPr>
          <a:xfrm>
            <a:off x="8495486" y="4841075"/>
            <a:ext cx="1313543"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rPr>
              <a:t>$22,644</a:t>
            </a:r>
          </a:p>
        </p:txBody>
      </p:sp>
      <p:sp>
        <p:nvSpPr>
          <p:cNvPr id="37" name="TextBox 36">
            <a:extLst>
              <a:ext uri="{FF2B5EF4-FFF2-40B4-BE49-F238E27FC236}">
                <a16:creationId xmlns:a16="http://schemas.microsoft.com/office/drawing/2014/main" id="{1340AADB-CAF6-4E1C-A18F-E8D5E83137F6}"/>
              </a:ext>
            </a:extLst>
          </p:cNvPr>
          <p:cNvSpPr txBox="1"/>
          <p:nvPr/>
        </p:nvSpPr>
        <p:spPr>
          <a:xfrm>
            <a:off x="3397590" y="4718064"/>
            <a:ext cx="819634"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lumMod val="50000"/>
                    <a:lumOff val="50000"/>
                  </a:prstClr>
                </a:solidFill>
                <a:effectLst/>
                <a:uLnTx/>
                <a:uFillTx/>
              </a:rPr>
              <a:t>$ 21,078**</a:t>
            </a:r>
          </a:p>
        </p:txBody>
      </p:sp>
      <p:cxnSp>
        <p:nvCxnSpPr>
          <p:cNvPr id="38" name="Straight Connector 37">
            <a:extLst>
              <a:ext uri="{FF2B5EF4-FFF2-40B4-BE49-F238E27FC236}">
                <a16:creationId xmlns:a16="http://schemas.microsoft.com/office/drawing/2014/main" id="{BEC0DFDD-FE4D-4569-855F-9469DD81F1BF}"/>
              </a:ext>
            </a:extLst>
          </p:cNvPr>
          <p:cNvCxnSpPr>
            <a:cxnSpLocks/>
          </p:cNvCxnSpPr>
          <p:nvPr/>
        </p:nvCxnSpPr>
        <p:spPr>
          <a:xfrm>
            <a:off x="872679" y="5284733"/>
            <a:ext cx="9713734"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39" name="Straight Connector 38">
            <a:extLst>
              <a:ext uri="{FF2B5EF4-FFF2-40B4-BE49-F238E27FC236}">
                <a16:creationId xmlns:a16="http://schemas.microsoft.com/office/drawing/2014/main" id="{EA76AF0C-7CD8-402C-A747-EEAB5F7757E4}"/>
              </a:ext>
            </a:extLst>
          </p:cNvPr>
          <p:cNvCxnSpPr>
            <a:cxnSpLocks/>
          </p:cNvCxnSpPr>
          <p:nvPr/>
        </p:nvCxnSpPr>
        <p:spPr>
          <a:xfrm>
            <a:off x="872679" y="5204383"/>
            <a:ext cx="9713734"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40" name="TextBox 39">
            <a:extLst>
              <a:ext uri="{FF2B5EF4-FFF2-40B4-BE49-F238E27FC236}">
                <a16:creationId xmlns:a16="http://schemas.microsoft.com/office/drawing/2014/main" id="{77E9EBB1-C4B0-489B-A3B0-030452F5D490}"/>
              </a:ext>
            </a:extLst>
          </p:cNvPr>
          <p:cNvSpPr txBox="1"/>
          <p:nvPr/>
        </p:nvSpPr>
        <p:spPr>
          <a:xfrm>
            <a:off x="2963794" y="5367388"/>
            <a:ext cx="1778131" cy="514658"/>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0000"/>
                </a:solidFill>
                <a:effectLst/>
                <a:uLnTx/>
                <a:uFillTx/>
              </a:rPr>
              <a:t>-$25,804</a:t>
            </a:r>
          </a:p>
        </p:txBody>
      </p:sp>
      <p:sp>
        <p:nvSpPr>
          <p:cNvPr id="41" name="TextBox 40">
            <a:extLst>
              <a:ext uri="{FF2B5EF4-FFF2-40B4-BE49-F238E27FC236}">
                <a16:creationId xmlns:a16="http://schemas.microsoft.com/office/drawing/2014/main" id="{27A7C996-FC9D-46D8-8496-B84E9EF8EF39}"/>
              </a:ext>
            </a:extLst>
          </p:cNvPr>
          <p:cNvSpPr txBox="1"/>
          <p:nvPr/>
        </p:nvSpPr>
        <p:spPr>
          <a:xfrm>
            <a:off x="5535127" y="5358838"/>
            <a:ext cx="1528785" cy="514658"/>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0000"/>
                </a:solidFill>
                <a:effectLst/>
                <a:uLnTx/>
                <a:uFillTx/>
              </a:rPr>
              <a:t>-$2,363</a:t>
            </a:r>
          </a:p>
        </p:txBody>
      </p:sp>
      <p:sp>
        <p:nvSpPr>
          <p:cNvPr id="42" name="TextBox 41">
            <a:extLst>
              <a:ext uri="{FF2B5EF4-FFF2-40B4-BE49-F238E27FC236}">
                <a16:creationId xmlns:a16="http://schemas.microsoft.com/office/drawing/2014/main" id="{698CBE9C-B00C-4386-80A4-37BC9D102DE2}"/>
              </a:ext>
            </a:extLst>
          </p:cNvPr>
          <p:cNvSpPr txBox="1"/>
          <p:nvPr/>
        </p:nvSpPr>
        <p:spPr>
          <a:xfrm>
            <a:off x="8388214" y="5377175"/>
            <a:ext cx="1668046" cy="514658"/>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0000"/>
                </a:solidFill>
                <a:effectLst/>
                <a:uLnTx/>
                <a:uFillTx/>
              </a:rPr>
              <a:t>-$15,210</a:t>
            </a:r>
          </a:p>
        </p:txBody>
      </p:sp>
      <p:sp>
        <p:nvSpPr>
          <p:cNvPr id="43" name="TextBox 42">
            <a:extLst>
              <a:ext uri="{FF2B5EF4-FFF2-40B4-BE49-F238E27FC236}">
                <a16:creationId xmlns:a16="http://schemas.microsoft.com/office/drawing/2014/main" id="{B8EF1F19-7549-4BD0-8967-7C2FDA5A85F1}"/>
              </a:ext>
            </a:extLst>
          </p:cNvPr>
          <p:cNvSpPr txBox="1"/>
          <p:nvPr/>
        </p:nvSpPr>
        <p:spPr>
          <a:xfrm>
            <a:off x="5971514" y="4586653"/>
            <a:ext cx="819634"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lumMod val="50000"/>
                    <a:lumOff val="50000"/>
                  </a:prstClr>
                </a:solidFill>
                <a:effectLst/>
                <a:uLnTx/>
                <a:uFillTx/>
              </a:rPr>
              <a:t>$ 3,151</a:t>
            </a:r>
          </a:p>
        </p:txBody>
      </p:sp>
      <p:sp>
        <p:nvSpPr>
          <p:cNvPr id="44" name="TextBox 43">
            <a:extLst>
              <a:ext uri="{FF2B5EF4-FFF2-40B4-BE49-F238E27FC236}">
                <a16:creationId xmlns:a16="http://schemas.microsoft.com/office/drawing/2014/main" id="{D498A5E0-858E-4E33-8EEF-FE9CE508CB0F}"/>
              </a:ext>
            </a:extLst>
          </p:cNvPr>
          <p:cNvSpPr txBox="1"/>
          <p:nvPr/>
        </p:nvSpPr>
        <p:spPr>
          <a:xfrm>
            <a:off x="5974378" y="4713876"/>
            <a:ext cx="819634"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lumMod val="50000"/>
                    <a:lumOff val="50000"/>
                  </a:prstClr>
                </a:solidFill>
                <a:effectLst/>
                <a:uLnTx/>
                <a:uFillTx/>
              </a:rPr>
              <a:t>$ 1,069</a:t>
            </a:r>
          </a:p>
        </p:txBody>
      </p:sp>
      <p:sp>
        <p:nvSpPr>
          <p:cNvPr id="45" name="TextBox 44">
            <a:extLst>
              <a:ext uri="{FF2B5EF4-FFF2-40B4-BE49-F238E27FC236}">
                <a16:creationId xmlns:a16="http://schemas.microsoft.com/office/drawing/2014/main" id="{ACF6FF43-9470-4D9F-B195-00003A10DD8E}"/>
              </a:ext>
            </a:extLst>
          </p:cNvPr>
          <p:cNvSpPr txBox="1"/>
          <p:nvPr/>
        </p:nvSpPr>
        <p:spPr>
          <a:xfrm>
            <a:off x="8825608" y="4595446"/>
            <a:ext cx="819634"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lumMod val="50000"/>
                    <a:lumOff val="50000"/>
                  </a:prstClr>
                </a:solidFill>
                <a:effectLst/>
                <a:uLnTx/>
                <a:uFillTx/>
              </a:rPr>
              <a:t>$ 15,851</a:t>
            </a:r>
          </a:p>
        </p:txBody>
      </p:sp>
      <p:sp>
        <p:nvSpPr>
          <p:cNvPr id="46" name="TextBox 45">
            <a:extLst>
              <a:ext uri="{FF2B5EF4-FFF2-40B4-BE49-F238E27FC236}">
                <a16:creationId xmlns:a16="http://schemas.microsoft.com/office/drawing/2014/main" id="{9ABD95D1-EF09-49BA-8B9E-B325BAD0DDBB}"/>
              </a:ext>
            </a:extLst>
          </p:cNvPr>
          <p:cNvSpPr txBox="1"/>
          <p:nvPr/>
        </p:nvSpPr>
        <p:spPr>
          <a:xfrm>
            <a:off x="8876161" y="4715855"/>
            <a:ext cx="819634" cy="21544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lumMod val="50000"/>
                    <a:lumOff val="50000"/>
                  </a:prstClr>
                </a:solidFill>
                <a:effectLst/>
                <a:uLnTx/>
                <a:uFillTx/>
              </a:rPr>
              <a:t>$ 6,793</a:t>
            </a:r>
          </a:p>
        </p:txBody>
      </p:sp>
      <p:sp>
        <p:nvSpPr>
          <p:cNvPr id="47" name="Rectangle: Rounded Corners 46">
            <a:extLst>
              <a:ext uri="{FF2B5EF4-FFF2-40B4-BE49-F238E27FC236}">
                <a16:creationId xmlns:a16="http://schemas.microsoft.com/office/drawing/2014/main" id="{FDB377CB-EE52-4D29-9E68-382FC6598146}"/>
              </a:ext>
            </a:extLst>
          </p:cNvPr>
          <p:cNvSpPr/>
          <p:nvPr/>
        </p:nvSpPr>
        <p:spPr>
          <a:xfrm>
            <a:off x="2988897" y="2810593"/>
            <a:ext cx="1431282" cy="545965"/>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TextBox 47">
            <a:extLst>
              <a:ext uri="{FF2B5EF4-FFF2-40B4-BE49-F238E27FC236}">
                <a16:creationId xmlns:a16="http://schemas.microsoft.com/office/drawing/2014/main" id="{27C41B37-E253-4F07-B6E6-4BB302298D1D}"/>
              </a:ext>
            </a:extLst>
          </p:cNvPr>
          <p:cNvSpPr txBox="1"/>
          <p:nvPr/>
        </p:nvSpPr>
        <p:spPr>
          <a:xfrm>
            <a:off x="3214690" y="2788229"/>
            <a:ext cx="998868" cy="461665"/>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rPr>
              <a:t>469</a:t>
            </a:r>
          </a:p>
        </p:txBody>
      </p:sp>
      <p:sp>
        <p:nvSpPr>
          <p:cNvPr id="49" name="Rectangle: Rounded Corners 48">
            <a:extLst>
              <a:ext uri="{FF2B5EF4-FFF2-40B4-BE49-F238E27FC236}">
                <a16:creationId xmlns:a16="http://schemas.microsoft.com/office/drawing/2014/main" id="{7A82B36B-E38E-4AFA-8020-15F78315E8DD}"/>
              </a:ext>
            </a:extLst>
          </p:cNvPr>
          <p:cNvSpPr/>
          <p:nvPr/>
        </p:nvSpPr>
        <p:spPr>
          <a:xfrm>
            <a:off x="5560802" y="2814631"/>
            <a:ext cx="1431282" cy="542192"/>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TextBox 49">
            <a:extLst>
              <a:ext uri="{FF2B5EF4-FFF2-40B4-BE49-F238E27FC236}">
                <a16:creationId xmlns:a16="http://schemas.microsoft.com/office/drawing/2014/main" id="{0982B03D-AFAB-429C-AB18-8245796655DD}"/>
              </a:ext>
            </a:extLst>
          </p:cNvPr>
          <p:cNvSpPr txBox="1"/>
          <p:nvPr/>
        </p:nvSpPr>
        <p:spPr>
          <a:xfrm>
            <a:off x="6023052" y="2744970"/>
            <a:ext cx="978886" cy="593836"/>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rPr>
              <a:t>57</a:t>
            </a:r>
          </a:p>
        </p:txBody>
      </p:sp>
      <p:sp>
        <p:nvSpPr>
          <p:cNvPr id="51" name="Rectangle: Rounded Corners 50">
            <a:extLst>
              <a:ext uri="{FF2B5EF4-FFF2-40B4-BE49-F238E27FC236}">
                <a16:creationId xmlns:a16="http://schemas.microsoft.com/office/drawing/2014/main" id="{F13DD0FE-3C77-4EB1-A598-B592A5BD8790}"/>
              </a:ext>
            </a:extLst>
          </p:cNvPr>
          <p:cNvSpPr/>
          <p:nvPr/>
        </p:nvSpPr>
        <p:spPr>
          <a:xfrm>
            <a:off x="8397452" y="2810859"/>
            <a:ext cx="1431282" cy="543249"/>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TextBox 51">
            <a:extLst>
              <a:ext uri="{FF2B5EF4-FFF2-40B4-BE49-F238E27FC236}">
                <a16:creationId xmlns:a16="http://schemas.microsoft.com/office/drawing/2014/main" id="{EA81ED48-E7EC-4E2B-9C12-F84AE9734962}"/>
              </a:ext>
            </a:extLst>
          </p:cNvPr>
          <p:cNvSpPr txBox="1"/>
          <p:nvPr/>
        </p:nvSpPr>
        <p:spPr>
          <a:xfrm>
            <a:off x="8778900" y="2751392"/>
            <a:ext cx="1009342" cy="593836"/>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rPr>
              <a:t>471</a:t>
            </a:r>
          </a:p>
        </p:txBody>
      </p:sp>
      <p:sp>
        <p:nvSpPr>
          <p:cNvPr id="53" name="TextBox 52">
            <a:extLst>
              <a:ext uri="{FF2B5EF4-FFF2-40B4-BE49-F238E27FC236}">
                <a16:creationId xmlns:a16="http://schemas.microsoft.com/office/drawing/2014/main" id="{5EA765B9-B615-4E33-B316-073246733AED}"/>
              </a:ext>
            </a:extLst>
          </p:cNvPr>
          <p:cNvSpPr txBox="1"/>
          <p:nvPr/>
        </p:nvSpPr>
        <p:spPr>
          <a:xfrm>
            <a:off x="3435310" y="3126960"/>
            <a:ext cx="870866" cy="257329"/>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white"/>
                </a:solidFill>
                <a:effectLst/>
                <a:uLnTx/>
                <a:uFillTx/>
              </a:rPr>
              <a:t>CONSULTS</a:t>
            </a:r>
          </a:p>
        </p:txBody>
      </p:sp>
      <p:sp>
        <p:nvSpPr>
          <p:cNvPr id="54" name="TextBox 53">
            <a:extLst>
              <a:ext uri="{FF2B5EF4-FFF2-40B4-BE49-F238E27FC236}">
                <a16:creationId xmlns:a16="http://schemas.microsoft.com/office/drawing/2014/main" id="{D00E155A-0AB2-4FEA-A521-D895CF778EC3}"/>
              </a:ext>
            </a:extLst>
          </p:cNvPr>
          <p:cNvSpPr txBox="1"/>
          <p:nvPr/>
        </p:nvSpPr>
        <p:spPr>
          <a:xfrm>
            <a:off x="5986941" y="3088837"/>
            <a:ext cx="870866" cy="257329"/>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white"/>
                </a:solidFill>
                <a:effectLst/>
                <a:uLnTx/>
                <a:uFillTx/>
              </a:rPr>
              <a:t>CONSULTS</a:t>
            </a:r>
          </a:p>
        </p:txBody>
      </p:sp>
      <p:sp>
        <p:nvSpPr>
          <p:cNvPr id="55" name="TextBox 54">
            <a:extLst>
              <a:ext uri="{FF2B5EF4-FFF2-40B4-BE49-F238E27FC236}">
                <a16:creationId xmlns:a16="http://schemas.microsoft.com/office/drawing/2014/main" id="{BA9D320B-2ADF-4A6E-A3C9-C07773EC4E3D}"/>
              </a:ext>
            </a:extLst>
          </p:cNvPr>
          <p:cNvSpPr txBox="1"/>
          <p:nvPr/>
        </p:nvSpPr>
        <p:spPr>
          <a:xfrm>
            <a:off x="8828556" y="3088440"/>
            <a:ext cx="870866" cy="257329"/>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white"/>
                </a:solidFill>
                <a:effectLst/>
                <a:uLnTx/>
                <a:uFillTx/>
              </a:rPr>
              <a:t>CONSULTS</a:t>
            </a:r>
          </a:p>
        </p:txBody>
      </p:sp>
      <p:cxnSp>
        <p:nvCxnSpPr>
          <p:cNvPr id="56" name="Straight Connector 55">
            <a:extLst>
              <a:ext uri="{FF2B5EF4-FFF2-40B4-BE49-F238E27FC236}">
                <a16:creationId xmlns:a16="http://schemas.microsoft.com/office/drawing/2014/main" id="{70ECA2A6-9E56-4D20-BFCD-2C5B27CAAF63}"/>
              </a:ext>
            </a:extLst>
          </p:cNvPr>
          <p:cNvCxnSpPr>
            <a:cxnSpLocks/>
          </p:cNvCxnSpPr>
          <p:nvPr/>
        </p:nvCxnSpPr>
        <p:spPr>
          <a:xfrm>
            <a:off x="2643733" y="4183196"/>
            <a:ext cx="6301" cy="1013196"/>
          </a:xfrm>
          <a:prstGeom prst="line">
            <a:avLst/>
          </a:prstGeom>
          <a:noFill/>
          <a:ln w="3175" cap="flat" cmpd="sng" algn="ctr">
            <a:solidFill>
              <a:srgbClr val="4F81BD"/>
            </a:solidFill>
            <a:prstDash val="solid"/>
          </a:ln>
          <a:effectLst>
            <a:outerShdw blurRad="40000" dist="20000" dir="5400000" rotWithShape="0">
              <a:srgbClr val="000000">
                <a:alpha val="38000"/>
              </a:srgbClr>
            </a:outerShdw>
          </a:effectLst>
        </p:spPr>
      </p:cxnSp>
      <p:cxnSp>
        <p:nvCxnSpPr>
          <p:cNvPr id="57" name="Straight Connector 56">
            <a:extLst>
              <a:ext uri="{FF2B5EF4-FFF2-40B4-BE49-F238E27FC236}">
                <a16:creationId xmlns:a16="http://schemas.microsoft.com/office/drawing/2014/main" id="{DCB7FE1B-3DA2-474D-B32A-1EDA07556654}"/>
              </a:ext>
            </a:extLst>
          </p:cNvPr>
          <p:cNvCxnSpPr>
            <a:cxnSpLocks/>
          </p:cNvCxnSpPr>
          <p:nvPr/>
        </p:nvCxnSpPr>
        <p:spPr>
          <a:xfrm>
            <a:off x="2645321" y="5298279"/>
            <a:ext cx="0" cy="665297"/>
          </a:xfrm>
          <a:prstGeom prst="line">
            <a:avLst/>
          </a:prstGeom>
          <a:noFill/>
          <a:ln w="3175" cap="flat" cmpd="sng" algn="ctr">
            <a:solidFill>
              <a:srgbClr val="4F81BD"/>
            </a:solidFill>
            <a:prstDash val="solid"/>
          </a:ln>
          <a:effectLst>
            <a:outerShdw blurRad="40000" dist="20000" dir="5400000" rotWithShape="0">
              <a:srgbClr val="000000">
                <a:alpha val="38000"/>
              </a:srgbClr>
            </a:outerShdw>
          </a:effectLst>
        </p:spPr>
      </p:cxnSp>
      <p:cxnSp>
        <p:nvCxnSpPr>
          <p:cNvPr id="58" name="Straight Connector 57">
            <a:extLst>
              <a:ext uri="{FF2B5EF4-FFF2-40B4-BE49-F238E27FC236}">
                <a16:creationId xmlns:a16="http://schemas.microsoft.com/office/drawing/2014/main" id="{9BBB49BD-7690-4F6E-9EA6-0A8D615438BF}"/>
              </a:ext>
            </a:extLst>
          </p:cNvPr>
          <p:cNvCxnSpPr>
            <a:cxnSpLocks/>
          </p:cNvCxnSpPr>
          <p:nvPr/>
        </p:nvCxnSpPr>
        <p:spPr>
          <a:xfrm>
            <a:off x="2639471" y="3399961"/>
            <a:ext cx="4272" cy="775242"/>
          </a:xfrm>
          <a:prstGeom prst="line">
            <a:avLst/>
          </a:prstGeom>
          <a:noFill/>
          <a:ln w="3175" cap="flat" cmpd="sng" algn="ctr">
            <a:solidFill>
              <a:srgbClr val="4F81BD"/>
            </a:solidFill>
            <a:prstDash val="solid"/>
          </a:ln>
          <a:effectLst>
            <a:outerShdw blurRad="40000" dist="20000" dir="5400000" rotWithShape="0">
              <a:srgbClr val="000000">
                <a:alpha val="38000"/>
              </a:srgbClr>
            </a:outerShdw>
          </a:effectLst>
        </p:spPr>
      </p:cxnSp>
      <p:sp>
        <p:nvSpPr>
          <p:cNvPr id="59" name="TextBox 58">
            <a:extLst>
              <a:ext uri="{FF2B5EF4-FFF2-40B4-BE49-F238E27FC236}">
                <a16:creationId xmlns:a16="http://schemas.microsoft.com/office/drawing/2014/main" id="{C2725978-DCD6-4EBD-AB50-F04655B4B3CA}"/>
              </a:ext>
            </a:extLst>
          </p:cNvPr>
          <p:cNvSpPr txBox="1"/>
          <p:nvPr/>
        </p:nvSpPr>
        <p:spPr>
          <a:xfrm>
            <a:off x="7051259" y="2217093"/>
            <a:ext cx="2266504" cy="276999"/>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rPr>
              <a:t>BEHAVIORAL HEALTH</a:t>
            </a:r>
          </a:p>
        </p:txBody>
      </p:sp>
      <p:sp>
        <p:nvSpPr>
          <p:cNvPr id="60" name="TextBox 59">
            <a:extLst>
              <a:ext uri="{FF2B5EF4-FFF2-40B4-BE49-F238E27FC236}">
                <a16:creationId xmlns:a16="http://schemas.microsoft.com/office/drawing/2014/main" id="{654F413F-26D4-4633-B88A-8CAC82725F24}"/>
              </a:ext>
            </a:extLst>
          </p:cNvPr>
          <p:cNvSpPr txBox="1"/>
          <p:nvPr/>
        </p:nvSpPr>
        <p:spPr>
          <a:xfrm>
            <a:off x="3101849" y="2213750"/>
            <a:ext cx="1447398" cy="276999"/>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rPr>
              <a:t>URGENT CARE</a:t>
            </a:r>
          </a:p>
        </p:txBody>
      </p:sp>
      <p:cxnSp>
        <p:nvCxnSpPr>
          <p:cNvPr id="61" name="Straight Connector 60">
            <a:extLst>
              <a:ext uri="{FF2B5EF4-FFF2-40B4-BE49-F238E27FC236}">
                <a16:creationId xmlns:a16="http://schemas.microsoft.com/office/drawing/2014/main" id="{6E4B596C-5DF3-45D6-A387-8C424D8E0033}"/>
              </a:ext>
            </a:extLst>
          </p:cNvPr>
          <p:cNvCxnSpPr>
            <a:cxnSpLocks/>
          </p:cNvCxnSpPr>
          <p:nvPr/>
        </p:nvCxnSpPr>
        <p:spPr>
          <a:xfrm flipV="1">
            <a:off x="2641475" y="2216791"/>
            <a:ext cx="7957796" cy="11203"/>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62" name="Straight Connector 61">
            <a:extLst>
              <a:ext uri="{FF2B5EF4-FFF2-40B4-BE49-F238E27FC236}">
                <a16:creationId xmlns:a16="http://schemas.microsoft.com/office/drawing/2014/main" id="{CFFBB9E1-893A-4572-9233-D30ACC7ED203}"/>
              </a:ext>
            </a:extLst>
          </p:cNvPr>
          <p:cNvCxnSpPr>
            <a:cxnSpLocks/>
          </p:cNvCxnSpPr>
          <p:nvPr/>
        </p:nvCxnSpPr>
        <p:spPr>
          <a:xfrm flipH="1">
            <a:off x="2683764" y="2480403"/>
            <a:ext cx="7924796" cy="23050"/>
          </a:xfrm>
          <a:prstGeom prst="line">
            <a:avLst/>
          </a:prstGeom>
          <a:noFill/>
          <a:ln w="3175" cap="flat" cmpd="sng" algn="ctr">
            <a:solidFill>
              <a:srgbClr val="4F81BD"/>
            </a:solidFill>
            <a:prstDash val="solid"/>
          </a:ln>
          <a:effectLst>
            <a:outerShdw blurRad="40000" dist="20000" dir="5400000" rotWithShape="0">
              <a:srgbClr val="000000">
                <a:alpha val="38000"/>
              </a:srgbClr>
            </a:outerShdw>
          </a:effectLst>
        </p:spPr>
      </p:cxnSp>
      <p:cxnSp>
        <p:nvCxnSpPr>
          <p:cNvPr id="63" name="Straight Connector 62">
            <a:extLst>
              <a:ext uri="{FF2B5EF4-FFF2-40B4-BE49-F238E27FC236}">
                <a16:creationId xmlns:a16="http://schemas.microsoft.com/office/drawing/2014/main" id="{9EEAE6D9-6DC6-4A7D-BC26-84006D427CCF}"/>
              </a:ext>
            </a:extLst>
          </p:cNvPr>
          <p:cNvCxnSpPr>
            <a:cxnSpLocks/>
          </p:cNvCxnSpPr>
          <p:nvPr/>
        </p:nvCxnSpPr>
        <p:spPr>
          <a:xfrm flipV="1">
            <a:off x="2634956" y="4055370"/>
            <a:ext cx="7963238" cy="4700"/>
          </a:xfrm>
          <a:prstGeom prst="line">
            <a:avLst/>
          </a:prstGeom>
          <a:noFill/>
          <a:ln w="3175" cap="flat" cmpd="sng" algn="ctr">
            <a:solidFill>
              <a:sysClr val="windowText" lastClr="000000">
                <a:lumMod val="50000"/>
                <a:lumOff val="50000"/>
              </a:sysClr>
            </a:solidFill>
            <a:prstDash val="solid"/>
          </a:ln>
          <a:effectLst/>
        </p:spPr>
      </p:cxnSp>
      <p:cxnSp>
        <p:nvCxnSpPr>
          <p:cNvPr id="64" name="Straight Connector 63">
            <a:extLst>
              <a:ext uri="{FF2B5EF4-FFF2-40B4-BE49-F238E27FC236}">
                <a16:creationId xmlns:a16="http://schemas.microsoft.com/office/drawing/2014/main" id="{8DFC1D31-3ACC-41E4-9092-B48B11B43A8D}"/>
              </a:ext>
            </a:extLst>
          </p:cNvPr>
          <p:cNvCxnSpPr>
            <a:cxnSpLocks/>
          </p:cNvCxnSpPr>
          <p:nvPr/>
        </p:nvCxnSpPr>
        <p:spPr>
          <a:xfrm flipV="1">
            <a:off x="2643932" y="4082686"/>
            <a:ext cx="7963238" cy="4700"/>
          </a:xfrm>
          <a:prstGeom prst="line">
            <a:avLst/>
          </a:prstGeom>
          <a:noFill/>
          <a:ln w="3175" cap="flat" cmpd="sng" algn="ctr">
            <a:solidFill>
              <a:sysClr val="windowText" lastClr="000000">
                <a:lumMod val="50000"/>
                <a:lumOff val="50000"/>
              </a:sysClr>
            </a:solidFill>
            <a:prstDash val="solid"/>
          </a:ln>
          <a:effectLst/>
        </p:spPr>
      </p:cxnSp>
      <p:sp>
        <p:nvSpPr>
          <p:cNvPr id="65" name="TextBox 64">
            <a:extLst>
              <a:ext uri="{FF2B5EF4-FFF2-40B4-BE49-F238E27FC236}">
                <a16:creationId xmlns:a16="http://schemas.microsoft.com/office/drawing/2014/main" id="{CA9639FD-FA46-4500-BB1F-6B46643D2AF5}"/>
              </a:ext>
            </a:extLst>
          </p:cNvPr>
          <p:cNvSpPr txBox="1"/>
          <p:nvPr/>
        </p:nvSpPr>
        <p:spPr>
          <a:xfrm>
            <a:off x="6994511" y="3441898"/>
            <a:ext cx="749969" cy="23753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lumMod val="50000"/>
                    <a:lumOff val="50000"/>
                  </a:prstClr>
                </a:solidFill>
                <a:effectLst/>
                <a:uLnTx/>
                <a:uFillTx/>
              </a:rPr>
              <a:t>53%</a:t>
            </a:r>
          </a:p>
        </p:txBody>
      </p:sp>
      <p:sp>
        <p:nvSpPr>
          <p:cNvPr id="66" name="TextBox 65">
            <a:extLst>
              <a:ext uri="{FF2B5EF4-FFF2-40B4-BE49-F238E27FC236}">
                <a16:creationId xmlns:a16="http://schemas.microsoft.com/office/drawing/2014/main" id="{2612F4B9-FF09-43E5-8011-B52237BE84E4}"/>
              </a:ext>
            </a:extLst>
          </p:cNvPr>
          <p:cNvSpPr txBox="1"/>
          <p:nvPr/>
        </p:nvSpPr>
        <p:spPr>
          <a:xfrm>
            <a:off x="9788242" y="3427923"/>
            <a:ext cx="749969" cy="23753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lumMod val="50000"/>
                    <a:lumOff val="50000"/>
                  </a:prstClr>
                </a:solidFill>
                <a:effectLst/>
                <a:uLnTx/>
                <a:uFillTx/>
              </a:rPr>
              <a:t>47%</a:t>
            </a:r>
          </a:p>
        </p:txBody>
      </p:sp>
      <p:sp>
        <p:nvSpPr>
          <p:cNvPr id="67" name="TextBox 66">
            <a:extLst>
              <a:ext uri="{FF2B5EF4-FFF2-40B4-BE49-F238E27FC236}">
                <a16:creationId xmlns:a16="http://schemas.microsoft.com/office/drawing/2014/main" id="{834B5252-34FD-4CE2-9CE8-5A3699428CEB}"/>
              </a:ext>
            </a:extLst>
          </p:cNvPr>
          <p:cNvSpPr txBox="1"/>
          <p:nvPr/>
        </p:nvSpPr>
        <p:spPr>
          <a:xfrm>
            <a:off x="7041537" y="3587663"/>
            <a:ext cx="749969" cy="23753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lumMod val="50000"/>
                    <a:lumOff val="50000"/>
                  </a:prstClr>
                </a:solidFill>
                <a:effectLst/>
                <a:uLnTx/>
                <a:uFillTx/>
              </a:rPr>
              <a:t>2%</a:t>
            </a:r>
          </a:p>
        </p:txBody>
      </p:sp>
      <p:sp>
        <p:nvSpPr>
          <p:cNvPr id="68" name="TextBox 67">
            <a:extLst>
              <a:ext uri="{FF2B5EF4-FFF2-40B4-BE49-F238E27FC236}">
                <a16:creationId xmlns:a16="http://schemas.microsoft.com/office/drawing/2014/main" id="{88169C0E-2533-4BE1-92F2-31E8A8999375}"/>
              </a:ext>
            </a:extLst>
          </p:cNvPr>
          <p:cNvSpPr txBox="1"/>
          <p:nvPr/>
        </p:nvSpPr>
        <p:spPr>
          <a:xfrm>
            <a:off x="6994511" y="3713646"/>
            <a:ext cx="749969" cy="23753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lumMod val="50000"/>
                    <a:lumOff val="50000"/>
                  </a:prstClr>
                </a:solidFill>
                <a:effectLst/>
                <a:uLnTx/>
                <a:uFillTx/>
              </a:rPr>
              <a:t>46%</a:t>
            </a:r>
          </a:p>
        </p:txBody>
      </p:sp>
      <p:graphicFrame>
        <p:nvGraphicFramePr>
          <p:cNvPr id="69" name="Chart 68">
            <a:extLst>
              <a:ext uri="{FF2B5EF4-FFF2-40B4-BE49-F238E27FC236}">
                <a16:creationId xmlns:a16="http://schemas.microsoft.com/office/drawing/2014/main" id="{1D3660B4-6A6C-4D51-8B81-1FEF9D87DE11}"/>
              </a:ext>
            </a:extLst>
          </p:cNvPr>
          <p:cNvGraphicFramePr/>
          <p:nvPr>
            <p:extLst>
              <p:ext uri="{D42A27DB-BD31-4B8C-83A1-F6EECF244321}">
                <p14:modId xmlns:p14="http://schemas.microsoft.com/office/powerpoint/2010/main" val="3589352938"/>
              </p:ext>
            </p:extLst>
          </p:nvPr>
        </p:nvGraphicFramePr>
        <p:xfrm>
          <a:off x="2436670" y="3071139"/>
          <a:ext cx="3656198" cy="1396972"/>
        </p:xfrm>
        <a:graphic>
          <a:graphicData uri="http://schemas.openxmlformats.org/drawingml/2006/chart">
            <c:chart xmlns:c="http://schemas.openxmlformats.org/drawingml/2006/chart" xmlns:r="http://schemas.openxmlformats.org/officeDocument/2006/relationships" r:id="rId3"/>
          </a:graphicData>
        </a:graphic>
      </p:graphicFrame>
      <p:sp>
        <p:nvSpPr>
          <p:cNvPr id="70" name="TextBox 69">
            <a:extLst>
              <a:ext uri="{FF2B5EF4-FFF2-40B4-BE49-F238E27FC236}">
                <a16:creationId xmlns:a16="http://schemas.microsoft.com/office/drawing/2014/main" id="{4669038D-1678-4808-82BD-76D5C8136001}"/>
              </a:ext>
            </a:extLst>
          </p:cNvPr>
          <p:cNvSpPr txBox="1"/>
          <p:nvPr/>
        </p:nvSpPr>
        <p:spPr>
          <a:xfrm>
            <a:off x="9798301" y="3590193"/>
            <a:ext cx="749969" cy="23753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lumMod val="50000"/>
                    <a:lumOff val="50000"/>
                  </a:prstClr>
                </a:solidFill>
                <a:effectLst/>
                <a:uLnTx/>
                <a:uFillTx/>
              </a:rPr>
              <a:t>16%</a:t>
            </a:r>
          </a:p>
        </p:txBody>
      </p:sp>
      <p:sp>
        <p:nvSpPr>
          <p:cNvPr id="71" name="TextBox 70">
            <a:extLst>
              <a:ext uri="{FF2B5EF4-FFF2-40B4-BE49-F238E27FC236}">
                <a16:creationId xmlns:a16="http://schemas.microsoft.com/office/drawing/2014/main" id="{7A7CBDEA-D359-4A24-8C2D-C8EA0D5B9955}"/>
              </a:ext>
            </a:extLst>
          </p:cNvPr>
          <p:cNvSpPr txBox="1"/>
          <p:nvPr/>
        </p:nvSpPr>
        <p:spPr>
          <a:xfrm>
            <a:off x="9798299" y="3722519"/>
            <a:ext cx="749969" cy="23753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lumMod val="50000"/>
                    <a:lumOff val="50000"/>
                  </a:prstClr>
                </a:solidFill>
                <a:effectLst/>
                <a:uLnTx/>
                <a:uFillTx/>
              </a:rPr>
              <a:t>36%</a:t>
            </a:r>
          </a:p>
        </p:txBody>
      </p:sp>
      <p:graphicFrame>
        <p:nvGraphicFramePr>
          <p:cNvPr id="72" name="Chart 71">
            <a:extLst>
              <a:ext uri="{FF2B5EF4-FFF2-40B4-BE49-F238E27FC236}">
                <a16:creationId xmlns:a16="http://schemas.microsoft.com/office/drawing/2014/main" id="{E19009EC-4E23-4186-9F8C-1758E2AC55E1}"/>
              </a:ext>
            </a:extLst>
          </p:cNvPr>
          <p:cNvGraphicFramePr/>
          <p:nvPr>
            <p:extLst>
              <p:ext uri="{D42A27DB-BD31-4B8C-83A1-F6EECF244321}">
                <p14:modId xmlns:p14="http://schemas.microsoft.com/office/powerpoint/2010/main" val="3571675402"/>
              </p:ext>
            </p:extLst>
          </p:nvPr>
        </p:nvGraphicFramePr>
        <p:xfrm>
          <a:off x="4693795" y="3082508"/>
          <a:ext cx="3060587" cy="1380269"/>
        </p:xfrm>
        <a:graphic>
          <a:graphicData uri="http://schemas.openxmlformats.org/drawingml/2006/chart">
            <c:chart xmlns:c="http://schemas.openxmlformats.org/drawingml/2006/chart" xmlns:r="http://schemas.openxmlformats.org/officeDocument/2006/relationships" r:id="rId4"/>
          </a:graphicData>
        </a:graphic>
      </p:graphicFrame>
      <p:cxnSp>
        <p:nvCxnSpPr>
          <p:cNvPr id="74" name="Straight Connector 73">
            <a:extLst>
              <a:ext uri="{FF2B5EF4-FFF2-40B4-BE49-F238E27FC236}">
                <a16:creationId xmlns:a16="http://schemas.microsoft.com/office/drawing/2014/main" id="{96A32683-BF17-420F-8164-9835FF0E3F00}"/>
              </a:ext>
            </a:extLst>
          </p:cNvPr>
          <p:cNvCxnSpPr/>
          <p:nvPr/>
        </p:nvCxnSpPr>
        <p:spPr>
          <a:xfrm>
            <a:off x="4375543" y="1836714"/>
            <a:ext cx="3976664" cy="0"/>
          </a:xfrm>
          <a:prstGeom prst="line">
            <a:avLst/>
          </a:prstGeom>
          <a:noFill/>
          <a:ln w="9525" cap="flat" cmpd="sng" algn="ctr">
            <a:solidFill>
              <a:sysClr val="windowText" lastClr="000000">
                <a:shade val="95000"/>
                <a:satMod val="105000"/>
              </a:sysClr>
            </a:solidFill>
            <a:prstDash val="solid"/>
          </a:ln>
          <a:effectLst/>
        </p:spPr>
      </p:cxnSp>
      <p:sp>
        <p:nvSpPr>
          <p:cNvPr id="75" name="Rectangle: Rounded Corners 74">
            <a:extLst>
              <a:ext uri="{FF2B5EF4-FFF2-40B4-BE49-F238E27FC236}">
                <a16:creationId xmlns:a16="http://schemas.microsoft.com/office/drawing/2014/main" id="{74FEC304-D0FB-4E26-B405-663DF7EB39CB}"/>
              </a:ext>
            </a:extLst>
          </p:cNvPr>
          <p:cNvSpPr/>
          <p:nvPr/>
        </p:nvSpPr>
        <p:spPr>
          <a:xfrm>
            <a:off x="3351040" y="1610100"/>
            <a:ext cx="1003636" cy="546471"/>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6" name="Rectangle: Rounded Corners 75">
            <a:extLst>
              <a:ext uri="{FF2B5EF4-FFF2-40B4-BE49-F238E27FC236}">
                <a16:creationId xmlns:a16="http://schemas.microsoft.com/office/drawing/2014/main" id="{FD71F315-11BB-49A2-9F02-71B4348D8638}"/>
              </a:ext>
            </a:extLst>
          </p:cNvPr>
          <p:cNvSpPr/>
          <p:nvPr/>
        </p:nvSpPr>
        <p:spPr>
          <a:xfrm>
            <a:off x="8352205" y="1603412"/>
            <a:ext cx="1003636" cy="543389"/>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7" name="TextBox 76">
            <a:extLst>
              <a:ext uri="{FF2B5EF4-FFF2-40B4-BE49-F238E27FC236}">
                <a16:creationId xmlns:a16="http://schemas.microsoft.com/office/drawing/2014/main" id="{80B41D94-8F86-4090-BE02-70B3E7EBCAB3}"/>
              </a:ext>
            </a:extLst>
          </p:cNvPr>
          <p:cNvSpPr txBox="1"/>
          <p:nvPr/>
        </p:nvSpPr>
        <p:spPr>
          <a:xfrm>
            <a:off x="3447212" y="1616666"/>
            <a:ext cx="832581" cy="67301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rPr>
              <a:t>469</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rPr>
              <a:t>UC</a:t>
            </a:r>
          </a:p>
        </p:txBody>
      </p:sp>
      <p:sp>
        <p:nvSpPr>
          <p:cNvPr id="78" name="TextBox 77">
            <a:extLst>
              <a:ext uri="{FF2B5EF4-FFF2-40B4-BE49-F238E27FC236}">
                <a16:creationId xmlns:a16="http://schemas.microsoft.com/office/drawing/2014/main" id="{8233A155-2ED1-4810-B435-26670C662BCB}"/>
              </a:ext>
            </a:extLst>
          </p:cNvPr>
          <p:cNvSpPr txBox="1"/>
          <p:nvPr/>
        </p:nvSpPr>
        <p:spPr>
          <a:xfrm>
            <a:off x="8432986" y="1614722"/>
            <a:ext cx="883162" cy="67301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rPr>
              <a:t>528</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rPr>
              <a:t>BH</a:t>
            </a:r>
            <a:endParaRPr kumimoji="0" lang="en-US" sz="1050" b="1" i="0" u="none" strike="noStrike" kern="0" cap="none" spc="0" normalizeH="0" baseline="0" noProof="0" dirty="0">
              <a:ln>
                <a:noFill/>
              </a:ln>
              <a:solidFill>
                <a:prstClr val="white"/>
              </a:solidFill>
              <a:effectLst/>
              <a:uLnTx/>
              <a:uFillTx/>
            </a:endParaRPr>
          </a:p>
        </p:txBody>
      </p:sp>
      <p:sp>
        <p:nvSpPr>
          <p:cNvPr id="79" name="Arrow: Left-Right-Up 78">
            <a:extLst>
              <a:ext uri="{FF2B5EF4-FFF2-40B4-BE49-F238E27FC236}">
                <a16:creationId xmlns:a16="http://schemas.microsoft.com/office/drawing/2014/main" id="{568436E1-967B-4C4E-A64D-D5F438F6DD72}"/>
              </a:ext>
            </a:extLst>
          </p:cNvPr>
          <p:cNvSpPr/>
          <p:nvPr/>
        </p:nvSpPr>
        <p:spPr>
          <a:xfrm>
            <a:off x="4354676" y="1550686"/>
            <a:ext cx="3997530" cy="269538"/>
          </a:xfrm>
          <a:prstGeom prst="leftRightUpArrow">
            <a:avLst>
              <a:gd name="adj1" fmla="val 25000"/>
              <a:gd name="adj2" fmla="val 65"/>
              <a:gd name="adj3" fmla="val 25000"/>
            </a:avLst>
          </a:prstGeom>
          <a:gradFill rotWithShape="1">
            <a:gsLst>
              <a:gs pos="0">
                <a:sysClr val="windowText" lastClr="000000">
                  <a:tint val="100000"/>
                  <a:shade val="100000"/>
                  <a:satMod val="130000"/>
                </a:sysClr>
              </a:gs>
              <a:gs pos="100000">
                <a:sysClr val="windowText" lastClr="000000">
                  <a:tint val="50000"/>
                  <a:shade val="100000"/>
                  <a:satMod val="350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0" name="Rectangle: Rounded Corners 79">
            <a:extLst>
              <a:ext uri="{FF2B5EF4-FFF2-40B4-BE49-F238E27FC236}">
                <a16:creationId xmlns:a16="http://schemas.microsoft.com/office/drawing/2014/main" id="{9E0387BD-F8E9-4A02-8882-F6849AA3B8B9}"/>
              </a:ext>
            </a:extLst>
          </p:cNvPr>
          <p:cNvSpPr/>
          <p:nvPr/>
        </p:nvSpPr>
        <p:spPr>
          <a:xfrm>
            <a:off x="5616095" y="1109668"/>
            <a:ext cx="1484669" cy="528421"/>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1" name="TextBox 80">
            <a:extLst>
              <a:ext uri="{FF2B5EF4-FFF2-40B4-BE49-F238E27FC236}">
                <a16:creationId xmlns:a16="http://schemas.microsoft.com/office/drawing/2014/main" id="{0572661A-22FE-4EA4-849F-7808CDC7541F}"/>
              </a:ext>
            </a:extLst>
          </p:cNvPr>
          <p:cNvSpPr txBox="1"/>
          <p:nvPr/>
        </p:nvSpPr>
        <p:spPr>
          <a:xfrm>
            <a:off x="5812353" y="1126535"/>
            <a:ext cx="1146161" cy="46935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rPr>
              <a:t>997</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white"/>
                </a:solidFill>
                <a:effectLst/>
                <a:uLnTx/>
                <a:uFillTx/>
              </a:rPr>
              <a:t>CONSULTS</a:t>
            </a:r>
          </a:p>
        </p:txBody>
      </p:sp>
      <p:cxnSp>
        <p:nvCxnSpPr>
          <p:cNvPr id="82" name="Straight Connector 81">
            <a:extLst>
              <a:ext uri="{FF2B5EF4-FFF2-40B4-BE49-F238E27FC236}">
                <a16:creationId xmlns:a16="http://schemas.microsoft.com/office/drawing/2014/main" id="{A2D970C9-80D4-4ADA-83B7-46E42D972606}"/>
              </a:ext>
            </a:extLst>
          </p:cNvPr>
          <p:cNvCxnSpPr>
            <a:cxnSpLocks/>
          </p:cNvCxnSpPr>
          <p:nvPr/>
        </p:nvCxnSpPr>
        <p:spPr>
          <a:xfrm>
            <a:off x="4870081" y="2237258"/>
            <a:ext cx="0" cy="3725841"/>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83" name="Rectangle: Rounded Corners 82">
            <a:extLst>
              <a:ext uri="{FF2B5EF4-FFF2-40B4-BE49-F238E27FC236}">
                <a16:creationId xmlns:a16="http://schemas.microsoft.com/office/drawing/2014/main" id="{8FF2748D-DAA4-4572-8247-DE95CB07EB39}"/>
              </a:ext>
            </a:extLst>
          </p:cNvPr>
          <p:cNvSpPr/>
          <p:nvPr/>
        </p:nvSpPr>
        <p:spPr>
          <a:xfrm>
            <a:off x="1242419" y="6066237"/>
            <a:ext cx="3442689" cy="630717"/>
          </a:xfrm>
          <a:prstGeom prst="roundRect">
            <a:avLst/>
          </a:prstGeom>
          <a:noFill/>
          <a:ln w="25400" cap="flat" cmpd="sng" algn="ctr">
            <a:solidFill>
              <a:srgbClr val="4F81B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4" name="TextBox 83">
            <a:extLst>
              <a:ext uri="{FF2B5EF4-FFF2-40B4-BE49-F238E27FC236}">
                <a16:creationId xmlns:a16="http://schemas.microsoft.com/office/drawing/2014/main" id="{559C46FB-9844-459C-9AE1-1D4223C787CF}"/>
              </a:ext>
            </a:extLst>
          </p:cNvPr>
          <p:cNvSpPr txBox="1"/>
          <p:nvPr/>
        </p:nvSpPr>
        <p:spPr>
          <a:xfrm>
            <a:off x="1265712" y="6112178"/>
            <a:ext cx="3211081" cy="553998"/>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prstClr val="white">
                    <a:lumMod val="65000"/>
                  </a:prstClr>
                </a:solidFill>
                <a:effectLst/>
                <a:uLnTx/>
                <a:uFillTx/>
              </a:rPr>
              <a:t>* </a:t>
            </a:r>
            <a:r>
              <a:rPr kumimoji="0" lang="en-US" sz="1000" b="1" i="1" u="none" strike="noStrike" kern="0" cap="none" spc="0" normalizeH="0" baseline="0" noProof="0" dirty="0">
                <a:ln>
                  <a:noFill/>
                </a:ln>
                <a:solidFill>
                  <a:prstClr val="white">
                    <a:lumMod val="65000"/>
                  </a:prstClr>
                </a:solidFill>
                <a:effectLst/>
                <a:uLnTx/>
                <a:uFillTx/>
              </a:rPr>
              <a:t>Self Pay </a:t>
            </a:r>
            <a:r>
              <a:rPr kumimoji="0" lang="en-US" sz="1000" b="0" i="1" u="none" strike="noStrike" kern="0" cap="none" spc="0" normalizeH="0" baseline="0" noProof="0" dirty="0">
                <a:ln>
                  <a:noFill/>
                </a:ln>
                <a:solidFill>
                  <a:prstClr val="white">
                    <a:lumMod val="65000"/>
                  </a:prstClr>
                </a:solidFill>
                <a:effectLst/>
                <a:uLnTx/>
                <a:uFillTx/>
              </a:rPr>
              <a:t>comprises of students who may not have insurance, their consent forms were incomplete, or the parents chose to pay regardless</a:t>
            </a:r>
          </a:p>
        </p:txBody>
      </p:sp>
      <p:sp>
        <p:nvSpPr>
          <p:cNvPr id="85" name="Rectangle: Rounded Corners 84">
            <a:extLst>
              <a:ext uri="{FF2B5EF4-FFF2-40B4-BE49-F238E27FC236}">
                <a16:creationId xmlns:a16="http://schemas.microsoft.com/office/drawing/2014/main" id="{63684F5B-E913-4DBC-9CAB-3CA77532A408}"/>
              </a:ext>
            </a:extLst>
          </p:cNvPr>
          <p:cNvSpPr/>
          <p:nvPr/>
        </p:nvSpPr>
        <p:spPr>
          <a:xfrm>
            <a:off x="6107372" y="6066237"/>
            <a:ext cx="2564187" cy="722416"/>
          </a:xfrm>
          <a:prstGeom prst="roundRect">
            <a:avLst/>
          </a:prstGeom>
          <a:noFill/>
          <a:ln w="25400" cap="flat" cmpd="sng" algn="ctr">
            <a:solidFill>
              <a:srgbClr val="4F81B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6" name="TextBox 85">
            <a:extLst>
              <a:ext uri="{FF2B5EF4-FFF2-40B4-BE49-F238E27FC236}">
                <a16:creationId xmlns:a16="http://schemas.microsoft.com/office/drawing/2014/main" id="{0704CB7D-20BC-4F82-911D-1880B9DEDBD5}"/>
              </a:ext>
            </a:extLst>
          </p:cNvPr>
          <p:cNvSpPr txBox="1"/>
          <p:nvPr/>
        </p:nvSpPr>
        <p:spPr>
          <a:xfrm>
            <a:off x="6157453" y="6102488"/>
            <a:ext cx="2338033" cy="707886"/>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1" i="1" u="none" strike="noStrike" kern="0" cap="none" spc="0" normalizeH="0" baseline="0" noProof="0" dirty="0">
                <a:ln>
                  <a:noFill/>
                </a:ln>
                <a:solidFill>
                  <a:prstClr val="white">
                    <a:lumMod val="65000"/>
                  </a:prstClr>
                </a:solidFill>
                <a:effectLst/>
                <a:uLnTx/>
                <a:uFillTx/>
              </a:rPr>
              <a:t>** Admin Cost in UC </a:t>
            </a:r>
            <a:r>
              <a:rPr kumimoji="0" lang="en-US" sz="800" b="0" i="1" u="none" strike="noStrike" kern="0" cap="none" spc="0" normalizeH="0" baseline="0" noProof="0" dirty="0">
                <a:ln>
                  <a:noFill/>
                </a:ln>
                <a:solidFill>
                  <a:prstClr val="white">
                    <a:lumMod val="65000"/>
                  </a:prstClr>
                </a:solidFill>
                <a:effectLst/>
                <a:uLnTx/>
                <a:uFillTx/>
              </a:rPr>
              <a:t>comprise of:</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1" u="none" strike="noStrike" kern="0" cap="none" spc="0" normalizeH="0" baseline="0" noProof="0" dirty="0">
                <a:ln>
                  <a:noFill/>
                </a:ln>
                <a:solidFill>
                  <a:prstClr val="white">
                    <a:lumMod val="65000"/>
                  </a:prstClr>
                </a:solidFill>
                <a:effectLst/>
                <a:uLnTx/>
                <a:uFillTx/>
              </a:rPr>
              <a:t>Scheduler Fees</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1" u="none" strike="noStrike" kern="0" cap="none" spc="0" normalizeH="0" baseline="0" noProof="0" dirty="0">
                <a:ln>
                  <a:noFill/>
                </a:ln>
                <a:solidFill>
                  <a:prstClr val="white">
                    <a:lumMod val="65000"/>
                  </a:prstClr>
                </a:solidFill>
                <a:effectLst/>
                <a:uLnTx/>
                <a:uFillTx/>
              </a:rPr>
              <a:t>POC test</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1" u="none" strike="noStrike" kern="0" cap="none" spc="0" normalizeH="0" baseline="0" noProof="0" dirty="0">
                <a:ln>
                  <a:noFill/>
                </a:ln>
                <a:solidFill>
                  <a:prstClr val="white">
                    <a:lumMod val="65000"/>
                  </a:prstClr>
                </a:solidFill>
                <a:effectLst/>
                <a:uLnTx/>
                <a:uFillTx/>
              </a:rPr>
              <a:t>Marketing Cost</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i="1" kern="0" dirty="0">
                <a:solidFill>
                  <a:prstClr val="white">
                    <a:lumMod val="65000"/>
                  </a:prstClr>
                </a:solidFill>
              </a:rPr>
              <a:t>Internal Administrative Cost</a:t>
            </a:r>
            <a:endParaRPr kumimoji="0" lang="en-US" sz="800" b="0" i="1" u="none" strike="noStrike" kern="0" cap="none" spc="0" normalizeH="0" baseline="0" noProof="0" dirty="0">
              <a:ln>
                <a:noFill/>
              </a:ln>
              <a:solidFill>
                <a:prstClr val="white">
                  <a:lumMod val="65000"/>
                </a:prstClr>
              </a:solidFill>
              <a:effectLst/>
              <a:uLnTx/>
              <a:uFillTx/>
            </a:endParaRPr>
          </a:p>
        </p:txBody>
      </p:sp>
      <p:sp>
        <p:nvSpPr>
          <p:cNvPr id="89" name="TextBox 88">
            <a:extLst>
              <a:ext uri="{FF2B5EF4-FFF2-40B4-BE49-F238E27FC236}">
                <a16:creationId xmlns:a16="http://schemas.microsoft.com/office/drawing/2014/main" id="{A3D96909-A8D2-4CCB-9805-BF1D771145EC}"/>
              </a:ext>
            </a:extLst>
          </p:cNvPr>
          <p:cNvSpPr txBox="1"/>
          <p:nvPr/>
        </p:nvSpPr>
        <p:spPr>
          <a:xfrm>
            <a:off x="7063912" y="495672"/>
            <a:ext cx="7621018" cy="261610"/>
          </a:xfrm>
          <a:prstGeom prst="rect">
            <a:avLst/>
          </a:prstGeom>
          <a:noFill/>
        </p:spPr>
        <p:txBody>
          <a:bodyPr wrap="square" rtlCol="0">
            <a:spAutoFit/>
          </a:bodyPr>
          <a:lstStyle/>
          <a:p>
            <a:pPr defTabSz="457200"/>
            <a:r>
              <a:rPr lang="en-US" sz="1100" i="1" dirty="0">
                <a:solidFill>
                  <a:prstClr val="white">
                    <a:lumMod val="65000"/>
                  </a:prstClr>
                </a:solidFill>
                <a:cs typeface="Calibri" panose="020F0502020204030204" pitchFamily="34" charset="0"/>
              </a:rPr>
              <a:t>NOV 2024 – SEP 2025  |  11 months  |  32 Districts | 79,189 Students Population</a:t>
            </a:r>
          </a:p>
        </p:txBody>
      </p:sp>
      <p:graphicFrame>
        <p:nvGraphicFramePr>
          <p:cNvPr id="73" name="Chart 72">
            <a:extLst>
              <a:ext uri="{FF2B5EF4-FFF2-40B4-BE49-F238E27FC236}">
                <a16:creationId xmlns:a16="http://schemas.microsoft.com/office/drawing/2014/main" id="{354C0C53-BCE2-4995-8927-CF513FF8AC88}"/>
              </a:ext>
            </a:extLst>
          </p:cNvPr>
          <p:cNvGraphicFramePr/>
          <p:nvPr>
            <p:extLst>
              <p:ext uri="{D42A27DB-BD31-4B8C-83A1-F6EECF244321}">
                <p14:modId xmlns:p14="http://schemas.microsoft.com/office/powerpoint/2010/main" val="2022445384"/>
              </p:ext>
            </p:extLst>
          </p:nvPr>
        </p:nvGraphicFramePr>
        <p:xfrm>
          <a:off x="7394806" y="3088083"/>
          <a:ext cx="3799254" cy="1372639"/>
        </p:xfrm>
        <a:graphic>
          <a:graphicData uri="http://schemas.openxmlformats.org/drawingml/2006/chart">
            <c:chart xmlns:c="http://schemas.openxmlformats.org/drawingml/2006/chart" xmlns:r="http://schemas.openxmlformats.org/officeDocument/2006/relationships" r:id="rId5"/>
          </a:graphicData>
        </a:graphic>
      </p:graphicFrame>
      <p:sp>
        <p:nvSpPr>
          <p:cNvPr id="87" name="Text 2">
            <a:extLst>
              <a:ext uri="{FF2B5EF4-FFF2-40B4-BE49-F238E27FC236}">
                <a16:creationId xmlns:a16="http://schemas.microsoft.com/office/drawing/2014/main" id="{81BA59FE-CA81-42A1-892D-D42052251115}"/>
              </a:ext>
            </a:extLst>
          </p:cNvPr>
          <p:cNvSpPr/>
          <p:nvPr/>
        </p:nvSpPr>
        <p:spPr>
          <a:xfrm>
            <a:off x="5926879" y="182430"/>
            <a:ext cx="5797457" cy="365760"/>
          </a:xfrm>
          <a:prstGeom prst="rect">
            <a:avLst/>
          </a:prstGeom>
          <a:noFill/>
          <a:ln/>
        </p:spPr>
        <p:txBody>
          <a:bodyPr wrap="square" lIns="0" tIns="0" rIns="0" bIns="0" rtlCol="0" anchor="ctr"/>
          <a:lstStyle/>
          <a:p>
            <a:pPr marL="0" indent="0" algn="r">
              <a:buNone/>
            </a:pPr>
            <a:r>
              <a:rPr lang="en-US" sz="1800" b="1" dirty="0">
                <a:solidFill>
                  <a:srgbClr val="004CA9"/>
                </a:solidFill>
                <a:latin typeface="Calibri" pitchFamily="34" charset="0"/>
                <a:ea typeface="Calibri" pitchFamily="34" charset="-122"/>
                <a:cs typeface="Calibri" pitchFamily="34" charset="-120"/>
              </a:rPr>
              <a:t>School-Based Telehealth - Financial Summary</a:t>
            </a:r>
            <a:endParaRPr lang="en-US" sz="1800" dirty="0"/>
          </a:p>
        </p:txBody>
      </p:sp>
    </p:spTree>
    <p:extLst>
      <p:ext uri="{BB962C8B-B14F-4D97-AF65-F5344CB8AC3E}">
        <p14:creationId xmlns:p14="http://schemas.microsoft.com/office/powerpoint/2010/main" val="3084917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0" descr="ummc_logo.png">
            <a:extLst>
              <a:ext uri="{FF2B5EF4-FFF2-40B4-BE49-F238E27FC236}">
                <a16:creationId xmlns:a16="http://schemas.microsoft.com/office/drawing/2014/main" id="{2D95B6E8-E907-92B1-48E2-67F679BCE50B}"/>
              </a:ext>
            </a:extLst>
          </p:cNvPr>
          <p:cNvPicPr>
            <a:picLocks noChangeAspect="1"/>
          </p:cNvPicPr>
          <p:nvPr/>
        </p:nvPicPr>
        <p:blipFill>
          <a:blip r:embed="rId2"/>
          <a:stretch>
            <a:fillRect/>
          </a:stretch>
        </p:blipFill>
        <p:spPr>
          <a:xfrm>
            <a:off x="10437040" y="6017642"/>
            <a:ext cx="1261872" cy="388620"/>
          </a:xfrm>
          <a:prstGeom prst="rect">
            <a:avLst/>
          </a:prstGeom>
        </p:spPr>
      </p:pic>
      <p:sp>
        <p:nvSpPr>
          <p:cNvPr id="44" name="Panel101">
            <a:extLst>
              <a:ext uri="{FF2B5EF4-FFF2-40B4-BE49-F238E27FC236}">
                <a16:creationId xmlns:a16="http://schemas.microsoft.com/office/drawing/2014/main" id="{850A3272-5601-4B88-9A53-76B1410246AF}"/>
              </a:ext>
            </a:extLst>
          </p:cNvPr>
          <p:cNvSpPr/>
          <p:nvPr/>
        </p:nvSpPr>
        <p:spPr>
          <a:xfrm>
            <a:off x="502920" y="1417320"/>
            <a:ext cx="3063240" cy="4343400"/>
          </a:xfrm>
          <a:prstGeom prst="roundRect">
            <a:avLst>
              <a:gd name="adj" fmla="val 6000"/>
            </a:avLst>
          </a:prstGeom>
          <a:solidFill>
            <a:srgbClr val="1F3864"/>
          </a:solidFill>
          <a:ln>
            <a:noFill/>
          </a:ln>
          <a:effectLst>
            <a:outerShdw blurRad="80000" dist="30000" dir="5400000" rotWithShape="0">
              <a:srgbClr val="000000">
                <a:alpha val="18000"/>
              </a:srgbClr>
            </a:outerShdw>
          </a:effectLst>
        </p:spPr>
        <p:txBody>
          <a:bodyPr rtlCol="0"/>
          <a:lstStyle/>
          <a:p>
            <a:endParaRPr/>
          </a:p>
        </p:txBody>
      </p:sp>
      <p:sp>
        <p:nvSpPr>
          <p:cNvPr id="45" name="Txt102">
            <a:extLst>
              <a:ext uri="{FF2B5EF4-FFF2-40B4-BE49-F238E27FC236}">
                <a16:creationId xmlns:a16="http://schemas.microsoft.com/office/drawing/2014/main" id="{2BF124D7-0284-444A-81E6-FBFA9DB8342E}"/>
              </a:ext>
            </a:extLst>
          </p:cNvPr>
          <p:cNvSpPr txBox="1"/>
          <p:nvPr/>
        </p:nvSpPr>
        <p:spPr>
          <a:xfrm>
            <a:off x="822960" y="1828800"/>
            <a:ext cx="2423160" cy="914400"/>
          </a:xfrm>
          <a:prstGeom prst="rect">
            <a:avLst/>
          </a:prstGeom>
          <a:noFill/>
        </p:spPr>
        <p:txBody>
          <a:bodyPr wrap="square" lIns="0" tIns="0" rIns="0" bIns="0" rtlCol="0" anchor="t">
            <a:normAutofit/>
          </a:bodyPr>
          <a:lstStyle/>
          <a:p>
            <a:pPr algn="ctr"/>
            <a:r>
              <a:rPr lang="en-US" sz="6000" b="1" dirty="0">
                <a:solidFill>
                  <a:srgbClr val="FFC000"/>
                </a:solidFill>
                <a:latin typeface="Calibri"/>
                <a:cs typeface="Calibri"/>
              </a:rPr>
              <a:t>7</a:t>
            </a:r>
          </a:p>
        </p:txBody>
      </p:sp>
      <p:sp>
        <p:nvSpPr>
          <p:cNvPr id="46" name="Txt103">
            <a:extLst>
              <a:ext uri="{FF2B5EF4-FFF2-40B4-BE49-F238E27FC236}">
                <a16:creationId xmlns:a16="http://schemas.microsoft.com/office/drawing/2014/main" id="{38266CCA-209A-4157-951E-E89484989A40}"/>
              </a:ext>
            </a:extLst>
          </p:cNvPr>
          <p:cNvSpPr txBox="1"/>
          <p:nvPr/>
        </p:nvSpPr>
        <p:spPr>
          <a:xfrm>
            <a:off x="841248" y="2834640"/>
            <a:ext cx="2423160" cy="457200"/>
          </a:xfrm>
          <a:prstGeom prst="rect">
            <a:avLst/>
          </a:prstGeom>
          <a:noFill/>
        </p:spPr>
        <p:txBody>
          <a:bodyPr wrap="square" lIns="0" tIns="0" rIns="0" bIns="0" rtlCol="0" anchor="t">
            <a:normAutofit/>
          </a:bodyPr>
          <a:lstStyle/>
          <a:p>
            <a:pPr algn="ctr"/>
            <a:r>
              <a:rPr lang="en-US" sz="1600" b="1" dirty="0">
                <a:solidFill>
                  <a:srgbClr val="FFFFFF"/>
                </a:solidFill>
                <a:latin typeface="Calibri"/>
                <a:cs typeface="Calibri"/>
              </a:rPr>
              <a:t>operational challenges</a:t>
            </a:r>
          </a:p>
        </p:txBody>
      </p:sp>
      <p:sp>
        <p:nvSpPr>
          <p:cNvPr id="47" name="Txt104">
            <a:extLst>
              <a:ext uri="{FF2B5EF4-FFF2-40B4-BE49-F238E27FC236}">
                <a16:creationId xmlns:a16="http://schemas.microsoft.com/office/drawing/2014/main" id="{5505DF8F-B4DA-414D-BA63-904144F90C63}"/>
              </a:ext>
            </a:extLst>
          </p:cNvPr>
          <p:cNvSpPr txBox="1"/>
          <p:nvPr/>
        </p:nvSpPr>
        <p:spPr>
          <a:xfrm>
            <a:off x="841248" y="3291840"/>
            <a:ext cx="2404872" cy="822960"/>
          </a:xfrm>
          <a:prstGeom prst="rect">
            <a:avLst/>
          </a:prstGeom>
          <a:noFill/>
        </p:spPr>
        <p:txBody>
          <a:bodyPr wrap="square" lIns="0" tIns="0" rIns="0" bIns="0" rtlCol="0" anchor="t">
            <a:normAutofit/>
          </a:bodyPr>
          <a:lstStyle/>
          <a:p>
            <a:pPr algn="l"/>
            <a:r>
              <a:rPr lang="en-US" sz="1300" dirty="0">
                <a:solidFill>
                  <a:srgbClr val="C9D4EA"/>
                </a:solidFill>
                <a:latin typeface="Calibri"/>
                <a:cs typeface="Calibri"/>
              </a:rPr>
              <a:t>surfaced across the school-based telehealth pilot</a:t>
            </a:r>
          </a:p>
        </p:txBody>
      </p:sp>
      <p:sp>
        <p:nvSpPr>
          <p:cNvPr id="48" name="Txt105">
            <a:extLst>
              <a:ext uri="{FF2B5EF4-FFF2-40B4-BE49-F238E27FC236}">
                <a16:creationId xmlns:a16="http://schemas.microsoft.com/office/drawing/2014/main" id="{5ED68AF3-23E2-4F18-AFF6-113FF5148851}"/>
              </a:ext>
            </a:extLst>
          </p:cNvPr>
          <p:cNvSpPr txBox="1"/>
          <p:nvPr/>
        </p:nvSpPr>
        <p:spPr>
          <a:xfrm>
            <a:off x="841248" y="4480560"/>
            <a:ext cx="2404872" cy="1097280"/>
          </a:xfrm>
          <a:prstGeom prst="rect">
            <a:avLst/>
          </a:prstGeom>
          <a:noFill/>
        </p:spPr>
        <p:txBody>
          <a:bodyPr wrap="square" lIns="0" tIns="0" rIns="0" bIns="0" rtlCol="0" anchor="t">
            <a:normAutofit/>
          </a:bodyPr>
          <a:lstStyle/>
          <a:p>
            <a:pPr algn="l"/>
            <a:r>
              <a:rPr lang="en-US" sz="1200" dirty="0">
                <a:solidFill>
                  <a:srgbClr val="AEBDD8"/>
                </a:solidFill>
                <a:latin typeface="Calibri"/>
                <a:cs typeface="Calibri"/>
              </a:rPr>
              <a:t>Each shaped how we redesign staffing, consent capture, and workflow going forward.</a:t>
            </a:r>
          </a:p>
        </p:txBody>
      </p:sp>
      <p:sp>
        <p:nvSpPr>
          <p:cNvPr id="49" name="Card106">
            <a:extLst>
              <a:ext uri="{FF2B5EF4-FFF2-40B4-BE49-F238E27FC236}">
                <a16:creationId xmlns:a16="http://schemas.microsoft.com/office/drawing/2014/main" id="{9E8A0C0F-3352-413D-B29E-D6DA204F0990}"/>
              </a:ext>
            </a:extLst>
          </p:cNvPr>
          <p:cNvSpPr/>
          <p:nvPr/>
        </p:nvSpPr>
        <p:spPr>
          <a:xfrm>
            <a:off x="3840480" y="1417320"/>
            <a:ext cx="7040880" cy="502920"/>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50" name="Badge107">
            <a:extLst>
              <a:ext uri="{FF2B5EF4-FFF2-40B4-BE49-F238E27FC236}">
                <a16:creationId xmlns:a16="http://schemas.microsoft.com/office/drawing/2014/main" id="{7661BC4D-DEEA-47AE-B200-E8E03F645006}"/>
              </a:ext>
            </a:extLst>
          </p:cNvPr>
          <p:cNvSpPr/>
          <p:nvPr/>
        </p:nvSpPr>
        <p:spPr>
          <a:xfrm>
            <a:off x="4041648" y="1476756"/>
            <a:ext cx="384048" cy="384048"/>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1</a:t>
            </a:r>
          </a:p>
        </p:txBody>
      </p:sp>
      <p:sp>
        <p:nvSpPr>
          <p:cNvPr id="51" name="Txt108">
            <a:extLst>
              <a:ext uri="{FF2B5EF4-FFF2-40B4-BE49-F238E27FC236}">
                <a16:creationId xmlns:a16="http://schemas.microsoft.com/office/drawing/2014/main" id="{6D29A696-32B1-4C43-9997-D7324D59B863}"/>
              </a:ext>
            </a:extLst>
          </p:cNvPr>
          <p:cNvSpPr txBox="1"/>
          <p:nvPr/>
        </p:nvSpPr>
        <p:spPr>
          <a:xfrm>
            <a:off x="4590288" y="1453896"/>
            <a:ext cx="6108192" cy="429768"/>
          </a:xfrm>
          <a:prstGeom prst="rect">
            <a:avLst/>
          </a:prstGeom>
          <a:noFill/>
        </p:spPr>
        <p:txBody>
          <a:bodyPr wrap="square" lIns="0" tIns="0" rIns="0" bIns="0" rtlCol="0" anchor="ctr">
            <a:normAutofit/>
          </a:bodyPr>
          <a:lstStyle/>
          <a:p>
            <a:pPr algn="l"/>
            <a:r>
              <a:rPr lang="en-US" sz="1250" dirty="0">
                <a:solidFill>
                  <a:srgbClr val="2B3A55"/>
                </a:solidFill>
                <a:latin typeface="Calibri"/>
                <a:cs typeface="Calibri"/>
              </a:rPr>
              <a:t>We used an existing care team rather than dedicated staff</a:t>
            </a:r>
          </a:p>
        </p:txBody>
      </p:sp>
      <p:sp>
        <p:nvSpPr>
          <p:cNvPr id="52" name="Card109">
            <a:extLst>
              <a:ext uri="{FF2B5EF4-FFF2-40B4-BE49-F238E27FC236}">
                <a16:creationId xmlns:a16="http://schemas.microsoft.com/office/drawing/2014/main" id="{EA151F9D-88F8-4E88-92BF-37B0A9C998DA}"/>
              </a:ext>
            </a:extLst>
          </p:cNvPr>
          <p:cNvSpPr/>
          <p:nvPr/>
        </p:nvSpPr>
        <p:spPr>
          <a:xfrm>
            <a:off x="3840480" y="2025396"/>
            <a:ext cx="7040880" cy="502920"/>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53" name="Badge110">
            <a:extLst>
              <a:ext uri="{FF2B5EF4-FFF2-40B4-BE49-F238E27FC236}">
                <a16:creationId xmlns:a16="http://schemas.microsoft.com/office/drawing/2014/main" id="{D60A109E-F30F-47CE-B3DD-D4564865D360}"/>
              </a:ext>
            </a:extLst>
          </p:cNvPr>
          <p:cNvSpPr/>
          <p:nvPr/>
        </p:nvSpPr>
        <p:spPr>
          <a:xfrm>
            <a:off x="4041648" y="2084832"/>
            <a:ext cx="384048" cy="384048"/>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2</a:t>
            </a:r>
          </a:p>
        </p:txBody>
      </p:sp>
      <p:sp>
        <p:nvSpPr>
          <p:cNvPr id="54" name="Txt111">
            <a:extLst>
              <a:ext uri="{FF2B5EF4-FFF2-40B4-BE49-F238E27FC236}">
                <a16:creationId xmlns:a16="http://schemas.microsoft.com/office/drawing/2014/main" id="{E9C29B36-0CD3-484B-B1D8-0A34BF62CF2A}"/>
              </a:ext>
            </a:extLst>
          </p:cNvPr>
          <p:cNvSpPr txBox="1"/>
          <p:nvPr/>
        </p:nvSpPr>
        <p:spPr>
          <a:xfrm>
            <a:off x="4590288" y="2061972"/>
            <a:ext cx="6108192" cy="429768"/>
          </a:xfrm>
          <a:prstGeom prst="rect">
            <a:avLst/>
          </a:prstGeom>
          <a:noFill/>
        </p:spPr>
        <p:txBody>
          <a:bodyPr wrap="square" lIns="0" tIns="0" rIns="0" bIns="0" rtlCol="0" anchor="ctr">
            <a:normAutofit/>
          </a:bodyPr>
          <a:lstStyle/>
          <a:p>
            <a:pPr algn="l"/>
            <a:r>
              <a:rPr lang="en-US" sz="1250" dirty="0">
                <a:solidFill>
                  <a:srgbClr val="2B3A55"/>
                </a:solidFill>
                <a:latin typeface="Calibri"/>
                <a:cs typeface="Calibri"/>
              </a:rPr>
              <a:t>Every visit required a school nurse or facilitator on-site</a:t>
            </a:r>
          </a:p>
        </p:txBody>
      </p:sp>
      <p:sp>
        <p:nvSpPr>
          <p:cNvPr id="55" name="Card112">
            <a:extLst>
              <a:ext uri="{FF2B5EF4-FFF2-40B4-BE49-F238E27FC236}">
                <a16:creationId xmlns:a16="http://schemas.microsoft.com/office/drawing/2014/main" id="{595439A8-1105-4252-A888-8EAFAF2808BA}"/>
              </a:ext>
            </a:extLst>
          </p:cNvPr>
          <p:cNvSpPr/>
          <p:nvPr/>
        </p:nvSpPr>
        <p:spPr>
          <a:xfrm>
            <a:off x="3840480" y="2633472"/>
            <a:ext cx="7040880" cy="502920"/>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56" name="Badge113">
            <a:extLst>
              <a:ext uri="{FF2B5EF4-FFF2-40B4-BE49-F238E27FC236}">
                <a16:creationId xmlns:a16="http://schemas.microsoft.com/office/drawing/2014/main" id="{51A870F3-67DF-436A-9642-EA64A5B988F1}"/>
              </a:ext>
            </a:extLst>
          </p:cNvPr>
          <p:cNvSpPr/>
          <p:nvPr/>
        </p:nvSpPr>
        <p:spPr>
          <a:xfrm>
            <a:off x="4041648" y="2692908"/>
            <a:ext cx="384048" cy="384048"/>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3</a:t>
            </a:r>
          </a:p>
        </p:txBody>
      </p:sp>
      <p:sp>
        <p:nvSpPr>
          <p:cNvPr id="57" name="Txt114">
            <a:extLst>
              <a:ext uri="{FF2B5EF4-FFF2-40B4-BE49-F238E27FC236}">
                <a16:creationId xmlns:a16="http://schemas.microsoft.com/office/drawing/2014/main" id="{49403847-F29A-4FC7-A51B-E49DBAF86BD0}"/>
              </a:ext>
            </a:extLst>
          </p:cNvPr>
          <p:cNvSpPr txBox="1"/>
          <p:nvPr/>
        </p:nvSpPr>
        <p:spPr>
          <a:xfrm>
            <a:off x="4590288" y="2670048"/>
            <a:ext cx="6108192" cy="429768"/>
          </a:xfrm>
          <a:prstGeom prst="rect">
            <a:avLst/>
          </a:prstGeom>
          <a:noFill/>
        </p:spPr>
        <p:txBody>
          <a:bodyPr wrap="square" lIns="0" tIns="0" rIns="0" bIns="0" rtlCol="0" anchor="ctr">
            <a:normAutofit/>
          </a:bodyPr>
          <a:lstStyle/>
          <a:p>
            <a:pPr algn="l"/>
            <a:r>
              <a:rPr lang="en-US" sz="1250" dirty="0">
                <a:solidFill>
                  <a:srgbClr val="2B3A55"/>
                </a:solidFill>
                <a:latin typeface="Calibri"/>
                <a:cs typeface="Calibri"/>
              </a:rPr>
              <a:t>Time sensitivity made insurance &amp; consent capture harder for Urgent Care</a:t>
            </a:r>
          </a:p>
        </p:txBody>
      </p:sp>
      <p:sp>
        <p:nvSpPr>
          <p:cNvPr id="58" name="Card115">
            <a:extLst>
              <a:ext uri="{FF2B5EF4-FFF2-40B4-BE49-F238E27FC236}">
                <a16:creationId xmlns:a16="http://schemas.microsoft.com/office/drawing/2014/main" id="{0F961E9E-04D1-4572-84C8-A342F74F4705}"/>
              </a:ext>
            </a:extLst>
          </p:cNvPr>
          <p:cNvSpPr/>
          <p:nvPr/>
        </p:nvSpPr>
        <p:spPr>
          <a:xfrm>
            <a:off x="3840480" y="3241548"/>
            <a:ext cx="7040880" cy="502920"/>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59" name="Badge116">
            <a:extLst>
              <a:ext uri="{FF2B5EF4-FFF2-40B4-BE49-F238E27FC236}">
                <a16:creationId xmlns:a16="http://schemas.microsoft.com/office/drawing/2014/main" id="{58E75785-59B2-48E4-AE91-3B00CB3FB8A1}"/>
              </a:ext>
            </a:extLst>
          </p:cNvPr>
          <p:cNvSpPr/>
          <p:nvPr/>
        </p:nvSpPr>
        <p:spPr>
          <a:xfrm>
            <a:off x="4041648" y="3300984"/>
            <a:ext cx="384048" cy="384048"/>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4</a:t>
            </a:r>
          </a:p>
        </p:txBody>
      </p:sp>
      <p:sp>
        <p:nvSpPr>
          <p:cNvPr id="60" name="Txt117">
            <a:extLst>
              <a:ext uri="{FF2B5EF4-FFF2-40B4-BE49-F238E27FC236}">
                <a16:creationId xmlns:a16="http://schemas.microsoft.com/office/drawing/2014/main" id="{E7814743-BB58-405D-B874-A67180A4F9CE}"/>
              </a:ext>
            </a:extLst>
          </p:cNvPr>
          <p:cNvSpPr txBox="1"/>
          <p:nvPr/>
        </p:nvSpPr>
        <p:spPr>
          <a:xfrm>
            <a:off x="4590288" y="3278124"/>
            <a:ext cx="6108192" cy="429768"/>
          </a:xfrm>
          <a:prstGeom prst="rect">
            <a:avLst/>
          </a:prstGeom>
          <a:noFill/>
        </p:spPr>
        <p:txBody>
          <a:bodyPr wrap="square" lIns="0" tIns="0" rIns="0" bIns="0" rtlCol="0" anchor="ctr">
            <a:normAutofit/>
          </a:bodyPr>
          <a:lstStyle/>
          <a:p>
            <a:pPr algn="l"/>
            <a:r>
              <a:rPr lang="en-US" sz="1250" dirty="0">
                <a:solidFill>
                  <a:srgbClr val="2B3A55"/>
                </a:solidFill>
                <a:latin typeface="Calibri"/>
                <a:cs typeface="Calibri"/>
              </a:rPr>
              <a:t>Reimbursement was low due to missing insurance &amp; incomplete consent</a:t>
            </a:r>
          </a:p>
        </p:txBody>
      </p:sp>
      <p:sp>
        <p:nvSpPr>
          <p:cNvPr id="61" name="Card118">
            <a:extLst>
              <a:ext uri="{FF2B5EF4-FFF2-40B4-BE49-F238E27FC236}">
                <a16:creationId xmlns:a16="http://schemas.microsoft.com/office/drawing/2014/main" id="{2438A379-2103-41CA-8274-1CF6B6DB001D}"/>
              </a:ext>
            </a:extLst>
          </p:cNvPr>
          <p:cNvSpPr/>
          <p:nvPr/>
        </p:nvSpPr>
        <p:spPr>
          <a:xfrm>
            <a:off x="3840480" y="3849624"/>
            <a:ext cx="7040880" cy="502920"/>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62" name="Badge119">
            <a:extLst>
              <a:ext uri="{FF2B5EF4-FFF2-40B4-BE49-F238E27FC236}">
                <a16:creationId xmlns:a16="http://schemas.microsoft.com/office/drawing/2014/main" id="{2092CE80-F47D-4FDF-9399-6FCA40B5AA44}"/>
              </a:ext>
            </a:extLst>
          </p:cNvPr>
          <p:cNvSpPr/>
          <p:nvPr/>
        </p:nvSpPr>
        <p:spPr>
          <a:xfrm>
            <a:off x="4041648" y="3909060"/>
            <a:ext cx="384048" cy="384048"/>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5</a:t>
            </a:r>
          </a:p>
        </p:txBody>
      </p:sp>
      <p:sp>
        <p:nvSpPr>
          <p:cNvPr id="63" name="Txt120">
            <a:extLst>
              <a:ext uri="{FF2B5EF4-FFF2-40B4-BE49-F238E27FC236}">
                <a16:creationId xmlns:a16="http://schemas.microsoft.com/office/drawing/2014/main" id="{2BC9B39C-11E8-4041-AABC-CA16CC03771B}"/>
              </a:ext>
            </a:extLst>
          </p:cNvPr>
          <p:cNvSpPr txBox="1"/>
          <p:nvPr/>
        </p:nvSpPr>
        <p:spPr>
          <a:xfrm>
            <a:off x="4590288" y="3886200"/>
            <a:ext cx="6108192" cy="429768"/>
          </a:xfrm>
          <a:prstGeom prst="rect">
            <a:avLst/>
          </a:prstGeom>
          <a:noFill/>
        </p:spPr>
        <p:txBody>
          <a:bodyPr wrap="square" lIns="0" tIns="0" rIns="0" bIns="0" rtlCol="0" anchor="ctr">
            <a:normAutofit/>
          </a:bodyPr>
          <a:lstStyle/>
          <a:p>
            <a:pPr algn="l"/>
            <a:r>
              <a:rPr lang="en-US" sz="1250" dirty="0">
                <a:solidFill>
                  <a:srgbClr val="2B3A55"/>
                </a:solidFill>
                <a:latin typeface="Calibri"/>
                <a:cs typeface="Calibri"/>
              </a:rPr>
              <a:t>Visit workflows are difficult to run in a school setting</a:t>
            </a:r>
          </a:p>
        </p:txBody>
      </p:sp>
      <p:sp>
        <p:nvSpPr>
          <p:cNvPr id="64" name="Card121">
            <a:extLst>
              <a:ext uri="{FF2B5EF4-FFF2-40B4-BE49-F238E27FC236}">
                <a16:creationId xmlns:a16="http://schemas.microsoft.com/office/drawing/2014/main" id="{7F421678-69DF-4588-A17C-6347F0F63E5C}"/>
              </a:ext>
            </a:extLst>
          </p:cNvPr>
          <p:cNvSpPr/>
          <p:nvPr/>
        </p:nvSpPr>
        <p:spPr>
          <a:xfrm>
            <a:off x="3840480" y="4457700"/>
            <a:ext cx="7040880" cy="502920"/>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65" name="Badge122">
            <a:extLst>
              <a:ext uri="{FF2B5EF4-FFF2-40B4-BE49-F238E27FC236}">
                <a16:creationId xmlns:a16="http://schemas.microsoft.com/office/drawing/2014/main" id="{ED2D43DC-7F7F-474B-96BE-D7C929F74511}"/>
              </a:ext>
            </a:extLst>
          </p:cNvPr>
          <p:cNvSpPr/>
          <p:nvPr/>
        </p:nvSpPr>
        <p:spPr>
          <a:xfrm>
            <a:off x="4041648" y="4517136"/>
            <a:ext cx="384048" cy="384048"/>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6</a:t>
            </a:r>
          </a:p>
        </p:txBody>
      </p:sp>
      <p:sp>
        <p:nvSpPr>
          <p:cNvPr id="66" name="Txt123">
            <a:extLst>
              <a:ext uri="{FF2B5EF4-FFF2-40B4-BE49-F238E27FC236}">
                <a16:creationId xmlns:a16="http://schemas.microsoft.com/office/drawing/2014/main" id="{47215E63-66B9-49FF-8F1C-595654DBC1EC}"/>
              </a:ext>
            </a:extLst>
          </p:cNvPr>
          <p:cNvSpPr txBox="1"/>
          <p:nvPr/>
        </p:nvSpPr>
        <p:spPr>
          <a:xfrm>
            <a:off x="4590288" y="4494276"/>
            <a:ext cx="6108192" cy="429768"/>
          </a:xfrm>
          <a:prstGeom prst="rect">
            <a:avLst/>
          </a:prstGeom>
          <a:noFill/>
        </p:spPr>
        <p:txBody>
          <a:bodyPr wrap="square" lIns="0" tIns="0" rIns="0" bIns="0" rtlCol="0" anchor="ctr">
            <a:normAutofit/>
          </a:bodyPr>
          <a:lstStyle/>
          <a:p>
            <a:pPr algn="l"/>
            <a:r>
              <a:rPr lang="en-US" sz="1250" dirty="0">
                <a:solidFill>
                  <a:srgbClr val="2B3A55"/>
                </a:solidFill>
                <a:latin typeface="Calibri"/>
                <a:cs typeface="Calibri"/>
              </a:rPr>
              <a:t>Point-of-care testing required the school to obtain a Clinical Laboratory Improvement Amendments (CLIA) waiver</a:t>
            </a:r>
          </a:p>
        </p:txBody>
      </p:sp>
      <p:sp>
        <p:nvSpPr>
          <p:cNvPr id="67" name="Card124">
            <a:extLst>
              <a:ext uri="{FF2B5EF4-FFF2-40B4-BE49-F238E27FC236}">
                <a16:creationId xmlns:a16="http://schemas.microsoft.com/office/drawing/2014/main" id="{45F7C3A1-1EEA-4FE0-B146-7A3674FF1C8B}"/>
              </a:ext>
            </a:extLst>
          </p:cNvPr>
          <p:cNvSpPr/>
          <p:nvPr/>
        </p:nvSpPr>
        <p:spPr>
          <a:xfrm>
            <a:off x="3840480" y="5065776"/>
            <a:ext cx="7040880" cy="502920"/>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68" name="Badge125">
            <a:extLst>
              <a:ext uri="{FF2B5EF4-FFF2-40B4-BE49-F238E27FC236}">
                <a16:creationId xmlns:a16="http://schemas.microsoft.com/office/drawing/2014/main" id="{6D7DE600-7FFC-4364-84F3-39FF4240D2DA}"/>
              </a:ext>
            </a:extLst>
          </p:cNvPr>
          <p:cNvSpPr/>
          <p:nvPr/>
        </p:nvSpPr>
        <p:spPr>
          <a:xfrm>
            <a:off x="4041648" y="5125212"/>
            <a:ext cx="384048" cy="384048"/>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7</a:t>
            </a:r>
          </a:p>
        </p:txBody>
      </p:sp>
      <p:sp>
        <p:nvSpPr>
          <p:cNvPr id="69" name="Txt126">
            <a:extLst>
              <a:ext uri="{FF2B5EF4-FFF2-40B4-BE49-F238E27FC236}">
                <a16:creationId xmlns:a16="http://schemas.microsoft.com/office/drawing/2014/main" id="{AE54EEFA-6E15-447D-AC98-C1D8ECBF4A8A}"/>
              </a:ext>
            </a:extLst>
          </p:cNvPr>
          <p:cNvSpPr txBox="1"/>
          <p:nvPr/>
        </p:nvSpPr>
        <p:spPr>
          <a:xfrm>
            <a:off x="4590288" y="5102352"/>
            <a:ext cx="6108192" cy="429768"/>
          </a:xfrm>
          <a:prstGeom prst="rect">
            <a:avLst/>
          </a:prstGeom>
          <a:noFill/>
        </p:spPr>
        <p:txBody>
          <a:bodyPr wrap="square" lIns="0" tIns="0" rIns="0" bIns="0" rtlCol="0" anchor="ctr">
            <a:normAutofit/>
          </a:bodyPr>
          <a:lstStyle/>
          <a:p>
            <a:pPr algn="l"/>
            <a:r>
              <a:rPr lang="en-US" sz="1250" dirty="0">
                <a:solidFill>
                  <a:srgbClr val="2B3A55"/>
                </a:solidFill>
                <a:latin typeface="Calibri"/>
                <a:cs typeface="Calibri"/>
              </a:rPr>
              <a:t>Visit volume depended on the school nurse or facilitator</a:t>
            </a:r>
          </a:p>
        </p:txBody>
      </p:sp>
      <p:sp>
        <p:nvSpPr>
          <p:cNvPr id="30" name="Text 2">
            <a:extLst>
              <a:ext uri="{FF2B5EF4-FFF2-40B4-BE49-F238E27FC236}">
                <a16:creationId xmlns:a16="http://schemas.microsoft.com/office/drawing/2014/main" id="{68FDC26A-163E-4EDA-820A-603F87477E34}"/>
              </a:ext>
            </a:extLst>
          </p:cNvPr>
          <p:cNvSpPr/>
          <p:nvPr/>
        </p:nvSpPr>
        <p:spPr>
          <a:xfrm>
            <a:off x="5901455" y="268858"/>
            <a:ext cx="5797457" cy="365760"/>
          </a:xfrm>
          <a:prstGeom prst="rect">
            <a:avLst/>
          </a:prstGeom>
          <a:noFill/>
          <a:ln/>
        </p:spPr>
        <p:txBody>
          <a:bodyPr wrap="square" lIns="0" tIns="0" rIns="0" bIns="0" rtlCol="0" anchor="ctr"/>
          <a:lstStyle/>
          <a:p>
            <a:pPr marL="0" indent="0" algn="r">
              <a:buNone/>
            </a:pPr>
            <a:r>
              <a:rPr lang="en-US" sz="1800" b="1" dirty="0">
                <a:solidFill>
                  <a:srgbClr val="004CA9"/>
                </a:solidFill>
                <a:latin typeface="Calibri" pitchFamily="34" charset="0"/>
                <a:ea typeface="Calibri" pitchFamily="34" charset="-122"/>
                <a:cs typeface="Calibri" pitchFamily="34" charset="-120"/>
              </a:rPr>
              <a:t>School-Based Telehealth - Challenges</a:t>
            </a:r>
            <a:endParaRPr lang="en-US" sz="1800" dirty="0"/>
          </a:p>
        </p:txBody>
      </p:sp>
    </p:spTree>
    <p:extLst>
      <p:ext uri="{BB962C8B-B14F-4D97-AF65-F5344CB8AC3E}">
        <p14:creationId xmlns:p14="http://schemas.microsoft.com/office/powerpoint/2010/main" val="1782707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0" descr="ummc_logo.png">
            <a:extLst>
              <a:ext uri="{FF2B5EF4-FFF2-40B4-BE49-F238E27FC236}">
                <a16:creationId xmlns:a16="http://schemas.microsoft.com/office/drawing/2014/main" id="{123AF4D4-D220-524E-5AD0-B1D8C2824891}"/>
              </a:ext>
            </a:extLst>
          </p:cNvPr>
          <p:cNvPicPr>
            <a:picLocks noChangeAspect="1"/>
          </p:cNvPicPr>
          <p:nvPr/>
        </p:nvPicPr>
        <p:blipFill>
          <a:blip r:embed="rId2"/>
          <a:stretch>
            <a:fillRect/>
          </a:stretch>
        </p:blipFill>
        <p:spPr>
          <a:xfrm>
            <a:off x="10494190" y="6064480"/>
            <a:ext cx="1261872" cy="388620"/>
          </a:xfrm>
          <a:prstGeom prst="rect">
            <a:avLst/>
          </a:prstGeom>
        </p:spPr>
      </p:pic>
      <p:sp>
        <p:nvSpPr>
          <p:cNvPr id="7" name="Card102">
            <a:extLst>
              <a:ext uri="{FF2B5EF4-FFF2-40B4-BE49-F238E27FC236}">
                <a16:creationId xmlns:a16="http://schemas.microsoft.com/office/drawing/2014/main" id="{A44A1EF9-78F2-47D6-BB64-3DA79395DD7D}"/>
              </a:ext>
            </a:extLst>
          </p:cNvPr>
          <p:cNvSpPr/>
          <p:nvPr/>
        </p:nvSpPr>
        <p:spPr>
          <a:xfrm>
            <a:off x="502920" y="1874520"/>
            <a:ext cx="3502152" cy="3520440"/>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8" name="Badge103">
            <a:extLst>
              <a:ext uri="{FF2B5EF4-FFF2-40B4-BE49-F238E27FC236}">
                <a16:creationId xmlns:a16="http://schemas.microsoft.com/office/drawing/2014/main" id="{58CA35CD-EB55-45F2-A276-6DA67C081D4B}"/>
              </a:ext>
            </a:extLst>
          </p:cNvPr>
          <p:cNvSpPr/>
          <p:nvPr/>
        </p:nvSpPr>
        <p:spPr>
          <a:xfrm>
            <a:off x="868680" y="2258568"/>
            <a:ext cx="566928" cy="566928"/>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1</a:t>
            </a:r>
          </a:p>
        </p:txBody>
      </p:sp>
      <p:sp>
        <p:nvSpPr>
          <p:cNvPr id="9" name="Txt104">
            <a:extLst>
              <a:ext uri="{FF2B5EF4-FFF2-40B4-BE49-F238E27FC236}">
                <a16:creationId xmlns:a16="http://schemas.microsoft.com/office/drawing/2014/main" id="{F3D18F85-BE77-48A9-B191-93FAEDAC97CB}"/>
              </a:ext>
            </a:extLst>
          </p:cNvPr>
          <p:cNvSpPr txBox="1"/>
          <p:nvPr/>
        </p:nvSpPr>
        <p:spPr>
          <a:xfrm>
            <a:off x="868680" y="3063240"/>
            <a:ext cx="2770632" cy="914400"/>
          </a:xfrm>
          <a:prstGeom prst="rect">
            <a:avLst/>
          </a:prstGeom>
          <a:noFill/>
        </p:spPr>
        <p:txBody>
          <a:bodyPr wrap="square" lIns="0" tIns="0" rIns="0" bIns="0" rtlCol="0" anchor="t">
            <a:normAutofit/>
          </a:bodyPr>
          <a:lstStyle/>
          <a:p>
            <a:pPr algn="l"/>
            <a:r>
              <a:rPr lang="en-US" sz="1800" b="1" dirty="0">
                <a:solidFill>
                  <a:srgbClr val="1F3864"/>
                </a:solidFill>
                <a:latin typeface="Calibri"/>
                <a:cs typeface="Calibri"/>
              </a:rPr>
              <a:t>Lead with Behavioral Health</a:t>
            </a:r>
          </a:p>
        </p:txBody>
      </p:sp>
      <p:sp>
        <p:nvSpPr>
          <p:cNvPr id="14" name="Txt105">
            <a:extLst>
              <a:ext uri="{FF2B5EF4-FFF2-40B4-BE49-F238E27FC236}">
                <a16:creationId xmlns:a16="http://schemas.microsoft.com/office/drawing/2014/main" id="{E979D793-EDB4-4401-A42D-31DD9E300858}"/>
              </a:ext>
            </a:extLst>
          </p:cNvPr>
          <p:cNvSpPr txBox="1"/>
          <p:nvPr/>
        </p:nvSpPr>
        <p:spPr>
          <a:xfrm>
            <a:off x="868680" y="4023360"/>
            <a:ext cx="2770632" cy="1234440"/>
          </a:xfrm>
          <a:prstGeom prst="rect">
            <a:avLst/>
          </a:prstGeom>
          <a:noFill/>
        </p:spPr>
        <p:txBody>
          <a:bodyPr wrap="square" lIns="0" tIns="0" rIns="0" bIns="0" rtlCol="0" anchor="t">
            <a:normAutofit/>
          </a:bodyPr>
          <a:lstStyle/>
          <a:p>
            <a:pPr algn="l"/>
            <a:r>
              <a:rPr lang="en-US" sz="1300" dirty="0">
                <a:solidFill>
                  <a:srgbClr val="2B3A55"/>
                </a:solidFill>
                <a:latin typeface="Calibri"/>
                <a:cs typeface="Calibri"/>
              </a:rPr>
              <a:t>Anchor the model on the LPC-delivered behavioral health service, where demand and reimbursement are strongest.</a:t>
            </a:r>
          </a:p>
        </p:txBody>
      </p:sp>
      <p:sp>
        <p:nvSpPr>
          <p:cNvPr id="15" name="Card106">
            <a:extLst>
              <a:ext uri="{FF2B5EF4-FFF2-40B4-BE49-F238E27FC236}">
                <a16:creationId xmlns:a16="http://schemas.microsoft.com/office/drawing/2014/main" id="{E54411EC-E40F-4F23-B5EE-E17DC99128D7}"/>
              </a:ext>
            </a:extLst>
          </p:cNvPr>
          <p:cNvSpPr/>
          <p:nvPr/>
        </p:nvSpPr>
        <p:spPr>
          <a:xfrm>
            <a:off x="4279392" y="1874520"/>
            <a:ext cx="3502152" cy="3520440"/>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16" name="Badge107">
            <a:extLst>
              <a:ext uri="{FF2B5EF4-FFF2-40B4-BE49-F238E27FC236}">
                <a16:creationId xmlns:a16="http://schemas.microsoft.com/office/drawing/2014/main" id="{F9933CEC-E717-4BC5-AA10-BD33DD5C2D9D}"/>
              </a:ext>
            </a:extLst>
          </p:cNvPr>
          <p:cNvSpPr/>
          <p:nvPr/>
        </p:nvSpPr>
        <p:spPr>
          <a:xfrm>
            <a:off x="4645152" y="2258568"/>
            <a:ext cx="566928" cy="566928"/>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2</a:t>
            </a:r>
          </a:p>
        </p:txBody>
      </p:sp>
      <p:sp>
        <p:nvSpPr>
          <p:cNvPr id="17" name="Txt108">
            <a:extLst>
              <a:ext uri="{FF2B5EF4-FFF2-40B4-BE49-F238E27FC236}">
                <a16:creationId xmlns:a16="http://schemas.microsoft.com/office/drawing/2014/main" id="{2EDE36EB-E4E4-44DE-9626-8BFD5F6A9434}"/>
              </a:ext>
            </a:extLst>
          </p:cNvPr>
          <p:cNvSpPr txBox="1"/>
          <p:nvPr/>
        </p:nvSpPr>
        <p:spPr>
          <a:xfrm>
            <a:off x="4645152" y="3063240"/>
            <a:ext cx="2770632" cy="914400"/>
          </a:xfrm>
          <a:prstGeom prst="rect">
            <a:avLst/>
          </a:prstGeom>
          <a:noFill/>
        </p:spPr>
        <p:txBody>
          <a:bodyPr wrap="square" lIns="0" tIns="0" rIns="0" bIns="0" rtlCol="0" anchor="t">
            <a:normAutofit/>
          </a:bodyPr>
          <a:lstStyle/>
          <a:p>
            <a:pPr algn="l"/>
            <a:r>
              <a:rPr lang="en-US" sz="1800" b="1" dirty="0">
                <a:solidFill>
                  <a:srgbClr val="1F3864"/>
                </a:solidFill>
                <a:latin typeface="Calibri"/>
                <a:cs typeface="Calibri"/>
              </a:rPr>
              <a:t>Explore a membership model</a:t>
            </a:r>
          </a:p>
        </p:txBody>
      </p:sp>
      <p:sp>
        <p:nvSpPr>
          <p:cNvPr id="18" name="Txt109">
            <a:extLst>
              <a:ext uri="{FF2B5EF4-FFF2-40B4-BE49-F238E27FC236}">
                <a16:creationId xmlns:a16="http://schemas.microsoft.com/office/drawing/2014/main" id="{9F20205D-3A17-44E1-9845-FD78EBD1A560}"/>
              </a:ext>
            </a:extLst>
          </p:cNvPr>
          <p:cNvSpPr txBox="1"/>
          <p:nvPr/>
        </p:nvSpPr>
        <p:spPr>
          <a:xfrm>
            <a:off x="4645152" y="4023360"/>
            <a:ext cx="2770632" cy="1234440"/>
          </a:xfrm>
          <a:prstGeom prst="rect">
            <a:avLst/>
          </a:prstGeom>
          <a:noFill/>
        </p:spPr>
        <p:txBody>
          <a:bodyPr wrap="square" lIns="0" tIns="0" rIns="0" bIns="0" rtlCol="0" anchor="t">
            <a:normAutofit/>
          </a:bodyPr>
          <a:lstStyle/>
          <a:p>
            <a:pPr algn="l"/>
            <a:r>
              <a:rPr lang="en-US" sz="1300" dirty="0">
                <a:solidFill>
                  <a:srgbClr val="2B3A55"/>
                </a:solidFill>
                <a:latin typeface="Calibri"/>
                <a:cs typeface="Calibri"/>
              </a:rPr>
              <a:t>Test a predictable per-student membership structure to stabilize revenue against variable visit volume.</a:t>
            </a:r>
          </a:p>
        </p:txBody>
      </p:sp>
      <p:sp>
        <p:nvSpPr>
          <p:cNvPr id="19" name="Card110">
            <a:extLst>
              <a:ext uri="{FF2B5EF4-FFF2-40B4-BE49-F238E27FC236}">
                <a16:creationId xmlns:a16="http://schemas.microsoft.com/office/drawing/2014/main" id="{DDF59424-BFE0-48DF-B89A-EE599E6C6B72}"/>
              </a:ext>
            </a:extLst>
          </p:cNvPr>
          <p:cNvSpPr/>
          <p:nvPr/>
        </p:nvSpPr>
        <p:spPr>
          <a:xfrm>
            <a:off x="8055864" y="1874520"/>
            <a:ext cx="3502152" cy="3520440"/>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20" name="Badge111">
            <a:extLst>
              <a:ext uri="{FF2B5EF4-FFF2-40B4-BE49-F238E27FC236}">
                <a16:creationId xmlns:a16="http://schemas.microsoft.com/office/drawing/2014/main" id="{5026A50E-B9B0-4153-AA2B-9CB80477B7C3}"/>
              </a:ext>
            </a:extLst>
          </p:cNvPr>
          <p:cNvSpPr/>
          <p:nvPr/>
        </p:nvSpPr>
        <p:spPr>
          <a:xfrm>
            <a:off x="8421624" y="2258568"/>
            <a:ext cx="566928" cy="566928"/>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3</a:t>
            </a:r>
          </a:p>
        </p:txBody>
      </p:sp>
      <p:sp>
        <p:nvSpPr>
          <p:cNvPr id="21" name="Txt112">
            <a:extLst>
              <a:ext uri="{FF2B5EF4-FFF2-40B4-BE49-F238E27FC236}">
                <a16:creationId xmlns:a16="http://schemas.microsoft.com/office/drawing/2014/main" id="{550EE705-15A7-4A2B-9401-B0414101B50D}"/>
              </a:ext>
            </a:extLst>
          </p:cNvPr>
          <p:cNvSpPr txBox="1"/>
          <p:nvPr/>
        </p:nvSpPr>
        <p:spPr>
          <a:xfrm>
            <a:off x="8421624" y="3063240"/>
            <a:ext cx="2770632" cy="914400"/>
          </a:xfrm>
          <a:prstGeom prst="rect">
            <a:avLst/>
          </a:prstGeom>
          <a:noFill/>
        </p:spPr>
        <p:txBody>
          <a:bodyPr wrap="square" lIns="0" tIns="0" rIns="0" bIns="0" rtlCol="0" anchor="t">
            <a:normAutofit/>
          </a:bodyPr>
          <a:lstStyle/>
          <a:p>
            <a:pPr algn="l"/>
            <a:r>
              <a:rPr lang="en-US" sz="1800" b="1" dirty="0">
                <a:solidFill>
                  <a:srgbClr val="1F3864"/>
                </a:solidFill>
                <a:latin typeface="Calibri"/>
                <a:cs typeface="Calibri"/>
              </a:rPr>
              <a:t>Capture consent &amp; insurance early</a:t>
            </a:r>
          </a:p>
        </p:txBody>
      </p:sp>
      <p:sp>
        <p:nvSpPr>
          <p:cNvPr id="22" name="Txt113">
            <a:extLst>
              <a:ext uri="{FF2B5EF4-FFF2-40B4-BE49-F238E27FC236}">
                <a16:creationId xmlns:a16="http://schemas.microsoft.com/office/drawing/2014/main" id="{1F7493CE-200B-4D95-837D-987680B356BB}"/>
              </a:ext>
            </a:extLst>
          </p:cNvPr>
          <p:cNvSpPr txBox="1"/>
          <p:nvPr/>
        </p:nvSpPr>
        <p:spPr>
          <a:xfrm>
            <a:off x="8421624" y="4023360"/>
            <a:ext cx="2770632" cy="1234440"/>
          </a:xfrm>
          <a:prstGeom prst="rect">
            <a:avLst/>
          </a:prstGeom>
          <a:noFill/>
        </p:spPr>
        <p:txBody>
          <a:bodyPr wrap="square" lIns="0" tIns="0" rIns="0" bIns="0" rtlCol="0" anchor="t">
            <a:normAutofit/>
          </a:bodyPr>
          <a:lstStyle/>
          <a:p>
            <a:pPr algn="l"/>
            <a:r>
              <a:rPr lang="en-US" sz="1300" dirty="0">
                <a:solidFill>
                  <a:srgbClr val="2B3A55"/>
                </a:solidFill>
                <a:latin typeface="Calibri"/>
                <a:cs typeface="Calibri"/>
              </a:rPr>
              <a:t>Collect insurance and consent at the start of the school year, before time-sensitive visits occur.</a:t>
            </a:r>
          </a:p>
        </p:txBody>
      </p:sp>
      <p:sp>
        <p:nvSpPr>
          <p:cNvPr id="23" name="Text 2">
            <a:extLst>
              <a:ext uri="{FF2B5EF4-FFF2-40B4-BE49-F238E27FC236}">
                <a16:creationId xmlns:a16="http://schemas.microsoft.com/office/drawing/2014/main" id="{704D398C-374F-4513-B3D6-FD0DD21D63A0}"/>
              </a:ext>
            </a:extLst>
          </p:cNvPr>
          <p:cNvSpPr/>
          <p:nvPr/>
        </p:nvSpPr>
        <p:spPr>
          <a:xfrm>
            <a:off x="5899738" y="358682"/>
            <a:ext cx="5797457" cy="365760"/>
          </a:xfrm>
          <a:prstGeom prst="rect">
            <a:avLst/>
          </a:prstGeom>
          <a:noFill/>
          <a:ln/>
        </p:spPr>
        <p:txBody>
          <a:bodyPr wrap="square" lIns="0" tIns="0" rIns="0" bIns="0" rtlCol="0" anchor="ctr"/>
          <a:lstStyle/>
          <a:p>
            <a:pPr marL="0" indent="0" algn="r">
              <a:buNone/>
            </a:pPr>
            <a:r>
              <a:rPr lang="en-US" sz="1800" b="1" dirty="0">
                <a:solidFill>
                  <a:srgbClr val="004CA9"/>
                </a:solidFill>
                <a:latin typeface="Calibri" pitchFamily="34" charset="0"/>
                <a:ea typeface="Calibri" pitchFamily="34" charset="-122"/>
                <a:cs typeface="Calibri" pitchFamily="34" charset="-120"/>
              </a:rPr>
              <a:t>School-Based Telehealth - Lessons Learned</a:t>
            </a:r>
            <a:endParaRPr lang="en-US" sz="1800" dirty="0"/>
          </a:p>
        </p:txBody>
      </p:sp>
    </p:spTree>
    <p:extLst>
      <p:ext uri="{BB962C8B-B14F-4D97-AF65-F5344CB8AC3E}">
        <p14:creationId xmlns:p14="http://schemas.microsoft.com/office/powerpoint/2010/main" val="2157881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1EE07D97-DD56-4154-A12A-0A9335B79371}"/>
              </a:ext>
            </a:extLst>
          </p:cNvPr>
          <p:cNvSpPr/>
          <p:nvPr/>
        </p:nvSpPr>
        <p:spPr>
          <a:xfrm>
            <a:off x="338848" y="1706292"/>
            <a:ext cx="11514303" cy="82578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6" name="Content Placeholder 2">
            <a:extLst>
              <a:ext uri="{FF2B5EF4-FFF2-40B4-BE49-F238E27FC236}">
                <a16:creationId xmlns:a16="http://schemas.microsoft.com/office/drawing/2014/main" id="{1406E999-9B33-429D-9E32-FFBD1A2E2026}"/>
              </a:ext>
            </a:extLst>
          </p:cNvPr>
          <p:cNvSpPr txBox="1"/>
          <p:nvPr/>
        </p:nvSpPr>
        <p:spPr>
          <a:xfrm>
            <a:off x="904630" y="5019503"/>
            <a:ext cx="4470277" cy="4255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p>
            <a:pPr marL="0" marR="0" lvl="0" indent="0" algn="l" defTabSz="609585" rtl="0" eaLnBrk="1" fontAlgn="auto" latinLnBrk="0" hangingPunct="0">
              <a:lnSpc>
                <a:spcPct val="80000"/>
              </a:lnSpc>
              <a:spcBef>
                <a:spcPts val="400"/>
              </a:spcBef>
              <a:spcAft>
                <a:spcPts val="0"/>
              </a:spcAft>
              <a:buClrTx/>
              <a:buSzTx/>
              <a:buFontTx/>
              <a:buNone/>
              <a:tabLst/>
              <a:defRPr sz="1200">
                <a:solidFill>
                  <a:srgbClr val="002F87"/>
                </a:solidFill>
                <a:latin typeface="Arial"/>
                <a:ea typeface="Arial"/>
                <a:cs typeface="Arial"/>
                <a:sym typeface="Arial"/>
              </a:defRPr>
            </a:pPr>
            <a:endParaRPr kumimoji="0" sz="1200" b="0" i="0" u="none" strike="noStrike" kern="0" cap="none" spc="0" normalizeH="0" baseline="0" noProof="0" dirty="0">
              <a:ln>
                <a:noFill/>
              </a:ln>
              <a:solidFill>
                <a:srgbClr val="002F87"/>
              </a:solidFill>
              <a:effectLst/>
              <a:uLnTx/>
              <a:uFillTx/>
              <a:latin typeface="Arial" panose="020B0604020202020204" pitchFamily="34" charset="0"/>
              <a:cs typeface="Arial" panose="020B0604020202020204" pitchFamily="34" charset="0"/>
              <a:sym typeface="Arial"/>
            </a:endParaRPr>
          </a:p>
        </p:txBody>
      </p:sp>
      <p:cxnSp>
        <p:nvCxnSpPr>
          <p:cNvPr id="88" name="Straight Connector 87">
            <a:extLst>
              <a:ext uri="{FF2B5EF4-FFF2-40B4-BE49-F238E27FC236}">
                <a16:creationId xmlns:a16="http://schemas.microsoft.com/office/drawing/2014/main" id="{CD03CED5-EEA3-4F73-BAD1-C0840783D314}"/>
              </a:ext>
            </a:extLst>
          </p:cNvPr>
          <p:cNvCxnSpPr>
            <a:cxnSpLocks/>
          </p:cNvCxnSpPr>
          <p:nvPr/>
        </p:nvCxnSpPr>
        <p:spPr>
          <a:xfrm flipH="1">
            <a:off x="2758445" y="1590622"/>
            <a:ext cx="12075" cy="3640681"/>
          </a:xfrm>
          <a:prstGeom prst="line">
            <a:avLst/>
          </a:prstGeom>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DAEC4AB8-FC5F-4CC1-A512-430C035DD07B}"/>
              </a:ext>
            </a:extLst>
          </p:cNvPr>
          <p:cNvCxnSpPr>
            <a:cxnSpLocks/>
          </p:cNvCxnSpPr>
          <p:nvPr/>
        </p:nvCxnSpPr>
        <p:spPr>
          <a:xfrm>
            <a:off x="10517214" y="1566687"/>
            <a:ext cx="0" cy="1963434"/>
          </a:xfrm>
          <a:prstGeom prst="line">
            <a:avLst/>
          </a:prstGeom>
        </p:spPr>
        <p:style>
          <a:lnRef idx="2">
            <a:schemeClr val="accent1"/>
          </a:lnRef>
          <a:fillRef idx="0">
            <a:schemeClr val="accent1"/>
          </a:fillRef>
          <a:effectRef idx="1">
            <a:schemeClr val="accent1"/>
          </a:effectRef>
          <a:fontRef idx="minor">
            <a:schemeClr val="tx1"/>
          </a:fontRef>
        </p:style>
      </p:cxnSp>
      <p:sp>
        <p:nvSpPr>
          <p:cNvPr id="90" name="Rectangle: Rounded Corners 89">
            <a:extLst>
              <a:ext uri="{FF2B5EF4-FFF2-40B4-BE49-F238E27FC236}">
                <a16:creationId xmlns:a16="http://schemas.microsoft.com/office/drawing/2014/main" id="{7C7D97B5-CB0A-4632-B5EC-DF3452596C53}"/>
              </a:ext>
            </a:extLst>
          </p:cNvPr>
          <p:cNvSpPr/>
          <p:nvPr/>
        </p:nvSpPr>
        <p:spPr>
          <a:xfrm>
            <a:off x="1044174" y="2994703"/>
            <a:ext cx="9485298" cy="2935565"/>
          </a:xfrm>
          <a:prstGeom prst="roundRect">
            <a:avLst>
              <a:gd name="adj" fmla="val 7180"/>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91" name="TextBox 90">
            <a:extLst>
              <a:ext uri="{FF2B5EF4-FFF2-40B4-BE49-F238E27FC236}">
                <a16:creationId xmlns:a16="http://schemas.microsoft.com/office/drawing/2014/main" id="{257B89BE-4E0F-46C5-B529-AC62EED0A69A}"/>
              </a:ext>
            </a:extLst>
          </p:cNvPr>
          <p:cNvSpPr txBox="1"/>
          <p:nvPr/>
        </p:nvSpPr>
        <p:spPr>
          <a:xfrm>
            <a:off x="1021114" y="5325516"/>
            <a:ext cx="2288063" cy="367264"/>
          </a:xfrm>
          <a:prstGeom prst="rect">
            <a:avLst/>
          </a:prstGeom>
          <a:noFill/>
        </p:spPr>
        <p:txBody>
          <a:bodyPr wrap="square" rtlCol="0">
            <a:spAutoFit/>
          </a:bodyPr>
          <a:lstStyle/>
          <a:p>
            <a:r>
              <a:rPr lang="en-US" sz="1000" dirty="0">
                <a:solidFill>
                  <a:schemeClr val="tx1">
                    <a:lumMod val="50000"/>
                    <a:lumOff val="50000"/>
                  </a:schemeClr>
                </a:solidFill>
              </a:rPr>
              <a:t>NET MARGIN</a:t>
            </a:r>
          </a:p>
        </p:txBody>
      </p:sp>
      <p:cxnSp>
        <p:nvCxnSpPr>
          <p:cNvPr id="92" name="Straight Connector 91">
            <a:extLst>
              <a:ext uri="{FF2B5EF4-FFF2-40B4-BE49-F238E27FC236}">
                <a16:creationId xmlns:a16="http://schemas.microsoft.com/office/drawing/2014/main" id="{C597C0CA-BB9B-45EC-8EC7-2827D1AE110F}"/>
              </a:ext>
            </a:extLst>
          </p:cNvPr>
          <p:cNvCxnSpPr>
            <a:cxnSpLocks/>
          </p:cNvCxnSpPr>
          <p:nvPr/>
        </p:nvCxnSpPr>
        <p:spPr>
          <a:xfrm>
            <a:off x="4988200" y="1590622"/>
            <a:ext cx="0" cy="4320545"/>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AA340BAF-CB3A-476D-98A4-DC6EDAA02CBB}"/>
              </a:ext>
            </a:extLst>
          </p:cNvPr>
          <p:cNvCxnSpPr>
            <a:cxnSpLocks/>
          </p:cNvCxnSpPr>
          <p:nvPr/>
        </p:nvCxnSpPr>
        <p:spPr>
          <a:xfrm>
            <a:off x="7598259" y="1898755"/>
            <a:ext cx="0" cy="4032769"/>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a:extLst>
              <a:ext uri="{FF2B5EF4-FFF2-40B4-BE49-F238E27FC236}">
                <a16:creationId xmlns:a16="http://schemas.microsoft.com/office/drawing/2014/main" id="{5786E503-126B-4777-8D2A-5EE0858B2119}"/>
              </a:ext>
            </a:extLst>
          </p:cNvPr>
          <p:cNvSpPr txBox="1"/>
          <p:nvPr/>
        </p:nvSpPr>
        <p:spPr>
          <a:xfrm>
            <a:off x="1040632" y="3411149"/>
            <a:ext cx="1281583" cy="367264"/>
          </a:xfrm>
          <a:prstGeom prst="rect">
            <a:avLst/>
          </a:prstGeom>
          <a:noFill/>
        </p:spPr>
        <p:txBody>
          <a:bodyPr wrap="square" rtlCol="0">
            <a:spAutoFit/>
          </a:bodyPr>
          <a:lstStyle/>
          <a:p>
            <a:r>
              <a:rPr lang="en-US" sz="1000" dirty="0">
                <a:solidFill>
                  <a:schemeClr val="tx1">
                    <a:lumMod val="50000"/>
                    <a:lumOff val="50000"/>
                  </a:schemeClr>
                </a:solidFill>
              </a:rPr>
              <a:t>REVENUE</a:t>
            </a:r>
          </a:p>
        </p:txBody>
      </p:sp>
      <p:sp>
        <p:nvSpPr>
          <p:cNvPr id="95" name="TextBox 94">
            <a:extLst>
              <a:ext uri="{FF2B5EF4-FFF2-40B4-BE49-F238E27FC236}">
                <a16:creationId xmlns:a16="http://schemas.microsoft.com/office/drawing/2014/main" id="{9D2F59EE-077A-4112-B8F6-9349524AA906}"/>
              </a:ext>
            </a:extLst>
          </p:cNvPr>
          <p:cNvSpPr txBox="1"/>
          <p:nvPr/>
        </p:nvSpPr>
        <p:spPr>
          <a:xfrm>
            <a:off x="5652748" y="1951873"/>
            <a:ext cx="1822097" cy="253916"/>
          </a:xfrm>
          <a:prstGeom prst="rect">
            <a:avLst/>
          </a:prstGeom>
          <a:noFill/>
        </p:spPr>
        <p:txBody>
          <a:bodyPr wrap="square" rtlCol="0">
            <a:spAutoFit/>
          </a:bodyPr>
          <a:lstStyle/>
          <a:p>
            <a:r>
              <a:rPr lang="en-US" sz="1050" b="1" i="1" dirty="0">
                <a:solidFill>
                  <a:schemeClr val="tx1">
                    <a:lumMod val="50000"/>
                    <a:lumOff val="50000"/>
                  </a:schemeClr>
                </a:solidFill>
              </a:rPr>
              <a:t>NURSE PRACTITIONER</a:t>
            </a:r>
          </a:p>
        </p:txBody>
      </p:sp>
      <p:sp>
        <p:nvSpPr>
          <p:cNvPr id="96" name="TextBox 95">
            <a:extLst>
              <a:ext uri="{FF2B5EF4-FFF2-40B4-BE49-F238E27FC236}">
                <a16:creationId xmlns:a16="http://schemas.microsoft.com/office/drawing/2014/main" id="{8DE75579-DB4B-4B77-B05E-664331BD4602}"/>
              </a:ext>
            </a:extLst>
          </p:cNvPr>
          <p:cNvSpPr txBox="1"/>
          <p:nvPr/>
        </p:nvSpPr>
        <p:spPr>
          <a:xfrm>
            <a:off x="7894762" y="1989367"/>
            <a:ext cx="3077585" cy="253916"/>
          </a:xfrm>
          <a:prstGeom prst="rect">
            <a:avLst/>
          </a:prstGeom>
          <a:noFill/>
        </p:spPr>
        <p:txBody>
          <a:bodyPr wrap="square" rtlCol="0">
            <a:spAutoFit/>
          </a:bodyPr>
          <a:lstStyle/>
          <a:p>
            <a:r>
              <a:rPr lang="en-US" sz="1050" b="1" i="1" dirty="0">
                <a:solidFill>
                  <a:schemeClr val="tx1">
                    <a:lumMod val="50000"/>
                    <a:lumOff val="50000"/>
                  </a:schemeClr>
                </a:solidFill>
              </a:rPr>
              <a:t>LICENSED PROFESSIONAL COUNSELLOR</a:t>
            </a:r>
          </a:p>
        </p:txBody>
      </p:sp>
      <p:sp>
        <p:nvSpPr>
          <p:cNvPr id="97" name="TextBox 96">
            <a:extLst>
              <a:ext uri="{FF2B5EF4-FFF2-40B4-BE49-F238E27FC236}">
                <a16:creationId xmlns:a16="http://schemas.microsoft.com/office/drawing/2014/main" id="{93A45B7B-C475-48C3-8874-96C164BE6B2E}"/>
              </a:ext>
            </a:extLst>
          </p:cNvPr>
          <p:cNvSpPr txBox="1"/>
          <p:nvPr/>
        </p:nvSpPr>
        <p:spPr>
          <a:xfrm>
            <a:off x="1034541" y="4243920"/>
            <a:ext cx="1443090" cy="367264"/>
          </a:xfrm>
          <a:prstGeom prst="rect">
            <a:avLst/>
          </a:prstGeom>
          <a:noFill/>
        </p:spPr>
        <p:txBody>
          <a:bodyPr wrap="square" rtlCol="0">
            <a:spAutoFit/>
          </a:bodyPr>
          <a:lstStyle/>
          <a:p>
            <a:r>
              <a:rPr lang="en-US" sz="1000" dirty="0">
                <a:solidFill>
                  <a:schemeClr val="tx1">
                    <a:lumMod val="50000"/>
                    <a:lumOff val="50000"/>
                  </a:schemeClr>
                </a:solidFill>
              </a:rPr>
              <a:t>EXPENSES</a:t>
            </a:r>
          </a:p>
        </p:txBody>
      </p:sp>
      <p:cxnSp>
        <p:nvCxnSpPr>
          <p:cNvPr id="98" name="Straight Connector 97">
            <a:extLst>
              <a:ext uri="{FF2B5EF4-FFF2-40B4-BE49-F238E27FC236}">
                <a16:creationId xmlns:a16="http://schemas.microsoft.com/office/drawing/2014/main" id="{FF1B6AB8-016D-4129-BFA7-BB79602BAE84}"/>
              </a:ext>
            </a:extLst>
          </p:cNvPr>
          <p:cNvCxnSpPr>
            <a:cxnSpLocks/>
          </p:cNvCxnSpPr>
          <p:nvPr/>
        </p:nvCxnSpPr>
        <p:spPr>
          <a:xfrm>
            <a:off x="1044174" y="3839022"/>
            <a:ext cx="9473043" cy="0"/>
          </a:xfrm>
          <a:prstGeom prst="line">
            <a:avLst/>
          </a:prstGeom>
        </p:spPr>
        <p:style>
          <a:lnRef idx="2">
            <a:schemeClr val="accent1"/>
          </a:lnRef>
          <a:fillRef idx="0">
            <a:schemeClr val="accent1"/>
          </a:fillRef>
          <a:effectRef idx="1">
            <a:schemeClr val="accent1"/>
          </a:effectRef>
          <a:fontRef idx="minor">
            <a:schemeClr val="tx1"/>
          </a:fontRef>
        </p:style>
      </p:cxnSp>
      <p:sp>
        <p:nvSpPr>
          <p:cNvPr id="99" name="TextBox 98">
            <a:extLst>
              <a:ext uri="{FF2B5EF4-FFF2-40B4-BE49-F238E27FC236}">
                <a16:creationId xmlns:a16="http://schemas.microsoft.com/office/drawing/2014/main" id="{7F6924E4-AFDE-4448-8337-CB92F35BD901}"/>
              </a:ext>
            </a:extLst>
          </p:cNvPr>
          <p:cNvSpPr txBox="1"/>
          <p:nvPr/>
        </p:nvSpPr>
        <p:spPr>
          <a:xfrm>
            <a:off x="3409417" y="3481264"/>
            <a:ext cx="1544201" cy="338554"/>
          </a:xfrm>
          <a:prstGeom prst="rect">
            <a:avLst/>
          </a:prstGeom>
          <a:noFill/>
        </p:spPr>
        <p:txBody>
          <a:bodyPr wrap="square" rtlCol="0">
            <a:spAutoFit/>
          </a:bodyPr>
          <a:lstStyle/>
          <a:p>
            <a:r>
              <a:rPr lang="en-US" sz="1600" b="1" dirty="0"/>
              <a:t>$31,320*</a:t>
            </a:r>
          </a:p>
        </p:txBody>
      </p:sp>
      <p:sp>
        <p:nvSpPr>
          <p:cNvPr id="100" name="TextBox 99">
            <a:extLst>
              <a:ext uri="{FF2B5EF4-FFF2-40B4-BE49-F238E27FC236}">
                <a16:creationId xmlns:a16="http://schemas.microsoft.com/office/drawing/2014/main" id="{E025BB3F-80DB-4745-9AD0-3A7EB1800E3C}"/>
              </a:ext>
            </a:extLst>
          </p:cNvPr>
          <p:cNvSpPr txBox="1"/>
          <p:nvPr/>
        </p:nvSpPr>
        <p:spPr>
          <a:xfrm>
            <a:off x="5683961" y="3484855"/>
            <a:ext cx="1379839" cy="338554"/>
          </a:xfrm>
          <a:prstGeom prst="rect">
            <a:avLst/>
          </a:prstGeom>
          <a:noFill/>
        </p:spPr>
        <p:txBody>
          <a:bodyPr wrap="square" rtlCol="0">
            <a:spAutoFit/>
          </a:bodyPr>
          <a:lstStyle/>
          <a:p>
            <a:r>
              <a:rPr lang="en-US" sz="1600" b="1" dirty="0"/>
              <a:t>$45,820*</a:t>
            </a:r>
          </a:p>
        </p:txBody>
      </p:sp>
      <p:sp>
        <p:nvSpPr>
          <p:cNvPr id="101" name="TextBox 100">
            <a:extLst>
              <a:ext uri="{FF2B5EF4-FFF2-40B4-BE49-F238E27FC236}">
                <a16:creationId xmlns:a16="http://schemas.microsoft.com/office/drawing/2014/main" id="{7100334C-A93E-4E7D-A7C7-1AE1E3EEDAC2}"/>
              </a:ext>
            </a:extLst>
          </p:cNvPr>
          <p:cNvSpPr txBox="1"/>
          <p:nvPr/>
        </p:nvSpPr>
        <p:spPr>
          <a:xfrm>
            <a:off x="8480669" y="3473909"/>
            <a:ext cx="1335604" cy="338554"/>
          </a:xfrm>
          <a:prstGeom prst="rect">
            <a:avLst/>
          </a:prstGeom>
          <a:noFill/>
        </p:spPr>
        <p:txBody>
          <a:bodyPr wrap="square" rtlCol="0">
            <a:spAutoFit/>
          </a:bodyPr>
          <a:lstStyle/>
          <a:p>
            <a:r>
              <a:rPr lang="en-US" sz="1600" b="1" dirty="0"/>
              <a:t>$70,760*</a:t>
            </a:r>
          </a:p>
        </p:txBody>
      </p:sp>
      <p:sp>
        <p:nvSpPr>
          <p:cNvPr id="102" name="TextBox 101">
            <a:extLst>
              <a:ext uri="{FF2B5EF4-FFF2-40B4-BE49-F238E27FC236}">
                <a16:creationId xmlns:a16="http://schemas.microsoft.com/office/drawing/2014/main" id="{B4E8F8FA-ACF5-46BA-AD4F-1F791708BC71}"/>
              </a:ext>
            </a:extLst>
          </p:cNvPr>
          <p:cNvSpPr txBox="1"/>
          <p:nvPr/>
        </p:nvSpPr>
        <p:spPr>
          <a:xfrm>
            <a:off x="1846594" y="3876469"/>
            <a:ext cx="1319482" cy="230832"/>
          </a:xfrm>
          <a:prstGeom prst="rect">
            <a:avLst/>
          </a:prstGeom>
          <a:noFill/>
        </p:spPr>
        <p:txBody>
          <a:bodyPr wrap="square" rtlCol="0">
            <a:spAutoFit/>
          </a:bodyPr>
          <a:lstStyle/>
          <a:p>
            <a:r>
              <a:rPr lang="en-US" sz="900" i="1" dirty="0">
                <a:solidFill>
                  <a:schemeClr val="tx1">
                    <a:lumMod val="50000"/>
                    <a:lumOff val="50000"/>
                  </a:schemeClr>
                </a:solidFill>
              </a:rPr>
              <a:t>NP’s Service Cost</a:t>
            </a:r>
          </a:p>
        </p:txBody>
      </p:sp>
      <p:sp>
        <p:nvSpPr>
          <p:cNvPr id="103" name="TextBox 102">
            <a:extLst>
              <a:ext uri="{FF2B5EF4-FFF2-40B4-BE49-F238E27FC236}">
                <a16:creationId xmlns:a16="http://schemas.microsoft.com/office/drawing/2014/main" id="{33C473E5-91A3-4368-B223-CD77DFCE7D12}"/>
              </a:ext>
            </a:extLst>
          </p:cNvPr>
          <p:cNvSpPr txBox="1"/>
          <p:nvPr/>
        </p:nvSpPr>
        <p:spPr>
          <a:xfrm>
            <a:off x="1720456" y="4124236"/>
            <a:ext cx="1443089" cy="230832"/>
          </a:xfrm>
          <a:prstGeom prst="rect">
            <a:avLst/>
          </a:prstGeom>
          <a:noFill/>
        </p:spPr>
        <p:txBody>
          <a:bodyPr wrap="square" rtlCol="0">
            <a:spAutoFit/>
          </a:bodyPr>
          <a:lstStyle/>
          <a:p>
            <a:r>
              <a:rPr lang="en-US" sz="900" i="1" dirty="0">
                <a:solidFill>
                  <a:schemeClr val="tx1">
                    <a:lumMod val="50000"/>
                    <a:lumOff val="50000"/>
                  </a:schemeClr>
                </a:solidFill>
              </a:rPr>
              <a:t>Administrative Cost</a:t>
            </a:r>
          </a:p>
        </p:txBody>
      </p:sp>
      <p:sp>
        <p:nvSpPr>
          <p:cNvPr id="104" name="TextBox 103">
            <a:extLst>
              <a:ext uri="{FF2B5EF4-FFF2-40B4-BE49-F238E27FC236}">
                <a16:creationId xmlns:a16="http://schemas.microsoft.com/office/drawing/2014/main" id="{C218FB85-0931-4385-80A9-392A8A6CF563}"/>
              </a:ext>
            </a:extLst>
          </p:cNvPr>
          <p:cNvSpPr txBox="1"/>
          <p:nvPr/>
        </p:nvSpPr>
        <p:spPr>
          <a:xfrm>
            <a:off x="3489812" y="3846611"/>
            <a:ext cx="799692" cy="246221"/>
          </a:xfrm>
          <a:prstGeom prst="rect">
            <a:avLst/>
          </a:prstGeom>
          <a:noFill/>
        </p:spPr>
        <p:txBody>
          <a:bodyPr wrap="square" rtlCol="0">
            <a:spAutoFit/>
          </a:bodyPr>
          <a:lstStyle/>
          <a:p>
            <a:r>
              <a:rPr lang="en-US" sz="1000" dirty="0">
                <a:solidFill>
                  <a:schemeClr val="tx1">
                    <a:lumMod val="50000"/>
                    <a:lumOff val="50000"/>
                  </a:schemeClr>
                </a:solidFill>
              </a:rPr>
              <a:t>$ </a:t>
            </a:r>
            <a:r>
              <a:rPr lang="en-US" sz="1000" i="1" dirty="0">
                <a:solidFill>
                  <a:schemeClr val="tx1">
                    <a:lumMod val="50000"/>
                    <a:lumOff val="50000"/>
                  </a:schemeClr>
                </a:solidFill>
              </a:rPr>
              <a:t>18,429</a:t>
            </a:r>
          </a:p>
        </p:txBody>
      </p:sp>
      <p:cxnSp>
        <p:nvCxnSpPr>
          <p:cNvPr id="105" name="Straight Connector 104">
            <a:extLst>
              <a:ext uri="{FF2B5EF4-FFF2-40B4-BE49-F238E27FC236}">
                <a16:creationId xmlns:a16="http://schemas.microsoft.com/office/drawing/2014/main" id="{E82050E0-B4FD-4F0B-8F70-C3DB3A218E40}"/>
              </a:ext>
            </a:extLst>
          </p:cNvPr>
          <p:cNvCxnSpPr>
            <a:cxnSpLocks/>
          </p:cNvCxnSpPr>
          <p:nvPr/>
        </p:nvCxnSpPr>
        <p:spPr>
          <a:xfrm>
            <a:off x="2764585" y="4104250"/>
            <a:ext cx="7735471" cy="14113"/>
          </a:xfrm>
          <a:prstGeom prst="line">
            <a:avLst/>
          </a:prstGeom>
          <a:ln w="9525" cap="flat" cmpd="sng" algn="ctr">
            <a:solidFill>
              <a:schemeClr val="tx1">
                <a:lumMod val="50000"/>
                <a:lumOff val="50000"/>
              </a:schemeClr>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6" name="Straight Connector 105">
            <a:extLst>
              <a:ext uri="{FF2B5EF4-FFF2-40B4-BE49-F238E27FC236}">
                <a16:creationId xmlns:a16="http://schemas.microsoft.com/office/drawing/2014/main" id="{CEECB9E6-102D-4AC0-96B6-0DB37F1A149E}"/>
              </a:ext>
            </a:extLst>
          </p:cNvPr>
          <p:cNvCxnSpPr>
            <a:cxnSpLocks/>
          </p:cNvCxnSpPr>
          <p:nvPr/>
        </p:nvCxnSpPr>
        <p:spPr>
          <a:xfrm flipV="1">
            <a:off x="2764585" y="4385980"/>
            <a:ext cx="7752630" cy="1551"/>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22DA014C-CFE6-4A78-9D04-8FEFFCDADB31}"/>
              </a:ext>
            </a:extLst>
          </p:cNvPr>
          <p:cNvCxnSpPr>
            <a:cxnSpLocks/>
          </p:cNvCxnSpPr>
          <p:nvPr/>
        </p:nvCxnSpPr>
        <p:spPr>
          <a:xfrm flipV="1">
            <a:off x="2759987" y="4353737"/>
            <a:ext cx="7769485" cy="545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009A371A-7139-4FB6-927F-AD593476742E}"/>
              </a:ext>
            </a:extLst>
          </p:cNvPr>
          <p:cNvSpPr txBox="1"/>
          <p:nvPr/>
        </p:nvSpPr>
        <p:spPr>
          <a:xfrm>
            <a:off x="3431198" y="4514413"/>
            <a:ext cx="1281583" cy="338554"/>
          </a:xfrm>
          <a:prstGeom prst="rect">
            <a:avLst/>
          </a:prstGeom>
          <a:noFill/>
        </p:spPr>
        <p:txBody>
          <a:bodyPr wrap="square" rtlCol="0">
            <a:spAutoFit/>
          </a:bodyPr>
          <a:lstStyle/>
          <a:p>
            <a:r>
              <a:rPr lang="en-US" sz="1600" b="1" dirty="0"/>
              <a:t>$29,808</a:t>
            </a:r>
          </a:p>
        </p:txBody>
      </p:sp>
      <p:sp>
        <p:nvSpPr>
          <p:cNvPr id="109" name="TextBox 108">
            <a:extLst>
              <a:ext uri="{FF2B5EF4-FFF2-40B4-BE49-F238E27FC236}">
                <a16:creationId xmlns:a16="http://schemas.microsoft.com/office/drawing/2014/main" id="{899031B0-EE65-4EA5-9192-92E55A62CB28}"/>
              </a:ext>
            </a:extLst>
          </p:cNvPr>
          <p:cNvSpPr txBox="1"/>
          <p:nvPr/>
        </p:nvSpPr>
        <p:spPr>
          <a:xfrm>
            <a:off x="5730398" y="4544188"/>
            <a:ext cx="1281583" cy="338554"/>
          </a:xfrm>
          <a:prstGeom prst="rect">
            <a:avLst/>
          </a:prstGeom>
          <a:noFill/>
        </p:spPr>
        <p:txBody>
          <a:bodyPr wrap="square" rtlCol="0">
            <a:spAutoFit/>
          </a:bodyPr>
          <a:lstStyle/>
          <a:p>
            <a:r>
              <a:rPr lang="en-US" sz="1600" b="1" dirty="0"/>
              <a:t>$40,865</a:t>
            </a:r>
          </a:p>
        </p:txBody>
      </p:sp>
      <p:sp>
        <p:nvSpPr>
          <p:cNvPr id="110" name="TextBox 109">
            <a:extLst>
              <a:ext uri="{FF2B5EF4-FFF2-40B4-BE49-F238E27FC236}">
                <a16:creationId xmlns:a16="http://schemas.microsoft.com/office/drawing/2014/main" id="{E0911818-ACA6-48EC-A4B8-7A96D81C8637}"/>
              </a:ext>
            </a:extLst>
          </p:cNvPr>
          <p:cNvSpPr txBox="1"/>
          <p:nvPr/>
        </p:nvSpPr>
        <p:spPr>
          <a:xfrm>
            <a:off x="8534690" y="4542633"/>
            <a:ext cx="1281583" cy="338554"/>
          </a:xfrm>
          <a:prstGeom prst="rect">
            <a:avLst/>
          </a:prstGeom>
          <a:noFill/>
        </p:spPr>
        <p:txBody>
          <a:bodyPr wrap="square" rtlCol="0">
            <a:spAutoFit/>
          </a:bodyPr>
          <a:lstStyle/>
          <a:p>
            <a:r>
              <a:rPr lang="en-US" sz="1600" b="1" dirty="0"/>
              <a:t>$27,885</a:t>
            </a:r>
          </a:p>
        </p:txBody>
      </p:sp>
      <p:sp>
        <p:nvSpPr>
          <p:cNvPr id="111" name="TextBox 110">
            <a:extLst>
              <a:ext uri="{FF2B5EF4-FFF2-40B4-BE49-F238E27FC236}">
                <a16:creationId xmlns:a16="http://schemas.microsoft.com/office/drawing/2014/main" id="{F0BE646A-FA71-4677-8975-E827E20121A0}"/>
              </a:ext>
            </a:extLst>
          </p:cNvPr>
          <p:cNvSpPr txBox="1"/>
          <p:nvPr/>
        </p:nvSpPr>
        <p:spPr>
          <a:xfrm>
            <a:off x="3494465" y="4112082"/>
            <a:ext cx="799692" cy="246221"/>
          </a:xfrm>
          <a:prstGeom prst="rect">
            <a:avLst/>
          </a:prstGeom>
          <a:noFill/>
        </p:spPr>
        <p:txBody>
          <a:bodyPr wrap="square" rtlCol="0">
            <a:spAutoFit/>
          </a:bodyPr>
          <a:lstStyle/>
          <a:p>
            <a:r>
              <a:rPr lang="en-US" sz="1000" dirty="0">
                <a:solidFill>
                  <a:schemeClr val="tx1">
                    <a:lumMod val="50000"/>
                    <a:lumOff val="50000"/>
                  </a:schemeClr>
                </a:solidFill>
              </a:rPr>
              <a:t>$ </a:t>
            </a:r>
            <a:r>
              <a:rPr lang="en-US" sz="1000" i="1" dirty="0">
                <a:solidFill>
                  <a:schemeClr val="tx1">
                    <a:lumMod val="50000"/>
                    <a:lumOff val="50000"/>
                  </a:schemeClr>
                </a:solidFill>
              </a:rPr>
              <a:t>11,378</a:t>
            </a:r>
          </a:p>
        </p:txBody>
      </p:sp>
      <p:cxnSp>
        <p:nvCxnSpPr>
          <p:cNvPr id="112" name="Straight Connector 111">
            <a:extLst>
              <a:ext uri="{FF2B5EF4-FFF2-40B4-BE49-F238E27FC236}">
                <a16:creationId xmlns:a16="http://schemas.microsoft.com/office/drawing/2014/main" id="{9E2DB5F6-9572-436B-A70D-092921F18750}"/>
              </a:ext>
            </a:extLst>
          </p:cNvPr>
          <p:cNvCxnSpPr>
            <a:cxnSpLocks/>
          </p:cNvCxnSpPr>
          <p:nvPr/>
        </p:nvCxnSpPr>
        <p:spPr>
          <a:xfrm>
            <a:off x="1030473" y="5123971"/>
            <a:ext cx="947739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633A5D24-BA97-4D92-8585-508D628F0A7B}"/>
              </a:ext>
            </a:extLst>
          </p:cNvPr>
          <p:cNvCxnSpPr>
            <a:cxnSpLocks/>
          </p:cNvCxnSpPr>
          <p:nvPr/>
        </p:nvCxnSpPr>
        <p:spPr>
          <a:xfrm>
            <a:off x="1030473" y="5030796"/>
            <a:ext cx="9477390" cy="0"/>
          </a:xfrm>
          <a:prstGeom prst="line">
            <a:avLst/>
          </a:prstGeom>
        </p:spPr>
        <p:style>
          <a:lnRef idx="2">
            <a:schemeClr val="accent1"/>
          </a:lnRef>
          <a:fillRef idx="0">
            <a:schemeClr val="accent1"/>
          </a:fillRef>
          <a:effectRef idx="1">
            <a:schemeClr val="accent1"/>
          </a:effectRef>
          <a:fontRef idx="minor">
            <a:schemeClr val="tx1"/>
          </a:fontRef>
        </p:style>
      </p:cxnSp>
      <p:sp>
        <p:nvSpPr>
          <p:cNvPr id="114" name="TextBox 113">
            <a:extLst>
              <a:ext uri="{FF2B5EF4-FFF2-40B4-BE49-F238E27FC236}">
                <a16:creationId xmlns:a16="http://schemas.microsoft.com/office/drawing/2014/main" id="{243FA8AE-C261-4886-85C5-8890F2B98D02}"/>
              </a:ext>
            </a:extLst>
          </p:cNvPr>
          <p:cNvSpPr txBox="1"/>
          <p:nvPr/>
        </p:nvSpPr>
        <p:spPr>
          <a:xfrm>
            <a:off x="3376873" y="5261286"/>
            <a:ext cx="1563544" cy="596805"/>
          </a:xfrm>
          <a:prstGeom prst="rect">
            <a:avLst/>
          </a:prstGeom>
          <a:noFill/>
        </p:spPr>
        <p:txBody>
          <a:bodyPr wrap="square" rtlCol="0">
            <a:spAutoFit/>
          </a:bodyPr>
          <a:lstStyle/>
          <a:p>
            <a:r>
              <a:rPr lang="en-US" sz="2000" b="1" dirty="0">
                <a:solidFill>
                  <a:srgbClr val="00B050"/>
                </a:solidFill>
              </a:rPr>
              <a:t>$1,512</a:t>
            </a:r>
          </a:p>
        </p:txBody>
      </p:sp>
      <p:sp>
        <p:nvSpPr>
          <p:cNvPr id="115" name="TextBox 114">
            <a:extLst>
              <a:ext uri="{FF2B5EF4-FFF2-40B4-BE49-F238E27FC236}">
                <a16:creationId xmlns:a16="http://schemas.microsoft.com/office/drawing/2014/main" id="{09F82A04-7F94-4305-AED0-99FE748771CD}"/>
              </a:ext>
            </a:extLst>
          </p:cNvPr>
          <p:cNvSpPr txBox="1"/>
          <p:nvPr/>
        </p:nvSpPr>
        <p:spPr>
          <a:xfrm>
            <a:off x="5698629" y="5268776"/>
            <a:ext cx="1491587" cy="596805"/>
          </a:xfrm>
          <a:prstGeom prst="rect">
            <a:avLst/>
          </a:prstGeom>
          <a:noFill/>
        </p:spPr>
        <p:txBody>
          <a:bodyPr wrap="square" rtlCol="0">
            <a:spAutoFit/>
          </a:bodyPr>
          <a:lstStyle/>
          <a:p>
            <a:r>
              <a:rPr lang="en-US" sz="2000" b="1" dirty="0">
                <a:solidFill>
                  <a:srgbClr val="00B050"/>
                </a:solidFill>
              </a:rPr>
              <a:t>$4,955</a:t>
            </a:r>
          </a:p>
        </p:txBody>
      </p:sp>
      <p:sp>
        <p:nvSpPr>
          <p:cNvPr id="116" name="TextBox 115">
            <a:extLst>
              <a:ext uri="{FF2B5EF4-FFF2-40B4-BE49-F238E27FC236}">
                <a16:creationId xmlns:a16="http://schemas.microsoft.com/office/drawing/2014/main" id="{430E82EB-0AC3-431B-9AF6-AE6E8D251661}"/>
              </a:ext>
            </a:extLst>
          </p:cNvPr>
          <p:cNvSpPr txBox="1"/>
          <p:nvPr/>
        </p:nvSpPr>
        <p:spPr>
          <a:xfrm>
            <a:off x="8437568" y="5292147"/>
            <a:ext cx="1529965" cy="596805"/>
          </a:xfrm>
          <a:prstGeom prst="rect">
            <a:avLst/>
          </a:prstGeom>
          <a:noFill/>
        </p:spPr>
        <p:txBody>
          <a:bodyPr wrap="square" rtlCol="0">
            <a:spAutoFit/>
          </a:bodyPr>
          <a:lstStyle/>
          <a:p>
            <a:r>
              <a:rPr lang="en-US" sz="2000" b="1" dirty="0">
                <a:solidFill>
                  <a:srgbClr val="00B050"/>
                </a:solidFill>
              </a:rPr>
              <a:t>$42,875</a:t>
            </a:r>
          </a:p>
        </p:txBody>
      </p:sp>
      <p:sp>
        <p:nvSpPr>
          <p:cNvPr id="117" name="TextBox 116">
            <a:extLst>
              <a:ext uri="{FF2B5EF4-FFF2-40B4-BE49-F238E27FC236}">
                <a16:creationId xmlns:a16="http://schemas.microsoft.com/office/drawing/2014/main" id="{9CDC948A-F3FA-497A-BD68-E157139F1057}"/>
              </a:ext>
            </a:extLst>
          </p:cNvPr>
          <p:cNvSpPr txBox="1"/>
          <p:nvPr/>
        </p:nvSpPr>
        <p:spPr>
          <a:xfrm>
            <a:off x="5962022" y="3846611"/>
            <a:ext cx="799692" cy="246221"/>
          </a:xfrm>
          <a:prstGeom prst="rect">
            <a:avLst/>
          </a:prstGeom>
          <a:noFill/>
        </p:spPr>
        <p:txBody>
          <a:bodyPr wrap="square" rtlCol="0">
            <a:spAutoFit/>
          </a:bodyPr>
          <a:lstStyle/>
          <a:p>
            <a:r>
              <a:rPr lang="en-US" sz="1000" dirty="0">
                <a:solidFill>
                  <a:schemeClr val="tx1">
                    <a:lumMod val="50000"/>
                    <a:lumOff val="50000"/>
                  </a:schemeClr>
                </a:solidFill>
              </a:rPr>
              <a:t>$ </a:t>
            </a:r>
            <a:r>
              <a:rPr lang="en-US" sz="1000" i="1" dirty="0">
                <a:solidFill>
                  <a:schemeClr val="tx1">
                    <a:lumMod val="50000"/>
                    <a:lumOff val="50000"/>
                  </a:schemeClr>
                </a:solidFill>
              </a:rPr>
              <a:t>27,644</a:t>
            </a:r>
          </a:p>
        </p:txBody>
      </p:sp>
      <p:sp>
        <p:nvSpPr>
          <p:cNvPr id="118" name="TextBox 117">
            <a:extLst>
              <a:ext uri="{FF2B5EF4-FFF2-40B4-BE49-F238E27FC236}">
                <a16:creationId xmlns:a16="http://schemas.microsoft.com/office/drawing/2014/main" id="{3443A741-F6DB-47AF-913E-1E9499F04513}"/>
              </a:ext>
            </a:extLst>
          </p:cNvPr>
          <p:cNvSpPr txBox="1"/>
          <p:nvPr/>
        </p:nvSpPr>
        <p:spPr>
          <a:xfrm>
            <a:off x="5962022" y="4099105"/>
            <a:ext cx="799692" cy="246221"/>
          </a:xfrm>
          <a:prstGeom prst="rect">
            <a:avLst/>
          </a:prstGeom>
          <a:noFill/>
        </p:spPr>
        <p:txBody>
          <a:bodyPr wrap="square" rtlCol="0">
            <a:spAutoFit/>
          </a:bodyPr>
          <a:lstStyle/>
          <a:p>
            <a:r>
              <a:rPr lang="en-US" sz="1000" i="1" dirty="0">
                <a:solidFill>
                  <a:schemeClr val="tx1">
                    <a:lumMod val="50000"/>
                    <a:lumOff val="50000"/>
                  </a:schemeClr>
                </a:solidFill>
              </a:rPr>
              <a:t>$ 13,221</a:t>
            </a:r>
          </a:p>
        </p:txBody>
      </p:sp>
      <p:sp>
        <p:nvSpPr>
          <p:cNvPr id="119" name="TextBox 118">
            <a:extLst>
              <a:ext uri="{FF2B5EF4-FFF2-40B4-BE49-F238E27FC236}">
                <a16:creationId xmlns:a16="http://schemas.microsoft.com/office/drawing/2014/main" id="{7FC0E381-69B2-4EA1-86C8-F51CEA89821A}"/>
              </a:ext>
            </a:extLst>
          </p:cNvPr>
          <p:cNvSpPr txBox="1"/>
          <p:nvPr/>
        </p:nvSpPr>
        <p:spPr>
          <a:xfrm>
            <a:off x="8798467" y="3856412"/>
            <a:ext cx="799692" cy="246221"/>
          </a:xfrm>
          <a:prstGeom prst="rect">
            <a:avLst/>
          </a:prstGeom>
          <a:noFill/>
        </p:spPr>
        <p:txBody>
          <a:bodyPr wrap="square" rtlCol="0">
            <a:spAutoFit/>
          </a:bodyPr>
          <a:lstStyle/>
          <a:p>
            <a:r>
              <a:rPr lang="en-US" sz="1000" i="1" dirty="0">
                <a:solidFill>
                  <a:schemeClr val="tx1">
                    <a:lumMod val="50000"/>
                    <a:lumOff val="50000"/>
                  </a:schemeClr>
                </a:solidFill>
              </a:rPr>
              <a:t>$ 16,827</a:t>
            </a:r>
          </a:p>
        </p:txBody>
      </p:sp>
      <p:sp>
        <p:nvSpPr>
          <p:cNvPr id="120" name="TextBox 119">
            <a:extLst>
              <a:ext uri="{FF2B5EF4-FFF2-40B4-BE49-F238E27FC236}">
                <a16:creationId xmlns:a16="http://schemas.microsoft.com/office/drawing/2014/main" id="{780E5A0A-3581-4B0F-ADF5-8C8C5365E22D}"/>
              </a:ext>
            </a:extLst>
          </p:cNvPr>
          <p:cNvSpPr txBox="1"/>
          <p:nvPr/>
        </p:nvSpPr>
        <p:spPr>
          <a:xfrm>
            <a:off x="8814574" y="4092136"/>
            <a:ext cx="799692" cy="246221"/>
          </a:xfrm>
          <a:prstGeom prst="rect">
            <a:avLst/>
          </a:prstGeom>
          <a:noFill/>
        </p:spPr>
        <p:txBody>
          <a:bodyPr wrap="square" rtlCol="0">
            <a:spAutoFit/>
          </a:bodyPr>
          <a:lstStyle/>
          <a:p>
            <a:r>
              <a:rPr lang="en-US" sz="1000" i="1" dirty="0">
                <a:solidFill>
                  <a:schemeClr val="tx1">
                    <a:lumMod val="50000"/>
                    <a:lumOff val="50000"/>
                  </a:schemeClr>
                </a:solidFill>
              </a:rPr>
              <a:t>$ 11,058</a:t>
            </a:r>
          </a:p>
        </p:txBody>
      </p:sp>
      <p:sp>
        <p:nvSpPr>
          <p:cNvPr id="121" name="Rectangle: Rounded Corners 120">
            <a:extLst>
              <a:ext uri="{FF2B5EF4-FFF2-40B4-BE49-F238E27FC236}">
                <a16:creationId xmlns:a16="http://schemas.microsoft.com/office/drawing/2014/main" id="{B9AD3B98-6FDB-453B-92E6-0F2BAAC8B4A3}"/>
              </a:ext>
            </a:extLst>
          </p:cNvPr>
          <p:cNvSpPr/>
          <p:nvPr/>
        </p:nvSpPr>
        <p:spPr>
          <a:xfrm>
            <a:off x="3095796" y="2255226"/>
            <a:ext cx="1396457" cy="6331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TextBox 121">
            <a:extLst>
              <a:ext uri="{FF2B5EF4-FFF2-40B4-BE49-F238E27FC236}">
                <a16:creationId xmlns:a16="http://schemas.microsoft.com/office/drawing/2014/main" id="{C2EA7650-A182-4352-83EB-85CF64BE5311}"/>
              </a:ext>
            </a:extLst>
          </p:cNvPr>
          <p:cNvSpPr txBox="1"/>
          <p:nvPr/>
        </p:nvSpPr>
        <p:spPr>
          <a:xfrm>
            <a:off x="3409490" y="2252964"/>
            <a:ext cx="1507521" cy="688621"/>
          </a:xfrm>
          <a:prstGeom prst="rect">
            <a:avLst/>
          </a:prstGeom>
          <a:noFill/>
        </p:spPr>
        <p:txBody>
          <a:bodyPr wrap="square" rtlCol="0">
            <a:spAutoFit/>
          </a:bodyPr>
          <a:lstStyle/>
          <a:p>
            <a:r>
              <a:rPr lang="en-US" sz="2400" b="1" dirty="0">
                <a:solidFill>
                  <a:schemeClr val="bg1"/>
                </a:solidFill>
              </a:rPr>
              <a:t>1000</a:t>
            </a:r>
          </a:p>
        </p:txBody>
      </p:sp>
      <p:sp>
        <p:nvSpPr>
          <p:cNvPr id="123" name="Rectangle: Rounded Corners 122">
            <a:extLst>
              <a:ext uri="{FF2B5EF4-FFF2-40B4-BE49-F238E27FC236}">
                <a16:creationId xmlns:a16="http://schemas.microsoft.com/office/drawing/2014/main" id="{5DA6A96E-4D23-4C1B-BCCE-C2C0CEAC4F07}"/>
              </a:ext>
            </a:extLst>
          </p:cNvPr>
          <p:cNvSpPr/>
          <p:nvPr/>
        </p:nvSpPr>
        <p:spPr>
          <a:xfrm>
            <a:off x="5604530" y="2259601"/>
            <a:ext cx="1396457" cy="6287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TextBox 123">
            <a:extLst>
              <a:ext uri="{FF2B5EF4-FFF2-40B4-BE49-F238E27FC236}">
                <a16:creationId xmlns:a16="http://schemas.microsoft.com/office/drawing/2014/main" id="{7C95B2FA-8AFC-4E47-A014-BF2B79E2F120}"/>
              </a:ext>
            </a:extLst>
          </p:cNvPr>
          <p:cNvSpPr txBox="1"/>
          <p:nvPr/>
        </p:nvSpPr>
        <p:spPr>
          <a:xfrm>
            <a:off x="5926711" y="2245293"/>
            <a:ext cx="1239175" cy="688621"/>
          </a:xfrm>
          <a:prstGeom prst="rect">
            <a:avLst/>
          </a:prstGeom>
          <a:noFill/>
        </p:spPr>
        <p:txBody>
          <a:bodyPr wrap="square" rtlCol="0">
            <a:spAutoFit/>
          </a:bodyPr>
          <a:lstStyle/>
          <a:p>
            <a:r>
              <a:rPr lang="en-US" sz="2400" b="1" dirty="0">
                <a:solidFill>
                  <a:schemeClr val="bg1"/>
                </a:solidFill>
              </a:rPr>
              <a:t>1000</a:t>
            </a:r>
          </a:p>
        </p:txBody>
      </p:sp>
      <p:sp>
        <p:nvSpPr>
          <p:cNvPr id="125" name="Rectangle: Rounded Corners 124">
            <a:extLst>
              <a:ext uri="{FF2B5EF4-FFF2-40B4-BE49-F238E27FC236}">
                <a16:creationId xmlns:a16="http://schemas.microsoft.com/office/drawing/2014/main" id="{39A1CB71-03E0-40AF-8937-875412EA252D}"/>
              </a:ext>
            </a:extLst>
          </p:cNvPr>
          <p:cNvSpPr/>
          <p:nvPr/>
        </p:nvSpPr>
        <p:spPr>
          <a:xfrm>
            <a:off x="8372163" y="2255227"/>
            <a:ext cx="1396457" cy="6299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TextBox 125">
            <a:extLst>
              <a:ext uri="{FF2B5EF4-FFF2-40B4-BE49-F238E27FC236}">
                <a16:creationId xmlns:a16="http://schemas.microsoft.com/office/drawing/2014/main" id="{4A4D5AAA-0C79-40F9-8A96-AA0DCA31C5B8}"/>
              </a:ext>
            </a:extLst>
          </p:cNvPr>
          <p:cNvSpPr txBox="1"/>
          <p:nvPr/>
        </p:nvSpPr>
        <p:spPr>
          <a:xfrm>
            <a:off x="8653873" y="2212821"/>
            <a:ext cx="1266068" cy="688621"/>
          </a:xfrm>
          <a:prstGeom prst="rect">
            <a:avLst/>
          </a:prstGeom>
          <a:noFill/>
        </p:spPr>
        <p:txBody>
          <a:bodyPr wrap="square" rtlCol="0">
            <a:spAutoFit/>
          </a:bodyPr>
          <a:lstStyle/>
          <a:p>
            <a:r>
              <a:rPr lang="en-US" sz="2400" b="1" dirty="0">
                <a:solidFill>
                  <a:schemeClr val="bg1"/>
                </a:solidFill>
              </a:rPr>
              <a:t>1000</a:t>
            </a:r>
          </a:p>
        </p:txBody>
      </p:sp>
      <p:sp>
        <p:nvSpPr>
          <p:cNvPr id="127" name="TextBox 126">
            <a:extLst>
              <a:ext uri="{FF2B5EF4-FFF2-40B4-BE49-F238E27FC236}">
                <a16:creationId xmlns:a16="http://schemas.microsoft.com/office/drawing/2014/main" id="{476EC807-24C7-4014-BF80-93DD90260DDF}"/>
              </a:ext>
            </a:extLst>
          </p:cNvPr>
          <p:cNvSpPr txBox="1"/>
          <p:nvPr/>
        </p:nvSpPr>
        <p:spPr>
          <a:xfrm>
            <a:off x="3504314" y="2606955"/>
            <a:ext cx="849677" cy="230832"/>
          </a:xfrm>
          <a:prstGeom prst="rect">
            <a:avLst/>
          </a:prstGeom>
          <a:noFill/>
        </p:spPr>
        <p:txBody>
          <a:bodyPr wrap="square" rtlCol="0">
            <a:spAutoFit/>
          </a:bodyPr>
          <a:lstStyle/>
          <a:p>
            <a:r>
              <a:rPr lang="en-US" sz="900" dirty="0">
                <a:solidFill>
                  <a:schemeClr val="bg1"/>
                </a:solidFill>
              </a:rPr>
              <a:t>CONSULTS</a:t>
            </a:r>
            <a:endParaRPr lang="en-US" sz="700" dirty="0">
              <a:solidFill>
                <a:schemeClr val="bg1"/>
              </a:solidFill>
            </a:endParaRPr>
          </a:p>
        </p:txBody>
      </p:sp>
      <p:sp>
        <p:nvSpPr>
          <p:cNvPr id="128" name="TextBox 127">
            <a:extLst>
              <a:ext uri="{FF2B5EF4-FFF2-40B4-BE49-F238E27FC236}">
                <a16:creationId xmlns:a16="http://schemas.microsoft.com/office/drawing/2014/main" id="{9111DDF6-76C2-4807-BA3A-1E45E0819A32}"/>
              </a:ext>
            </a:extLst>
          </p:cNvPr>
          <p:cNvSpPr txBox="1"/>
          <p:nvPr/>
        </p:nvSpPr>
        <p:spPr>
          <a:xfrm>
            <a:off x="5972272" y="2633453"/>
            <a:ext cx="834592" cy="215444"/>
          </a:xfrm>
          <a:prstGeom prst="rect">
            <a:avLst/>
          </a:prstGeom>
          <a:noFill/>
        </p:spPr>
        <p:txBody>
          <a:bodyPr wrap="square" rtlCol="0">
            <a:spAutoFit/>
          </a:bodyPr>
          <a:lstStyle/>
          <a:p>
            <a:r>
              <a:rPr lang="en-US" sz="800" dirty="0">
                <a:solidFill>
                  <a:schemeClr val="bg1"/>
                </a:solidFill>
              </a:rPr>
              <a:t>CONSULTS</a:t>
            </a:r>
          </a:p>
        </p:txBody>
      </p:sp>
      <p:sp>
        <p:nvSpPr>
          <p:cNvPr id="129" name="TextBox 128">
            <a:extLst>
              <a:ext uri="{FF2B5EF4-FFF2-40B4-BE49-F238E27FC236}">
                <a16:creationId xmlns:a16="http://schemas.microsoft.com/office/drawing/2014/main" id="{C199B376-778F-47B7-A59D-60B6F61B193D}"/>
              </a:ext>
            </a:extLst>
          </p:cNvPr>
          <p:cNvSpPr txBox="1"/>
          <p:nvPr/>
        </p:nvSpPr>
        <p:spPr>
          <a:xfrm>
            <a:off x="8732093" y="2615138"/>
            <a:ext cx="849677" cy="215444"/>
          </a:xfrm>
          <a:prstGeom prst="rect">
            <a:avLst/>
          </a:prstGeom>
          <a:noFill/>
        </p:spPr>
        <p:txBody>
          <a:bodyPr wrap="square" rtlCol="0">
            <a:spAutoFit/>
          </a:bodyPr>
          <a:lstStyle/>
          <a:p>
            <a:r>
              <a:rPr lang="en-US" sz="800" dirty="0">
                <a:solidFill>
                  <a:schemeClr val="bg1"/>
                </a:solidFill>
              </a:rPr>
              <a:t>CONSULTS</a:t>
            </a:r>
          </a:p>
        </p:txBody>
      </p:sp>
      <p:cxnSp>
        <p:nvCxnSpPr>
          <p:cNvPr id="130" name="Straight Connector 129">
            <a:extLst>
              <a:ext uri="{FF2B5EF4-FFF2-40B4-BE49-F238E27FC236}">
                <a16:creationId xmlns:a16="http://schemas.microsoft.com/office/drawing/2014/main" id="{54EB269F-F762-4E13-9E84-8B12F2F07E53}"/>
              </a:ext>
            </a:extLst>
          </p:cNvPr>
          <p:cNvCxnSpPr>
            <a:cxnSpLocks/>
          </p:cNvCxnSpPr>
          <p:nvPr/>
        </p:nvCxnSpPr>
        <p:spPr>
          <a:xfrm>
            <a:off x="2758437" y="3846611"/>
            <a:ext cx="6148" cy="1174918"/>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7681FFB7-4508-4E62-ACE3-4F84327F8BB0}"/>
              </a:ext>
            </a:extLst>
          </p:cNvPr>
          <p:cNvCxnSpPr>
            <a:cxnSpLocks/>
          </p:cNvCxnSpPr>
          <p:nvPr/>
        </p:nvCxnSpPr>
        <p:spPr>
          <a:xfrm>
            <a:off x="2759987" y="5139679"/>
            <a:ext cx="0" cy="771489"/>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82E31587-B98C-4587-8ACA-C0D5E0CD5164}"/>
              </a:ext>
            </a:extLst>
          </p:cNvPr>
          <p:cNvCxnSpPr>
            <a:cxnSpLocks/>
          </p:cNvCxnSpPr>
          <p:nvPr/>
        </p:nvCxnSpPr>
        <p:spPr>
          <a:xfrm>
            <a:off x="2754277" y="2938360"/>
            <a:ext cx="4168" cy="898984"/>
          </a:xfrm>
          <a:prstGeom prst="line">
            <a:avLst/>
          </a:prstGeom>
          <a:ln w="3175"/>
        </p:spPr>
        <p:style>
          <a:lnRef idx="2">
            <a:schemeClr val="accent1"/>
          </a:lnRef>
          <a:fillRef idx="0">
            <a:schemeClr val="accent1"/>
          </a:fillRef>
          <a:effectRef idx="1">
            <a:schemeClr val="accent1"/>
          </a:effectRef>
          <a:fontRef idx="minor">
            <a:schemeClr val="tx1"/>
          </a:fontRef>
        </p:style>
      </p:cxnSp>
      <p:sp>
        <p:nvSpPr>
          <p:cNvPr id="133" name="TextBox 132">
            <a:extLst>
              <a:ext uri="{FF2B5EF4-FFF2-40B4-BE49-F238E27FC236}">
                <a16:creationId xmlns:a16="http://schemas.microsoft.com/office/drawing/2014/main" id="{00475C39-044A-4BA0-B0C9-52D4EFD15050}"/>
              </a:ext>
            </a:extLst>
          </p:cNvPr>
          <p:cNvSpPr txBox="1"/>
          <p:nvPr/>
        </p:nvSpPr>
        <p:spPr>
          <a:xfrm>
            <a:off x="7063800" y="1594187"/>
            <a:ext cx="2211358" cy="276999"/>
          </a:xfrm>
          <a:prstGeom prst="rect">
            <a:avLst/>
          </a:prstGeom>
          <a:noFill/>
        </p:spPr>
        <p:txBody>
          <a:bodyPr wrap="square" rtlCol="0">
            <a:spAutoFit/>
          </a:bodyPr>
          <a:lstStyle/>
          <a:p>
            <a:r>
              <a:rPr lang="en-US" sz="1200" b="1" dirty="0"/>
              <a:t>BEHAVIORAL HEALTH</a:t>
            </a:r>
          </a:p>
        </p:txBody>
      </p:sp>
      <p:sp>
        <p:nvSpPr>
          <p:cNvPr id="134" name="TextBox 133">
            <a:extLst>
              <a:ext uri="{FF2B5EF4-FFF2-40B4-BE49-F238E27FC236}">
                <a16:creationId xmlns:a16="http://schemas.microsoft.com/office/drawing/2014/main" id="{7311AE58-A0DB-4932-9D65-6164406BC901}"/>
              </a:ext>
            </a:extLst>
          </p:cNvPr>
          <p:cNvSpPr txBox="1"/>
          <p:nvPr/>
        </p:nvSpPr>
        <p:spPr>
          <a:xfrm>
            <a:off x="3298038" y="1614905"/>
            <a:ext cx="1412181" cy="276999"/>
          </a:xfrm>
          <a:prstGeom prst="rect">
            <a:avLst/>
          </a:prstGeom>
          <a:noFill/>
        </p:spPr>
        <p:txBody>
          <a:bodyPr wrap="square" rtlCol="0">
            <a:spAutoFit/>
          </a:bodyPr>
          <a:lstStyle/>
          <a:p>
            <a:r>
              <a:rPr lang="en-US" sz="1200" b="1" dirty="0"/>
              <a:t>URGENT</a:t>
            </a:r>
            <a:r>
              <a:rPr lang="en-US" sz="1050" b="1" dirty="0"/>
              <a:t> </a:t>
            </a:r>
            <a:r>
              <a:rPr lang="en-US" sz="1200" b="1" dirty="0"/>
              <a:t>CARE</a:t>
            </a:r>
            <a:endParaRPr lang="en-US" sz="1050" b="1" dirty="0"/>
          </a:p>
        </p:txBody>
      </p:sp>
      <p:cxnSp>
        <p:nvCxnSpPr>
          <p:cNvPr id="135" name="Straight Connector 134">
            <a:extLst>
              <a:ext uri="{FF2B5EF4-FFF2-40B4-BE49-F238E27FC236}">
                <a16:creationId xmlns:a16="http://schemas.microsoft.com/office/drawing/2014/main" id="{F73867A9-E668-4DC0-B0EE-7D046E7D6180}"/>
              </a:ext>
            </a:extLst>
          </p:cNvPr>
          <p:cNvCxnSpPr>
            <a:cxnSpLocks/>
          </p:cNvCxnSpPr>
          <p:nvPr/>
        </p:nvCxnSpPr>
        <p:spPr>
          <a:xfrm flipV="1">
            <a:off x="2756361" y="1566324"/>
            <a:ext cx="7764176" cy="1299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F49532A7-5433-43EA-9A2A-DD9A810CDA47}"/>
              </a:ext>
            </a:extLst>
          </p:cNvPr>
          <p:cNvCxnSpPr>
            <a:cxnSpLocks/>
          </p:cNvCxnSpPr>
          <p:nvPr/>
        </p:nvCxnSpPr>
        <p:spPr>
          <a:xfrm flipH="1">
            <a:off x="2797494" y="1872025"/>
            <a:ext cx="7731979" cy="26730"/>
          </a:xfrm>
          <a:prstGeom prst="line">
            <a:avLst/>
          </a:prstGeom>
          <a:ln w="3175"/>
        </p:spPr>
        <p:style>
          <a:lnRef idx="2">
            <a:schemeClr val="accent1"/>
          </a:lnRef>
          <a:fillRef idx="0">
            <a:schemeClr val="accent1"/>
          </a:fillRef>
          <a:effectRef idx="1">
            <a:schemeClr val="accent1"/>
          </a:effectRef>
          <a:fontRef idx="minor">
            <a:schemeClr val="tx1"/>
          </a:fontRef>
        </p:style>
      </p:cxnSp>
      <p:sp>
        <p:nvSpPr>
          <p:cNvPr id="137" name="TextBox 136">
            <a:extLst>
              <a:ext uri="{FF2B5EF4-FFF2-40B4-BE49-F238E27FC236}">
                <a16:creationId xmlns:a16="http://schemas.microsoft.com/office/drawing/2014/main" id="{3367E4DF-8511-49E5-B65E-ECCCC9167C1F}"/>
              </a:ext>
            </a:extLst>
          </p:cNvPr>
          <p:cNvSpPr txBox="1"/>
          <p:nvPr/>
        </p:nvSpPr>
        <p:spPr>
          <a:xfrm>
            <a:off x="2714615" y="2984109"/>
            <a:ext cx="1202287" cy="230832"/>
          </a:xfrm>
          <a:prstGeom prst="rect">
            <a:avLst/>
          </a:prstGeom>
          <a:noFill/>
        </p:spPr>
        <p:txBody>
          <a:bodyPr wrap="square" rtlCol="0">
            <a:spAutoFit/>
          </a:bodyPr>
          <a:lstStyle/>
          <a:p>
            <a:r>
              <a:rPr lang="en-US" sz="900" i="1" dirty="0">
                <a:solidFill>
                  <a:schemeClr val="tx1">
                    <a:lumMod val="50000"/>
                    <a:lumOff val="50000"/>
                  </a:schemeClr>
                </a:solidFill>
              </a:rPr>
              <a:t>Primary CPT Code</a:t>
            </a:r>
          </a:p>
        </p:txBody>
      </p:sp>
      <p:cxnSp>
        <p:nvCxnSpPr>
          <p:cNvPr id="138" name="Straight Connector 137">
            <a:extLst>
              <a:ext uri="{FF2B5EF4-FFF2-40B4-BE49-F238E27FC236}">
                <a16:creationId xmlns:a16="http://schemas.microsoft.com/office/drawing/2014/main" id="{3CCBA5E5-B836-4751-BBA6-B84A5884717C}"/>
              </a:ext>
            </a:extLst>
          </p:cNvPr>
          <p:cNvCxnSpPr>
            <a:cxnSpLocks/>
          </p:cNvCxnSpPr>
          <p:nvPr/>
        </p:nvCxnSpPr>
        <p:spPr>
          <a:xfrm>
            <a:off x="3804980" y="3023236"/>
            <a:ext cx="0" cy="196939"/>
          </a:xfrm>
          <a:prstGeom prst="line">
            <a:avLst/>
          </a:prstGeom>
          <a:ln w="9525" cap="flat" cmpd="sng" algn="ctr">
            <a:solidFill>
              <a:schemeClr val="tx1">
                <a:lumMod val="50000"/>
                <a:lumOff val="50000"/>
              </a:schemeClr>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9" name="Straight Connector 138">
            <a:extLst>
              <a:ext uri="{FF2B5EF4-FFF2-40B4-BE49-F238E27FC236}">
                <a16:creationId xmlns:a16="http://schemas.microsoft.com/office/drawing/2014/main" id="{5857104E-2C86-4E6A-9F6E-FFAE486BB86C}"/>
              </a:ext>
            </a:extLst>
          </p:cNvPr>
          <p:cNvCxnSpPr>
            <a:cxnSpLocks/>
          </p:cNvCxnSpPr>
          <p:nvPr/>
        </p:nvCxnSpPr>
        <p:spPr>
          <a:xfrm flipV="1">
            <a:off x="2749873" y="3385761"/>
            <a:ext cx="7789232" cy="27186"/>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0" name="TextBox 139">
            <a:extLst>
              <a:ext uri="{FF2B5EF4-FFF2-40B4-BE49-F238E27FC236}">
                <a16:creationId xmlns:a16="http://schemas.microsoft.com/office/drawing/2014/main" id="{E5B7FB95-CE2F-4267-BEF5-CD97959653AC}"/>
              </a:ext>
            </a:extLst>
          </p:cNvPr>
          <p:cNvSpPr txBox="1"/>
          <p:nvPr/>
        </p:nvSpPr>
        <p:spPr>
          <a:xfrm>
            <a:off x="4061039" y="2975959"/>
            <a:ext cx="664215" cy="246221"/>
          </a:xfrm>
          <a:prstGeom prst="rect">
            <a:avLst/>
          </a:prstGeom>
          <a:noFill/>
        </p:spPr>
        <p:txBody>
          <a:bodyPr wrap="square" rtlCol="0">
            <a:spAutoFit/>
          </a:bodyPr>
          <a:lstStyle/>
          <a:p>
            <a:r>
              <a:rPr lang="en-US" sz="1000" i="1" dirty="0">
                <a:solidFill>
                  <a:schemeClr val="tx1">
                    <a:lumMod val="50000"/>
                    <a:lumOff val="50000"/>
                  </a:schemeClr>
                </a:solidFill>
              </a:rPr>
              <a:t>99213</a:t>
            </a:r>
          </a:p>
        </p:txBody>
      </p:sp>
      <p:sp>
        <p:nvSpPr>
          <p:cNvPr id="141" name="TextBox 140">
            <a:extLst>
              <a:ext uri="{FF2B5EF4-FFF2-40B4-BE49-F238E27FC236}">
                <a16:creationId xmlns:a16="http://schemas.microsoft.com/office/drawing/2014/main" id="{F923E6E1-9C20-41D1-ACEA-4C645F083107}"/>
              </a:ext>
            </a:extLst>
          </p:cNvPr>
          <p:cNvSpPr txBox="1"/>
          <p:nvPr/>
        </p:nvSpPr>
        <p:spPr>
          <a:xfrm>
            <a:off x="3147306" y="3217135"/>
            <a:ext cx="1550793" cy="230832"/>
          </a:xfrm>
          <a:prstGeom prst="rect">
            <a:avLst/>
          </a:prstGeom>
          <a:noFill/>
        </p:spPr>
        <p:txBody>
          <a:bodyPr wrap="square" rtlCol="0">
            <a:spAutoFit/>
          </a:bodyPr>
          <a:lstStyle/>
          <a:p>
            <a:r>
              <a:rPr lang="en-US" sz="900" i="1" dirty="0">
                <a:solidFill>
                  <a:schemeClr val="tx1">
                    <a:lumMod val="50000"/>
                    <a:lumOff val="50000"/>
                  </a:schemeClr>
                </a:solidFill>
              </a:rPr>
              <a:t>Medicaid Rate (@ $54)</a:t>
            </a:r>
          </a:p>
        </p:txBody>
      </p:sp>
      <p:sp>
        <p:nvSpPr>
          <p:cNvPr id="142" name="TextBox 141">
            <a:extLst>
              <a:ext uri="{FF2B5EF4-FFF2-40B4-BE49-F238E27FC236}">
                <a16:creationId xmlns:a16="http://schemas.microsoft.com/office/drawing/2014/main" id="{8EBC4719-39AD-49D4-BD3C-B99437D44C68}"/>
              </a:ext>
            </a:extLst>
          </p:cNvPr>
          <p:cNvSpPr txBox="1"/>
          <p:nvPr/>
        </p:nvSpPr>
        <p:spPr>
          <a:xfrm>
            <a:off x="5056617" y="2981840"/>
            <a:ext cx="1273403" cy="230832"/>
          </a:xfrm>
          <a:prstGeom prst="rect">
            <a:avLst/>
          </a:prstGeom>
          <a:noFill/>
        </p:spPr>
        <p:txBody>
          <a:bodyPr wrap="square" rtlCol="0">
            <a:spAutoFit/>
          </a:bodyPr>
          <a:lstStyle/>
          <a:p>
            <a:r>
              <a:rPr lang="en-US" sz="900" i="1" dirty="0">
                <a:solidFill>
                  <a:schemeClr val="tx1">
                    <a:lumMod val="50000"/>
                    <a:lumOff val="50000"/>
                  </a:schemeClr>
                </a:solidFill>
              </a:rPr>
              <a:t>Primary CPT Code</a:t>
            </a:r>
          </a:p>
        </p:txBody>
      </p:sp>
      <p:sp>
        <p:nvSpPr>
          <p:cNvPr id="143" name="TextBox 142">
            <a:extLst>
              <a:ext uri="{FF2B5EF4-FFF2-40B4-BE49-F238E27FC236}">
                <a16:creationId xmlns:a16="http://schemas.microsoft.com/office/drawing/2014/main" id="{E04AC672-AF50-4455-9583-7AB55CB7D1D2}"/>
              </a:ext>
            </a:extLst>
          </p:cNvPr>
          <p:cNvSpPr txBox="1"/>
          <p:nvPr/>
        </p:nvSpPr>
        <p:spPr>
          <a:xfrm>
            <a:off x="6621746" y="2977376"/>
            <a:ext cx="691779" cy="246221"/>
          </a:xfrm>
          <a:prstGeom prst="rect">
            <a:avLst/>
          </a:prstGeom>
          <a:noFill/>
        </p:spPr>
        <p:txBody>
          <a:bodyPr wrap="square" rtlCol="0">
            <a:spAutoFit/>
          </a:bodyPr>
          <a:lstStyle/>
          <a:p>
            <a:r>
              <a:rPr lang="en-US" sz="1000" i="1" dirty="0">
                <a:solidFill>
                  <a:schemeClr val="tx1">
                    <a:lumMod val="50000"/>
                    <a:lumOff val="50000"/>
                  </a:schemeClr>
                </a:solidFill>
              </a:rPr>
              <a:t>99214</a:t>
            </a:r>
          </a:p>
        </p:txBody>
      </p:sp>
      <p:sp>
        <p:nvSpPr>
          <p:cNvPr id="144" name="TextBox 143">
            <a:extLst>
              <a:ext uri="{FF2B5EF4-FFF2-40B4-BE49-F238E27FC236}">
                <a16:creationId xmlns:a16="http://schemas.microsoft.com/office/drawing/2014/main" id="{67F7ACD2-F95A-4FF4-98A2-1B81F5C33BD5}"/>
              </a:ext>
            </a:extLst>
          </p:cNvPr>
          <p:cNvSpPr txBox="1"/>
          <p:nvPr/>
        </p:nvSpPr>
        <p:spPr>
          <a:xfrm>
            <a:off x="5543031" y="3208038"/>
            <a:ext cx="1598261" cy="230832"/>
          </a:xfrm>
          <a:prstGeom prst="rect">
            <a:avLst/>
          </a:prstGeom>
          <a:noFill/>
        </p:spPr>
        <p:txBody>
          <a:bodyPr wrap="square" rtlCol="0">
            <a:spAutoFit/>
          </a:bodyPr>
          <a:lstStyle/>
          <a:p>
            <a:r>
              <a:rPr lang="en-US" sz="900" i="1" dirty="0">
                <a:solidFill>
                  <a:schemeClr val="tx1">
                    <a:lumMod val="50000"/>
                    <a:lumOff val="50000"/>
                  </a:schemeClr>
                </a:solidFill>
              </a:rPr>
              <a:t>Medicaid Rate (@ $79)</a:t>
            </a:r>
          </a:p>
        </p:txBody>
      </p:sp>
      <p:sp>
        <p:nvSpPr>
          <p:cNvPr id="145" name="TextBox 144">
            <a:extLst>
              <a:ext uri="{FF2B5EF4-FFF2-40B4-BE49-F238E27FC236}">
                <a16:creationId xmlns:a16="http://schemas.microsoft.com/office/drawing/2014/main" id="{18E80C06-FB47-4C67-839E-BE6F0B91FFDC}"/>
              </a:ext>
            </a:extLst>
          </p:cNvPr>
          <p:cNvSpPr txBox="1"/>
          <p:nvPr/>
        </p:nvSpPr>
        <p:spPr>
          <a:xfrm>
            <a:off x="8306918" y="3208878"/>
            <a:ext cx="1927015" cy="230832"/>
          </a:xfrm>
          <a:prstGeom prst="rect">
            <a:avLst/>
          </a:prstGeom>
          <a:noFill/>
        </p:spPr>
        <p:txBody>
          <a:bodyPr wrap="square" rtlCol="0">
            <a:spAutoFit/>
          </a:bodyPr>
          <a:lstStyle/>
          <a:p>
            <a:r>
              <a:rPr lang="en-US" sz="900" i="1" dirty="0">
                <a:solidFill>
                  <a:schemeClr val="tx1">
                    <a:lumMod val="50000"/>
                    <a:lumOff val="50000"/>
                  </a:schemeClr>
                </a:solidFill>
              </a:rPr>
              <a:t>Medicaid Rate (@ $112)</a:t>
            </a:r>
          </a:p>
        </p:txBody>
      </p:sp>
      <p:sp>
        <p:nvSpPr>
          <p:cNvPr id="146" name="TextBox 145">
            <a:extLst>
              <a:ext uri="{FF2B5EF4-FFF2-40B4-BE49-F238E27FC236}">
                <a16:creationId xmlns:a16="http://schemas.microsoft.com/office/drawing/2014/main" id="{186A1D68-736A-41B7-8936-4F82DE46DDF2}"/>
              </a:ext>
            </a:extLst>
          </p:cNvPr>
          <p:cNvSpPr txBox="1"/>
          <p:nvPr/>
        </p:nvSpPr>
        <p:spPr>
          <a:xfrm>
            <a:off x="7751381" y="2981097"/>
            <a:ext cx="1273403" cy="230832"/>
          </a:xfrm>
          <a:prstGeom prst="rect">
            <a:avLst/>
          </a:prstGeom>
          <a:noFill/>
        </p:spPr>
        <p:txBody>
          <a:bodyPr wrap="square" rtlCol="0">
            <a:spAutoFit/>
          </a:bodyPr>
          <a:lstStyle/>
          <a:p>
            <a:r>
              <a:rPr lang="en-US" sz="900" i="1" dirty="0">
                <a:solidFill>
                  <a:schemeClr val="tx1">
                    <a:lumMod val="50000"/>
                    <a:lumOff val="50000"/>
                  </a:schemeClr>
                </a:solidFill>
              </a:rPr>
              <a:t>Primary CPT Code</a:t>
            </a:r>
          </a:p>
        </p:txBody>
      </p:sp>
      <p:sp>
        <p:nvSpPr>
          <p:cNvPr id="147" name="TextBox 146">
            <a:extLst>
              <a:ext uri="{FF2B5EF4-FFF2-40B4-BE49-F238E27FC236}">
                <a16:creationId xmlns:a16="http://schemas.microsoft.com/office/drawing/2014/main" id="{349DC0F4-55FA-45D6-948B-A4909E4E3FF0}"/>
              </a:ext>
            </a:extLst>
          </p:cNvPr>
          <p:cNvSpPr txBox="1"/>
          <p:nvPr/>
        </p:nvSpPr>
        <p:spPr>
          <a:xfrm>
            <a:off x="9446017" y="2973637"/>
            <a:ext cx="691779" cy="320893"/>
          </a:xfrm>
          <a:prstGeom prst="rect">
            <a:avLst/>
          </a:prstGeom>
          <a:noFill/>
        </p:spPr>
        <p:txBody>
          <a:bodyPr wrap="square" rtlCol="0">
            <a:spAutoFit/>
          </a:bodyPr>
          <a:lstStyle/>
          <a:p>
            <a:r>
              <a:rPr lang="en-US" sz="1000" i="1" dirty="0">
                <a:solidFill>
                  <a:schemeClr val="tx1">
                    <a:lumMod val="50000"/>
                    <a:lumOff val="50000"/>
                  </a:schemeClr>
                </a:solidFill>
              </a:rPr>
              <a:t>90832</a:t>
            </a:r>
          </a:p>
        </p:txBody>
      </p:sp>
      <p:cxnSp>
        <p:nvCxnSpPr>
          <p:cNvPr id="148" name="Straight Connector 147">
            <a:extLst>
              <a:ext uri="{FF2B5EF4-FFF2-40B4-BE49-F238E27FC236}">
                <a16:creationId xmlns:a16="http://schemas.microsoft.com/office/drawing/2014/main" id="{6DB0AAA9-005C-48FA-8A3C-1A79CB1AF519}"/>
              </a:ext>
            </a:extLst>
          </p:cNvPr>
          <p:cNvCxnSpPr>
            <a:cxnSpLocks/>
          </p:cNvCxnSpPr>
          <p:nvPr/>
        </p:nvCxnSpPr>
        <p:spPr>
          <a:xfrm>
            <a:off x="6235732" y="3014592"/>
            <a:ext cx="0" cy="196939"/>
          </a:xfrm>
          <a:prstGeom prst="line">
            <a:avLst/>
          </a:prstGeom>
          <a:ln w="9525" cap="flat" cmpd="sng" algn="ctr">
            <a:solidFill>
              <a:schemeClr val="tx1">
                <a:lumMod val="50000"/>
                <a:lumOff val="50000"/>
              </a:schemeClr>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9" name="Straight Connector 148">
            <a:extLst>
              <a:ext uri="{FF2B5EF4-FFF2-40B4-BE49-F238E27FC236}">
                <a16:creationId xmlns:a16="http://schemas.microsoft.com/office/drawing/2014/main" id="{0DE383FF-37EC-4A08-B220-E3A5A79E7E3D}"/>
              </a:ext>
            </a:extLst>
          </p:cNvPr>
          <p:cNvCxnSpPr>
            <a:cxnSpLocks/>
          </p:cNvCxnSpPr>
          <p:nvPr/>
        </p:nvCxnSpPr>
        <p:spPr>
          <a:xfrm>
            <a:off x="9010556" y="3014592"/>
            <a:ext cx="0" cy="196939"/>
          </a:xfrm>
          <a:prstGeom prst="line">
            <a:avLst/>
          </a:prstGeom>
          <a:ln w="9525" cap="flat" cmpd="sng" algn="ctr">
            <a:solidFill>
              <a:schemeClr val="tx1">
                <a:lumMod val="50000"/>
                <a:lumOff val="50000"/>
              </a:schemeClr>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0" name="Straight Connector 149">
            <a:extLst>
              <a:ext uri="{FF2B5EF4-FFF2-40B4-BE49-F238E27FC236}">
                <a16:creationId xmlns:a16="http://schemas.microsoft.com/office/drawing/2014/main" id="{C7097692-7B47-41D1-B823-186C38E19E9F}"/>
              </a:ext>
            </a:extLst>
          </p:cNvPr>
          <p:cNvCxnSpPr>
            <a:cxnSpLocks/>
          </p:cNvCxnSpPr>
          <p:nvPr/>
        </p:nvCxnSpPr>
        <p:spPr>
          <a:xfrm flipV="1">
            <a:off x="2750998" y="3410270"/>
            <a:ext cx="7788107" cy="27709"/>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B2822FFB-094B-44D4-9AE2-DE27E05338D3}"/>
              </a:ext>
            </a:extLst>
          </p:cNvPr>
          <p:cNvCxnSpPr>
            <a:cxnSpLocks/>
          </p:cNvCxnSpPr>
          <p:nvPr/>
        </p:nvCxnSpPr>
        <p:spPr>
          <a:xfrm>
            <a:off x="2754011" y="3215535"/>
            <a:ext cx="7735471" cy="14113"/>
          </a:xfrm>
          <a:prstGeom prst="line">
            <a:avLst/>
          </a:prstGeom>
          <a:ln w="9525" cap="flat" cmpd="sng" algn="ctr">
            <a:solidFill>
              <a:schemeClr val="tx1">
                <a:lumMod val="50000"/>
                <a:lumOff val="50000"/>
              </a:schemeClr>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2" name="TextBox 151">
            <a:extLst>
              <a:ext uri="{FF2B5EF4-FFF2-40B4-BE49-F238E27FC236}">
                <a16:creationId xmlns:a16="http://schemas.microsoft.com/office/drawing/2014/main" id="{9E3200EB-B53D-4CD6-96C3-61DC9E1B2E6D}"/>
              </a:ext>
            </a:extLst>
          </p:cNvPr>
          <p:cNvSpPr txBox="1"/>
          <p:nvPr/>
        </p:nvSpPr>
        <p:spPr>
          <a:xfrm>
            <a:off x="2644551" y="6004428"/>
            <a:ext cx="2412066" cy="276999"/>
          </a:xfrm>
          <a:prstGeom prst="rect">
            <a:avLst/>
          </a:prstGeom>
          <a:noFill/>
        </p:spPr>
        <p:txBody>
          <a:bodyPr wrap="square" rtlCol="0">
            <a:spAutoFit/>
          </a:bodyPr>
          <a:lstStyle/>
          <a:p>
            <a:r>
              <a:rPr lang="en-US" sz="1200" i="1" dirty="0">
                <a:solidFill>
                  <a:schemeClr val="tx1">
                    <a:lumMod val="50000"/>
                    <a:lumOff val="50000"/>
                  </a:schemeClr>
                </a:solidFill>
              </a:rPr>
              <a:t>*42% Denial Rate Accounted</a:t>
            </a:r>
          </a:p>
        </p:txBody>
      </p:sp>
      <p:sp>
        <p:nvSpPr>
          <p:cNvPr id="75" name="Text 2">
            <a:extLst>
              <a:ext uri="{FF2B5EF4-FFF2-40B4-BE49-F238E27FC236}">
                <a16:creationId xmlns:a16="http://schemas.microsoft.com/office/drawing/2014/main" id="{B8368E2F-F16F-4BF1-BC61-8830A27CA42C}"/>
              </a:ext>
            </a:extLst>
          </p:cNvPr>
          <p:cNvSpPr/>
          <p:nvPr/>
        </p:nvSpPr>
        <p:spPr>
          <a:xfrm>
            <a:off x="5899738" y="358682"/>
            <a:ext cx="5797457" cy="365760"/>
          </a:xfrm>
          <a:prstGeom prst="rect">
            <a:avLst/>
          </a:prstGeom>
          <a:noFill/>
          <a:ln/>
        </p:spPr>
        <p:txBody>
          <a:bodyPr wrap="square" lIns="0" tIns="0" rIns="0" bIns="0" rtlCol="0" anchor="ctr"/>
          <a:lstStyle/>
          <a:p>
            <a:pPr marL="0" indent="0" algn="r">
              <a:buNone/>
            </a:pPr>
            <a:r>
              <a:rPr lang="en-US" sz="1800" b="1" dirty="0">
                <a:solidFill>
                  <a:srgbClr val="004CA9"/>
                </a:solidFill>
                <a:latin typeface="Calibri" pitchFamily="34" charset="0"/>
                <a:ea typeface="Calibri" pitchFamily="34" charset="-122"/>
                <a:cs typeface="Calibri" pitchFamily="34" charset="-120"/>
              </a:rPr>
              <a:t>School-Based Telehealth - Annual Projections</a:t>
            </a:r>
            <a:endParaRPr lang="en-US" sz="1800" dirty="0"/>
          </a:p>
        </p:txBody>
      </p:sp>
    </p:spTree>
    <p:extLst>
      <p:ext uri="{BB962C8B-B14F-4D97-AF65-F5344CB8AC3E}">
        <p14:creationId xmlns:p14="http://schemas.microsoft.com/office/powerpoint/2010/main" val="3520223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EFD8-2F38-59AE-77AA-428F57024CE1}"/>
              </a:ext>
            </a:extLst>
          </p:cNvPr>
          <p:cNvSpPr>
            <a:spLocks noGrp="1"/>
          </p:cNvSpPr>
          <p:nvPr>
            <p:ph type="ctrTitle"/>
          </p:nvPr>
        </p:nvSpPr>
        <p:spPr>
          <a:xfrm>
            <a:off x="646285" y="2142412"/>
            <a:ext cx="10899429" cy="2092881"/>
          </a:xfrm>
        </p:spPr>
        <p:txBody>
          <a:bodyPr/>
          <a:lstStyle/>
          <a:p>
            <a:pPr algn="ctr"/>
            <a:r>
              <a:rPr lang="en-US" dirty="0"/>
              <a:t>TELE-CRITICAL CARE PROGRAM</a:t>
            </a:r>
          </a:p>
        </p:txBody>
      </p:sp>
    </p:spTree>
    <p:extLst>
      <p:ext uri="{BB962C8B-B14F-4D97-AF65-F5344CB8AC3E}">
        <p14:creationId xmlns:p14="http://schemas.microsoft.com/office/powerpoint/2010/main" val="1276493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0" descr="ummc_logo.png">
            <a:extLst>
              <a:ext uri="{FF2B5EF4-FFF2-40B4-BE49-F238E27FC236}">
                <a16:creationId xmlns:a16="http://schemas.microsoft.com/office/drawing/2014/main" id="{B0A1F8F1-F2CD-8A43-13E0-167E32CC3C65}"/>
              </a:ext>
            </a:extLst>
          </p:cNvPr>
          <p:cNvPicPr>
            <a:picLocks noChangeAspect="1"/>
          </p:cNvPicPr>
          <p:nvPr/>
        </p:nvPicPr>
        <p:blipFill>
          <a:blip r:embed="rId2"/>
          <a:stretch>
            <a:fillRect/>
          </a:stretch>
        </p:blipFill>
        <p:spPr>
          <a:xfrm>
            <a:off x="10494190" y="6064480"/>
            <a:ext cx="1261872" cy="388620"/>
          </a:xfrm>
          <a:prstGeom prst="rect">
            <a:avLst/>
          </a:prstGeom>
        </p:spPr>
      </p:pic>
      <p:sp>
        <p:nvSpPr>
          <p:cNvPr id="8" name="TextBox 7">
            <a:extLst>
              <a:ext uri="{FF2B5EF4-FFF2-40B4-BE49-F238E27FC236}">
                <a16:creationId xmlns:a16="http://schemas.microsoft.com/office/drawing/2014/main" id="{9AF49F07-8B43-4318-B6E7-EE06C823422C}"/>
              </a:ext>
            </a:extLst>
          </p:cNvPr>
          <p:cNvSpPr txBox="1"/>
          <p:nvPr/>
        </p:nvSpPr>
        <p:spPr>
          <a:xfrm>
            <a:off x="5914767" y="603377"/>
            <a:ext cx="10126405" cy="276999"/>
          </a:xfrm>
          <a:prstGeom prst="rect">
            <a:avLst/>
          </a:prstGeom>
          <a:noFill/>
        </p:spPr>
        <p:txBody>
          <a:bodyPr wrap="square" rtlCol="0">
            <a:spAutoFit/>
          </a:bodyPr>
          <a:lstStyle/>
          <a:p>
            <a:r>
              <a:rPr lang="en-US" sz="1200" i="1" dirty="0">
                <a:solidFill>
                  <a:schemeClr val="bg1">
                    <a:lumMod val="50000"/>
                  </a:schemeClr>
                </a:solidFill>
                <a:latin typeface="Calibri" panose="020F0502020204030204" pitchFamily="34" charset="0"/>
                <a:cs typeface="Calibri" panose="020F0502020204030204" pitchFamily="34" charset="0"/>
              </a:rPr>
              <a:t>May 2025 - Feb2026  |  9 months  |  22 Patient Accounts  |  Cost Provider : Grant Funded</a:t>
            </a:r>
          </a:p>
        </p:txBody>
      </p:sp>
      <p:sp>
        <p:nvSpPr>
          <p:cNvPr id="10" name="Shape 2">
            <a:extLst>
              <a:ext uri="{FF2B5EF4-FFF2-40B4-BE49-F238E27FC236}">
                <a16:creationId xmlns:a16="http://schemas.microsoft.com/office/drawing/2014/main" id="{A655EEB9-1C7D-4AAA-8A8F-AC6F9E19B35A}"/>
              </a:ext>
            </a:extLst>
          </p:cNvPr>
          <p:cNvSpPr/>
          <p:nvPr/>
        </p:nvSpPr>
        <p:spPr>
          <a:xfrm>
            <a:off x="388174" y="1132777"/>
            <a:ext cx="2493816" cy="1608543"/>
          </a:xfrm>
          <a:prstGeom prst="roundRect">
            <a:avLst>
              <a:gd name="adj" fmla="val 6061"/>
            </a:avLst>
          </a:prstGeom>
          <a:solidFill>
            <a:srgbClr val="F2F6FB"/>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11" name="Text 3">
            <a:extLst>
              <a:ext uri="{FF2B5EF4-FFF2-40B4-BE49-F238E27FC236}">
                <a16:creationId xmlns:a16="http://schemas.microsoft.com/office/drawing/2014/main" id="{287BA8CB-5A4E-4290-AB0B-3C49818F0E43}"/>
              </a:ext>
            </a:extLst>
          </p:cNvPr>
          <p:cNvSpPr/>
          <p:nvPr/>
        </p:nvSpPr>
        <p:spPr>
          <a:xfrm>
            <a:off x="388174" y="1279008"/>
            <a:ext cx="2493816" cy="755528"/>
          </a:xfrm>
          <a:prstGeom prst="rect">
            <a:avLst/>
          </a:prstGeom>
          <a:noFill/>
          <a:ln/>
        </p:spPr>
        <p:txBody>
          <a:bodyPr wrap="square" lIns="0" tIns="0" rIns="0" bIns="0" rtlCol="0" anchor="ctr"/>
          <a:lstStyle/>
          <a:p>
            <a:pPr marL="0" indent="0" algn="ctr">
              <a:buNone/>
            </a:pPr>
            <a:r>
              <a:rPr lang="en-US" sz="3400" b="1" dirty="0">
                <a:solidFill>
                  <a:srgbClr val="003087"/>
                </a:solidFill>
                <a:latin typeface="Arial" pitchFamily="34" charset="0"/>
                <a:ea typeface="Arial" pitchFamily="34" charset="-122"/>
                <a:cs typeface="Arial" pitchFamily="34" charset="-120"/>
              </a:rPr>
              <a:t>96</a:t>
            </a:r>
            <a:endParaRPr lang="en-US" sz="3400" dirty="0"/>
          </a:p>
        </p:txBody>
      </p:sp>
      <p:sp>
        <p:nvSpPr>
          <p:cNvPr id="12" name="Text 4">
            <a:extLst>
              <a:ext uri="{FF2B5EF4-FFF2-40B4-BE49-F238E27FC236}">
                <a16:creationId xmlns:a16="http://schemas.microsoft.com/office/drawing/2014/main" id="{0163EE42-8EFD-4645-910E-523D922F0AA5}"/>
              </a:ext>
            </a:extLst>
          </p:cNvPr>
          <p:cNvSpPr/>
          <p:nvPr/>
        </p:nvSpPr>
        <p:spPr>
          <a:xfrm>
            <a:off x="388174" y="2034536"/>
            <a:ext cx="2493816" cy="365578"/>
          </a:xfrm>
          <a:prstGeom prst="rect">
            <a:avLst/>
          </a:prstGeom>
          <a:noFill/>
          <a:ln/>
        </p:spPr>
        <p:txBody>
          <a:bodyPr wrap="square" lIns="0" tIns="0" rIns="0" bIns="0" rtlCol="0" anchor="ctr"/>
          <a:lstStyle/>
          <a:p>
            <a:pPr marL="0" indent="0" algn="ctr">
              <a:buNone/>
            </a:pPr>
            <a:r>
              <a:rPr lang="en-US" sz="1400" b="1" dirty="0">
                <a:solidFill>
                  <a:srgbClr val="1B2A4A"/>
                </a:solidFill>
                <a:latin typeface="Arial" pitchFamily="34" charset="0"/>
                <a:ea typeface="Arial" pitchFamily="34" charset="-122"/>
                <a:cs typeface="Arial" pitchFamily="34" charset="-120"/>
              </a:rPr>
              <a:t>Total </a:t>
            </a:r>
            <a:r>
              <a:rPr lang="en-US" sz="1600" b="1" dirty="0">
                <a:solidFill>
                  <a:srgbClr val="1B2A4A"/>
                </a:solidFill>
                <a:latin typeface="Arial" pitchFamily="34" charset="0"/>
                <a:ea typeface="Arial" pitchFamily="34" charset="-122"/>
                <a:cs typeface="Arial" pitchFamily="34" charset="-120"/>
              </a:rPr>
              <a:t>Tele-Critical Care (TCC)</a:t>
            </a:r>
            <a:r>
              <a:rPr lang="en-US" sz="1400" b="1" dirty="0">
                <a:solidFill>
                  <a:srgbClr val="1B2A4A"/>
                </a:solidFill>
                <a:latin typeface="Arial" pitchFamily="34" charset="0"/>
                <a:ea typeface="Arial" pitchFamily="34" charset="-122"/>
                <a:cs typeface="Arial" pitchFamily="34" charset="-120"/>
              </a:rPr>
              <a:t> Consults</a:t>
            </a:r>
            <a:endParaRPr lang="en-US" sz="1400" dirty="0"/>
          </a:p>
        </p:txBody>
      </p:sp>
      <p:sp>
        <p:nvSpPr>
          <p:cNvPr id="13" name="Shape 5">
            <a:extLst>
              <a:ext uri="{FF2B5EF4-FFF2-40B4-BE49-F238E27FC236}">
                <a16:creationId xmlns:a16="http://schemas.microsoft.com/office/drawing/2014/main" id="{22865B53-CAF5-42D7-8C45-04B1C791B6BD}"/>
              </a:ext>
            </a:extLst>
          </p:cNvPr>
          <p:cNvSpPr/>
          <p:nvPr/>
        </p:nvSpPr>
        <p:spPr>
          <a:xfrm>
            <a:off x="3184270" y="1132777"/>
            <a:ext cx="2493816" cy="1608543"/>
          </a:xfrm>
          <a:prstGeom prst="roundRect">
            <a:avLst>
              <a:gd name="adj" fmla="val 6061"/>
            </a:avLst>
          </a:prstGeom>
          <a:solidFill>
            <a:srgbClr val="F2F6FB"/>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14" name="Text 6">
            <a:extLst>
              <a:ext uri="{FF2B5EF4-FFF2-40B4-BE49-F238E27FC236}">
                <a16:creationId xmlns:a16="http://schemas.microsoft.com/office/drawing/2014/main" id="{ED7B306A-4B15-4416-940A-71B6DACF95CA}"/>
              </a:ext>
            </a:extLst>
          </p:cNvPr>
          <p:cNvSpPr/>
          <p:nvPr/>
        </p:nvSpPr>
        <p:spPr>
          <a:xfrm>
            <a:off x="3184270" y="1279008"/>
            <a:ext cx="2493816" cy="755528"/>
          </a:xfrm>
          <a:prstGeom prst="rect">
            <a:avLst/>
          </a:prstGeom>
          <a:noFill/>
          <a:ln/>
        </p:spPr>
        <p:txBody>
          <a:bodyPr wrap="square" lIns="0" tIns="0" rIns="0" bIns="0" rtlCol="0" anchor="ctr"/>
          <a:lstStyle/>
          <a:p>
            <a:pPr marL="0" indent="0" algn="ctr">
              <a:buNone/>
            </a:pPr>
            <a:r>
              <a:rPr lang="en-US" sz="3400" b="1" dirty="0">
                <a:solidFill>
                  <a:srgbClr val="003087"/>
                </a:solidFill>
                <a:latin typeface="Arial" pitchFamily="34" charset="0"/>
                <a:ea typeface="Arial" pitchFamily="34" charset="-122"/>
                <a:cs typeface="Arial" pitchFamily="34" charset="-120"/>
              </a:rPr>
              <a:t>69</a:t>
            </a:r>
            <a:endParaRPr lang="en-US" sz="3400" dirty="0"/>
          </a:p>
        </p:txBody>
      </p:sp>
      <p:sp>
        <p:nvSpPr>
          <p:cNvPr id="15" name="Text 7">
            <a:extLst>
              <a:ext uri="{FF2B5EF4-FFF2-40B4-BE49-F238E27FC236}">
                <a16:creationId xmlns:a16="http://schemas.microsoft.com/office/drawing/2014/main" id="{7B2BAA4F-346B-424C-A071-36454539F3FE}"/>
              </a:ext>
            </a:extLst>
          </p:cNvPr>
          <p:cNvSpPr/>
          <p:nvPr/>
        </p:nvSpPr>
        <p:spPr>
          <a:xfrm>
            <a:off x="3184270" y="2034536"/>
            <a:ext cx="2493816" cy="365578"/>
          </a:xfrm>
          <a:prstGeom prst="rect">
            <a:avLst/>
          </a:prstGeom>
          <a:noFill/>
          <a:ln/>
        </p:spPr>
        <p:txBody>
          <a:bodyPr wrap="square" lIns="0" tIns="0" rIns="0" bIns="0" rtlCol="0" anchor="ctr"/>
          <a:lstStyle/>
          <a:p>
            <a:pPr marL="0" indent="0" algn="ctr">
              <a:buNone/>
            </a:pPr>
            <a:r>
              <a:rPr lang="en-US" sz="1400" b="1" dirty="0">
                <a:solidFill>
                  <a:srgbClr val="1B2A4A"/>
                </a:solidFill>
                <a:latin typeface="Arial" pitchFamily="34" charset="0"/>
                <a:ea typeface="Arial" pitchFamily="34" charset="-122"/>
                <a:cs typeface="Arial" pitchFamily="34" charset="-120"/>
              </a:rPr>
              <a:t>Unique Patients</a:t>
            </a:r>
            <a:endParaRPr lang="en-US" sz="1400" dirty="0"/>
          </a:p>
        </p:txBody>
      </p:sp>
      <p:sp>
        <p:nvSpPr>
          <p:cNvPr id="16" name="Shape 8">
            <a:extLst>
              <a:ext uri="{FF2B5EF4-FFF2-40B4-BE49-F238E27FC236}">
                <a16:creationId xmlns:a16="http://schemas.microsoft.com/office/drawing/2014/main" id="{286D026B-3D5E-4EA1-93E7-951529FD7000}"/>
              </a:ext>
            </a:extLst>
          </p:cNvPr>
          <p:cNvSpPr/>
          <p:nvPr/>
        </p:nvSpPr>
        <p:spPr>
          <a:xfrm>
            <a:off x="5980367" y="1132777"/>
            <a:ext cx="2493816" cy="1608543"/>
          </a:xfrm>
          <a:prstGeom prst="roundRect">
            <a:avLst>
              <a:gd name="adj" fmla="val 6061"/>
            </a:avLst>
          </a:prstGeom>
          <a:solidFill>
            <a:srgbClr val="F2F6FB"/>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17" name="Text 9">
            <a:extLst>
              <a:ext uri="{FF2B5EF4-FFF2-40B4-BE49-F238E27FC236}">
                <a16:creationId xmlns:a16="http://schemas.microsoft.com/office/drawing/2014/main" id="{7CF16B28-0A46-4BDD-808C-CECB2D537FF7}"/>
              </a:ext>
            </a:extLst>
          </p:cNvPr>
          <p:cNvSpPr/>
          <p:nvPr/>
        </p:nvSpPr>
        <p:spPr>
          <a:xfrm>
            <a:off x="5980367" y="1279008"/>
            <a:ext cx="2493816" cy="755528"/>
          </a:xfrm>
          <a:prstGeom prst="rect">
            <a:avLst/>
          </a:prstGeom>
          <a:noFill/>
          <a:ln/>
        </p:spPr>
        <p:txBody>
          <a:bodyPr wrap="square" lIns="0" tIns="0" rIns="0" bIns="0" rtlCol="0" anchor="ctr"/>
          <a:lstStyle/>
          <a:p>
            <a:pPr marL="0" indent="0" algn="ctr">
              <a:buNone/>
            </a:pPr>
            <a:r>
              <a:rPr lang="en-US" sz="3400" b="1" dirty="0">
                <a:solidFill>
                  <a:srgbClr val="003087"/>
                </a:solidFill>
                <a:latin typeface="Arial" pitchFamily="34" charset="0"/>
                <a:ea typeface="Arial" pitchFamily="34" charset="-122"/>
                <a:cs typeface="Arial" pitchFamily="34" charset="-120"/>
              </a:rPr>
              <a:t>38</a:t>
            </a:r>
            <a:endParaRPr lang="en-US" sz="3400" dirty="0"/>
          </a:p>
        </p:txBody>
      </p:sp>
      <p:sp>
        <p:nvSpPr>
          <p:cNvPr id="18" name="Text 10">
            <a:extLst>
              <a:ext uri="{FF2B5EF4-FFF2-40B4-BE49-F238E27FC236}">
                <a16:creationId xmlns:a16="http://schemas.microsoft.com/office/drawing/2014/main" id="{E2E71A0D-D78B-4C8C-B580-F15C5936CE3B}"/>
              </a:ext>
            </a:extLst>
          </p:cNvPr>
          <p:cNvSpPr/>
          <p:nvPr/>
        </p:nvSpPr>
        <p:spPr>
          <a:xfrm>
            <a:off x="5980367" y="2034536"/>
            <a:ext cx="2493816" cy="365578"/>
          </a:xfrm>
          <a:prstGeom prst="rect">
            <a:avLst/>
          </a:prstGeom>
          <a:noFill/>
          <a:ln/>
        </p:spPr>
        <p:txBody>
          <a:bodyPr wrap="square" lIns="0" tIns="0" rIns="0" bIns="0" rtlCol="0" anchor="ctr"/>
          <a:lstStyle/>
          <a:p>
            <a:pPr marL="0" indent="0" algn="ctr">
              <a:buNone/>
            </a:pPr>
            <a:r>
              <a:rPr lang="en-US" sz="1400" b="1" dirty="0">
                <a:solidFill>
                  <a:srgbClr val="1B2A4A"/>
                </a:solidFill>
                <a:latin typeface="Arial" pitchFamily="34" charset="0"/>
                <a:ea typeface="Arial" pitchFamily="34" charset="-122"/>
                <a:cs typeface="Arial" pitchFamily="34" charset="-120"/>
              </a:rPr>
              <a:t>Retained Patients</a:t>
            </a:r>
            <a:endParaRPr lang="en-US" sz="1400" dirty="0"/>
          </a:p>
        </p:txBody>
      </p:sp>
      <p:sp>
        <p:nvSpPr>
          <p:cNvPr id="19" name="Text 11">
            <a:extLst>
              <a:ext uri="{FF2B5EF4-FFF2-40B4-BE49-F238E27FC236}">
                <a16:creationId xmlns:a16="http://schemas.microsoft.com/office/drawing/2014/main" id="{1321C65F-CAF4-4D3F-B8C5-E1D6BC11A243}"/>
              </a:ext>
            </a:extLst>
          </p:cNvPr>
          <p:cNvSpPr/>
          <p:nvPr/>
        </p:nvSpPr>
        <p:spPr>
          <a:xfrm>
            <a:off x="5980367" y="2422662"/>
            <a:ext cx="2493816" cy="292462"/>
          </a:xfrm>
          <a:prstGeom prst="rect">
            <a:avLst/>
          </a:prstGeom>
          <a:noFill/>
          <a:ln/>
        </p:spPr>
        <p:txBody>
          <a:bodyPr wrap="square" lIns="0" tIns="0" rIns="0" bIns="0" rtlCol="0" anchor="ctr"/>
          <a:lstStyle/>
          <a:p>
            <a:pPr marL="0" indent="0" algn="ctr">
              <a:buNone/>
            </a:pPr>
            <a:r>
              <a:rPr lang="en-US" sz="1400" i="1" dirty="0">
                <a:solidFill>
                  <a:srgbClr val="5A6472"/>
                </a:solidFill>
                <a:latin typeface="Arial" pitchFamily="34" charset="0"/>
                <a:ea typeface="Arial" pitchFamily="34" charset="-122"/>
                <a:cs typeface="Arial" pitchFamily="34" charset="-120"/>
              </a:rPr>
              <a:t>solely attributable to TCC</a:t>
            </a:r>
            <a:endParaRPr lang="en-US" sz="1400" dirty="0"/>
          </a:p>
        </p:txBody>
      </p:sp>
      <p:sp>
        <p:nvSpPr>
          <p:cNvPr id="20" name="Shape 12">
            <a:extLst>
              <a:ext uri="{FF2B5EF4-FFF2-40B4-BE49-F238E27FC236}">
                <a16:creationId xmlns:a16="http://schemas.microsoft.com/office/drawing/2014/main" id="{2BF3E32B-C79F-4815-8A68-F90A31E3CE07}"/>
              </a:ext>
            </a:extLst>
          </p:cNvPr>
          <p:cNvSpPr/>
          <p:nvPr/>
        </p:nvSpPr>
        <p:spPr>
          <a:xfrm>
            <a:off x="8776464" y="1132777"/>
            <a:ext cx="2493816" cy="1608543"/>
          </a:xfrm>
          <a:prstGeom prst="roundRect">
            <a:avLst>
              <a:gd name="adj" fmla="val 6061"/>
            </a:avLst>
          </a:prstGeom>
          <a:solidFill>
            <a:srgbClr val="F2F6FB"/>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21" name="Text 13">
            <a:extLst>
              <a:ext uri="{FF2B5EF4-FFF2-40B4-BE49-F238E27FC236}">
                <a16:creationId xmlns:a16="http://schemas.microsoft.com/office/drawing/2014/main" id="{6B88D968-47A0-41BD-AB88-9668F6D3733D}"/>
              </a:ext>
            </a:extLst>
          </p:cNvPr>
          <p:cNvSpPr/>
          <p:nvPr/>
        </p:nvSpPr>
        <p:spPr>
          <a:xfrm>
            <a:off x="8776464" y="1279008"/>
            <a:ext cx="2493816" cy="755528"/>
          </a:xfrm>
          <a:prstGeom prst="rect">
            <a:avLst/>
          </a:prstGeom>
          <a:noFill/>
          <a:ln/>
        </p:spPr>
        <p:txBody>
          <a:bodyPr wrap="square" lIns="0" tIns="0" rIns="0" bIns="0" rtlCol="0" anchor="ctr"/>
          <a:lstStyle/>
          <a:p>
            <a:pPr marL="0" indent="0" algn="ctr">
              <a:buNone/>
            </a:pPr>
            <a:r>
              <a:rPr lang="en-US" sz="3400" b="1" dirty="0">
                <a:solidFill>
                  <a:srgbClr val="003087"/>
                </a:solidFill>
                <a:latin typeface="Arial" pitchFamily="34" charset="0"/>
                <a:ea typeface="Arial" pitchFamily="34" charset="-122"/>
                <a:cs typeface="Arial" pitchFamily="34" charset="-120"/>
              </a:rPr>
              <a:t>55%</a:t>
            </a:r>
            <a:endParaRPr lang="en-US" sz="3400" dirty="0"/>
          </a:p>
        </p:txBody>
      </p:sp>
      <p:sp>
        <p:nvSpPr>
          <p:cNvPr id="22" name="Text 14">
            <a:extLst>
              <a:ext uri="{FF2B5EF4-FFF2-40B4-BE49-F238E27FC236}">
                <a16:creationId xmlns:a16="http://schemas.microsoft.com/office/drawing/2014/main" id="{3DEAF370-DB43-45E3-899A-5F082FEA4E8D}"/>
              </a:ext>
            </a:extLst>
          </p:cNvPr>
          <p:cNvSpPr/>
          <p:nvPr/>
        </p:nvSpPr>
        <p:spPr>
          <a:xfrm>
            <a:off x="8776464" y="2034536"/>
            <a:ext cx="2493816" cy="365578"/>
          </a:xfrm>
          <a:prstGeom prst="rect">
            <a:avLst/>
          </a:prstGeom>
          <a:noFill/>
          <a:ln/>
        </p:spPr>
        <p:txBody>
          <a:bodyPr wrap="square" lIns="0" tIns="0" rIns="0" bIns="0" rtlCol="0" anchor="ctr"/>
          <a:lstStyle/>
          <a:p>
            <a:pPr marL="0" indent="0" algn="ctr">
              <a:buNone/>
            </a:pPr>
            <a:r>
              <a:rPr lang="en-US" sz="1400" b="1" dirty="0">
                <a:solidFill>
                  <a:srgbClr val="1B2A4A"/>
                </a:solidFill>
                <a:latin typeface="Arial" pitchFamily="34" charset="0"/>
                <a:ea typeface="Arial" pitchFamily="34" charset="-122"/>
                <a:cs typeface="Arial" pitchFamily="34" charset="-120"/>
              </a:rPr>
              <a:t>Retained Patient Rate</a:t>
            </a:r>
            <a:endParaRPr lang="en-US" sz="1400" dirty="0"/>
          </a:p>
        </p:txBody>
      </p:sp>
      <p:sp>
        <p:nvSpPr>
          <p:cNvPr id="23" name="Shape 25">
            <a:extLst>
              <a:ext uri="{FF2B5EF4-FFF2-40B4-BE49-F238E27FC236}">
                <a16:creationId xmlns:a16="http://schemas.microsoft.com/office/drawing/2014/main" id="{372B8C32-4EFF-4E12-9907-E7FEEC853982}"/>
              </a:ext>
            </a:extLst>
          </p:cNvPr>
          <p:cNvSpPr/>
          <p:nvPr/>
        </p:nvSpPr>
        <p:spPr>
          <a:xfrm>
            <a:off x="388174" y="3080703"/>
            <a:ext cx="5289913" cy="2972819"/>
          </a:xfrm>
          <a:prstGeom prst="roundRect">
            <a:avLst>
              <a:gd name="adj" fmla="val 3509"/>
            </a:avLst>
          </a:prstGeom>
          <a:solidFill>
            <a:srgbClr val="003087"/>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24" name="Text 26">
            <a:extLst>
              <a:ext uri="{FF2B5EF4-FFF2-40B4-BE49-F238E27FC236}">
                <a16:creationId xmlns:a16="http://schemas.microsoft.com/office/drawing/2014/main" id="{7EE6A7BB-54C3-4C79-A1A2-849993FB3F21}"/>
              </a:ext>
            </a:extLst>
          </p:cNvPr>
          <p:cNvSpPr/>
          <p:nvPr/>
        </p:nvSpPr>
        <p:spPr>
          <a:xfrm>
            <a:off x="775093" y="3159210"/>
            <a:ext cx="4576666" cy="391160"/>
          </a:xfrm>
          <a:prstGeom prst="rect">
            <a:avLst/>
          </a:prstGeom>
          <a:noFill/>
          <a:ln/>
        </p:spPr>
        <p:txBody>
          <a:bodyPr wrap="square" lIns="0" tIns="0" rIns="0" bIns="0" rtlCol="0" anchor="ctr"/>
          <a:lstStyle/>
          <a:p>
            <a:pPr marL="0" indent="0" algn="ctr">
              <a:buNone/>
            </a:pPr>
            <a:r>
              <a:rPr lang="en-US" sz="1200" b="1" kern="0" spc="100" dirty="0">
                <a:solidFill>
                  <a:srgbClr val="00A9CE"/>
                </a:solidFill>
                <a:latin typeface="Arial" pitchFamily="34" charset="0"/>
                <a:ea typeface="Arial" pitchFamily="34" charset="-122"/>
                <a:cs typeface="Arial" pitchFamily="34" charset="-120"/>
              </a:rPr>
              <a:t>PROGRAM TOTALS  ·  9 MONTHS</a:t>
            </a:r>
            <a:endParaRPr lang="en-US" sz="1200" dirty="0"/>
          </a:p>
        </p:txBody>
      </p:sp>
      <p:sp>
        <p:nvSpPr>
          <p:cNvPr id="25" name="Text 27">
            <a:extLst>
              <a:ext uri="{FF2B5EF4-FFF2-40B4-BE49-F238E27FC236}">
                <a16:creationId xmlns:a16="http://schemas.microsoft.com/office/drawing/2014/main" id="{A3AD390A-255E-49B5-B571-B83B09DD0182}"/>
              </a:ext>
            </a:extLst>
          </p:cNvPr>
          <p:cNvSpPr/>
          <p:nvPr/>
        </p:nvSpPr>
        <p:spPr>
          <a:xfrm>
            <a:off x="686212" y="3762370"/>
            <a:ext cx="2757910" cy="460258"/>
          </a:xfrm>
          <a:prstGeom prst="rect">
            <a:avLst/>
          </a:prstGeom>
          <a:noFill/>
          <a:ln/>
        </p:spPr>
        <p:txBody>
          <a:bodyPr wrap="square" lIns="0" tIns="0" rIns="0" bIns="0" rtlCol="0" anchor="t"/>
          <a:lstStyle/>
          <a:p>
            <a:pPr marL="0" indent="0">
              <a:lnSpc>
                <a:spcPct val="100000"/>
              </a:lnSpc>
              <a:buNone/>
            </a:pPr>
            <a:r>
              <a:rPr lang="en-US" sz="1600" dirty="0">
                <a:solidFill>
                  <a:srgbClr val="CADCFC"/>
                </a:solidFill>
                <a:latin typeface="Arial" pitchFamily="34" charset="0"/>
                <a:ea typeface="Arial" pitchFamily="34" charset="-122"/>
                <a:cs typeface="Arial" pitchFamily="34" charset="-120"/>
              </a:rPr>
              <a:t>Total revenue after consult</a:t>
            </a:r>
            <a:endParaRPr lang="en-US" sz="1600" dirty="0"/>
          </a:p>
        </p:txBody>
      </p:sp>
      <p:sp>
        <p:nvSpPr>
          <p:cNvPr id="26" name="Text 28">
            <a:extLst>
              <a:ext uri="{FF2B5EF4-FFF2-40B4-BE49-F238E27FC236}">
                <a16:creationId xmlns:a16="http://schemas.microsoft.com/office/drawing/2014/main" id="{36859C98-B22C-4095-87D9-09D38B6D7BCD}"/>
              </a:ext>
            </a:extLst>
          </p:cNvPr>
          <p:cNvSpPr/>
          <p:nvPr/>
        </p:nvSpPr>
        <p:spPr>
          <a:xfrm>
            <a:off x="686214" y="4514072"/>
            <a:ext cx="2912951" cy="591751"/>
          </a:xfrm>
          <a:prstGeom prst="rect">
            <a:avLst/>
          </a:prstGeom>
          <a:noFill/>
          <a:ln/>
        </p:spPr>
        <p:txBody>
          <a:bodyPr wrap="square" lIns="0" tIns="0" rIns="0" bIns="0" rtlCol="0" anchor="t"/>
          <a:lstStyle/>
          <a:p>
            <a:pPr marL="0" indent="0" algn="l">
              <a:lnSpc>
                <a:spcPct val="100000"/>
              </a:lnSpc>
              <a:buNone/>
            </a:pPr>
            <a:r>
              <a:rPr lang="en-US" sz="1600" dirty="0">
                <a:solidFill>
                  <a:srgbClr val="CADCFC"/>
                </a:solidFill>
                <a:latin typeface="Arial" pitchFamily="34" charset="0"/>
                <a:ea typeface="Arial" pitchFamily="34" charset="-122"/>
                <a:cs typeface="Arial" pitchFamily="34" charset="-120"/>
              </a:rPr>
              <a:t>Total hospital cost after consult</a:t>
            </a:r>
          </a:p>
          <a:p>
            <a:pPr marL="0" indent="0" algn="l">
              <a:lnSpc>
                <a:spcPct val="100000"/>
              </a:lnSpc>
              <a:buNone/>
            </a:pPr>
            <a:r>
              <a:rPr lang="en-US" sz="1200" i="1" dirty="0">
                <a:solidFill>
                  <a:srgbClr val="CADCFC"/>
                </a:solidFill>
                <a:latin typeface="Arial" pitchFamily="34" charset="0"/>
                <a:ea typeface="Arial" pitchFamily="34" charset="-122"/>
                <a:cs typeface="Arial" pitchFamily="34" charset="-120"/>
              </a:rPr>
              <a:t>($1512 /day/bed pulled from cost report)</a:t>
            </a:r>
            <a:r>
              <a:rPr lang="en-US" sz="1600" dirty="0">
                <a:solidFill>
                  <a:srgbClr val="CADCFC"/>
                </a:solidFill>
                <a:latin typeface="Arial" pitchFamily="34" charset="0"/>
                <a:ea typeface="Arial" pitchFamily="34" charset="-122"/>
                <a:cs typeface="Arial" pitchFamily="34" charset="-120"/>
              </a:rPr>
              <a:t>
</a:t>
            </a:r>
            <a:endParaRPr lang="en-US" sz="1600" dirty="0"/>
          </a:p>
        </p:txBody>
      </p:sp>
      <p:sp>
        <p:nvSpPr>
          <p:cNvPr id="27" name="Shape 29">
            <a:extLst>
              <a:ext uri="{FF2B5EF4-FFF2-40B4-BE49-F238E27FC236}">
                <a16:creationId xmlns:a16="http://schemas.microsoft.com/office/drawing/2014/main" id="{FA8D0E8C-B26B-492A-9F37-DFDDA0C60150}"/>
              </a:ext>
            </a:extLst>
          </p:cNvPr>
          <p:cNvSpPr/>
          <p:nvPr/>
        </p:nvSpPr>
        <p:spPr>
          <a:xfrm flipH="1">
            <a:off x="686212" y="5350974"/>
            <a:ext cx="4359215" cy="1938"/>
          </a:xfrm>
          <a:prstGeom prst="line">
            <a:avLst/>
          </a:prstGeom>
          <a:noFill/>
          <a:ln w="12700">
            <a:solidFill>
              <a:srgbClr val="1C4E9E"/>
            </a:solidFill>
            <a:prstDash val="solid"/>
          </a:ln>
        </p:spPr>
        <p:txBody>
          <a:bodyPr/>
          <a:lstStyle/>
          <a:p>
            <a:endParaRPr lang="en-US"/>
          </a:p>
        </p:txBody>
      </p:sp>
      <p:sp>
        <p:nvSpPr>
          <p:cNvPr id="28" name="Text 30">
            <a:extLst>
              <a:ext uri="{FF2B5EF4-FFF2-40B4-BE49-F238E27FC236}">
                <a16:creationId xmlns:a16="http://schemas.microsoft.com/office/drawing/2014/main" id="{67D5E70B-AD51-4275-A8CC-6FF3EADB9351}"/>
              </a:ext>
            </a:extLst>
          </p:cNvPr>
          <p:cNvSpPr/>
          <p:nvPr/>
        </p:nvSpPr>
        <p:spPr>
          <a:xfrm>
            <a:off x="635724" y="5491051"/>
            <a:ext cx="1901991" cy="391160"/>
          </a:xfrm>
          <a:prstGeom prst="rect">
            <a:avLst/>
          </a:prstGeom>
          <a:noFill/>
          <a:ln/>
        </p:spPr>
        <p:txBody>
          <a:bodyPr wrap="square" lIns="0" tIns="0" rIns="0" bIns="0" rtlCol="0" anchor="ctr"/>
          <a:lstStyle/>
          <a:p>
            <a:pPr marL="0" indent="0" algn="ctr">
              <a:buNone/>
            </a:pPr>
            <a:r>
              <a:rPr lang="en-US" sz="1050" b="1" dirty="0">
                <a:solidFill>
                  <a:srgbClr val="CADCFC"/>
                </a:solidFill>
                <a:latin typeface="Arial" pitchFamily="34" charset="0"/>
                <a:ea typeface="Arial" pitchFamily="34" charset="-122"/>
                <a:cs typeface="Arial" pitchFamily="34" charset="-120"/>
              </a:rPr>
              <a:t>TOTAL NET MARGIN</a:t>
            </a:r>
            <a:endParaRPr lang="en-US" sz="1050" dirty="0"/>
          </a:p>
        </p:txBody>
      </p:sp>
      <p:sp>
        <p:nvSpPr>
          <p:cNvPr id="29" name="Text 31">
            <a:extLst>
              <a:ext uri="{FF2B5EF4-FFF2-40B4-BE49-F238E27FC236}">
                <a16:creationId xmlns:a16="http://schemas.microsoft.com/office/drawing/2014/main" id="{311D88F8-B2A3-4992-9444-AC5CB20877E4}"/>
              </a:ext>
            </a:extLst>
          </p:cNvPr>
          <p:cNvSpPr/>
          <p:nvPr/>
        </p:nvSpPr>
        <p:spPr>
          <a:xfrm>
            <a:off x="2908862" y="5267887"/>
            <a:ext cx="2167489" cy="796593"/>
          </a:xfrm>
          <a:prstGeom prst="rect">
            <a:avLst/>
          </a:prstGeom>
          <a:noFill/>
          <a:ln/>
        </p:spPr>
        <p:txBody>
          <a:bodyPr wrap="square" lIns="0" tIns="0" rIns="0" bIns="0" rtlCol="0" anchor="ctr"/>
          <a:lstStyle/>
          <a:p>
            <a:pPr marL="0" indent="0" algn="r">
              <a:buNone/>
            </a:pPr>
            <a:r>
              <a:rPr lang="en-US" b="1" dirty="0">
                <a:solidFill>
                  <a:srgbClr val="5FE0A0"/>
                </a:solidFill>
                <a:latin typeface="Arial" pitchFamily="34" charset="0"/>
                <a:ea typeface="Arial" pitchFamily="34" charset="-122"/>
                <a:cs typeface="Arial" pitchFamily="34" charset="-120"/>
              </a:rPr>
              <a:t>+$32,941</a:t>
            </a:r>
            <a:endParaRPr lang="en-US" dirty="0"/>
          </a:p>
        </p:txBody>
      </p:sp>
      <p:sp>
        <p:nvSpPr>
          <p:cNvPr id="30" name="Text 27">
            <a:extLst>
              <a:ext uri="{FF2B5EF4-FFF2-40B4-BE49-F238E27FC236}">
                <a16:creationId xmlns:a16="http://schemas.microsoft.com/office/drawing/2014/main" id="{3A913ADE-AD6B-4D4C-A243-7263BCF19825}"/>
              </a:ext>
            </a:extLst>
          </p:cNvPr>
          <p:cNvSpPr/>
          <p:nvPr/>
        </p:nvSpPr>
        <p:spPr>
          <a:xfrm>
            <a:off x="3297888" y="3659456"/>
            <a:ext cx="1778463" cy="460258"/>
          </a:xfrm>
          <a:prstGeom prst="rect">
            <a:avLst/>
          </a:prstGeom>
          <a:noFill/>
          <a:ln/>
        </p:spPr>
        <p:txBody>
          <a:bodyPr wrap="square" lIns="0" tIns="0" rIns="0" bIns="0" rtlCol="0" anchor="t"/>
          <a:lstStyle/>
          <a:p>
            <a:pPr marL="0" indent="0" algn="r">
              <a:lnSpc>
                <a:spcPct val="100000"/>
              </a:lnSpc>
              <a:buNone/>
            </a:pPr>
            <a:r>
              <a:rPr lang="en-US" sz="1900" b="1" dirty="0">
                <a:solidFill>
                  <a:srgbClr val="FFFFFF"/>
                </a:solidFill>
                <a:latin typeface="Arial" pitchFamily="34" charset="0"/>
                <a:ea typeface="Arial" pitchFamily="34" charset="-122"/>
                <a:cs typeface="Arial" pitchFamily="34" charset="-120"/>
              </a:rPr>
              <a:t>$135,301</a:t>
            </a:r>
            <a:endParaRPr lang="en-US" sz="1050" dirty="0"/>
          </a:p>
        </p:txBody>
      </p:sp>
      <p:sp>
        <p:nvSpPr>
          <p:cNvPr id="31" name="Text 27">
            <a:extLst>
              <a:ext uri="{FF2B5EF4-FFF2-40B4-BE49-F238E27FC236}">
                <a16:creationId xmlns:a16="http://schemas.microsoft.com/office/drawing/2014/main" id="{2930F07A-74A4-44F4-9DCF-B358AEDFCE54}"/>
              </a:ext>
            </a:extLst>
          </p:cNvPr>
          <p:cNvSpPr/>
          <p:nvPr/>
        </p:nvSpPr>
        <p:spPr>
          <a:xfrm>
            <a:off x="3297888" y="4693109"/>
            <a:ext cx="1778463" cy="460258"/>
          </a:xfrm>
          <a:prstGeom prst="rect">
            <a:avLst/>
          </a:prstGeom>
          <a:noFill/>
          <a:ln/>
        </p:spPr>
        <p:txBody>
          <a:bodyPr wrap="square" lIns="0" tIns="0" rIns="0" bIns="0" rtlCol="0" anchor="t"/>
          <a:lstStyle/>
          <a:p>
            <a:pPr marL="0" indent="0" algn="r">
              <a:lnSpc>
                <a:spcPct val="100000"/>
              </a:lnSpc>
              <a:buNone/>
            </a:pPr>
            <a:r>
              <a:rPr lang="en-US" sz="1900" b="1" dirty="0">
                <a:solidFill>
                  <a:srgbClr val="FFFFFF"/>
                </a:solidFill>
                <a:latin typeface="Arial" pitchFamily="34" charset="0"/>
                <a:ea typeface="Arial" pitchFamily="34" charset="-122"/>
                <a:cs typeface="Arial" pitchFamily="34" charset="-120"/>
              </a:rPr>
              <a:t>$102,360</a:t>
            </a:r>
            <a:endParaRPr lang="en-US" sz="1050" dirty="0"/>
          </a:p>
        </p:txBody>
      </p:sp>
      <p:sp>
        <p:nvSpPr>
          <p:cNvPr id="32" name="Shape 15">
            <a:extLst>
              <a:ext uri="{FF2B5EF4-FFF2-40B4-BE49-F238E27FC236}">
                <a16:creationId xmlns:a16="http://schemas.microsoft.com/office/drawing/2014/main" id="{62D8B22E-8762-4B04-A54D-88F2E260FE03}"/>
              </a:ext>
            </a:extLst>
          </p:cNvPr>
          <p:cNvSpPr/>
          <p:nvPr/>
        </p:nvSpPr>
        <p:spPr>
          <a:xfrm>
            <a:off x="5979658" y="3080702"/>
            <a:ext cx="5289911" cy="2972817"/>
          </a:xfrm>
          <a:prstGeom prst="roundRect">
            <a:avLst>
              <a:gd name="adj" fmla="val 3509"/>
            </a:avLst>
          </a:prstGeom>
          <a:solidFill>
            <a:srgbClr val="FFFFFF"/>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33" name="Text 17">
            <a:extLst>
              <a:ext uri="{FF2B5EF4-FFF2-40B4-BE49-F238E27FC236}">
                <a16:creationId xmlns:a16="http://schemas.microsoft.com/office/drawing/2014/main" id="{F4BFEBA7-280A-4771-88A5-DE547E2AB780}"/>
              </a:ext>
            </a:extLst>
          </p:cNvPr>
          <p:cNvSpPr/>
          <p:nvPr/>
        </p:nvSpPr>
        <p:spPr>
          <a:xfrm>
            <a:off x="6496330" y="3159210"/>
            <a:ext cx="4560268" cy="391160"/>
          </a:xfrm>
          <a:prstGeom prst="rect">
            <a:avLst/>
          </a:prstGeom>
          <a:noFill/>
          <a:ln/>
        </p:spPr>
        <p:txBody>
          <a:bodyPr wrap="square" lIns="0" tIns="0" rIns="0" bIns="0" rtlCol="0" anchor="ctr"/>
          <a:lstStyle/>
          <a:p>
            <a:pPr marL="0" indent="0" algn="ctr">
              <a:buNone/>
            </a:pPr>
            <a:r>
              <a:rPr lang="en-US" sz="1200" b="1" kern="0" spc="100" dirty="0">
                <a:solidFill>
                  <a:srgbClr val="003087"/>
                </a:solidFill>
                <a:latin typeface="Arial" pitchFamily="34" charset="0"/>
                <a:ea typeface="Arial" pitchFamily="34" charset="-122"/>
                <a:cs typeface="Arial" pitchFamily="34" charset="-120"/>
              </a:rPr>
              <a:t>PER-PATIENT UNIT ECONOMICS</a:t>
            </a:r>
            <a:endParaRPr lang="en-US" sz="1200" dirty="0"/>
          </a:p>
        </p:txBody>
      </p:sp>
      <p:sp>
        <p:nvSpPr>
          <p:cNvPr id="34" name="Text 18">
            <a:extLst>
              <a:ext uri="{FF2B5EF4-FFF2-40B4-BE49-F238E27FC236}">
                <a16:creationId xmlns:a16="http://schemas.microsoft.com/office/drawing/2014/main" id="{4653EC67-89F6-4E28-8570-D52D2CEF676C}"/>
              </a:ext>
            </a:extLst>
          </p:cNvPr>
          <p:cNvSpPr/>
          <p:nvPr/>
        </p:nvSpPr>
        <p:spPr>
          <a:xfrm>
            <a:off x="6318214" y="3958089"/>
            <a:ext cx="1406589" cy="717127"/>
          </a:xfrm>
          <a:prstGeom prst="rect">
            <a:avLst/>
          </a:prstGeom>
          <a:noFill/>
          <a:ln/>
        </p:spPr>
        <p:txBody>
          <a:bodyPr wrap="square" lIns="0" tIns="0" rIns="0" bIns="0" rtlCol="0" anchor="ctr"/>
          <a:lstStyle/>
          <a:p>
            <a:pPr marL="0" indent="0" algn="ctr">
              <a:buNone/>
            </a:pPr>
            <a:r>
              <a:rPr lang="en-US" sz="2300" b="1" dirty="0">
                <a:solidFill>
                  <a:srgbClr val="1B2A4A"/>
                </a:solidFill>
                <a:latin typeface="Arial" pitchFamily="34" charset="0"/>
                <a:ea typeface="Arial" pitchFamily="34" charset="-122"/>
                <a:cs typeface="Arial" pitchFamily="34" charset="-120"/>
              </a:rPr>
              <a:t>$6,150</a:t>
            </a:r>
            <a:endParaRPr lang="en-US" sz="2300" dirty="0"/>
          </a:p>
        </p:txBody>
      </p:sp>
      <p:sp>
        <p:nvSpPr>
          <p:cNvPr id="35" name="Text 19">
            <a:extLst>
              <a:ext uri="{FF2B5EF4-FFF2-40B4-BE49-F238E27FC236}">
                <a16:creationId xmlns:a16="http://schemas.microsoft.com/office/drawing/2014/main" id="{B9DCDED5-5A5D-49C4-AFC3-D3A8EF3BA30F}"/>
              </a:ext>
            </a:extLst>
          </p:cNvPr>
          <p:cNvSpPr/>
          <p:nvPr/>
        </p:nvSpPr>
        <p:spPr>
          <a:xfrm>
            <a:off x="6318214" y="4640502"/>
            <a:ext cx="1406589" cy="365082"/>
          </a:xfrm>
          <a:prstGeom prst="rect">
            <a:avLst/>
          </a:prstGeom>
          <a:noFill/>
          <a:ln/>
        </p:spPr>
        <p:txBody>
          <a:bodyPr wrap="square" lIns="0" tIns="0" rIns="0" bIns="0" rtlCol="0" anchor="ctr"/>
          <a:lstStyle/>
          <a:p>
            <a:pPr marL="0" indent="0" algn="ctr">
              <a:buNone/>
            </a:pPr>
            <a:r>
              <a:rPr lang="en-US" sz="1200" dirty="0">
                <a:solidFill>
                  <a:srgbClr val="5A6472"/>
                </a:solidFill>
                <a:latin typeface="Arial" pitchFamily="34" charset="0"/>
                <a:ea typeface="Arial" pitchFamily="34" charset="-122"/>
                <a:cs typeface="Arial" pitchFamily="34" charset="-120"/>
              </a:rPr>
              <a:t>Revenue</a:t>
            </a:r>
            <a:endParaRPr lang="en-US" sz="1200" dirty="0"/>
          </a:p>
        </p:txBody>
      </p:sp>
      <p:sp>
        <p:nvSpPr>
          <p:cNvPr id="36" name="Text 20">
            <a:extLst>
              <a:ext uri="{FF2B5EF4-FFF2-40B4-BE49-F238E27FC236}">
                <a16:creationId xmlns:a16="http://schemas.microsoft.com/office/drawing/2014/main" id="{0053A4B3-2D01-410F-A033-5688A456D98B}"/>
              </a:ext>
            </a:extLst>
          </p:cNvPr>
          <p:cNvSpPr/>
          <p:nvPr/>
        </p:nvSpPr>
        <p:spPr>
          <a:xfrm>
            <a:off x="7910226" y="3958089"/>
            <a:ext cx="1406589" cy="717127"/>
          </a:xfrm>
          <a:prstGeom prst="rect">
            <a:avLst/>
          </a:prstGeom>
          <a:noFill/>
          <a:ln/>
        </p:spPr>
        <p:txBody>
          <a:bodyPr wrap="square" lIns="0" tIns="0" rIns="0" bIns="0" rtlCol="0" anchor="ctr"/>
          <a:lstStyle/>
          <a:p>
            <a:pPr marL="0" indent="0" algn="ctr">
              <a:buNone/>
            </a:pPr>
            <a:r>
              <a:rPr lang="en-US" sz="2300" b="1" dirty="0">
                <a:solidFill>
                  <a:srgbClr val="5A6472"/>
                </a:solidFill>
                <a:latin typeface="Arial" pitchFamily="34" charset="0"/>
                <a:ea typeface="Arial" pitchFamily="34" charset="-122"/>
                <a:cs typeface="Arial" pitchFamily="34" charset="-120"/>
              </a:rPr>
              <a:t>$4,653</a:t>
            </a:r>
            <a:endParaRPr lang="en-US" sz="2300" dirty="0"/>
          </a:p>
        </p:txBody>
      </p:sp>
      <p:sp>
        <p:nvSpPr>
          <p:cNvPr id="37" name="Text 21">
            <a:extLst>
              <a:ext uri="{FF2B5EF4-FFF2-40B4-BE49-F238E27FC236}">
                <a16:creationId xmlns:a16="http://schemas.microsoft.com/office/drawing/2014/main" id="{D28FB381-CA89-47EA-9C48-794D8058356E}"/>
              </a:ext>
            </a:extLst>
          </p:cNvPr>
          <p:cNvSpPr/>
          <p:nvPr/>
        </p:nvSpPr>
        <p:spPr>
          <a:xfrm>
            <a:off x="7910226" y="4640502"/>
            <a:ext cx="1406589" cy="365082"/>
          </a:xfrm>
          <a:prstGeom prst="rect">
            <a:avLst/>
          </a:prstGeom>
          <a:noFill/>
          <a:ln/>
        </p:spPr>
        <p:txBody>
          <a:bodyPr wrap="square" lIns="0" tIns="0" rIns="0" bIns="0" rtlCol="0" anchor="ctr"/>
          <a:lstStyle/>
          <a:p>
            <a:pPr marL="0" indent="0" algn="ctr">
              <a:buNone/>
            </a:pPr>
            <a:r>
              <a:rPr lang="en-US" sz="1400" dirty="0">
                <a:solidFill>
                  <a:srgbClr val="5A6472"/>
                </a:solidFill>
                <a:latin typeface="Arial" pitchFamily="34" charset="0"/>
                <a:ea typeface="Arial" pitchFamily="34" charset="-122"/>
                <a:cs typeface="Arial" pitchFamily="34" charset="-120"/>
              </a:rPr>
              <a:t>Cost</a:t>
            </a:r>
            <a:endParaRPr lang="en-US" sz="1400" dirty="0"/>
          </a:p>
        </p:txBody>
      </p:sp>
      <p:sp>
        <p:nvSpPr>
          <p:cNvPr id="38" name="Text 22">
            <a:extLst>
              <a:ext uri="{FF2B5EF4-FFF2-40B4-BE49-F238E27FC236}">
                <a16:creationId xmlns:a16="http://schemas.microsoft.com/office/drawing/2014/main" id="{DB767DF1-034F-4336-9C53-DB32BAF2CD11}"/>
              </a:ext>
            </a:extLst>
          </p:cNvPr>
          <p:cNvSpPr/>
          <p:nvPr/>
        </p:nvSpPr>
        <p:spPr>
          <a:xfrm>
            <a:off x="9502238" y="3958089"/>
            <a:ext cx="1406589" cy="717127"/>
          </a:xfrm>
          <a:prstGeom prst="rect">
            <a:avLst/>
          </a:prstGeom>
          <a:noFill/>
          <a:ln/>
        </p:spPr>
        <p:txBody>
          <a:bodyPr wrap="square" lIns="0" tIns="0" rIns="0" bIns="0" rtlCol="0" anchor="ctr"/>
          <a:lstStyle/>
          <a:p>
            <a:pPr marL="0" indent="0" algn="ctr">
              <a:buNone/>
            </a:pPr>
            <a:r>
              <a:rPr lang="en-US" sz="2300" b="1" dirty="0">
                <a:solidFill>
                  <a:srgbClr val="2E9E5B"/>
                </a:solidFill>
                <a:latin typeface="Arial" pitchFamily="34" charset="0"/>
                <a:ea typeface="Arial" pitchFamily="34" charset="-122"/>
                <a:cs typeface="Arial" pitchFamily="34" charset="-120"/>
              </a:rPr>
              <a:t>$1,497</a:t>
            </a:r>
            <a:endParaRPr lang="en-US" sz="2300" dirty="0"/>
          </a:p>
        </p:txBody>
      </p:sp>
      <p:sp>
        <p:nvSpPr>
          <p:cNvPr id="39" name="Text 23">
            <a:extLst>
              <a:ext uri="{FF2B5EF4-FFF2-40B4-BE49-F238E27FC236}">
                <a16:creationId xmlns:a16="http://schemas.microsoft.com/office/drawing/2014/main" id="{39FB0046-5C53-41DB-9510-6032E022B6A4}"/>
              </a:ext>
            </a:extLst>
          </p:cNvPr>
          <p:cNvSpPr/>
          <p:nvPr/>
        </p:nvSpPr>
        <p:spPr>
          <a:xfrm>
            <a:off x="9502238" y="4640502"/>
            <a:ext cx="1406589" cy="365082"/>
          </a:xfrm>
          <a:prstGeom prst="rect">
            <a:avLst/>
          </a:prstGeom>
          <a:noFill/>
          <a:ln/>
        </p:spPr>
        <p:txBody>
          <a:bodyPr wrap="square" lIns="0" tIns="0" rIns="0" bIns="0" rtlCol="0" anchor="ctr"/>
          <a:lstStyle/>
          <a:p>
            <a:pPr marL="0" indent="0" algn="ctr">
              <a:buNone/>
            </a:pPr>
            <a:r>
              <a:rPr lang="en-US" sz="1200" dirty="0">
                <a:solidFill>
                  <a:srgbClr val="5A6472"/>
                </a:solidFill>
                <a:latin typeface="Arial" pitchFamily="34" charset="0"/>
                <a:ea typeface="Arial" pitchFamily="34" charset="-122"/>
                <a:cs typeface="Arial" pitchFamily="34" charset="-120"/>
              </a:rPr>
              <a:t>Net margin</a:t>
            </a:r>
            <a:endParaRPr lang="en-US" sz="1200" dirty="0"/>
          </a:p>
        </p:txBody>
      </p:sp>
      <p:sp>
        <p:nvSpPr>
          <p:cNvPr id="40" name="Text 24">
            <a:extLst>
              <a:ext uri="{FF2B5EF4-FFF2-40B4-BE49-F238E27FC236}">
                <a16:creationId xmlns:a16="http://schemas.microsoft.com/office/drawing/2014/main" id="{7E0E6D07-1811-4B70-88C8-92327969FDD0}"/>
              </a:ext>
            </a:extLst>
          </p:cNvPr>
          <p:cNvSpPr/>
          <p:nvPr/>
        </p:nvSpPr>
        <p:spPr>
          <a:xfrm>
            <a:off x="6318214" y="5444827"/>
            <a:ext cx="4608911" cy="391160"/>
          </a:xfrm>
          <a:prstGeom prst="rect">
            <a:avLst/>
          </a:prstGeom>
          <a:noFill/>
          <a:ln/>
        </p:spPr>
        <p:txBody>
          <a:bodyPr wrap="square" lIns="0" tIns="0" rIns="0" bIns="0" rtlCol="0" anchor="ctr"/>
          <a:lstStyle/>
          <a:p>
            <a:pPr marL="0" indent="0" algn="ctr">
              <a:buNone/>
            </a:pPr>
            <a:r>
              <a:rPr lang="en-US" sz="1400" i="1" dirty="0">
                <a:solidFill>
                  <a:srgbClr val="5A6472"/>
                </a:solidFill>
                <a:latin typeface="Arial" pitchFamily="34" charset="0"/>
                <a:ea typeface="Arial" pitchFamily="34" charset="-122"/>
                <a:cs typeface="Arial" pitchFamily="34" charset="-120"/>
              </a:rPr>
              <a:t>per patient  ·  based on 22 accounts analysed</a:t>
            </a:r>
            <a:endParaRPr lang="en-US" sz="1400" dirty="0"/>
          </a:p>
        </p:txBody>
      </p:sp>
      <p:sp>
        <p:nvSpPr>
          <p:cNvPr id="41" name="Text 2">
            <a:extLst>
              <a:ext uri="{FF2B5EF4-FFF2-40B4-BE49-F238E27FC236}">
                <a16:creationId xmlns:a16="http://schemas.microsoft.com/office/drawing/2014/main" id="{B88BCB26-91AE-4582-8286-315E1C2258A6}"/>
              </a:ext>
            </a:extLst>
          </p:cNvPr>
          <p:cNvSpPr/>
          <p:nvPr/>
        </p:nvSpPr>
        <p:spPr>
          <a:xfrm>
            <a:off x="5678086" y="304208"/>
            <a:ext cx="5797457" cy="365760"/>
          </a:xfrm>
          <a:prstGeom prst="rect">
            <a:avLst/>
          </a:prstGeom>
          <a:noFill/>
          <a:ln/>
        </p:spPr>
        <p:txBody>
          <a:bodyPr wrap="square" lIns="0" tIns="0" rIns="0" bIns="0" rtlCol="0" anchor="ctr"/>
          <a:lstStyle/>
          <a:p>
            <a:pPr marL="0" indent="0" algn="r">
              <a:buNone/>
            </a:pPr>
            <a:r>
              <a:rPr lang="en-US" b="1" dirty="0">
                <a:solidFill>
                  <a:srgbClr val="004CA9"/>
                </a:solidFill>
                <a:latin typeface="Calibri" pitchFamily="34" charset="0"/>
                <a:cs typeface="Calibri" pitchFamily="34" charset="-120"/>
              </a:rPr>
              <a:t>Tele-Critical Care-Financial Summary</a:t>
            </a:r>
            <a:endParaRPr lang="en-US" sz="1800" dirty="0"/>
          </a:p>
        </p:txBody>
      </p:sp>
    </p:spTree>
    <p:extLst>
      <p:ext uri="{BB962C8B-B14F-4D97-AF65-F5344CB8AC3E}">
        <p14:creationId xmlns:p14="http://schemas.microsoft.com/office/powerpoint/2010/main" val="1780766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0" descr="ummc_logo.png">
            <a:extLst>
              <a:ext uri="{FF2B5EF4-FFF2-40B4-BE49-F238E27FC236}">
                <a16:creationId xmlns:a16="http://schemas.microsoft.com/office/drawing/2014/main" id="{1E8BF2E8-783D-76E4-E5E7-7D712DE4681E}"/>
              </a:ext>
            </a:extLst>
          </p:cNvPr>
          <p:cNvPicPr>
            <a:picLocks noChangeAspect="1"/>
          </p:cNvPicPr>
          <p:nvPr/>
        </p:nvPicPr>
        <p:blipFill>
          <a:blip r:embed="rId2"/>
          <a:stretch>
            <a:fillRect/>
          </a:stretch>
        </p:blipFill>
        <p:spPr>
          <a:xfrm>
            <a:off x="10494190" y="6064480"/>
            <a:ext cx="1261872" cy="388620"/>
          </a:xfrm>
          <a:prstGeom prst="rect">
            <a:avLst/>
          </a:prstGeom>
        </p:spPr>
      </p:pic>
      <p:sp>
        <p:nvSpPr>
          <p:cNvPr id="8" name="Rectangle 7">
            <a:extLst>
              <a:ext uri="{FF2B5EF4-FFF2-40B4-BE49-F238E27FC236}">
                <a16:creationId xmlns:a16="http://schemas.microsoft.com/office/drawing/2014/main" id="{8E1A9DA9-C3B6-4800-99DC-2BB5969B5906}"/>
              </a:ext>
            </a:extLst>
          </p:cNvPr>
          <p:cNvSpPr/>
          <p:nvPr/>
        </p:nvSpPr>
        <p:spPr>
          <a:xfrm>
            <a:off x="-56873" y="1575907"/>
            <a:ext cx="11812935" cy="839679"/>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C09C40D8-B375-4E4E-BE10-0B62AEE3A064}"/>
              </a:ext>
            </a:extLst>
          </p:cNvPr>
          <p:cNvSpPr txBox="1"/>
          <p:nvPr/>
        </p:nvSpPr>
        <p:spPr>
          <a:xfrm>
            <a:off x="6453212" y="630614"/>
            <a:ext cx="5895873" cy="307777"/>
          </a:xfrm>
          <a:prstGeom prst="rect">
            <a:avLst/>
          </a:prstGeom>
          <a:noFill/>
        </p:spPr>
        <p:txBody>
          <a:bodyPr wrap="square" rtlCol="0">
            <a:spAutoFit/>
          </a:bodyPr>
          <a:lstStyle/>
          <a:p>
            <a:r>
              <a:rPr lang="en-US" sz="1400" i="1" dirty="0">
                <a:solidFill>
                  <a:schemeClr val="accent3">
                    <a:lumMod val="50000"/>
                  </a:schemeClr>
                </a:solidFill>
                <a:latin typeface="Calibri" panose="020F0502020204030204" pitchFamily="34" charset="0"/>
                <a:cs typeface="Calibri" panose="020F0502020204030204" pitchFamily="34" charset="0"/>
              </a:rPr>
              <a:t>Based on 9-month run rate  ||   Includes TCC Service Cost: </a:t>
            </a:r>
            <a:r>
              <a:rPr lang="en-US" sz="1400" b="1" i="1" dirty="0">
                <a:solidFill>
                  <a:schemeClr val="accent3">
                    <a:lumMod val="50000"/>
                  </a:schemeClr>
                </a:solidFill>
                <a:latin typeface="Calibri" panose="020F0502020204030204" pitchFamily="34" charset="0"/>
                <a:cs typeface="Calibri" panose="020F0502020204030204" pitchFamily="34" charset="0"/>
              </a:rPr>
              <a:t>$9000/month </a:t>
            </a:r>
          </a:p>
        </p:txBody>
      </p:sp>
      <p:sp>
        <p:nvSpPr>
          <p:cNvPr id="12" name="Shape 2">
            <a:extLst>
              <a:ext uri="{FF2B5EF4-FFF2-40B4-BE49-F238E27FC236}">
                <a16:creationId xmlns:a16="http://schemas.microsoft.com/office/drawing/2014/main" id="{57FB1992-143D-4282-9958-C7B20A7B4545}"/>
              </a:ext>
            </a:extLst>
          </p:cNvPr>
          <p:cNvSpPr/>
          <p:nvPr/>
        </p:nvSpPr>
        <p:spPr>
          <a:xfrm>
            <a:off x="463864" y="1684513"/>
            <a:ext cx="3199245" cy="1405640"/>
          </a:xfrm>
          <a:prstGeom prst="roundRect">
            <a:avLst>
              <a:gd name="adj" fmla="val 6897"/>
            </a:avLst>
          </a:prstGeom>
          <a:solidFill>
            <a:srgbClr val="F2F6FB"/>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13" name="Shape 3">
            <a:extLst>
              <a:ext uri="{FF2B5EF4-FFF2-40B4-BE49-F238E27FC236}">
                <a16:creationId xmlns:a16="http://schemas.microsoft.com/office/drawing/2014/main" id="{9933F507-AAFE-42F0-9847-4F47FD6BA806}"/>
              </a:ext>
            </a:extLst>
          </p:cNvPr>
          <p:cNvSpPr/>
          <p:nvPr/>
        </p:nvSpPr>
        <p:spPr>
          <a:xfrm>
            <a:off x="463864" y="1684513"/>
            <a:ext cx="104703" cy="1405640"/>
          </a:xfrm>
          <a:prstGeom prst="roundRect">
            <a:avLst>
              <a:gd name="adj" fmla="val 44444"/>
            </a:avLst>
          </a:prstGeom>
          <a:solidFill>
            <a:srgbClr val="00A9CE"/>
          </a:solidFill>
          <a:ln/>
        </p:spPr>
        <p:txBody>
          <a:bodyPr/>
          <a:lstStyle/>
          <a:p>
            <a:endParaRPr lang="en-US"/>
          </a:p>
        </p:txBody>
      </p:sp>
      <p:sp>
        <p:nvSpPr>
          <p:cNvPr id="14" name="Text 4">
            <a:extLst>
              <a:ext uri="{FF2B5EF4-FFF2-40B4-BE49-F238E27FC236}">
                <a16:creationId xmlns:a16="http://schemas.microsoft.com/office/drawing/2014/main" id="{40594497-8843-4868-91BD-B9C2BD340D6B}"/>
              </a:ext>
            </a:extLst>
          </p:cNvPr>
          <p:cNvSpPr/>
          <p:nvPr/>
        </p:nvSpPr>
        <p:spPr>
          <a:xfrm>
            <a:off x="538998" y="1829923"/>
            <a:ext cx="1163362" cy="1090582"/>
          </a:xfrm>
          <a:prstGeom prst="rect">
            <a:avLst/>
          </a:prstGeom>
          <a:noFill/>
          <a:ln/>
        </p:spPr>
        <p:txBody>
          <a:bodyPr wrap="square" lIns="0" tIns="0" rIns="0" bIns="0" rtlCol="0" anchor="ctr"/>
          <a:lstStyle/>
          <a:p>
            <a:pPr marL="0" indent="0" algn="r">
              <a:buNone/>
            </a:pPr>
            <a:r>
              <a:rPr lang="en-US" sz="3400" b="1" dirty="0">
                <a:solidFill>
                  <a:srgbClr val="003087"/>
                </a:solidFill>
                <a:latin typeface="Arial" pitchFamily="34" charset="0"/>
                <a:ea typeface="Arial" pitchFamily="34" charset="-122"/>
                <a:cs typeface="Arial" pitchFamily="34" charset="-120"/>
              </a:rPr>
              <a:t>128</a:t>
            </a:r>
            <a:endParaRPr lang="en-US" sz="3400" dirty="0"/>
          </a:p>
        </p:txBody>
      </p:sp>
      <p:sp>
        <p:nvSpPr>
          <p:cNvPr id="15" name="Text 5">
            <a:extLst>
              <a:ext uri="{FF2B5EF4-FFF2-40B4-BE49-F238E27FC236}">
                <a16:creationId xmlns:a16="http://schemas.microsoft.com/office/drawing/2014/main" id="{D803157C-509D-493D-8A61-AAF1A7257F00}"/>
              </a:ext>
            </a:extLst>
          </p:cNvPr>
          <p:cNvSpPr/>
          <p:nvPr/>
        </p:nvSpPr>
        <p:spPr>
          <a:xfrm>
            <a:off x="1883165" y="1829923"/>
            <a:ext cx="1686875" cy="1090582"/>
          </a:xfrm>
          <a:prstGeom prst="rect">
            <a:avLst/>
          </a:prstGeom>
          <a:noFill/>
          <a:ln/>
        </p:spPr>
        <p:txBody>
          <a:bodyPr wrap="square" lIns="0" tIns="0" rIns="0" bIns="0" rtlCol="0" anchor="ctr"/>
          <a:lstStyle/>
          <a:p>
            <a:pPr marL="0" indent="0" algn="l">
              <a:lnSpc>
                <a:spcPct val="105000"/>
              </a:lnSpc>
              <a:buNone/>
            </a:pPr>
            <a:r>
              <a:rPr lang="en-US" sz="1100" b="1" dirty="0">
                <a:solidFill>
                  <a:srgbClr val="1B2A4A"/>
                </a:solidFill>
                <a:latin typeface="Arial" pitchFamily="34" charset="0"/>
                <a:ea typeface="Arial" pitchFamily="34" charset="-122"/>
                <a:cs typeface="Arial" pitchFamily="34" charset="-120"/>
              </a:rPr>
              <a:t>Estimated TCC consults
</a:t>
            </a:r>
            <a:r>
              <a:rPr lang="en-US" sz="900" i="1" dirty="0">
                <a:solidFill>
                  <a:srgbClr val="5A6472"/>
                </a:solidFill>
                <a:latin typeface="Arial" pitchFamily="34" charset="0"/>
                <a:ea typeface="Arial" pitchFamily="34" charset="-122"/>
                <a:cs typeface="Arial" pitchFamily="34" charset="-120"/>
              </a:rPr>
              <a:t>over 12 months</a:t>
            </a:r>
            <a:endParaRPr lang="en-US" sz="1100" dirty="0"/>
          </a:p>
        </p:txBody>
      </p:sp>
      <p:sp>
        <p:nvSpPr>
          <p:cNvPr id="16" name="Shape 6">
            <a:extLst>
              <a:ext uri="{FF2B5EF4-FFF2-40B4-BE49-F238E27FC236}">
                <a16:creationId xmlns:a16="http://schemas.microsoft.com/office/drawing/2014/main" id="{9E4CE1C5-9B83-42C1-9726-03A58B84F4D6}"/>
              </a:ext>
            </a:extLst>
          </p:cNvPr>
          <p:cNvSpPr/>
          <p:nvPr/>
        </p:nvSpPr>
        <p:spPr>
          <a:xfrm>
            <a:off x="463864" y="3235563"/>
            <a:ext cx="3199245" cy="1405640"/>
          </a:xfrm>
          <a:prstGeom prst="roundRect">
            <a:avLst>
              <a:gd name="adj" fmla="val 6897"/>
            </a:avLst>
          </a:prstGeom>
          <a:solidFill>
            <a:srgbClr val="F2F6FB"/>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17" name="Shape 7">
            <a:extLst>
              <a:ext uri="{FF2B5EF4-FFF2-40B4-BE49-F238E27FC236}">
                <a16:creationId xmlns:a16="http://schemas.microsoft.com/office/drawing/2014/main" id="{36DAB21E-562A-40B1-8FF9-4BD5CC6ECA5E}"/>
              </a:ext>
            </a:extLst>
          </p:cNvPr>
          <p:cNvSpPr/>
          <p:nvPr/>
        </p:nvSpPr>
        <p:spPr>
          <a:xfrm>
            <a:off x="463864" y="3235563"/>
            <a:ext cx="104703" cy="1405640"/>
          </a:xfrm>
          <a:prstGeom prst="roundRect">
            <a:avLst>
              <a:gd name="adj" fmla="val 44444"/>
            </a:avLst>
          </a:prstGeom>
          <a:solidFill>
            <a:srgbClr val="00A9CE"/>
          </a:solidFill>
          <a:ln/>
        </p:spPr>
        <p:txBody>
          <a:bodyPr/>
          <a:lstStyle/>
          <a:p>
            <a:endParaRPr lang="en-US"/>
          </a:p>
        </p:txBody>
      </p:sp>
      <p:sp>
        <p:nvSpPr>
          <p:cNvPr id="18" name="Text 8">
            <a:extLst>
              <a:ext uri="{FF2B5EF4-FFF2-40B4-BE49-F238E27FC236}">
                <a16:creationId xmlns:a16="http://schemas.microsoft.com/office/drawing/2014/main" id="{B0045E47-F959-4FEB-B030-F5F9B48E5587}"/>
              </a:ext>
            </a:extLst>
          </p:cNvPr>
          <p:cNvSpPr/>
          <p:nvPr/>
        </p:nvSpPr>
        <p:spPr>
          <a:xfrm>
            <a:off x="538998" y="3380974"/>
            <a:ext cx="1163362" cy="1090582"/>
          </a:xfrm>
          <a:prstGeom prst="rect">
            <a:avLst/>
          </a:prstGeom>
          <a:noFill/>
          <a:ln/>
        </p:spPr>
        <p:txBody>
          <a:bodyPr wrap="square" lIns="0" tIns="0" rIns="0" bIns="0" rtlCol="0" anchor="ctr"/>
          <a:lstStyle/>
          <a:p>
            <a:pPr marL="0" indent="0" algn="r">
              <a:buNone/>
            </a:pPr>
            <a:r>
              <a:rPr lang="en-US" sz="3400" b="1" dirty="0">
                <a:solidFill>
                  <a:srgbClr val="003087"/>
                </a:solidFill>
                <a:latin typeface="Arial" pitchFamily="34" charset="0"/>
                <a:ea typeface="Arial" pitchFamily="34" charset="-122"/>
                <a:cs typeface="Arial" pitchFamily="34" charset="-120"/>
              </a:rPr>
              <a:t>92</a:t>
            </a:r>
            <a:endParaRPr lang="en-US" sz="3400" dirty="0"/>
          </a:p>
        </p:txBody>
      </p:sp>
      <p:sp>
        <p:nvSpPr>
          <p:cNvPr id="19" name="Text 9">
            <a:extLst>
              <a:ext uri="{FF2B5EF4-FFF2-40B4-BE49-F238E27FC236}">
                <a16:creationId xmlns:a16="http://schemas.microsoft.com/office/drawing/2014/main" id="{A5A67703-21CD-4035-BAAA-21494036D3B0}"/>
              </a:ext>
            </a:extLst>
          </p:cNvPr>
          <p:cNvSpPr/>
          <p:nvPr/>
        </p:nvSpPr>
        <p:spPr>
          <a:xfrm>
            <a:off x="1883165" y="3380974"/>
            <a:ext cx="1686875" cy="1090582"/>
          </a:xfrm>
          <a:prstGeom prst="rect">
            <a:avLst/>
          </a:prstGeom>
          <a:noFill/>
          <a:ln/>
        </p:spPr>
        <p:txBody>
          <a:bodyPr wrap="square" lIns="0" tIns="0" rIns="0" bIns="0" rtlCol="0" anchor="ctr"/>
          <a:lstStyle/>
          <a:p>
            <a:pPr marL="0" indent="0" algn="l">
              <a:lnSpc>
                <a:spcPct val="105000"/>
              </a:lnSpc>
              <a:buNone/>
            </a:pPr>
            <a:r>
              <a:rPr lang="en-US" sz="1100" b="1" dirty="0">
                <a:solidFill>
                  <a:srgbClr val="1B2A4A"/>
                </a:solidFill>
                <a:latin typeface="Arial" pitchFamily="34" charset="0"/>
                <a:ea typeface="Arial" pitchFamily="34" charset="-122"/>
                <a:cs typeface="Arial" pitchFamily="34" charset="-120"/>
              </a:rPr>
              <a:t>Estimated unique patients
</a:t>
            </a:r>
            <a:r>
              <a:rPr lang="en-US" sz="900" i="1" dirty="0">
                <a:solidFill>
                  <a:srgbClr val="5A6472"/>
                </a:solidFill>
                <a:latin typeface="Arial" pitchFamily="34" charset="0"/>
                <a:ea typeface="Arial" pitchFamily="34" charset="-122"/>
                <a:cs typeface="Arial" pitchFamily="34" charset="-120"/>
              </a:rPr>
              <a:t>over 12 months</a:t>
            </a:r>
            <a:endParaRPr lang="en-US" sz="1100" dirty="0"/>
          </a:p>
        </p:txBody>
      </p:sp>
      <p:sp>
        <p:nvSpPr>
          <p:cNvPr id="20" name="Shape 10">
            <a:extLst>
              <a:ext uri="{FF2B5EF4-FFF2-40B4-BE49-F238E27FC236}">
                <a16:creationId xmlns:a16="http://schemas.microsoft.com/office/drawing/2014/main" id="{DE175975-D254-45E5-8060-5D0C4032F469}"/>
              </a:ext>
            </a:extLst>
          </p:cNvPr>
          <p:cNvSpPr/>
          <p:nvPr/>
        </p:nvSpPr>
        <p:spPr>
          <a:xfrm>
            <a:off x="463864" y="4786613"/>
            <a:ext cx="3199245" cy="1405640"/>
          </a:xfrm>
          <a:prstGeom prst="roundRect">
            <a:avLst>
              <a:gd name="adj" fmla="val 6897"/>
            </a:avLst>
          </a:prstGeom>
          <a:solidFill>
            <a:srgbClr val="F2F6FB"/>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21" name="Shape 11">
            <a:extLst>
              <a:ext uri="{FF2B5EF4-FFF2-40B4-BE49-F238E27FC236}">
                <a16:creationId xmlns:a16="http://schemas.microsoft.com/office/drawing/2014/main" id="{D1B73D05-AFC8-4430-8033-166FE03F4DF4}"/>
              </a:ext>
            </a:extLst>
          </p:cNvPr>
          <p:cNvSpPr/>
          <p:nvPr/>
        </p:nvSpPr>
        <p:spPr>
          <a:xfrm>
            <a:off x="463864" y="4786613"/>
            <a:ext cx="104703" cy="1405640"/>
          </a:xfrm>
          <a:prstGeom prst="roundRect">
            <a:avLst>
              <a:gd name="adj" fmla="val 44444"/>
            </a:avLst>
          </a:prstGeom>
          <a:solidFill>
            <a:srgbClr val="00A9CE"/>
          </a:solidFill>
          <a:ln/>
        </p:spPr>
        <p:txBody>
          <a:bodyPr/>
          <a:lstStyle/>
          <a:p>
            <a:endParaRPr lang="en-US"/>
          </a:p>
        </p:txBody>
      </p:sp>
      <p:sp>
        <p:nvSpPr>
          <p:cNvPr id="22" name="Text 12">
            <a:extLst>
              <a:ext uri="{FF2B5EF4-FFF2-40B4-BE49-F238E27FC236}">
                <a16:creationId xmlns:a16="http://schemas.microsoft.com/office/drawing/2014/main" id="{E6EA8350-B40E-4144-B40D-AE04937DEB4E}"/>
              </a:ext>
            </a:extLst>
          </p:cNvPr>
          <p:cNvSpPr/>
          <p:nvPr/>
        </p:nvSpPr>
        <p:spPr>
          <a:xfrm>
            <a:off x="538998" y="4932024"/>
            <a:ext cx="1163362" cy="1090582"/>
          </a:xfrm>
          <a:prstGeom prst="rect">
            <a:avLst/>
          </a:prstGeom>
          <a:noFill/>
          <a:ln/>
        </p:spPr>
        <p:txBody>
          <a:bodyPr wrap="square" lIns="0" tIns="0" rIns="0" bIns="0" rtlCol="0" anchor="ctr"/>
          <a:lstStyle/>
          <a:p>
            <a:pPr marL="0" indent="0" algn="r">
              <a:buNone/>
            </a:pPr>
            <a:r>
              <a:rPr lang="en-US" sz="3400" b="1" dirty="0">
                <a:solidFill>
                  <a:srgbClr val="003087"/>
                </a:solidFill>
                <a:latin typeface="Arial" pitchFamily="34" charset="0"/>
                <a:ea typeface="Arial" pitchFamily="34" charset="-122"/>
                <a:cs typeface="Arial" pitchFamily="34" charset="-120"/>
              </a:rPr>
              <a:t>51</a:t>
            </a:r>
            <a:endParaRPr lang="en-US" sz="3400" dirty="0"/>
          </a:p>
        </p:txBody>
      </p:sp>
      <p:sp>
        <p:nvSpPr>
          <p:cNvPr id="23" name="Text 13">
            <a:extLst>
              <a:ext uri="{FF2B5EF4-FFF2-40B4-BE49-F238E27FC236}">
                <a16:creationId xmlns:a16="http://schemas.microsoft.com/office/drawing/2014/main" id="{4C0F3ED5-31D2-497C-A753-F55898B29E5B}"/>
              </a:ext>
            </a:extLst>
          </p:cNvPr>
          <p:cNvSpPr/>
          <p:nvPr/>
        </p:nvSpPr>
        <p:spPr>
          <a:xfrm>
            <a:off x="1883165" y="4932024"/>
            <a:ext cx="1686875" cy="1090582"/>
          </a:xfrm>
          <a:prstGeom prst="rect">
            <a:avLst/>
          </a:prstGeom>
          <a:noFill/>
          <a:ln/>
        </p:spPr>
        <p:txBody>
          <a:bodyPr wrap="square" lIns="0" tIns="0" rIns="0" bIns="0" rtlCol="0" anchor="ctr"/>
          <a:lstStyle/>
          <a:p>
            <a:pPr marL="0" indent="0" algn="l">
              <a:lnSpc>
                <a:spcPct val="105000"/>
              </a:lnSpc>
              <a:buNone/>
            </a:pPr>
            <a:r>
              <a:rPr lang="en-US" sz="1100" b="1" dirty="0">
                <a:solidFill>
                  <a:srgbClr val="1B2A4A"/>
                </a:solidFill>
                <a:latin typeface="Arial" pitchFamily="34" charset="0"/>
                <a:ea typeface="Arial" pitchFamily="34" charset="-122"/>
                <a:cs typeface="Arial" pitchFamily="34" charset="-120"/>
              </a:rPr>
              <a:t>Estimated retained patients
</a:t>
            </a:r>
            <a:r>
              <a:rPr lang="en-US" sz="900" i="1" dirty="0">
                <a:solidFill>
                  <a:srgbClr val="5A6472"/>
                </a:solidFill>
                <a:latin typeface="Arial" pitchFamily="34" charset="0"/>
                <a:ea typeface="Arial" pitchFamily="34" charset="-122"/>
                <a:cs typeface="Arial" pitchFamily="34" charset="-120"/>
              </a:rPr>
              <a:t>solely attributable to TCC</a:t>
            </a:r>
            <a:endParaRPr lang="en-US" sz="1100" dirty="0"/>
          </a:p>
        </p:txBody>
      </p:sp>
      <p:sp>
        <p:nvSpPr>
          <p:cNvPr id="24" name="Text 14">
            <a:extLst>
              <a:ext uri="{FF2B5EF4-FFF2-40B4-BE49-F238E27FC236}">
                <a16:creationId xmlns:a16="http://schemas.microsoft.com/office/drawing/2014/main" id="{76E8F30B-905D-4D36-80DB-E56DA13AE5DB}"/>
              </a:ext>
            </a:extLst>
          </p:cNvPr>
          <p:cNvSpPr/>
          <p:nvPr/>
        </p:nvSpPr>
        <p:spPr>
          <a:xfrm>
            <a:off x="4029083" y="1530648"/>
            <a:ext cx="7038339" cy="387763"/>
          </a:xfrm>
          <a:prstGeom prst="rect">
            <a:avLst/>
          </a:prstGeom>
          <a:noFill/>
          <a:ln/>
        </p:spPr>
        <p:txBody>
          <a:bodyPr wrap="square" lIns="0" tIns="0" rIns="0" bIns="0" rtlCol="0" anchor="ctr"/>
          <a:lstStyle/>
          <a:p>
            <a:pPr marL="0" indent="0" algn="l">
              <a:buNone/>
            </a:pPr>
            <a:r>
              <a:rPr lang="en-US" sz="1400" b="1" dirty="0">
                <a:solidFill>
                  <a:srgbClr val="1B2A4A"/>
                </a:solidFill>
                <a:latin typeface="Arial" pitchFamily="34" charset="0"/>
                <a:ea typeface="Arial" pitchFamily="34" charset="-122"/>
                <a:cs typeface="Arial" pitchFamily="34" charset="-120"/>
              </a:rPr>
              <a:t>Annual Revenue vs. Cost by Scenario</a:t>
            </a:r>
            <a:endParaRPr lang="en-US" sz="1400" dirty="0"/>
          </a:p>
        </p:txBody>
      </p:sp>
      <p:sp>
        <p:nvSpPr>
          <p:cNvPr id="25" name="Shape 15">
            <a:extLst>
              <a:ext uri="{FF2B5EF4-FFF2-40B4-BE49-F238E27FC236}">
                <a16:creationId xmlns:a16="http://schemas.microsoft.com/office/drawing/2014/main" id="{E3632F10-023A-42C1-8235-BE0BE7B55522}"/>
              </a:ext>
            </a:extLst>
          </p:cNvPr>
          <p:cNvSpPr/>
          <p:nvPr/>
        </p:nvSpPr>
        <p:spPr>
          <a:xfrm>
            <a:off x="3912747" y="5121280"/>
            <a:ext cx="7154676" cy="945171"/>
          </a:xfrm>
          <a:prstGeom prst="roundRect">
            <a:avLst>
              <a:gd name="adj" fmla="val 10256"/>
            </a:avLst>
          </a:prstGeom>
          <a:solidFill>
            <a:srgbClr val="EAF7EF"/>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26" name="Shape 16">
            <a:extLst>
              <a:ext uri="{FF2B5EF4-FFF2-40B4-BE49-F238E27FC236}">
                <a16:creationId xmlns:a16="http://schemas.microsoft.com/office/drawing/2014/main" id="{EA4A2C60-881A-48DF-9CC9-DE8F28FD3903}"/>
              </a:ext>
            </a:extLst>
          </p:cNvPr>
          <p:cNvSpPr/>
          <p:nvPr/>
        </p:nvSpPr>
        <p:spPr>
          <a:xfrm>
            <a:off x="4139603" y="5157471"/>
            <a:ext cx="58167" cy="817461"/>
          </a:xfrm>
          <a:prstGeom prst="roundRect">
            <a:avLst>
              <a:gd name="adj" fmla="val 44444"/>
            </a:avLst>
          </a:prstGeom>
          <a:solidFill>
            <a:srgbClr val="2E9E5B"/>
          </a:solidFill>
          <a:ln/>
        </p:spPr>
        <p:txBody>
          <a:bodyPr/>
          <a:lstStyle/>
          <a:p>
            <a:endParaRPr lang="en-US"/>
          </a:p>
        </p:txBody>
      </p:sp>
      <p:sp>
        <p:nvSpPr>
          <p:cNvPr id="27" name="Text 17">
            <a:extLst>
              <a:ext uri="{FF2B5EF4-FFF2-40B4-BE49-F238E27FC236}">
                <a16:creationId xmlns:a16="http://schemas.microsoft.com/office/drawing/2014/main" id="{A23A49DC-49CB-47CD-9377-31037B2199C7}"/>
              </a:ext>
            </a:extLst>
          </p:cNvPr>
          <p:cNvSpPr/>
          <p:nvPr/>
        </p:nvSpPr>
        <p:spPr>
          <a:xfrm>
            <a:off x="4273389" y="5085088"/>
            <a:ext cx="6689331" cy="945171"/>
          </a:xfrm>
          <a:prstGeom prst="rect">
            <a:avLst/>
          </a:prstGeom>
          <a:noFill/>
          <a:ln/>
        </p:spPr>
        <p:txBody>
          <a:bodyPr wrap="square" lIns="0" tIns="0" rIns="0" bIns="0" rtlCol="0" anchor="ctr"/>
          <a:lstStyle/>
          <a:p>
            <a:pPr marL="0" indent="0" algn="l">
              <a:buNone/>
            </a:pPr>
            <a:r>
              <a:rPr lang="en-US" sz="1200" b="1" kern="0" spc="100" dirty="0">
                <a:solidFill>
                  <a:srgbClr val="2E9E5B"/>
                </a:solidFill>
                <a:latin typeface="Arial" pitchFamily="34" charset="0"/>
                <a:ea typeface="Arial" pitchFamily="34" charset="-122"/>
                <a:cs typeface="Arial" pitchFamily="34" charset="-120"/>
              </a:rPr>
              <a:t>BREAKEVEN   </a:t>
            </a:r>
          </a:p>
          <a:p>
            <a:pPr marL="0" indent="0" algn="l">
              <a:buNone/>
            </a:pPr>
            <a:r>
              <a:rPr lang="en-US" sz="1200" dirty="0">
                <a:solidFill>
                  <a:srgbClr val="1B2A4A"/>
                </a:solidFill>
                <a:latin typeface="Arial" pitchFamily="34" charset="0"/>
                <a:ea typeface="Arial" pitchFamily="34" charset="-122"/>
                <a:cs typeface="Arial" pitchFamily="34" charset="-120"/>
              </a:rPr>
              <a:t>The program turns profitable at approximately </a:t>
            </a:r>
            <a:r>
              <a:rPr lang="en-US" sz="1200" b="1" dirty="0">
                <a:solidFill>
                  <a:srgbClr val="1B2A4A"/>
                </a:solidFill>
                <a:latin typeface="Arial" pitchFamily="34" charset="0"/>
                <a:ea typeface="Arial" pitchFamily="34" charset="-122"/>
                <a:cs typeface="Arial" pitchFamily="34" charset="-120"/>
              </a:rPr>
              <a:t>13 consults per month</a:t>
            </a:r>
            <a:endParaRPr lang="en-US" sz="1200" dirty="0"/>
          </a:p>
        </p:txBody>
      </p:sp>
      <p:graphicFrame>
        <p:nvGraphicFramePr>
          <p:cNvPr id="28" name="Chart 0">
            <a:extLst>
              <a:ext uri="{FF2B5EF4-FFF2-40B4-BE49-F238E27FC236}">
                <a16:creationId xmlns:a16="http://schemas.microsoft.com/office/drawing/2014/main" id="{FEA22649-600D-49C1-B944-7D808DC8019F}"/>
              </a:ext>
            </a:extLst>
          </p:cNvPr>
          <p:cNvGraphicFramePr/>
          <p:nvPr>
            <p:extLst>
              <p:ext uri="{D42A27DB-BD31-4B8C-83A1-F6EECF244321}">
                <p14:modId xmlns:p14="http://schemas.microsoft.com/office/powerpoint/2010/main" val="2796775231"/>
              </p:ext>
            </p:extLst>
          </p:nvPr>
        </p:nvGraphicFramePr>
        <p:xfrm>
          <a:off x="3970915" y="1918411"/>
          <a:ext cx="7154676" cy="3211159"/>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 2">
            <a:extLst>
              <a:ext uri="{FF2B5EF4-FFF2-40B4-BE49-F238E27FC236}">
                <a16:creationId xmlns:a16="http://schemas.microsoft.com/office/drawing/2014/main" id="{D7FB7811-1C32-4B3E-ADC9-B6F25CBDEEC0}"/>
              </a:ext>
            </a:extLst>
          </p:cNvPr>
          <p:cNvSpPr/>
          <p:nvPr/>
        </p:nvSpPr>
        <p:spPr>
          <a:xfrm>
            <a:off x="5363130" y="316531"/>
            <a:ext cx="6391905" cy="365760"/>
          </a:xfrm>
          <a:prstGeom prst="rect">
            <a:avLst/>
          </a:prstGeom>
          <a:noFill/>
          <a:ln/>
        </p:spPr>
        <p:txBody>
          <a:bodyPr wrap="square" lIns="0" tIns="0" rIns="0" bIns="0" rtlCol="0" anchor="ctr"/>
          <a:lstStyle/>
          <a:p>
            <a:pPr marL="0" indent="0" algn="r">
              <a:buNone/>
            </a:pPr>
            <a:r>
              <a:rPr lang="en-US" b="1" dirty="0">
                <a:solidFill>
                  <a:srgbClr val="004CA9"/>
                </a:solidFill>
                <a:latin typeface="Calibri" pitchFamily="34" charset="0"/>
                <a:cs typeface="Calibri" pitchFamily="34" charset="-120"/>
              </a:rPr>
              <a:t>Tele-Critical Care - Annual Projections – (</a:t>
            </a:r>
            <a:r>
              <a:rPr lang="en-US" b="1" i="1" dirty="0">
                <a:solidFill>
                  <a:srgbClr val="004CA9"/>
                </a:solidFill>
                <a:latin typeface="Calibri" pitchFamily="34" charset="0"/>
                <a:cs typeface="Calibri" pitchFamily="34" charset="-120"/>
              </a:rPr>
              <a:t>Volume Growth Scenarios)</a:t>
            </a:r>
            <a:endParaRPr lang="en-US" sz="1800" i="1" dirty="0"/>
          </a:p>
        </p:txBody>
      </p:sp>
    </p:spTree>
    <p:extLst>
      <p:ext uri="{BB962C8B-B14F-4D97-AF65-F5344CB8AC3E}">
        <p14:creationId xmlns:p14="http://schemas.microsoft.com/office/powerpoint/2010/main" val="2210439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56032"/>
            <a:ext cx="5943600" cy="365760"/>
          </a:xfrm>
          <a:prstGeom prst="rect">
            <a:avLst/>
          </a:prstGeom>
          <a:noFill/>
          <a:ln/>
        </p:spPr>
        <p:txBody>
          <a:bodyPr wrap="square" lIns="0" tIns="0" rIns="0" bIns="0" rtlCol="0" anchor="ctr"/>
          <a:lstStyle/>
          <a:p>
            <a:pPr marL="0" indent="0">
              <a:buNone/>
            </a:pPr>
            <a:r>
              <a:rPr lang="en-US" sz="1700" dirty="0">
                <a:solidFill>
                  <a:srgbClr val="0354B7"/>
                </a:solidFill>
                <a:latin typeface="Cambria" pitchFamily="34" charset="0"/>
                <a:ea typeface="Cambria" pitchFamily="34" charset="-122"/>
                <a:cs typeface="Cambria" pitchFamily="34" charset="-120"/>
              </a:rPr>
              <a:t>Telehealth Centers of Excellence</a:t>
            </a:r>
            <a:endParaRPr lang="en-US" sz="1700" dirty="0"/>
          </a:p>
        </p:txBody>
      </p:sp>
      <p:sp>
        <p:nvSpPr>
          <p:cNvPr id="3" name="Shape 1"/>
          <p:cNvSpPr/>
          <p:nvPr/>
        </p:nvSpPr>
        <p:spPr>
          <a:xfrm>
            <a:off x="530352" y="658368"/>
            <a:ext cx="475488" cy="68580"/>
          </a:xfrm>
          <a:prstGeom prst="roundRect">
            <a:avLst>
              <a:gd name="adj" fmla="val 40000"/>
            </a:avLst>
          </a:prstGeom>
          <a:solidFill>
            <a:srgbClr val="FFC200"/>
          </a:solidFill>
          <a:ln/>
        </p:spPr>
        <p:txBody>
          <a:bodyPr/>
          <a:lstStyle/>
          <a:p>
            <a:endParaRPr lang="en-US"/>
          </a:p>
        </p:txBody>
      </p:sp>
      <p:sp>
        <p:nvSpPr>
          <p:cNvPr id="5" name="Shape 3"/>
          <p:cNvSpPr/>
          <p:nvPr/>
        </p:nvSpPr>
        <p:spPr>
          <a:xfrm>
            <a:off x="365760" y="932688"/>
            <a:ext cx="11430000" cy="0"/>
          </a:xfrm>
          <a:prstGeom prst="line">
            <a:avLst/>
          </a:prstGeom>
          <a:noFill/>
          <a:ln w="12700">
            <a:solidFill>
              <a:srgbClr val="E3E7EB"/>
            </a:solidFill>
            <a:prstDash val="solid"/>
          </a:ln>
        </p:spPr>
        <p:txBody>
          <a:bodyPr/>
          <a:lstStyle/>
          <a:p>
            <a:endParaRPr lang="en-US"/>
          </a:p>
        </p:txBody>
      </p:sp>
      <p:pic>
        <p:nvPicPr>
          <p:cNvPr id="6" name="Image 0" descr="ummc_logo.png"/>
          <p:cNvPicPr>
            <a:picLocks noChangeAspect="1"/>
          </p:cNvPicPr>
          <p:nvPr/>
        </p:nvPicPr>
        <p:blipFill>
          <a:blip r:embed="rId3"/>
          <a:stretch>
            <a:fillRect/>
          </a:stretch>
        </p:blipFill>
        <p:spPr>
          <a:xfrm>
            <a:off x="10442448" y="6053328"/>
            <a:ext cx="1261872" cy="388620"/>
          </a:xfrm>
          <a:prstGeom prst="rect">
            <a:avLst/>
          </a:prstGeom>
        </p:spPr>
      </p:pic>
      <p:sp>
        <p:nvSpPr>
          <p:cNvPr id="60" name="Content Placeholder 2">
            <a:extLst>
              <a:ext uri="{FF2B5EF4-FFF2-40B4-BE49-F238E27FC236}">
                <a16:creationId xmlns:a16="http://schemas.microsoft.com/office/drawing/2014/main" id="{C600D03E-C999-4E78-9D99-387C1D94EFCA}"/>
              </a:ext>
            </a:extLst>
          </p:cNvPr>
          <p:cNvSpPr txBox="1"/>
          <p:nvPr/>
        </p:nvSpPr>
        <p:spPr>
          <a:xfrm>
            <a:off x="8559157" y="4560969"/>
            <a:ext cx="3761180" cy="4090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p>
            <a:pPr marL="0" marR="0" lvl="0" indent="0" algn="l" defTabSz="609585" rtl="0" eaLnBrk="1" fontAlgn="auto" latinLnBrk="0" hangingPunct="0">
              <a:lnSpc>
                <a:spcPct val="80000"/>
              </a:lnSpc>
              <a:spcBef>
                <a:spcPts val="400"/>
              </a:spcBef>
              <a:spcAft>
                <a:spcPts val="0"/>
              </a:spcAft>
              <a:buClrTx/>
              <a:buSzTx/>
              <a:buFontTx/>
              <a:buNone/>
              <a:tabLst/>
              <a:defRPr sz="1200">
                <a:solidFill>
                  <a:srgbClr val="002F87"/>
                </a:solidFill>
                <a:latin typeface="Arial"/>
                <a:ea typeface="Arial"/>
                <a:cs typeface="Arial"/>
                <a:sym typeface="Arial"/>
              </a:defRPr>
            </a:pPr>
            <a:endParaRPr kumimoji="0" sz="1200" b="0" i="0" u="none" strike="noStrike" kern="0" cap="none" spc="0" normalizeH="0" baseline="0" noProof="0" dirty="0">
              <a:ln>
                <a:noFill/>
              </a:ln>
              <a:solidFill>
                <a:srgbClr val="002F87"/>
              </a:solidFill>
              <a:effectLst/>
              <a:uLnTx/>
              <a:uFillTx/>
              <a:latin typeface="Arial" panose="020B0604020202020204" pitchFamily="34" charset="0"/>
              <a:cs typeface="Arial" panose="020B0604020202020204" pitchFamily="34" charset="0"/>
              <a:sym typeface="Arial"/>
            </a:endParaRPr>
          </a:p>
        </p:txBody>
      </p:sp>
      <p:sp>
        <p:nvSpPr>
          <p:cNvPr id="62" name="TextBox 61">
            <a:extLst>
              <a:ext uri="{FF2B5EF4-FFF2-40B4-BE49-F238E27FC236}">
                <a16:creationId xmlns:a16="http://schemas.microsoft.com/office/drawing/2014/main" id="{85400FB5-E727-4B65-A680-8F5970393348}"/>
              </a:ext>
            </a:extLst>
          </p:cNvPr>
          <p:cNvSpPr txBox="1"/>
          <p:nvPr/>
        </p:nvSpPr>
        <p:spPr>
          <a:xfrm>
            <a:off x="7282614" y="577242"/>
            <a:ext cx="4909386" cy="261610"/>
          </a:xfrm>
          <a:prstGeom prst="rect">
            <a:avLst/>
          </a:prstGeom>
          <a:noFill/>
        </p:spPr>
        <p:txBody>
          <a:bodyPr wrap="square" rtlCol="0">
            <a:spAutoFit/>
          </a:bodyPr>
          <a:lstStyle/>
          <a:p>
            <a:r>
              <a:rPr lang="en-US" sz="1100" i="1" dirty="0">
                <a:solidFill>
                  <a:schemeClr val="accent3">
                    <a:lumMod val="50000"/>
                  </a:schemeClr>
                </a:solidFill>
                <a:latin typeface="Calibri" panose="020F0502020204030204" pitchFamily="34" charset="0"/>
                <a:cs typeface="Calibri" panose="020F0502020204030204" pitchFamily="34" charset="0"/>
              </a:rPr>
              <a:t>510 documented transfer reasons reviewed across 16 primary categories</a:t>
            </a:r>
          </a:p>
        </p:txBody>
      </p:sp>
      <p:sp>
        <p:nvSpPr>
          <p:cNvPr id="64" name="Shape 2">
            <a:extLst>
              <a:ext uri="{FF2B5EF4-FFF2-40B4-BE49-F238E27FC236}">
                <a16:creationId xmlns:a16="http://schemas.microsoft.com/office/drawing/2014/main" id="{70257052-BEDC-4036-979A-3AA12B12D888}"/>
              </a:ext>
            </a:extLst>
          </p:cNvPr>
          <p:cNvSpPr/>
          <p:nvPr/>
        </p:nvSpPr>
        <p:spPr>
          <a:xfrm>
            <a:off x="352425" y="1583995"/>
            <a:ext cx="2623717" cy="1328963"/>
          </a:xfrm>
          <a:prstGeom prst="roundRect">
            <a:avLst>
              <a:gd name="adj" fmla="val 6897"/>
            </a:avLst>
          </a:prstGeom>
          <a:solidFill>
            <a:srgbClr val="F2F6FB"/>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65" name="Shape 3">
            <a:extLst>
              <a:ext uri="{FF2B5EF4-FFF2-40B4-BE49-F238E27FC236}">
                <a16:creationId xmlns:a16="http://schemas.microsoft.com/office/drawing/2014/main" id="{AE1E3DC0-F860-4D39-9955-9BC063B5BDC9}"/>
              </a:ext>
            </a:extLst>
          </p:cNvPr>
          <p:cNvSpPr/>
          <p:nvPr/>
        </p:nvSpPr>
        <p:spPr>
          <a:xfrm>
            <a:off x="352425" y="1583995"/>
            <a:ext cx="85867" cy="1328963"/>
          </a:xfrm>
          <a:prstGeom prst="roundRect">
            <a:avLst>
              <a:gd name="adj" fmla="val 44444"/>
            </a:avLst>
          </a:prstGeom>
          <a:solidFill>
            <a:srgbClr val="00A9CE"/>
          </a:solidFill>
          <a:ln/>
        </p:spPr>
        <p:txBody>
          <a:bodyPr/>
          <a:lstStyle/>
          <a:p>
            <a:endParaRPr lang="en-US"/>
          </a:p>
        </p:txBody>
      </p:sp>
      <p:sp>
        <p:nvSpPr>
          <p:cNvPr id="66" name="Text 4">
            <a:extLst>
              <a:ext uri="{FF2B5EF4-FFF2-40B4-BE49-F238E27FC236}">
                <a16:creationId xmlns:a16="http://schemas.microsoft.com/office/drawing/2014/main" id="{2B31F4A2-B67C-4B4C-8AD9-F907F0351444}"/>
              </a:ext>
            </a:extLst>
          </p:cNvPr>
          <p:cNvSpPr/>
          <p:nvPr/>
        </p:nvSpPr>
        <p:spPr>
          <a:xfrm>
            <a:off x="414043" y="1721474"/>
            <a:ext cx="954079" cy="1031092"/>
          </a:xfrm>
          <a:prstGeom prst="rect">
            <a:avLst/>
          </a:prstGeom>
          <a:noFill/>
          <a:ln/>
        </p:spPr>
        <p:txBody>
          <a:bodyPr wrap="square" lIns="0" tIns="0" rIns="0" bIns="0" rtlCol="0" anchor="ctr"/>
          <a:lstStyle/>
          <a:p>
            <a:pPr marL="0" indent="0" algn="r">
              <a:buNone/>
            </a:pPr>
            <a:r>
              <a:rPr lang="en-US" sz="3400" b="1" dirty="0">
                <a:solidFill>
                  <a:srgbClr val="003087"/>
                </a:solidFill>
                <a:latin typeface="Arial" pitchFamily="34" charset="0"/>
                <a:ea typeface="Arial" pitchFamily="34" charset="-122"/>
                <a:cs typeface="Arial" pitchFamily="34" charset="-120"/>
              </a:rPr>
              <a:t>510</a:t>
            </a:r>
            <a:endParaRPr lang="en-US" sz="3400" dirty="0"/>
          </a:p>
        </p:txBody>
      </p:sp>
      <p:sp>
        <p:nvSpPr>
          <p:cNvPr id="67" name="Text 5">
            <a:extLst>
              <a:ext uri="{FF2B5EF4-FFF2-40B4-BE49-F238E27FC236}">
                <a16:creationId xmlns:a16="http://schemas.microsoft.com/office/drawing/2014/main" id="{C282FCAE-7A6B-490D-9657-54B39AA7DB47}"/>
              </a:ext>
            </a:extLst>
          </p:cNvPr>
          <p:cNvSpPr/>
          <p:nvPr/>
        </p:nvSpPr>
        <p:spPr>
          <a:xfrm>
            <a:off x="1516401" y="1721474"/>
            <a:ext cx="1383414" cy="1031092"/>
          </a:xfrm>
          <a:prstGeom prst="rect">
            <a:avLst/>
          </a:prstGeom>
          <a:noFill/>
          <a:ln/>
        </p:spPr>
        <p:txBody>
          <a:bodyPr wrap="square" lIns="0" tIns="0" rIns="0" bIns="0" rtlCol="0" anchor="ctr"/>
          <a:lstStyle/>
          <a:p>
            <a:pPr marL="0" indent="0" algn="l">
              <a:lnSpc>
                <a:spcPct val="105000"/>
              </a:lnSpc>
              <a:buNone/>
            </a:pPr>
            <a:r>
              <a:rPr lang="en-US" sz="1100" b="1" dirty="0">
                <a:solidFill>
                  <a:srgbClr val="1B2A4A"/>
                </a:solidFill>
                <a:latin typeface="Arial" pitchFamily="34" charset="0"/>
                <a:ea typeface="Arial" pitchFamily="34" charset="-122"/>
                <a:cs typeface="Arial" pitchFamily="34" charset="-120"/>
              </a:rPr>
              <a:t>Transfers Reviewed</a:t>
            </a:r>
            <a:endParaRPr lang="en-US" sz="1100" dirty="0"/>
          </a:p>
        </p:txBody>
      </p:sp>
      <p:sp>
        <p:nvSpPr>
          <p:cNvPr id="68" name="Shape 6">
            <a:extLst>
              <a:ext uri="{FF2B5EF4-FFF2-40B4-BE49-F238E27FC236}">
                <a16:creationId xmlns:a16="http://schemas.microsoft.com/office/drawing/2014/main" id="{ED1A61EB-766B-44C8-A72F-511E68E1D3BA}"/>
              </a:ext>
            </a:extLst>
          </p:cNvPr>
          <p:cNvSpPr/>
          <p:nvPr/>
        </p:nvSpPr>
        <p:spPr>
          <a:xfrm>
            <a:off x="352425" y="3050436"/>
            <a:ext cx="2623717" cy="1328963"/>
          </a:xfrm>
          <a:prstGeom prst="roundRect">
            <a:avLst>
              <a:gd name="adj" fmla="val 6897"/>
            </a:avLst>
          </a:prstGeom>
          <a:solidFill>
            <a:srgbClr val="F2F6FB"/>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69" name="Shape 7">
            <a:extLst>
              <a:ext uri="{FF2B5EF4-FFF2-40B4-BE49-F238E27FC236}">
                <a16:creationId xmlns:a16="http://schemas.microsoft.com/office/drawing/2014/main" id="{85ACDA39-6FFE-46C3-9BAE-FF80129991AA}"/>
              </a:ext>
            </a:extLst>
          </p:cNvPr>
          <p:cNvSpPr/>
          <p:nvPr/>
        </p:nvSpPr>
        <p:spPr>
          <a:xfrm>
            <a:off x="352425" y="3050436"/>
            <a:ext cx="85867" cy="1328963"/>
          </a:xfrm>
          <a:prstGeom prst="roundRect">
            <a:avLst>
              <a:gd name="adj" fmla="val 44444"/>
            </a:avLst>
          </a:prstGeom>
          <a:solidFill>
            <a:srgbClr val="00A9CE"/>
          </a:solidFill>
          <a:ln/>
        </p:spPr>
        <p:txBody>
          <a:bodyPr/>
          <a:lstStyle/>
          <a:p>
            <a:endParaRPr lang="en-US"/>
          </a:p>
        </p:txBody>
      </p:sp>
      <p:sp>
        <p:nvSpPr>
          <p:cNvPr id="70" name="Text 8">
            <a:extLst>
              <a:ext uri="{FF2B5EF4-FFF2-40B4-BE49-F238E27FC236}">
                <a16:creationId xmlns:a16="http://schemas.microsoft.com/office/drawing/2014/main" id="{4922F964-6E18-481A-B7AB-726A92D14BB5}"/>
              </a:ext>
            </a:extLst>
          </p:cNvPr>
          <p:cNvSpPr/>
          <p:nvPr/>
        </p:nvSpPr>
        <p:spPr>
          <a:xfrm>
            <a:off x="414043" y="3187915"/>
            <a:ext cx="954079" cy="1031092"/>
          </a:xfrm>
          <a:prstGeom prst="rect">
            <a:avLst/>
          </a:prstGeom>
          <a:noFill/>
          <a:ln/>
        </p:spPr>
        <p:txBody>
          <a:bodyPr wrap="square" lIns="0" tIns="0" rIns="0" bIns="0" rtlCol="0" anchor="ctr"/>
          <a:lstStyle/>
          <a:p>
            <a:pPr marL="0" indent="0" algn="r">
              <a:buNone/>
            </a:pPr>
            <a:r>
              <a:rPr lang="en-US" sz="3400" b="1" dirty="0">
                <a:solidFill>
                  <a:srgbClr val="003087"/>
                </a:solidFill>
                <a:latin typeface="Arial" pitchFamily="34" charset="0"/>
                <a:ea typeface="Arial" pitchFamily="34" charset="-122"/>
                <a:cs typeface="Arial" pitchFamily="34" charset="-120"/>
              </a:rPr>
              <a:t>16</a:t>
            </a:r>
            <a:endParaRPr lang="en-US" sz="3400" dirty="0"/>
          </a:p>
        </p:txBody>
      </p:sp>
      <p:sp>
        <p:nvSpPr>
          <p:cNvPr id="71" name="Text 9">
            <a:extLst>
              <a:ext uri="{FF2B5EF4-FFF2-40B4-BE49-F238E27FC236}">
                <a16:creationId xmlns:a16="http://schemas.microsoft.com/office/drawing/2014/main" id="{2E1390DD-E213-4B19-8AD5-665EA4BB0865}"/>
              </a:ext>
            </a:extLst>
          </p:cNvPr>
          <p:cNvSpPr/>
          <p:nvPr/>
        </p:nvSpPr>
        <p:spPr>
          <a:xfrm>
            <a:off x="1516401" y="3187915"/>
            <a:ext cx="1383414" cy="1031092"/>
          </a:xfrm>
          <a:prstGeom prst="rect">
            <a:avLst/>
          </a:prstGeom>
          <a:noFill/>
          <a:ln/>
        </p:spPr>
        <p:txBody>
          <a:bodyPr wrap="square" lIns="0" tIns="0" rIns="0" bIns="0" rtlCol="0" anchor="ctr"/>
          <a:lstStyle/>
          <a:p>
            <a:pPr marL="0" indent="0" algn="l">
              <a:lnSpc>
                <a:spcPct val="105000"/>
              </a:lnSpc>
              <a:buNone/>
            </a:pPr>
            <a:r>
              <a:rPr lang="en-US" sz="1100" b="1" dirty="0">
                <a:solidFill>
                  <a:srgbClr val="1B2A4A"/>
                </a:solidFill>
                <a:latin typeface="Arial" pitchFamily="34" charset="0"/>
                <a:ea typeface="Arial" pitchFamily="34" charset="-122"/>
                <a:cs typeface="Arial" pitchFamily="34" charset="-120"/>
              </a:rPr>
              <a:t>Primary Categories</a:t>
            </a:r>
            <a:endParaRPr lang="en-US" sz="1100" dirty="0"/>
          </a:p>
        </p:txBody>
      </p:sp>
      <p:sp>
        <p:nvSpPr>
          <p:cNvPr id="72" name="Shape 10">
            <a:extLst>
              <a:ext uri="{FF2B5EF4-FFF2-40B4-BE49-F238E27FC236}">
                <a16:creationId xmlns:a16="http://schemas.microsoft.com/office/drawing/2014/main" id="{C93C0E97-6C8C-4176-9C7D-54FB7054225A}"/>
              </a:ext>
            </a:extLst>
          </p:cNvPr>
          <p:cNvSpPr/>
          <p:nvPr/>
        </p:nvSpPr>
        <p:spPr>
          <a:xfrm>
            <a:off x="352425" y="4516878"/>
            <a:ext cx="2623717" cy="1328963"/>
          </a:xfrm>
          <a:prstGeom prst="roundRect">
            <a:avLst>
              <a:gd name="adj" fmla="val 6897"/>
            </a:avLst>
          </a:prstGeom>
          <a:solidFill>
            <a:srgbClr val="F2F6FB"/>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73" name="Shape 11">
            <a:extLst>
              <a:ext uri="{FF2B5EF4-FFF2-40B4-BE49-F238E27FC236}">
                <a16:creationId xmlns:a16="http://schemas.microsoft.com/office/drawing/2014/main" id="{F72B1662-771F-4AD1-8C8A-D9B45B7BDC61}"/>
              </a:ext>
            </a:extLst>
          </p:cNvPr>
          <p:cNvSpPr/>
          <p:nvPr/>
        </p:nvSpPr>
        <p:spPr>
          <a:xfrm>
            <a:off x="352425" y="4516878"/>
            <a:ext cx="85867" cy="1328963"/>
          </a:xfrm>
          <a:prstGeom prst="roundRect">
            <a:avLst>
              <a:gd name="adj" fmla="val 44444"/>
            </a:avLst>
          </a:prstGeom>
          <a:solidFill>
            <a:srgbClr val="00A9CE"/>
          </a:solidFill>
          <a:ln/>
        </p:spPr>
        <p:txBody>
          <a:bodyPr/>
          <a:lstStyle/>
          <a:p>
            <a:endParaRPr lang="en-US"/>
          </a:p>
        </p:txBody>
      </p:sp>
      <p:sp>
        <p:nvSpPr>
          <p:cNvPr id="74" name="Text 12">
            <a:extLst>
              <a:ext uri="{FF2B5EF4-FFF2-40B4-BE49-F238E27FC236}">
                <a16:creationId xmlns:a16="http://schemas.microsoft.com/office/drawing/2014/main" id="{6EE9D300-D31D-489E-ABE7-425DFE161C1A}"/>
              </a:ext>
            </a:extLst>
          </p:cNvPr>
          <p:cNvSpPr/>
          <p:nvPr/>
        </p:nvSpPr>
        <p:spPr>
          <a:xfrm>
            <a:off x="414043" y="4654357"/>
            <a:ext cx="954079" cy="1031092"/>
          </a:xfrm>
          <a:prstGeom prst="rect">
            <a:avLst/>
          </a:prstGeom>
          <a:noFill/>
          <a:ln/>
        </p:spPr>
        <p:txBody>
          <a:bodyPr wrap="square" lIns="0" tIns="0" rIns="0" bIns="0" rtlCol="0" anchor="ctr"/>
          <a:lstStyle/>
          <a:p>
            <a:pPr marL="0" indent="0" algn="r">
              <a:buNone/>
            </a:pPr>
            <a:r>
              <a:rPr lang="en-US" sz="3400" b="1" dirty="0">
                <a:solidFill>
                  <a:srgbClr val="003087"/>
                </a:solidFill>
                <a:latin typeface="Arial" pitchFamily="34" charset="0"/>
                <a:ea typeface="Arial" pitchFamily="34" charset="-122"/>
                <a:cs typeface="Arial" pitchFamily="34" charset="-120"/>
              </a:rPr>
              <a:t>52%</a:t>
            </a:r>
            <a:endParaRPr lang="en-US" sz="3400" dirty="0"/>
          </a:p>
        </p:txBody>
      </p:sp>
      <p:sp>
        <p:nvSpPr>
          <p:cNvPr id="75" name="Text 13">
            <a:extLst>
              <a:ext uri="{FF2B5EF4-FFF2-40B4-BE49-F238E27FC236}">
                <a16:creationId xmlns:a16="http://schemas.microsoft.com/office/drawing/2014/main" id="{473B5E77-FB73-4E39-9747-4803CF78CBA1}"/>
              </a:ext>
            </a:extLst>
          </p:cNvPr>
          <p:cNvSpPr/>
          <p:nvPr/>
        </p:nvSpPr>
        <p:spPr>
          <a:xfrm>
            <a:off x="1516401" y="4654357"/>
            <a:ext cx="1383414" cy="1031092"/>
          </a:xfrm>
          <a:prstGeom prst="rect">
            <a:avLst/>
          </a:prstGeom>
          <a:noFill/>
          <a:ln/>
        </p:spPr>
        <p:txBody>
          <a:bodyPr wrap="square" lIns="0" tIns="0" rIns="0" bIns="0" rtlCol="0" anchor="ctr"/>
          <a:lstStyle/>
          <a:p>
            <a:pPr marL="0" indent="0" algn="l">
              <a:lnSpc>
                <a:spcPct val="105000"/>
              </a:lnSpc>
              <a:buNone/>
            </a:pPr>
            <a:r>
              <a:rPr lang="en-US" sz="1100" b="1" dirty="0">
                <a:solidFill>
                  <a:srgbClr val="1B2A4A"/>
                </a:solidFill>
                <a:latin typeface="Arial" pitchFamily="34" charset="0"/>
                <a:ea typeface="Arial" pitchFamily="34" charset="-122"/>
                <a:cs typeface="Arial" pitchFamily="34" charset="-120"/>
              </a:rPr>
              <a:t>In Top 3 Categories</a:t>
            </a:r>
            <a:endParaRPr lang="en-US" sz="1100" dirty="0"/>
          </a:p>
        </p:txBody>
      </p:sp>
      <p:pic>
        <p:nvPicPr>
          <p:cNvPr id="76" name="Image 0" descr="/mnt/data/magee_assets/category_distribution.png">
            <a:extLst>
              <a:ext uri="{FF2B5EF4-FFF2-40B4-BE49-F238E27FC236}">
                <a16:creationId xmlns:a16="http://schemas.microsoft.com/office/drawing/2014/main" id="{5D81704D-461A-4386-A22F-2A26C5E35CA0}"/>
              </a:ext>
            </a:extLst>
          </p:cNvPr>
          <p:cNvPicPr>
            <a:picLocks noChangeAspect="1"/>
          </p:cNvPicPr>
          <p:nvPr/>
        </p:nvPicPr>
        <p:blipFill>
          <a:blip r:embed="rId4"/>
          <a:stretch>
            <a:fillRect/>
          </a:stretch>
        </p:blipFill>
        <p:spPr>
          <a:xfrm>
            <a:off x="4425274" y="1196429"/>
            <a:ext cx="6691905" cy="4953524"/>
          </a:xfrm>
          <a:prstGeom prst="rect">
            <a:avLst/>
          </a:prstGeom>
        </p:spPr>
      </p:pic>
      <p:sp>
        <p:nvSpPr>
          <p:cNvPr id="22" name="Text 2">
            <a:extLst>
              <a:ext uri="{FF2B5EF4-FFF2-40B4-BE49-F238E27FC236}">
                <a16:creationId xmlns:a16="http://schemas.microsoft.com/office/drawing/2014/main" id="{48A5CEBA-A5C8-4EA2-B12D-59DB9400574E}"/>
              </a:ext>
            </a:extLst>
          </p:cNvPr>
          <p:cNvSpPr/>
          <p:nvPr/>
        </p:nvSpPr>
        <p:spPr>
          <a:xfrm>
            <a:off x="5062229" y="256931"/>
            <a:ext cx="6391905" cy="365760"/>
          </a:xfrm>
          <a:prstGeom prst="rect">
            <a:avLst/>
          </a:prstGeom>
          <a:noFill/>
          <a:ln/>
        </p:spPr>
        <p:txBody>
          <a:bodyPr wrap="square" lIns="0" tIns="0" rIns="0" bIns="0" rtlCol="0" anchor="ctr"/>
          <a:lstStyle/>
          <a:p>
            <a:pPr marL="0" indent="0" algn="r">
              <a:buNone/>
            </a:pPr>
            <a:r>
              <a:rPr lang="en-US" b="1" dirty="0">
                <a:solidFill>
                  <a:srgbClr val="004CA9"/>
                </a:solidFill>
                <a:latin typeface="Calibri" pitchFamily="34" charset="0"/>
                <a:cs typeface="Calibri" pitchFamily="34" charset="-120"/>
              </a:rPr>
              <a:t>Tele-Critical Care – 2024 Transfer Analysis</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62260" y="256032"/>
            <a:ext cx="5984260" cy="365760"/>
          </a:xfrm>
          <a:prstGeom prst="rect">
            <a:avLst/>
          </a:prstGeom>
          <a:noFill/>
          <a:ln/>
        </p:spPr>
        <p:txBody>
          <a:bodyPr wrap="square" lIns="0" tIns="0" rIns="0" bIns="0" rtlCol="0" anchor="ctr"/>
          <a:lstStyle/>
          <a:p>
            <a:pPr marL="0" indent="0">
              <a:buNone/>
            </a:pPr>
            <a:r>
              <a:rPr lang="en-US" sz="1700" dirty="0">
                <a:solidFill>
                  <a:srgbClr val="0354B7"/>
                </a:solidFill>
                <a:latin typeface="Cambria" pitchFamily="34" charset="0"/>
                <a:ea typeface="Cambria" pitchFamily="34" charset="-122"/>
                <a:cs typeface="Cambria" pitchFamily="34" charset="-120"/>
              </a:rPr>
              <a:t>Telehealth Centers of Excellence</a:t>
            </a:r>
            <a:endParaRPr lang="en-US" sz="1700" dirty="0"/>
          </a:p>
        </p:txBody>
      </p:sp>
      <p:sp>
        <p:nvSpPr>
          <p:cNvPr id="3" name="Shape 1"/>
          <p:cNvSpPr/>
          <p:nvPr/>
        </p:nvSpPr>
        <p:spPr>
          <a:xfrm>
            <a:off x="527099" y="658368"/>
            <a:ext cx="478741" cy="68580"/>
          </a:xfrm>
          <a:prstGeom prst="roundRect">
            <a:avLst>
              <a:gd name="adj" fmla="val 40000"/>
            </a:avLst>
          </a:prstGeom>
          <a:solidFill>
            <a:srgbClr val="FFC200"/>
          </a:solidFill>
          <a:ln/>
        </p:spPr>
        <p:txBody>
          <a:bodyPr/>
          <a:lstStyle/>
          <a:p>
            <a:endParaRPr lang="en-US"/>
          </a:p>
        </p:txBody>
      </p:sp>
      <p:sp>
        <p:nvSpPr>
          <p:cNvPr id="5" name="Shape 3"/>
          <p:cNvSpPr/>
          <p:nvPr/>
        </p:nvSpPr>
        <p:spPr>
          <a:xfrm>
            <a:off x="287568" y="932688"/>
            <a:ext cx="11508192" cy="0"/>
          </a:xfrm>
          <a:prstGeom prst="line">
            <a:avLst/>
          </a:prstGeom>
          <a:noFill/>
          <a:ln w="12700">
            <a:solidFill>
              <a:srgbClr val="E3E7EB"/>
            </a:solidFill>
            <a:prstDash val="solid"/>
          </a:ln>
        </p:spPr>
        <p:txBody>
          <a:bodyPr/>
          <a:lstStyle/>
          <a:p>
            <a:endParaRPr lang="en-US"/>
          </a:p>
        </p:txBody>
      </p:sp>
      <p:pic>
        <p:nvPicPr>
          <p:cNvPr id="6" name="Image 0" descr="ummc_logo.png"/>
          <p:cNvPicPr>
            <a:picLocks noChangeAspect="1"/>
          </p:cNvPicPr>
          <p:nvPr/>
        </p:nvPicPr>
        <p:blipFill>
          <a:blip r:embed="rId3"/>
          <a:stretch>
            <a:fillRect/>
          </a:stretch>
        </p:blipFill>
        <p:spPr>
          <a:xfrm>
            <a:off x="10433816" y="6053328"/>
            <a:ext cx="1270504" cy="388620"/>
          </a:xfrm>
          <a:prstGeom prst="rect">
            <a:avLst/>
          </a:prstGeom>
        </p:spPr>
      </p:pic>
      <p:sp>
        <p:nvSpPr>
          <p:cNvPr id="60" name="Content Placeholder 2">
            <a:extLst>
              <a:ext uri="{FF2B5EF4-FFF2-40B4-BE49-F238E27FC236}">
                <a16:creationId xmlns:a16="http://schemas.microsoft.com/office/drawing/2014/main" id="{C600D03E-C999-4E78-9D99-387C1D94EFCA}"/>
              </a:ext>
            </a:extLst>
          </p:cNvPr>
          <p:cNvSpPr txBox="1"/>
          <p:nvPr/>
        </p:nvSpPr>
        <p:spPr>
          <a:xfrm>
            <a:off x="8533427" y="4560969"/>
            <a:ext cx="3786910" cy="40908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p>
            <a:pPr marL="0" marR="0" lvl="0" indent="0" algn="l" defTabSz="609585" rtl="0" eaLnBrk="1" fontAlgn="auto" latinLnBrk="0" hangingPunct="0">
              <a:lnSpc>
                <a:spcPct val="80000"/>
              </a:lnSpc>
              <a:spcBef>
                <a:spcPts val="400"/>
              </a:spcBef>
              <a:spcAft>
                <a:spcPts val="0"/>
              </a:spcAft>
              <a:buClrTx/>
              <a:buSzTx/>
              <a:buFontTx/>
              <a:buNone/>
              <a:tabLst/>
              <a:defRPr sz="1200">
                <a:solidFill>
                  <a:srgbClr val="002F87"/>
                </a:solidFill>
                <a:latin typeface="Arial"/>
                <a:ea typeface="Arial"/>
                <a:cs typeface="Arial"/>
                <a:sym typeface="Arial"/>
              </a:defRPr>
            </a:pPr>
            <a:endParaRPr kumimoji="0" sz="1200" b="0" i="0" u="none" strike="noStrike" kern="0" cap="none" spc="0" normalizeH="0" baseline="0" noProof="0" dirty="0">
              <a:ln>
                <a:noFill/>
              </a:ln>
              <a:solidFill>
                <a:srgbClr val="002F87"/>
              </a:solidFill>
              <a:effectLst/>
              <a:uLnTx/>
              <a:uFillTx/>
              <a:latin typeface="Arial" panose="020B0604020202020204" pitchFamily="34" charset="0"/>
              <a:cs typeface="Arial" panose="020B0604020202020204" pitchFamily="34" charset="0"/>
              <a:sym typeface="Arial"/>
            </a:endParaRPr>
          </a:p>
        </p:txBody>
      </p:sp>
      <p:sp>
        <p:nvSpPr>
          <p:cNvPr id="23" name="Content Placeholder 2">
            <a:extLst>
              <a:ext uri="{FF2B5EF4-FFF2-40B4-BE49-F238E27FC236}">
                <a16:creationId xmlns:a16="http://schemas.microsoft.com/office/drawing/2014/main" id="{64715F9C-3996-415F-8A4B-781D0442AAED}"/>
              </a:ext>
            </a:extLst>
          </p:cNvPr>
          <p:cNvSpPr txBox="1"/>
          <p:nvPr/>
        </p:nvSpPr>
        <p:spPr>
          <a:xfrm>
            <a:off x="11406481" y="4867013"/>
            <a:ext cx="5000981" cy="43312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p>
            <a:pPr marL="0" marR="0" lvl="0" indent="0" algn="l" defTabSz="609585" rtl="0" eaLnBrk="1" fontAlgn="auto" latinLnBrk="0" hangingPunct="0">
              <a:lnSpc>
                <a:spcPct val="80000"/>
              </a:lnSpc>
              <a:spcBef>
                <a:spcPts val="400"/>
              </a:spcBef>
              <a:spcAft>
                <a:spcPts val="0"/>
              </a:spcAft>
              <a:buClrTx/>
              <a:buSzTx/>
              <a:buFontTx/>
              <a:buNone/>
              <a:tabLst/>
              <a:defRPr sz="1200">
                <a:solidFill>
                  <a:srgbClr val="002F87"/>
                </a:solidFill>
                <a:latin typeface="Arial"/>
                <a:ea typeface="Arial"/>
                <a:cs typeface="Arial"/>
                <a:sym typeface="Arial"/>
              </a:defRPr>
            </a:pPr>
            <a:endParaRPr kumimoji="0" sz="1200" b="0" i="0" u="none" strike="noStrike" kern="0" cap="none" spc="0" normalizeH="0" baseline="0" noProof="0" dirty="0">
              <a:ln>
                <a:noFill/>
              </a:ln>
              <a:solidFill>
                <a:srgbClr val="002F87"/>
              </a:solidFill>
              <a:effectLst/>
              <a:uLnTx/>
              <a:uFillTx/>
              <a:latin typeface="Arial" panose="020B0604020202020204" pitchFamily="34" charset="0"/>
              <a:cs typeface="Arial" panose="020B0604020202020204" pitchFamily="34" charset="0"/>
              <a:sym typeface="Arial"/>
            </a:endParaRPr>
          </a:p>
        </p:txBody>
      </p:sp>
      <p:sp>
        <p:nvSpPr>
          <p:cNvPr id="26" name="Shape 25">
            <a:extLst>
              <a:ext uri="{FF2B5EF4-FFF2-40B4-BE49-F238E27FC236}">
                <a16:creationId xmlns:a16="http://schemas.microsoft.com/office/drawing/2014/main" id="{720FA5B6-08D2-4764-954D-CC80980D475C}"/>
              </a:ext>
            </a:extLst>
          </p:cNvPr>
          <p:cNvSpPr/>
          <p:nvPr/>
        </p:nvSpPr>
        <p:spPr>
          <a:xfrm>
            <a:off x="456182" y="2016742"/>
            <a:ext cx="5550006" cy="3626807"/>
          </a:xfrm>
          <a:prstGeom prst="roundRect">
            <a:avLst>
              <a:gd name="adj" fmla="val 3509"/>
            </a:avLst>
          </a:prstGeom>
          <a:solidFill>
            <a:srgbClr val="003087"/>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27" name="Text 26">
            <a:extLst>
              <a:ext uri="{FF2B5EF4-FFF2-40B4-BE49-F238E27FC236}">
                <a16:creationId xmlns:a16="http://schemas.microsoft.com/office/drawing/2014/main" id="{2D87AC0A-6847-42C8-8216-95EE50880546}"/>
              </a:ext>
            </a:extLst>
          </p:cNvPr>
          <p:cNvSpPr/>
          <p:nvPr/>
        </p:nvSpPr>
        <p:spPr>
          <a:xfrm>
            <a:off x="861417" y="2029813"/>
            <a:ext cx="4801691" cy="477211"/>
          </a:xfrm>
          <a:prstGeom prst="rect">
            <a:avLst/>
          </a:prstGeom>
          <a:noFill/>
          <a:ln/>
        </p:spPr>
        <p:txBody>
          <a:bodyPr wrap="square" lIns="0" tIns="0" rIns="0" bIns="0" rtlCol="0" anchor="ctr"/>
          <a:lstStyle/>
          <a:p>
            <a:pPr marL="0" indent="0" algn="ctr">
              <a:buNone/>
            </a:pPr>
            <a:r>
              <a:rPr lang="en-US" sz="1200" b="1" kern="0" spc="100" dirty="0">
                <a:solidFill>
                  <a:srgbClr val="00A9CE"/>
                </a:solidFill>
                <a:latin typeface="Arial" pitchFamily="34" charset="0"/>
                <a:ea typeface="Arial" pitchFamily="34" charset="-122"/>
                <a:cs typeface="Arial" pitchFamily="34" charset="-120"/>
              </a:rPr>
              <a:t>CURRENT TRAJECTORY</a:t>
            </a:r>
            <a:endParaRPr lang="en-US" sz="1200" dirty="0"/>
          </a:p>
        </p:txBody>
      </p:sp>
      <p:sp>
        <p:nvSpPr>
          <p:cNvPr id="28" name="Text 27">
            <a:extLst>
              <a:ext uri="{FF2B5EF4-FFF2-40B4-BE49-F238E27FC236}">
                <a16:creationId xmlns:a16="http://schemas.microsoft.com/office/drawing/2014/main" id="{DE493A64-4A51-4EB0-AA06-7E9DA09299E6}"/>
              </a:ext>
            </a:extLst>
          </p:cNvPr>
          <p:cNvSpPr/>
          <p:nvPr/>
        </p:nvSpPr>
        <p:spPr>
          <a:xfrm>
            <a:off x="738727" y="3371277"/>
            <a:ext cx="2893510" cy="561509"/>
          </a:xfrm>
          <a:prstGeom prst="rect">
            <a:avLst/>
          </a:prstGeom>
          <a:noFill/>
          <a:ln/>
        </p:spPr>
        <p:txBody>
          <a:bodyPr wrap="square" lIns="0" tIns="0" rIns="0" bIns="0" rtlCol="0" anchor="t"/>
          <a:lstStyle/>
          <a:p>
            <a:pPr marL="0" indent="0">
              <a:lnSpc>
                <a:spcPct val="100000"/>
              </a:lnSpc>
              <a:buNone/>
            </a:pPr>
            <a:r>
              <a:rPr lang="en-US" sz="1200" dirty="0">
                <a:solidFill>
                  <a:srgbClr val="CADCFC"/>
                </a:solidFill>
                <a:latin typeface="Arial" pitchFamily="34" charset="0"/>
                <a:ea typeface="Arial" pitchFamily="34" charset="-122"/>
                <a:cs typeface="Arial" pitchFamily="34" charset="-120"/>
              </a:rPr>
              <a:t>Total revenue after consult</a:t>
            </a:r>
            <a:endParaRPr lang="en-US" sz="1200" dirty="0"/>
          </a:p>
        </p:txBody>
      </p:sp>
      <p:sp>
        <p:nvSpPr>
          <p:cNvPr id="29" name="Text 28">
            <a:extLst>
              <a:ext uri="{FF2B5EF4-FFF2-40B4-BE49-F238E27FC236}">
                <a16:creationId xmlns:a16="http://schemas.microsoft.com/office/drawing/2014/main" id="{599AFDFA-3200-4B51-BDA5-147B4C37C4DA}"/>
              </a:ext>
            </a:extLst>
          </p:cNvPr>
          <p:cNvSpPr/>
          <p:nvPr/>
        </p:nvSpPr>
        <p:spPr>
          <a:xfrm>
            <a:off x="738726" y="4163334"/>
            <a:ext cx="2893510" cy="317807"/>
          </a:xfrm>
          <a:prstGeom prst="rect">
            <a:avLst/>
          </a:prstGeom>
          <a:noFill/>
          <a:ln/>
        </p:spPr>
        <p:txBody>
          <a:bodyPr wrap="square" lIns="0" tIns="0" rIns="0" bIns="0" rtlCol="0" anchor="t"/>
          <a:lstStyle/>
          <a:p>
            <a:pPr marL="0" indent="0" algn="l">
              <a:lnSpc>
                <a:spcPct val="100000"/>
              </a:lnSpc>
              <a:buNone/>
            </a:pPr>
            <a:r>
              <a:rPr lang="en-US" sz="1200" dirty="0">
                <a:solidFill>
                  <a:srgbClr val="CADCFC"/>
                </a:solidFill>
                <a:latin typeface="Arial" pitchFamily="34" charset="0"/>
                <a:ea typeface="Arial" pitchFamily="34" charset="-122"/>
                <a:cs typeface="Arial" pitchFamily="34" charset="-120"/>
              </a:rPr>
              <a:t>Total hospital cost after consult
</a:t>
            </a:r>
            <a:endParaRPr lang="en-US" sz="1200" dirty="0"/>
          </a:p>
        </p:txBody>
      </p:sp>
      <p:sp>
        <p:nvSpPr>
          <p:cNvPr id="30" name="Shape 29">
            <a:extLst>
              <a:ext uri="{FF2B5EF4-FFF2-40B4-BE49-F238E27FC236}">
                <a16:creationId xmlns:a16="http://schemas.microsoft.com/office/drawing/2014/main" id="{698B9C65-3004-470D-A154-79674F4DADB9}"/>
              </a:ext>
            </a:extLst>
          </p:cNvPr>
          <p:cNvSpPr/>
          <p:nvPr/>
        </p:nvSpPr>
        <p:spPr>
          <a:xfrm flipH="1">
            <a:off x="738723" y="4655441"/>
            <a:ext cx="4573548" cy="2364"/>
          </a:xfrm>
          <a:prstGeom prst="line">
            <a:avLst/>
          </a:prstGeom>
          <a:noFill/>
          <a:ln w="12700">
            <a:solidFill>
              <a:srgbClr val="1C4E9E"/>
            </a:solidFill>
            <a:prstDash val="solid"/>
          </a:ln>
        </p:spPr>
        <p:txBody>
          <a:bodyPr/>
          <a:lstStyle/>
          <a:p>
            <a:endParaRPr lang="en-US"/>
          </a:p>
        </p:txBody>
      </p:sp>
      <p:sp>
        <p:nvSpPr>
          <p:cNvPr id="31" name="Text 30">
            <a:extLst>
              <a:ext uri="{FF2B5EF4-FFF2-40B4-BE49-F238E27FC236}">
                <a16:creationId xmlns:a16="http://schemas.microsoft.com/office/drawing/2014/main" id="{FD868880-1373-4734-B2A6-AF7CA87851E4}"/>
              </a:ext>
            </a:extLst>
          </p:cNvPr>
          <p:cNvSpPr/>
          <p:nvPr/>
        </p:nvSpPr>
        <p:spPr>
          <a:xfrm>
            <a:off x="685753" y="4835138"/>
            <a:ext cx="1995508" cy="477211"/>
          </a:xfrm>
          <a:prstGeom prst="rect">
            <a:avLst/>
          </a:prstGeom>
          <a:noFill/>
          <a:ln/>
        </p:spPr>
        <p:txBody>
          <a:bodyPr wrap="square" lIns="0" tIns="0" rIns="0" bIns="0" rtlCol="0" anchor="ctr"/>
          <a:lstStyle/>
          <a:p>
            <a:pPr marL="0" indent="0" algn="ctr">
              <a:buNone/>
            </a:pPr>
            <a:r>
              <a:rPr lang="en-US" sz="1050" b="1" dirty="0">
                <a:solidFill>
                  <a:srgbClr val="CADCFC"/>
                </a:solidFill>
                <a:latin typeface="Arial" pitchFamily="34" charset="0"/>
                <a:ea typeface="Arial" pitchFamily="34" charset="-122"/>
                <a:cs typeface="Arial" pitchFamily="34" charset="-120"/>
              </a:rPr>
              <a:t>TOTAL NET MARGIN</a:t>
            </a:r>
            <a:endParaRPr lang="en-US" sz="1050" dirty="0"/>
          </a:p>
        </p:txBody>
      </p:sp>
      <p:sp>
        <p:nvSpPr>
          <p:cNvPr id="32" name="Text 31">
            <a:extLst>
              <a:ext uri="{FF2B5EF4-FFF2-40B4-BE49-F238E27FC236}">
                <a16:creationId xmlns:a16="http://schemas.microsoft.com/office/drawing/2014/main" id="{57C040F9-0AFA-40A7-A85D-40EC62F2C2CA}"/>
              </a:ext>
            </a:extLst>
          </p:cNvPr>
          <p:cNvSpPr/>
          <p:nvPr/>
        </p:nvSpPr>
        <p:spPr>
          <a:xfrm>
            <a:off x="3070656" y="4505984"/>
            <a:ext cx="2274060" cy="971834"/>
          </a:xfrm>
          <a:prstGeom prst="rect">
            <a:avLst/>
          </a:prstGeom>
          <a:noFill/>
          <a:ln/>
        </p:spPr>
        <p:txBody>
          <a:bodyPr wrap="square" lIns="0" tIns="0" rIns="0" bIns="0" rtlCol="0" anchor="ctr"/>
          <a:lstStyle/>
          <a:p>
            <a:pPr marL="0" indent="0" algn="r">
              <a:buNone/>
            </a:pPr>
            <a:r>
              <a:rPr lang="en-US" b="1" dirty="0">
                <a:solidFill>
                  <a:srgbClr val="CD7533"/>
                </a:solidFill>
                <a:latin typeface="Arial" pitchFamily="34" charset="0"/>
                <a:ea typeface="Arial" pitchFamily="34" charset="-122"/>
                <a:cs typeface="Arial" pitchFamily="34" charset="-120"/>
              </a:rPr>
              <a:t>-$16,773</a:t>
            </a:r>
            <a:endParaRPr lang="en-US" dirty="0">
              <a:solidFill>
                <a:srgbClr val="CD7533"/>
              </a:solidFill>
            </a:endParaRPr>
          </a:p>
        </p:txBody>
      </p:sp>
      <p:sp>
        <p:nvSpPr>
          <p:cNvPr id="33" name="Text 27">
            <a:extLst>
              <a:ext uri="{FF2B5EF4-FFF2-40B4-BE49-F238E27FC236}">
                <a16:creationId xmlns:a16="http://schemas.microsoft.com/office/drawing/2014/main" id="{002EE70C-8EDB-4C23-9D96-836253D4A8C2}"/>
              </a:ext>
            </a:extLst>
          </p:cNvPr>
          <p:cNvSpPr/>
          <p:nvPr/>
        </p:nvSpPr>
        <p:spPr>
          <a:xfrm>
            <a:off x="3478810" y="3267792"/>
            <a:ext cx="1865906" cy="561509"/>
          </a:xfrm>
          <a:prstGeom prst="rect">
            <a:avLst/>
          </a:prstGeom>
          <a:noFill/>
          <a:ln/>
        </p:spPr>
        <p:txBody>
          <a:bodyPr wrap="square" lIns="0" tIns="0" rIns="0" bIns="0" rtlCol="0" anchor="t"/>
          <a:lstStyle/>
          <a:p>
            <a:pPr marL="0" indent="0" algn="r">
              <a:lnSpc>
                <a:spcPct val="100000"/>
              </a:lnSpc>
              <a:buNone/>
            </a:pPr>
            <a:r>
              <a:rPr lang="en-US" sz="1900" b="1" dirty="0">
                <a:solidFill>
                  <a:srgbClr val="FFFFFF"/>
                </a:solidFill>
                <a:latin typeface="Arial" pitchFamily="34" charset="0"/>
                <a:ea typeface="Arial" pitchFamily="34" charset="-122"/>
                <a:cs typeface="Arial" pitchFamily="34" charset="-120"/>
              </a:rPr>
              <a:t>$326,928</a:t>
            </a:r>
            <a:endParaRPr lang="en-US" sz="1050" dirty="0"/>
          </a:p>
        </p:txBody>
      </p:sp>
      <p:sp>
        <p:nvSpPr>
          <p:cNvPr id="34" name="Text 27">
            <a:extLst>
              <a:ext uri="{FF2B5EF4-FFF2-40B4-BE49-F238E27FC236}">
                <a16:creationId xmlns:a16="http://schemas.microsoft.com/office/drawing/2014/main" id="{0AAC5893-549E-43ED-8D10-E64D2F5614E5}"/>
              </a:ext>
            </a:extLst>
          </p:cNvPr>
          <p:cNvSpPr/>
          <p:nvPr/>
        </p:nvSpPr>
        <p:spPr>
          <a:xfrm>
            <a:off x="3478810" y="4041316"/>
            <a:ext cx="1865906" cy="561509"/>
          </a:xfrm>
          <a:prstGeom prst="rect">
            <a:avLst/>
          </a:prstGeom>
          <a:noFill/>
          <a:ln/>
        </p:spPr>
        <p:txBody>
          <a:bodyPr wrap="square" lIns="0" tIns="0" rIns="0" bIns="0" rtlCol="0" anchor="t"/>
          <a:lstStyle/>
          <a:p>
            <a:pPr marL="0" indent="0" algn="r">
              <a:lnSpc>
                <a:spcPct val="100000"/>
              </a:lnSpc>
              <a:buNone/>
            </a:pPr>
            <a:r>
              <a:rPr lang="en-US" sz="1900" b="1" dirty="0">
                <a:solidFill>
                  <a:srgbClr val="FFFFFF"/>
                </a:solidFill>
                <a:latin typeface="Arial" pitchFamily="34" charset="0"/>
                <a:ea typeface="Arial" pitchFamily="34" charset="-122"/>
                <a:cs typeface="Arial" pitchFamily="34" charset="-120"/>
              </a:rPr>
              <a:t>$343,701</a:t>
            </a:r>
            <a:endParaRPr lang="en-US" sz="1050" dirty="0"/>
          </a:p>
        </p:txBody>
      </p:sp>
      <p:sp>
        <p:nvSpPr>
          <p:cNvPr id="35" name="Shape 15">
            <a:extLst>
              <a:ext uri="{FF2B5EF4-FFF2-40B4-BE49-F238E27FC236}">
                <a16:creationId xmlns:a16="http://schemas.microsoft.com/office/drawing/2014/main" id="{DCDC1BB3-85FE-42B6-9D7C-D313A8235152}"/>
              </a:ext>
            </a:extLst>
          </p:cNvPr>
          <p:cNvSpPr/>
          <p:nvPr/>
        </p:nvSpPr>
        <p:spPr>
          <a:xfrm>
            <a:off x="6298710" y="2016742"/>
            <a:ext cx="5550005" cy="3626807"/>
          </a:xfrm>
          <a:prstGeom prst="roundRect">
            <a:avLst>
              <a:gd name="adj" fmla="val 3509"/>
            </a:avLst>
          </a:prstGeom>
          <a:solidFill>
            <a:srgbClr val="FFFFFF"/>
          </a:solidFill>
          <a:ln w="12700">
            <a:solidFill>
              <a:srgbClr val="E3EAF3"/>
            </a:solidFill>
            <a:prstDash val="solid"/>
          </a:ln>
          <a:effectLst>
            <a:outerShdw blurRad="76200" dist="25400" dir="5400000" algn="bl" rotWithShape="0">
              <a:srgbClr val="9FB3C8">
                <a:alpha val="28000"/>
              </a:srgbClr>
            </a:outerShdw>
          </a:effectLst>
        </p:spPr>
        <p:txBody>
          <a:bodyPr/>
          <a:lstStyle/>
          <a:p>
            <a:endParaRPr lang="en-US"/>
          </a:p>
        </p:txBody>
      </p:sp>
      <p:sp>
        <p:nvSpPr>
          <p:cNvPr id="36" name="Text 17">
            <a:extLst>
              <a:ext uri="{FF2B5EF4-FFF2-40B4-BE49-F238E27FC236}">
                <a16:creationId xmlns:a16="http://schemas.microsoft.com/office/drawing/2014/main" id="{67621A6A-8EE9-499F-BB84-2934F6D7A90F}"/>
              </a:ext>
            </a:extLst>
          </p:cNvPr>
          <p:cNvSpPr/>
          <p:nvPr/>
        </p:nvSpPr>
        <p:spPr>
          <a:xfrm>
            <a:off x="6798338" y="2009722"/>
            <a:ext cx="4784487" cy="477211"/>
          </a:xfrm>
          <a:prstGeom prst="rect">
            <a:avLst/>
          </a:prstGeom>
          <a:noFill/>
          <a:ln/>
        </p:spPr>
        <p:txBody>
          <a:bodyPr wrap="square" lIns="0" tIns="0" rIns="0" bIns="0" rtlCol="0" anchor="ctr"/>
          <a:lstStyle/>
          <a:p>
            <a:pPr marL="0" indent="0" algn="ctr">
              <a:buNone/>
            </a:pPr>
            <a:r>
              <a:rPr lang="en-US" sz="1200" b="1" kern="0" spc="100" dirty="0">
                <a:solidFill>
                  <a:srgbClr val="003087"/>
                </a:solidFill>
                <a:latin typeface="Arial" pitchFamily="34" charset="0"/>
                <a:ea typeface="Arial" pitchFamily="34" charset="-122"/>
                <a:cs typeface="Arial" pitchFamily="34" charset="-120"/>
              </a:rPr>
              <a:t>WITH 20% TRANSFER RETENTION</a:t>
            </a:r>
            <a:endParaRPr lang="en-US" sz="1200" dirty="0"/>
          </a:p>
        </p:txBody>
      </p:sp>
      <p:sp>
        <p:nvSpPr>
          <p:cNvPr id="37" name="Text 27">
            <a:extLst>
              <a:ext uri="{FF2B5EF4-FFF2-40B4-BE49-F238E27FC236}">
                <a16:creationId xmlns:a16="http://schemas.microsoft.com/office/drawing/2014/main" id="{C271EC4F-1799-4E82-87D9-5D9A3D2F92DD}"/>
              </a:ext>
            </a:extLst>
          </p:cNvPr>
          <p:cNvSpPr/>
          <p:nvPr/>
        </p:nvSpPr>
        <p:spPr>
          <a:xfrm>
            <a:off x="730424" y="2719565"/>
            <a:ext cx="2893510" cy="561509"/>
          </a:xfrm>
          <a:prstGeom prst="rect">
            <a:avLst/>
          </a:prstGeom>
          <a:noFill/>
          <a:ln/>
        </p:spPr>
        <p:txBody>
          <a:bodyPr wrap="square" lIns="0" tIns="0" rIns="0" bIns="0" rtlCol="0" anchor="t"/>
          <a:lstStyle/>
          <a:p>
            <a:pPr marL="0" indent="0">
              <a:lnSpc>
                <a:spcPct val="100000"/>
              </a:lnSpc>
              <a:buNone/>
            </a:pPr>
            <a:r>
              <a:rPr lang="en-US" sz="1200" dirty="0">
                <a:solidFill>
                  <a:srgbClr val="CADCFC"/>
                </a:solidFill>
                <a:latin typeface="Arial" pitchFamily="34" charset="0"/>
                <a:cs typeface="Arial" pitchFamily="34" charset="-120"/>
              </a:rPr>
              <a:t>Retained Patients</a:t>
            </a:r>
            <a:endParaRPr lang="en-US" sz="1200" dirty="0"/>
          </a:p>
        </p:txBody>
      </p:sp>
      <p:sp>
        <p:nvSpPr>
          <p:cNvPr id="38" name="Text 27">
            <a:extLst>
              <a:ext uri="{FF2B5EF4-FFF2-40B4-BE49-F238E27FC236}">
                <a16:creationId xmlns:a16="http://schemas.microsoft.com/office/drawing/2014/main" id="{B4AB2167-F2F8-4E0F-BEDC-A14A337005F9}"/>
              </a:ext>
            </a:extLst>
          </p:cNvPr>
          <p:cNvSpPr/>
          <p:nvPr/>
        </p:nvSpPr>
        <p:spPr>
          <a:xfrm>
            <a:off x="3478810" y="2632435"/>
            <a:ext cx="1865906" cy="561509"/>
          </a:xfrm>
          <a:prstGeom prst="rect">
            <a:avLst/>
          </a:prstGeom>
          <a:noFill/>
          <a:ln/>
        </p:spPr>
        <p:txBody>
          <a:bodyPr wrap="square" lIns="0" tIns="0" rIns="0" bIns="0" rtlCol="0" anchor="t"/>
          <a:lstStyle/>
          <a:p>
            <a:pPr marL="0" indent="0" algn="r">
              <a:lnSpc>
                <a:spcPct val="100000"/>
              </a:lnSpc>
              <a:buNone/>
            </a:pPr>
            <a:r>
              <a:rPr lang="en-US" sz="1900" b="1" dirty="0">
                <a:solidFill>
                  <a:srgbClr val="FFFFFF"/>
                </a:solidFill>
                <a:latin typeface="Arial" pitchFamily="34" charset="0"/>
                <a:ea typeface="Arial" pitchFamily="34" charset="-122"/>
                <a:cs typeface="Arial" pitchFamily="34" charset="-120"/>
              </a:rPr>
              <a:t>51</a:t>
            </a:r>
            <a:endParaRPr lang="en-US" sz="1050" dirty="0"/>
          </a:p>
        </p:txBody>
      </p:sp>
      <p:sp>
        <p:nvSpPr>
          <p:cNvPr id="39" name="Text 27">
            <a:extLst>
              <a:ext uri="{FF2B5EF4-FFF2-40B4-BE49-F238E27FC236}">
                <a16:creationId xmlns:a16="http://schemas.microsoft.com/office/drawing/2014/main" id="{85B55DD3-6A7D-46CB-A09E-D7CEF2FA4C98}"/>
              </a:ext>
            </a:extLst>
          </p:cNvPr>
          <p:cNvSpPr/>
          <p:nvPr/>
        </p:nvSpPr>
        <p:spPr>
          <a:xfrm>
            <a:off x="6696887" y="3371277"/>
            <a:ext cx="2893510" cy="561509"/>
          </a:xfrm>
          <a:prstGeom prst="rect">
            <a:avLst/>
          </a:prstGeom>
          <a:noFill/>
          <a:ln/>
        </p:spPr>
        <p:txBody>
          <a:bodyPr wrap="square" lIns="0" tIns="0" rIns="0" bIns="0" rtlCol="0" anchor="t"/>
          <a:lstStyle/>
          <a:p>
            <a:pPr marL="0" indent="0">
              <a:lnSpc>
                <a:spcPct val="100000"/>
              </a:lnSpc>
              <a:buNone/>
            </a:pPr>
            <a:r>
              <a:rPr lang="en-US" sz="1200" dirty="0">
                <a:solidFill>
                  <a:srgbClr val="5A6472"/>
                </a:solidFill>
                <a:latin typeface="Arial" pitchFamily="34" charset="0"/>
                <a:ea typeface="Arial" pitchFamily="34" charset="-122"/>
                <a:cs typeface="Arial" pitchFamily="34" charset="-120"/>
              </a:rPr>
              <a:t>Total revenue after consult</a:t>
            </a:r>
            <a:endParaRPr lang="en-US" sz="1200" dirty="0">
              <a:solidFill>
                <a:srgbClr val="5A6472"/>
              </a:solidFill>
            </a:endParaRPr>
          </a:p>
        </p:txBody>
      </p:sp>
      <p:sp>
        <p:nvSpPr>
          <p:cNvPr id="40" name="Text 28">
            <a:extLst>
              <a:ext uri="{FF2B5EF4-FFF2-40B4-BE49-F238E27FC236}">
                <a16:creationId xmlns:a16="http://schemas.microsoft.com/office/drawing/2014/main" id="{5EC4E5A2-F4A4-4C2B-9B3D-60546B033BB0}"/>
              </a:ext>
            </a:extLst>
          </p:cNvPr>
          <p:cNvSpPr/>
          <p:nvPr/>
        </p:nvSpPr>
        <p:spPr>
          <a:xfrm>
            <a:off x="6696885" y="4163334"/>
            <a:ext cx="2893510" cy="317807"/>
          </a:xfrm>
          <a:prstGeom prst="rect">
            <a:avLst/>
          </a:prstGeom>
          <a:noFill/>
          <a:ln/>
        </p:spPr>
        <p:txBody>
          <a:bodyPr wrap="square" lIns="0" tIns="0" rIns="0" bIns="0" rtlCol="0" anchor="t"/>
          <a:lstStyle/>
          <a:p>
            <a:pPr marL="0" indent="0" algn="l">
              <a:lnSpc>
                <a:spcPct val="100000"/>
              </a:lnSpc>
              <a:buNone/>
            </a:pPr>
            <a:r>
              <a:rPr lang="en-US" sz="1200" dirty="0">
                <a:solidFill>
                  <a:srgbClr val="5A6472"/>
                </a:solidFill>
                <a:latin typeface="Arial" pitchFamily="34" charset="0"/>
                <a:ea typeface="Arial" pitchFamily="34" charset="-122"/>
                <a:cs typeface="Arial" pitchFamily="34" charset="-120"/>
              </a:rPr>
              <a:t>Total hospital cost after consult
</a:t>
            </a:r>
            <a:endParaRPr lang="en-US" sz="1200" dirty="0">
              <a:solidFill>
                <a:srgbClr val="5A6472"/>
              </a:solidFill>
            </a:endParaRPr>
          </a:p>
        </p:txBody>
      </p:sp>
      <p:sp>
        <p:nvSpPr>
          <p:cNvPr id="41" name="Shape 29">
            <a:extLst>
              <a:ext uri="{FF2B5EF4-FFF2-40B4-BE49-F238E27FC236}">
                <a16:creationId xmlns:a16="http://schemas.microsoft.com/office/drawing/2014/main" id="{CC0B834A-C55A-4617-9F2E-8EC6E210CBBB}"/>
              </a:ext>
            </a:extLst>
          </p:cNvPr>
          <p:cNvSpPr/>
          <p:nvPr/>
        </p:nvSpPr>
        <p:spPr>
          <a:xfrm flipH="1">
            <a:off x="6696882" y="4655441"/>
            <a:ext cx="4573548" cy="2364"/>
          </a:xfrm>
          <a:prstGeom prst="line">
            <a:avLst/>
          </a:prstGeom>
          <a:noFill/>
          <a:ln w="12700">
            <a:solidFill>
              <a:srgbClr val="1C4E9E"/>
            </a:solidFill>
            <a:prstDash val="solid"/>
          </a:ln>
        </p:spPr>
        <p:txBody>
          <a:bodyPr/>
          <a:lstStyle/>
          <a:p>
            <a:endParaRPr lang="en-US"/>
          </a:p>
        </p:txBody>
      </p:sp>
      <p:sp>
        <p:nvSpPr>
          <p:cNvPr id="42" name="Text 30">
            <a:extLst>
              <a:ext uri="{FF2B5EF4-FFF2-40B4-BE49-F238E27FC236}">
                <a16:creationId xmlns:a16="http://schemas.microsoft.com/office/drawing/2014/main" id="{CB7CE790-3F63-4BEB-911C-08232E807A5C}"/>
              </a:ext>
            </a:extLst>
          </p:cNvPr>
          <p:cNvSpPr/>
          <p:nvPr/>
        </p:nvSpPr>
        <p:spPr>
          <a:xfrm>
            <a:off x="6643913" y="4835138"/>
            <a:ext cx="1995508" cy="477211"/>
          </a:xfrm>
          <a:prstGeom prst="rect">
            <a:avLst/>
          </a:prstGeom>
          <a:noFill/>
          <a:ln/>
        </p:spPr>
        <p:txBody>
          <a:bodyPr wrap="square" lIns="0" tIns="0" rIns="0" bIns="0" rtlCol="0" anchor="ctr"/>
          <a:lstStyle/>
          <a:p>
            <a:pPr marL="0" indent="0" algn="ctr">
              <a:buNone/>
            </a:pPr>
            <a:r>
              <a:rPr lang="en-US" sz="1050" b="1" dirty="0">
                <a:solidFill>
                  <a:srgbClr val="5A6472"/>
                </a:solidFill>
                <a:latin typeface="Arial" pitchFamily="34" charset="0"/>
                <a:ea typeface="Arial" pitchFamily="34" charset="-122"/>
                <a:cs typeface="Arial" pitchFamily="34" charset="-120"/>
              </a:rPr>
              <a:t>TOTAL NET MARGIN</a:t>
            </a:r>
            <a:endParaRPr lang="en-US" sz="1050" dirty="0">
              <a:solidFill>
                <a:srgbClr val="5A6472"/>
              </a:solidFill>
            </a:endParaRPr>
          </a:p>
        </p:txBody>
      </p:sp>
      <p:sp>
        <p:nvSpPr>
          <p:cNvPr id="43" name="Text 31">
            <a:extLst>
              <a:ext uri="{FF2B5EF4-FFF2-40B4-BE49-F238E27FC236}">
                <a16:creationId xmlns:a16="http://schemas.microsoft.com/office/drawing/2014/main" id="{AD7A33FF-EB1C-49DD-ACF8-D6153C0E4ACB}"/>
              </a:ext>
            </a:extLst>
          </p:cNvPr>
          <p:cNvSpPr/>
          <p:nvPr/>
        </p:nvSpPr>
        <p:spPr>
          <a:xfrm>
            <a:off x="9028816" y="4505984"/>
            <a:ext cx="2274060" cy="971834"/>
          </a:xfrm>
          <a:prstGeom prst="rect">
            <a:avLst/>
          </a:prstGeom>
          <a:noFill/>
          <a:ln/>
        </p:spPr>
        <p:txBody>
          <a:bodyPr wrap="square" lIns="0" tIns="0" rIns="0" bIns="0" rtlCol="0" anchor="ctr"/>
          <a:lstStyle/>
          <a:p>
            <a:pPr marL="0" indent="0" algn="r">
              <a:buNone/>
            </a:pPr>
            <a:r>
              <a:rPr lang="en-US" b="1" dirty="0">
                <a:solidFill>
                  <a:srgbClr val="00B050"/>
                </a:solidFill>
                <a:latin typeface="Arial" pitchFamily="34" charset="0"/>
                <a:ea typeface="Arial" pitchFamily="34" charset="-122"/>
                <a:cs typeface="Arial" pitchFamily="34" charset="-120"/>
              </a:rPr>
              <a:t>+$135,921</a:t>
            </a:r>
            <a:endParaRPr lang="en-US" dirty="0">
              <a:solidFill>
                <a:srgbClr val="00B050"/>
              </a:solidFill>
            </a:endParaRPr>
          </a:p>
        </p:txBody>
      </p:sp>
      <p:sp>
        <p:nvSpPr>
          <p:cNvPr id="44" name="Text 27">
            <a:extLst>
              <a:ext uri="{FF2B5EF4-FFF2-40B4-BE49-F238E27FC236}">
                <a16:creationId xmlns:a16="http://schemas.microsoft.com/office/drawing/2014/main" id="{AD50E1E1-C9B4-47E9-971E-3477D13C959C}"/>
              </a:ext>
            </a:extLst>
          </p:cNvPr>
          <p:cNvSpPr/>
          <p:nvPr/>
        </p:nvSpPr>
        <p:spPr>
          <a:xfrm>
            <a:off x="9436969" y="3267792"/>
            <a:ext cx="1865906" cy="561509"/>
          </a:xfrm>
          <a:prstGeom prst="rect">
            <a:avLst/>
          </a:prstGeom>
          <a:noFill/>
          <a:ln/>
        </p:spPr>
        <p:txBody>
          <a:bodyPr wrap="square" lIns="0" tIns="0" rIns="0" bIns="0" rtlCol="0" anchor="t"/>
          <a:lstStyle/>
          <a:p>
            <a:pPr marL="0" indent="0" algn="r">
              <a:lnSpc>
                <a:spcPct val="100000"/>
              </a:lnSpc>
              <a:buNone/>
            </a:pPr>
            <a:r>
              <a:rPr lang="en-US" sz="1900" b="1" dirty="0">
                <a:solidFill>
                  <a:srgbClr val="1B2A4A"/>
                </a:solidFill>
                <a:latin typeface="Arial" pitchFamily="34" charset="0"/>
                <a:ea typeface="Arial" pitchFamily="34" charset="-122"/>
                <a:cs typeface="Arial" pitchFamily="34" charset="-120"/>
              </a:rPr>
              <a:t>$954,228</a:t>
            </a:r>
            <a:endParaRPr lang="en-US" sz="1050" dirty="0">
              <a:solidFill>
                <a:srgbClr val="1B2A4A"/>
              </a:solidFill>
            </a:endParaRPr>
          </a:p>
        </p:txBody>
      </p:sp>
      <p:sp>
        <p:nvSpPr>
          <p:cNvPr id="45" name="Text 27">
            <a:extLst>
              <a:ext uri="{FF2B5EF4-FFF2-40B4-BE49-F238E27FC236}">
                <a16:creationId xmlns:a16="http://schemas.microsoft.com/office/drawing/2014/main" id="{998F91E4-E509-4B41-9EBE-D2884185AEAF}"/>
              </a:ext>
            </a:extLst>
          </p:cNvPr>
          <p:cNvSpPr/>
          <p:nvPr/>
        </p:nvSpPr>
        <p:spPr>
          <a:xfrm>
            <a:off x="9436969" y="4041316"/>
            <a:ext cx="1865906" cy="561509"/>
          </a:xfrm>
          <a:prstGeom prst="rect">
            <a:avLst/>
          </a:prstGeom>
          <a:noFill/>
          <a:ln/>
        </p:spPr>
        <p:txBody>
          <a:bodyPr wrap="square" lIns="0" tIns="0" rIns="0" bIns="0" rtlCol="0" anchor="t"/>
          <a:lstStyle/>
          <a:p>
            <a:pPr marL="0" indent="0" algn="r">
              <a:lnSpc>
                <a:spcPct val="100000"/>
              </a:lnSpc>
              <a:buNone/>
            </a:pPr>
            <a:r>
              <a:rPr lang="en-US" sz="1900" b="1" dirty="0">
                <a:solidFill>
                  <a:srgbClr val="1B2A4A"/>
                </a:solidFill>
                <a:latin typeface="Arial" pitchFamily="34" charset="0"/>
                <a:ea typeface="Arial" pitchFamily="34" charset="-122"/>
                <a:cs typeface="Arial" pitchFamily="34" charset="-120"/>
              </a:rPr>
              <a:t>$818,307</a:t>
            </a:r>
            <a:endParaRPr lang="en-US" sz="1050" dirty="0">
              <a:solidFill>
                <a:srgbClr val="1B2A4A"/>
              </a:solidFill>
            </a:endParaRPr>
          </a:p>
        </p:txBody>
      </p:sp>
      <p:sp>
        <p:nvSpPr>
          <p:cNvPr id="46" name="Text 27">
            <a:extLst>
              <a:ext uri="{FF2B5EF4-FFF2-40B4-BE49-F238E27FC236}">
                <a16:creationId xmlns:a16="http://schemas.microsoft.com/office/drawing/2014/main" id="{227EDE14-46B4-477B-A1DC-7D0DC3CC591D}"/>
              </a:ext>
            </a:extLst>
          </p:cNvPr>
          <p:cNvSpPr/>
          <p:nvPr/>
        </p:nvSpPr>
        <p:spPr>
          <a:xfrm>
            <a:off x="6688583" y="2719565"/>
            <a:ext cx="2893510" cy="561509"/>
          </a:xfrm>
          <a:prstGeom prst="rect">
            <a:avLst/>
          </a:prstGeom>
          <a:noFill/>
          <a:ln/>
        </p:spPr>
        <p:txBody>
          <a:bodyPr wrap="square" lIns="0" tIns="0" rIns="0" bIns="0" rtlCol="0" anchor="t"/>
          <a:lstStyle/>
          <a:p>
            <a:pPr marL="0" indent="0">
              <a:lnSpc>
                <a:spcPct val="100000"/>
              </a:lnSpc>
              <a:buNone/>
            </a:pPr>
            <a:r>
              <a:rPr lang="en-US" sz="1200" dirty="0">
                <a:solidFill>
                  <a:srgbClr val="5A6472"/>
                </a:solidFill>
                <a:latin typeface="Arial" pitchFamily="34" charset="0"/>
                <a:cs typeface="Arial" pitchFamily="34" charset="-120"/>
              </a:rPr>
              <a:t>Retained Patients</a:t>
            </a:r>
            <a:endParaRPr lang="en-US" sz="1200" dirty="0">
              <a:solidFill>
                <a:srgbClr val="5A6472"/>
              </a:solidFill>
            </a:endParaRPr>
          </a:p>
        </p:txBody>
      </p:sp>
      <p:sp>
        <p:nvSpPr>
          <p:cNvPr id="47" name="Text 27">
            <a:extLst>
              <a:ext uri="{FF2B5EF4-FFF2-40B4-BE49-F238E27FC236}">
                <a16:creationId xmlns:a16="http://schemas.microsoft.com/office/drawing/2014/main" id="{066CE5CA-4395-44E3-849B-866EB0B6AECA}"/>
              </a:ext>
            </a:extLst>
          </p:cNvPr>
          <p:cNvSpPr/>
          <p:nvPr/>
        </p:nvSpPr>
        <p:spPr>
          <a:xfrm>
            <a:off x="9436969" y="2632435"/>
            <a:ext cx="1865906" cy="561509"/>
          </a:xfrm>
          <a:prstGeom prst="rect">
            <a:avLst/>
          </a:prstGeom>
          <a:noFill/>
          <a:ln/>
        </p:spPr>
        <p:txBody>
          <a:bodyPr wrap="square" lIns="0" tIns="0" rIns="0" bIns="0" rtlCol="0" anchor="t"/>
          <a:lstStyle/>
          <a:p>
            <a:pPr marL="0" indent="0" algn="r">
              <a:lnSpc>
                <a:spcPct val="100000"/>
              </a:lnSpc>
              <a:buNone/>
            </a:pPr>
            <a:r>
              <a:rPr lang="en-US" sz="1900" b="1" dirty="0">
                <a:solidFill>
                  <a:srgbClr val="1B2A4A"/>
                </a:solidFill>
                <a:latin typeface="Arial" pitchFamily="34" charset="0"/>
                <a:ea typeface="Arial" pitchFamily="34" charset="-122"/>
                <a:cs typeface="Arial" pitchFamily="34" charset="-120"/>
              </a:rPr>
              <a:t>153</a:t>
            </a:r>
            <a:endParaRPr lang="en-US" sz="1050" dirty="0">
              <a:solidFill>
                <a:srgbClr val="1B2A4A"/>
              </a:solidFill>
            </a:endParaRPr>
          </a:p>
        </p:txBody>
      </p:sp>
      <p:sp>
        <p:nvSpPr>
          <p:cNvPr id="48" name="Text 2">
            <a:extLst>
              <a:ext uri="{FF2B5EF4-FFF2-40B4-BE49-F238E27FC236}">
                <a16:creationId xmlns:a16="http://schemas.microsoft.com/office/drawing/2014/main" id="{B90E6B03-546C-4D43-99E2-80603AA01699}"/>
              </a:ext>
            </a:extLst>
          </p:cNvPr>
          <p:cNvSpPr/>
          <p:nvPr/>
        </p:nvSpPr>
        <p:spPr>
          <a:xfrm>
            <a:off x="5190920" y="263052"/>
            <a:ext cx="6391905" cy="365760"/>
          </a:xfrm>
          <a:prstGeom prst="rect">
            <a:avLst/>
          </a:prstGeom>
          <a:noFill/>
          <a:ln/>
        </p:spPr>
        <p:txBody>
          <a:bodyPr wrap="square" lIns="0" tIns="0" rIns="0" bIns="0" rtlCol="0" anchor="ctr"/>
          <a:lstStyle/>
          <a:p>
            <a:pPr marL="0" indent="0" algn="r">
              <a:buNone/>
            </a:pPr>
            <a:r>
              <a:rPr lang="en-US" b="1" dirty="0">
                <a:solidFill>
                  <a:srgbClr val="004CA9"/>
                </a:solidFill>
                <a:latin typeface="Calibri" pitchFamily="34" charset="0"/>
                <a:cs typeface="Calibri" pitchFamily="34" charset="-120"/>
              </a:rPr>
              <a:t>Tele-Critical Care – 12 Month Projection + 20% Transfer Retention</a:t>
            </a:r>
            <a:endParaRPr lang="en-US" sz="1800" dirty="0"/>
          </a:p>
        </p:txBody>
      </p:sp>
    </p:spTree>
    <p:extLst>
      <p:ext uri="{BB962C8B-B14F-4D97-AF65-F5344CB8AC3E}">
        <p14:creationId xmlns:p14="http://schemas.microsoft.com/office/powerpoint/2010/main" val="123851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62260" y="256032"/>
            <a:ext cx="5984260" cy="365760"/>
          </a:xfrm>
          <a:prstGeom prst="rect">
            <a:avLst/>
          </a:prstGeom>
          <a:noFill/>
          <a:ln/>
        </p:spPr>
        <p:txBody>
          <a:bodyPr wrap="square" lIns="0" tIns="0" rIns="0" bIns="0" rtlCol="0" anchor="ctr"/>
          <a:lstStyle/>
          <a:p>
            <a:pPr marL="0" indent="0">
              <a:buNone/>
            </a:pPr>
            <a:r>
              <a:rPr lang="en-US" sz="1700" dirty="0">
                <a:solidFill>
                  <a:srgbClr val="0354B7"/>
                </a:solidFill>
                <a:latin typeface="Cambria" pitchFamily="34" charset="0"/>
                <a:ea typeface="Cambria" pitchFamily="34" charset="-122"/>
                <a:cs typeface="Cambria" pitchFamily="34" charset="-120"/>
              </a:rPr>
              <a:t>Telehealth Centers of Excellence</a:t>
            </a:r>
            <a:endParaRPr lang="en-US" sz="1700" dirty="0"/>
          </a:p>
        </p:txBody>
      </p:sp>
      <p:sp>
        <p:nvSpPr>
          <p:cNvPr id="3" name="Shape 1"/>
          <p:cNvSpPr/>
          <p:nvPr/>
        </p:nvSpPr>
        <p:spPr>
          <a:xfrm>
            <a:off x="527099" y="658368"/>
            <a:ext cx="478741" cy="68580"/>
          </a:xfrm>
          <a:prstGeom prst="roundRect">
            <a:avLst>
              <a:gd name="adj" fmla="val 40000"/>
            </a:avLst>
          </a:prstGeom>
          <a:solidFill>
            <a:srgbClr val="FFC200"/>
          </a:solidFill>
          <a:ln/>
        </p:spPr>
        <p:txBody>
          <a:bodyPr/>
          <a:lstStyle/>
          <a:p>
            <a:endParaRPr lang="en-US"/>
          </a:p>
        </p:txBody>
      </p:sp>
      <p:sp>
        <p:nvSpPr>
          <p:cNvPr id="5" name="Shape 3"/>
          <p:cNvSpPr/>
          <p:nvPr/>
        </p:nvSpPr>
        <p:spPr>
          <a:xfrm>
            <a:off x="287568" y="932688"/>
            <a:ext cx="11508192" cy="0"/>
          </a:xfrm>
          <a:prstGeom prst="line">
            <a:avLst/>
          </a:prstGeom>
          <a:noFill/>
          <a:ln w="12700">
            <a:solidFill>
              <a:srgbClr val="E3E7EB"/>
            </a:solidFill>
            <a:prstDash val="solid"/>
          </a:ln>
        </p:spPr>
        <p:txBody>
          <a:bodyPr/>
          <a:lstStyle/>
          <a:p>
            <a:endParaRPr lang="en-US"/>
          </a:p>
        </p:txBody>
      </p:sp>
      <p:pic>
        <p:nvPicPr>
          <p:cNvPr id="6" name="Image 0" descr="ummc_logo.png"/>
          <p:cNvPicPr>
            <a:picLocks noChangeAspect="1"/>
          </p:cNvPicPr>
          <p:nvPr/>
        </p:nvPicPr>
        <p:blipFill>
          <a:blip r:embed="rId3"/>
          <a:stretch>
            <a:fillRect/>
          </a:stretch>
        </p:blipFill>
        <p:spPr>
          <a:xfrm>
            <a:off x="10433816" y="6053328"/>
            <a:ext cx="1270504" cy="388620"/>
          </a:xfrm>
          <a:prstGeom prst="rect">
            <a:avLst/>
          </a:prstGeom>
        </p:spPr>
      </p:pic>
      <p:sp>
        <p:nvSpPr>
          <p:cNvPr id="60" name="Content Placeholder 2">
            <a:extLst>
              <a:ext uri="{FF2B5EF4-FFF2-40B4-BE49-F238E27FC236}">
                <a16:creationId xmlns:a16="http://schemas.microsoft.com/office/drawing/2014/main" id="{C600D03E-C999-4E78-9D99-387C1D94EFCA}"/>
              </a:ext>
            </a:extLst>
          </p:cNvPr>
          <p:cNvSpPr txBox="1"/>
          <p:nvPr/>
        </p:nvSpPr>
        <p:spPr>
          <a:xfrm>
            <a:off x="8533427" y="4560969"/>
            <a:ext cx="3786910" cy="4090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p>
            <a:pPr marL="0" marR="0" lvl="0" indent="0" algn="l" defTabSz="609585" rtl="0" eaLnBrk="1" fontAlgn="auto" latinLnBrk="0" hangingPunct="0">
              <a:lnSpc>
                <a:spcPct val="80000"/>
              </a:lnSpc>
              <a:spcBef>
                <a:spcPts val="400"/>
              </a:spcBef>
              <a:spcAft>
                <a:spcPts val="0"/>
              </a:spcAft>
              <a:buClrTx/>
              <a:buSzTx/>
              <a:buFontTx/>
              <a:buNone/>
              <a:tabLst/>
              <a:defRPr sz="1200">
                <a:solidFill>
                  <a:srgbClr val="002F87"/>
                </a:solidFill>
                <a:latin typeface="Arial"/>
                <a:ea typeface="Arial"/>
                <a:cs typeface="Arial"/>
                <a:sym typeface="Arial"/>
              </a:defRPr>
            </a:pPr>
            <a:endParaRPr kumimoji="0" sz="1200" b="0" i="0" u="none" strike="noStrike" kern="0" cap="none" spc="0" normalizeH="0" baseline="0" noProof="0" dirty="0">
              <a:ln>
                <a:noFill/>
              </a:ln>
              <a:solidFill>
                <a:srgbClr val="002F87"/>
              </a:solidFill>
              <a:effectLst/>
              <a:uLnTx/>
              <a:uFillTx/>
              <a:latin typeface="Arial" panose="020B0604020202020204" pitchFamily="34" charset="0"/>
              <a:cs typeface="Arial" panose="020B0604020202020204" pitchFamily="34" charset="0"/>
              <a:sym typeface="Arial"/>
            </a:endParaRPr>
          </a:p>
        </p:txBody>
      </p:sp>
      <p:sp>
        <p:nvSpPr>
          <p:cNvPr id="12" name="Card104">
            <a:extLst>
              <a:ext uri="{FF2B5EF4-FFF2-40B4-BE49-F238E27FC236}">
                <a16:creationId xmlns:a16="http://schemas.microsoft.com/office/drawing/2014/main" id="{16B95609-776A-4828-AACC-4C69AC296FF6}"/>
              </a:ext>
            </a:extLst>
          </p:cNvPr>
          <p:cNvSpPr/>
          <p:nvPr/>
        </p:nvSpPr>
        <p:spPr>
          <a:xfrm>
            <a:off x="777240" y="1737360"/>
            <a:ext cx="4846320" cy="1755648"/>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13" name="Badge105">
            <a:extLst>
              <a:ext uri="{FF2B5EF4-FFF2-40B4-BE49-F238E27FC236}">
                <a16:creationId xmlns:a16="http://schemas.microsoft.com/office/drawing/2014/main" id="{B007D9AD-6F66-4C77-BF77-C4F8F29A0BBE}"/>
              </a:ext>
            </a:extLst>
          </p:cNvPr>
          <p:cNvSpPr/>
          <p:nvPr/>
        </p:nvSpPr>
        <p:spPr>
          <a:xfrm>
            <a:off x="1097280" y="2039112"/>
            <a:ext cx="457200" cy="457200"/>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1</a:t>
            </a:r>
          </a:p>
        </p:txBody>
      </p:sp>
      <p:sp>
        <p:nvSpPr>
          <p:cNvPr id="14" name="Txt106">
            <a:extLst>
              <a:ext uri="{FF2B5EF4-FFF2-40B4-BE49-F238E27FC236}">
                <a16:creationId xmlns:a16="http://schemas.microsoft.com/office/drawing/2014/main" id="{59A1CA4D-BA0D-44C3-9AE2-97FA72B6B713}"/>
              </a:ext>
            </a:extLst>
          </p:cNvPr>
          <p:cNvSpPr txBox="1"/>
          <p:nvPr/>
        </p:nvSpPr>
        <p:spPr>
          <a:xfrm>
            <a:off x="1709928" y="2103120"/>
            <a:ext cx="3639312" cy="475488"/>
          </a:xfrm>
          <a:prstGeom prst="rect">
            <a:avLst/>
          </a:prstGeom>
          <a:noFill/>
        </p:spPr>
        <p:txBody>
          <a:bodyPr wrap="square" lIns="0" tIns="0" rIns="0" bIns="0" rtlCol="0" anchor="ctr">
            <a:normAutofit/>
          </a:bodyPr>
          <a:lstStyle/>
          <a:p>
            <a:pPr algn="l"/>
            <a:r>
              <a:rPr lang="en-US" sz="1600" b="1" dirty="0">
                <a:solidFill>
                  <a:srgbClr val="1F3864"/>
                </a:solidFill>
                <a:latin typeface="Calibri"/>
                <a:cs typeface="Calibri"/>
              </a:rPr>
              <a:t>Retain patients locally</a:t>
            </a:r>
          </a:p>
        </p:txBody>
      </p:sp>
      <p:sp>
        <p:nvSpPr>
          <p:cNvPr id="15" name="Txt107">
            <a:extLst>
              <a:ext uri="{FF2B5EF4-FFF2-40B4-BE49-F238E27FC236}">
                <a16:creationId xmlns:a16="http://schemas.microsoft.com/office/drawing/2014/main" id="{7726CA68-EA4F-4FC2-83D2-5503013D12E5}"/>
              </a:ext>
            </a:extLst>
          </p:cNvPr>
          <p:cNvSpPr txBox="1"/>
          <p:nvPr/>
        </p:nvSpPr>
        <p:spPr>
          <a:xfrm>
            <a:off x="1143000" y="2697480"/>
            <a:ext cx="4114800" cy="731520"/>
          </a:xfrm>
          <a:prstGeom prst="rect">
            <a:avLst/>
          </a:prstGeom>
          <a:noFill/>
        </p:spPr>
        <p:txBody>
          <a:bodyPr wrap="square" lIns="0" tIns="0" rIns="0" bIns="0" rtlCol="0" anchor="t">
            <a:normAutofit/>
          </a:bodyPr>
          <a:lstStyle/>
          <a:p>
            <a:pPr algn="l"/>
            <a:r>
              <a:rPr lang="en-US" sz="1200" dirty="0">
                <a:solidFill>
                  <a:srgbClr val="2B3A55"/>
                </a:solidFill>
                <a:latin typeface="Calibri"/>
                <a:cs typeface="Calibri"/>
              </a:rPr>
              <a:t>The local physician must identify which patients can be retained at the hospital because of this program.</a:t>
            </a:r>
          </a:p>
        </p:txBody>
      </p:sp>
      <p:sp>
        <p:nvSpPr>
          <p:cNvPr id="16" name="Card108">
            <a:extLst>
              <a:ext uri="{FF2B5EF4-FFF2-40B4-BE49-F238E27FC236}">
                <a16:creationId xmlns:a16="http://schemas.microsoft.com/office/drawing/2014/main" id="{B57817FD-F88A-4E84-B3D3-9EEF3D86491B}"/>
              </a:ext>
            </a:extLst>
          </p:cNvPr>
          <p:cNvSpPr/>
          <p:nvPr/>
        </p:nvSpPr>
        <p:spPr>
          <a:xfrm>
            <a:off x="6126480" y="1737360"/>
            <a:ext cx="4846320" cy="1755648"/>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17" name="Badge109">
            <a:extLst>
              <a:ext uri="{FF2B5EF4-FFF2-40B4-BE49-F238E27FC236}">
                <a16:creationId xmlns:a16="http://schemas.microsoft.com/office/drawing/2014/main" id="{400F934A-53B6-4F8C-A92B-AB46FF9CB193}"/>
              </a:ext>
            </a:extLst>
          </p:cNvPr>
          <p:cNvSpPr/>
          <p:nvPr/>
        </p:nvSpPr>
        <p:spPr>
          <a:xfrm>
            <a:off x="6446520" y="2039112"/>
            <a:ext cx="457200" cy="457200"/>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2</a:t>
            </a:r>
          </a:p>
        </p:txBody>
      </p:sp>
      <p:sp>
        <p:nvSpPr>
          <p:cNvPr id="18" name="Txt110">
            <a:extLst>
              <a:ext uri="{FF2B5EF4-FFF2-40B4-BE49-F238E27FC236}">
                <a16:creationId xmlns:a16="http://schemas.microsoft.com/office/drawing/2014/main" id="{9A8A1B50-1BD6-47B6-9BFD-8F12BA9EB65E}"/>
              </a:ext>
            </a:extLst>
          </p:cNvPr>
          <p:cNvSpPr txBox="1"/>
          <p:nvPr/>
        </p:nvSpPr>
        <p:spPr>
          <a:xfrm>
            <a:off x="7059168" y="2103120"/>
            <a:ext cx="3639312" cy="475488"/>
          </a:xfrm>
          <a:prstGeom prst="rect">
            <a:avLst/>
          </a:prstGeom>
          <a:noFill/>
        </p:spPr>
        <p:txBody>
          <a:bodyPr wrap="square" lIns="0" tIns="0" rIns="0" bIns="0" rtlCol="0" anchor="ctr">
            <a:normAutofit/>
          </a:bodyPr>
          <a:lstStyle/>
          <a:p>
            <a:pPr algn="l"/>
            <a:r>
              <a:rPr lang="en-US" sz="1600" b="1" dirty="0">
                <a:solidFill>
                  <a:srgbClr val="1F3864"/>
                </a:solidFill>
                <a:latin typeface="Calibri"/>
                <a:cs typeface="Calibri"/>
              </a:rPr>
              <a:t>Get billing codes right</a:t>
            </a:r>
          </a:p>
        </p:txBody>
      </p:sp>
      <p:sp>
        <p:nvSpPr>
          <p:cNvPr id="19" name="Txt111">
            <a:extLst>
              <a:ext uri="{FF2B5EF4-FFF2-40B4-BE49-F238E27FC236}">
                <a16:creationId xmlns:a16="http://schemas.microsoft.com/office/drawing/2014/main" id="{92D02024-A35E-44DB-ABF5-4BE4BC57B3DE}"/>
              </a:ext>
            </a:extLst>
          </p:cNvPr>
          <p:cNvSpPr txBox="1"/>
          <p:nvPr/>
        </p:nvSpPr>
        <p:spPr>
          <a:xfrm>
            <a:off x="6492240" y="2697480"/>
            <a:ext cx="4114800" cy="731520"/>
          </a:xfrm>
          <a:prstGeom prst="rect">
            <a:avLst/>
          </a:prstGeom>
          <a:noFill/>
        </p:spPr>
        <p:txBody>
          <a:bodyPr wrap="square" lIns="0" tIns="0" rIns="0" bIns="0" rtlCol="0" anchor="t">
            <a:normAutofit/>
          </a:bodyPr>
          <a:lstStyle/>
          <a:p>
            <a:pPr algn="l"/>
            <a:r>
              <a:rPr lang="en-US" sz="1200" dirty="0">
                <a:solidFill>
                  <a:srgbClr val="2B3A55"/>
                </a:solidFill>
                <a:latin typeface="Calibri"/>
                <a:cs typeface="Calibri"/>
              </a:rPr>
              <a:t>The hospital has to have the appropriate billing codes in place to capture revenue for the service.</a:t>
            </a:r>
          </a:p>
        </p:txBody>
      </p:sp>
      <p:sp>
        <p:nvSpPr>
          <p:cNvPr id="20" name="Card112">
            <a:extLst>
              <a:ext uri="{FF2B5EF4-FFF2-40B4-BE49-F238E27FC236}">
                <a16:creationId xmlns:a16="http://schemas.microsoft.com/office/drawing/2014/main" id="{9C003F1E-AAF6-4FFE-8F33-5B92B39DBEDC}"/>
              </a:ext>
            </a:extLst>
          </p:cNvPr>
          <p:cNvSpPr/>
          <p:nvPr/>
        </p:nvSpPr>
        <p:spPr>
          <a:xfrm>
            <a:off x="777240" y="3767328"/>
            <a:ext cx="4846320" cy="1755648"/>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21" name="Badge113">
            <a:extLst>
              <a:ext uri="{FF2B5EF4-FFF2-40B4-BE49-F238E27FC236}">
                <a16:creationId xmlns:a16="http://schemas.microsoft.com/office/drawing/2014/main" id="{F40BAFBC-338E-4CD0-B1A1-54F418DCCA63}"/>
              </a:ext>
            </a:extLst>
          </p:cNvPr>
          <p:cNvSpPr/>
          <p:nvPr/>
        </p:nvSpPr>
        <p:spPr>
          <a:xfrm>
            <a:off x="1097280" y="4069080"/>
            <a:ext cx="457200" cy="457200"/>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3</a:t>
            </a:r>
          </a:p>
        </p:txBody>
      </p:sp>
      <p:sp>
        <p:nvSpPr>
          <p:cNvPr id="22" name="Txt114">
            <a:extLst>
              <a:ext uri="{FF2B5EF4-FFF2-40B4-BE49-F238E27FC236}">
                <a16:creationId xmlns:a16="http://schemas.microsoft.com/office/drawing/2014/main" id="{03CEB1E1-CD75-4C45-9A36-E023EA5AA351}"/>
              </a:ext>
            </a:extLst>
          </p:cNvPr>
          <p:cNvSpPr txBox="1"/>
          <p:nvPr/>
        </p:nvSpPr>
        <p:spPr>
          <a:xfrm>
            <a:off x="1709928" y="4133088"/>
            <a:ext cx="3639312" cy="475488"/>
          </a:xfrm>
          <a:prstGeom prst="rect">
            <a:avLst/>
          </a:prstGeom>
          <a:noFill/>
        </p:spPr>
        <p:txBody>
          <a:bodyPr wrap="square" lIns="0" tIns="0" rIns="0" bIns="0" rtlCol="0" anchor="ctr">
            <a:normAutofit/>
          </a:bodyPr>
          <a:lstStyle/>
          <a:p>
            <a:pPr algn="l"/>
            <a:r>
              <a:rPr lang="en-US" sz="1600" b="1" dirty="0">
                <a:solidFill>
                  <a:srgbClr val="1F3864"/>
                </a:solidFill>
                <a:latin typeface="Calibri"/>
                <a:cs typeface="Calibri"/>
              </a:rPr>
              <a:t>Invest in physician engagement</a:t>
            </a:r>
          </a:p>
        </p:txBody>
      </p:sp>
      <p:sp>
        <p:nvSpPr>
          <p:cNvPr id="23" name="Txt115">
            <a:extLst>
              <a:ext uri="{FF2B5EF4-FFF2-40B4-BE49-F238E27FC236}">
                <a16:creationId xmlns:a16="http://schemas.microsoft.com/office/drawing/2014/main" id="{323B9C9E-7DC2-4586-A360-410FFC3D072C}"/>
              </a:ext>
            </a:extLst>
          </p:cNvPr>
          <p:cNvSpPr txBox="1"/>
          <p:nvPr/>
        </p:nvSpPr>
        <p:spPr>
          <a:xfrm>
            <a:off x="1143000" y="4727448"/>
            <a:ext cx="4114800" cy="731520"/>
          </a:xfrm>
          <a:prstGeom prst="rect">
            <a:avLst/>
          </a:prstGeom>
          <a:noFill/>
        </p:spPr>
        <p:txBody>
          <a:bodyPr wrap="square" lIns="0" tIns="0" rIns="0" bIns="0" rtlCol="0" anchor="t">
            <a:normAutofit/>
          </a:bodyPr>
          <a:lstStyle/>
          <a:p>
            <a:pPr algn="l"/>
            <a:r>
              <a:rPr lang="en-US" sz="1200" dirty="0">
                <a:solidFill>
                  <a:srgbClr val="2B3A55"/>
                </a:solidFill>
                <a:latin typeface="Calibri"/>
                <a:cs typeface="Calibri"/>
              </a:rPr>
              <a:t>Physician training and sustained engagement are critical to consistent utilization and outcomes.</a:t>
            </a:r>
          </a:p>
        </p:txBody>
      </p:sp>
      <p:sp>
        <p:nvSpPr>
          <p:cNvPr id="24" name="Card116">
            <a:extLst>
              <a:ext uri="{FF2B5EF4-FFF2-40B4-BE49-F238E27FC236}">
                <a16:creationId xmlns:a16="http://schemas.microsoft.com/office/drawing/2014/main" id="{25626E31-9ED6-4ED3-AC94-9AAD52F42CC3}"/>
              </a:ext>
            </a:extLst>
          </p:cNvPr>
          <p:cNvSpPr/>
          <p:nvPr/>
        </p:nvSpPr>
        <p:spPr>
          <a:xfrm>
            <a:off x="6126480" y="3767328"/>
            <a:ext cx="4846320" cy="1755648"/>
          </a:xfrm>
          <a:prstGeom prst="roundRect">
            <a:avLst>
              <a:gd name="adj" fmla="val 6000"/>
            </a:avLst>
          </a:prstGeom>
          <a:solidFill>
            <a:srgbClr val="F2F5FA"/>
          </a:solidFill>
          <a:ln w="9525">
            <a:solidFill>
              <a:srgbClr val="D6E0F0"/>
            </a:solidFill>
          </a:ln>
          <a:effectLst>
            <a:outerShdw blurRad="60000" dist="25000" dir="5400000" rotWithShape="0">
              <a:srgbClr val="000000">
                <a:alpha val="10000"/>
              </a:srgbClr>
            </a:outerShdw>
          </a:effectLst>
        </p:spPr>
        <p:txBody>
          <a:bodyPr rtlCol="0"/>
          <a:lstStyle/>
          <a:p>
            <a:endParaRPr/>
          </a:p>
        </p:txBody>
      </p:sp>
      <p:sp>
        <p:nvSpPr>
          <p:cNvPr id="25" name="Badge117">
            <a:extLst>
              <a:ext uri="{FF2B5EF4-FFF2-40B4-BE49-F238E27FC236}">
                <a16:creationId xmlns:a16="http://schemas.microsoft.com/office/drawing/2014/main" id="{0041E017-0C38-4C2D-A9EF-4AC5307C9811}"/>
              </a:ext>
            </a:extLst>
          </p:cNvPr>
          <p:cNvSpPr/>
          <p:nvPr/>
        </p:nvSpPr>
        <p:spPr>
          <a:xfrm>
            <a:off x="6446520" y="4069080"/>
            <a:ext cx="457200" cy="457200"/>
          </a:xfrm>
          <a:prstGeom prst="ellipse">
            <a:avLst/>
          </a:prstGeom>
          <a:solidFill>
            <a:srgbClr val="1F3864"/>
          </a:solidFill>
          <a:ln>
            <a:noFill/>
          </a:ln>
        </p:spPr>
        <p:txBody>
          <a:bodyPr lIns="0" tIns="0" rIns="0" bIns="0" rtlCol="0" anchor="ctr"/>
          <a:lstStyle/>
          <a:p>
            <a:pPr algn="ctr"/>
            <a:r>
              <a:rPr lang="en-US" sz="1400" b="1" dirty="0">
                <a:solidFill>
                  <a:srgbClr val="FFFFFF"/>
                </a:solidFill>
                <a:latin typeface="Calibri"/>
                <a:cs typeface="Calibri"/>
              </a:rPr>
              <a:t>4</a:t>
            </a:r>
          </a:p>
        </p:txBody>
      </p:sp>
      <p:sp>
        <p:nvSpPr>
          <p:cNvPr id="26" name="Txt118">
            <a:extLst>
              <a:ext uri="{FF2B5EF4-FFF2-40B4-BE49-F238E27FC236}">
                <a16:creationId xmlns:a16="http://schemas.microsoft.com/office/drawing/2014/main" id="{7080722A-D4C4-4263-9AD8-4152C48D444B}"/>
              </a:ext>
            </a:extLst>
          </p:cNvPr>
          <p:cNvSpPr txBox="1"/>
          <p:nvPr/>
        </p:nvSpPr>
        <p:spPr>
          <a:xfrm>
            <a:off x="7059168" y="4133088"/>
            <a:ext cx="3639312" cy="475488"/>
          </a:xfrm>
          <a:prstGeom prst="rect">
            <a:avLst/>
          </a:prstGeom>
          <a:noFill/>
        </p:spPr>
        <p:txBody>
          <a:bodyPr wrap="square" lIns="0" tIns="0" rIns="0" bIns="0" rtlCol="0" anchor="ctr">
            <a:normAutofit/>
          </a:bodyPr>
          <a:lstStyle/>
          <a:p>
            <a:pPr algn="l"/>
            <a:r>
              <a:rPr lang="en-US" sz="1600" b="1" dirty="0">
                <a:solidFill>
                  <a:srgbClr val="1F3864"/>
                </a:solidFill>
                <a:latin typeface="Calibri"/>
                <a:cs typeface="Calibri"/>
              </a:rPr>
              <a:t>Standardize the call process</a:t>
            </a:r>
          </a:p>
        </p:txBody>
      </p:sp>
      <p:sp>
        <p:nvSpPr>
          <p:cNvPr id="27" name="Txt119">
            <a:extLst>
              <a:ext uri="{FF2B5EF4-FFF2-40B4-BE49-F238E27FC236}">
                <a16:creationId xmlns:a16="http://schemas.microsoft.com/office/drawing/2014/main" id="{65A12B45-6434-476B-8E51-54C953BEE06A}"/>
              </a:ext>
            </a:extLst>
          </p:cNvPr>
          <p:cNvSpPr txBox="1"/>
          <p:nvPr/>
        </p:nvSpPr>
        <p:spPr>
          <a:xfrm>
            <a:off x="6492240" y="4727448"/>
            <a:ext cx="4114800" cy="731520"/>
          </a:xfrm>
          <a:prstGeom prst="rect">
            <a:avLst/>
          </a:prstGeom>
          <a:noFill/>
        </p:spPr>
        <p:txBody>
          <a:bodyPr wrap="square" lIns="0" tIns="0" rIns="0" bIns="0" rtlCol="0" anchor="t">
            <a:normAutofit/>
          </a:bodyPr>
          <a:lstStyle/>
          <a:p>
            <a:pPr algn="l"/>
            <a:r>
              <a:rPr lang="en-US" sz="1200" dirty="0">
                <a:solidFill>
                  <a:srgbClr val="2B3A55"/>
                </a:solidFill>
                <a:latin typeface="Calibri"/>
                <a:cs typeface="Calibri"/>
              </a:rPr>
              <a:t>A streamlined and stable call process must be established so consults happen reliably.</a:t>
            </a:r>
          </a:p>
        </p:txBody>
      </p:sp>
      <p:sp>
        <p:nvSpPr>
          <p:cNvPr id="28" name="Text 2">
            <a:extLst>
              <a:ext uri="{FF2B5EF4-FFF2-40B4-BE49-F238E27FC236}">
                <a16:creationId xmlns:a16="http://schemas.microsoft.com/office/drawing/2014/main" id="{772E02A5-E505-4B12-B033-75C82CF7A8E8}"/>
              </a:ext>
            </a:extLst>
          </p:cNvPr>
          <p:cNvSpPr/>
          <p:nvPr/>
        </p:nvSpPr>
        <p:spPr>
          <a:xfrm>
            <a:off x="5250128" y="281178"/>
            <a:ext cx="6391905" cy="365760"/>
          </a:xfrm>
          <a:prstGeom prst="rect">
            <a:avLst/>
          </a:prstGeom>
          <a:noFill/>
          <a:ln/>
        </p:spPr>
        <p:txBody>
          <a:bodyPr wrap="square" lIns="0" tIns="0" rIns="0" bIns="0" rtlCol="0" anchor="ctr"/>
          <a:lstStyle/>
          <a:p>
            <a:pPr marL="0" indent="0" algn="r">
              <a:buNone/>
            </a:pPr>
            <a:r>
              <a:rPr lang="en-US" b="1" dirty="0">
                <a:solidFill>
                  <a:srgbClr val="004CA9"/>
                </a:solidFill>
                <a:latin typeface="Calibri" pitchFamily="34" charset="0"/>
                <a:cs typeface="Calibri" pitchFamily="34" charset="-120"/>
              </a:rPr>
              <a:t>Tele-Critical Care – Lessons Learned</a:t>
            </a:r>
            <a:endParaRPr lang="en-US" sz="1800" dirty="0"/>
          </a:p>
        </p:txBody>
      </p:sp>
    </p:spTree>
    <p:extLst>
      <p:ext uri="{BB962C8B-B14F-4D97-AF65-F5344CB8AC3E}">
        <p14:creationId xmlns:p14="http://schemas.microsoft.com/office/powerpoint/2010/main" val="3666133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7F8BE9-E6D1-4F29-96F3-6F3B8C1A0F92}"/>
              </a:ext>
            </a:extLst>
          </p:cNvPr>
          <p:cNvSpPr txBox="1">
            <a:spLocks/>
          </p:cNvSpPr>
          <p:nvPr/>
        </p:nvSpPr>
        <p:spPr bwMode="auto">
          <a:xfrm>
            <a:off x="374189" y="72240"/>
            <a:ext cx="11176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800">
                <a:solidFill>
                  <a:schemeClr val="tx2"/>
                </a:solidFill>
                <a:latin typeface="+mj-lt"/>
                <a:ea typeface="Geneva" charset="-128"/>
                <a:cs typeface="Geneva" charset="-128"/>
              </a:defRPr>
            </a:lvl1pPr>
            <a:lvl2pPr algn="l" rtl="0" eaLnBrk="1" fontAlgn="base" hangingPunct="1">
              <a:spcBef>
                <a:spcPct val="0"/>
              </a:spcBef>
              <a:spcAft>
                <a:spcPct val="0"/>
              </a:spcAft>
              <a:defRPr sz="4800">
                <a:solidFill>
                  <a:schemeClr val="tx2"/>
                </a:solidFill>
                <a:latin typeface="Trebuchet MS" charset="0"/>
                <a:ea typeface="Geneva" charset="-128"/>
                <a:cs typeface="Geneva" charset="-128"/>
              </a:defRPr>
            </a:lvl2pPr>
            <a:lvl3pPr algn="l" rtl="0" eaLnBrk="1" fontAlgn="base" hangingPunct="1">
              <a:spcBef>
                <a:spcPct val="0"/>
              </a:spcBef>
              <a:spcAft>
                <a:spcPct val="0"/>
              </a:spcAft>
              <a:defRPr sz="4800">
                <a:solidFill>
                  <a:schemeClr val="tx2"/>
                </a:solidFill>
                <a:latin typeface="Trebuchet MS" charset="0"/>
                <a:ea typeface="Geneva" charset="-128"/>
                <a:cs typeface="Geneva" charset="-128"/>
              </a:defRPr>
            </a:lvl3pPr>
            <a:lvl4pPr algn="l" rtl="0" eaLnBrk="1" fontAlgn="base" hangingPunct="1">
              <a:spcBef>
                <a:spcPct val="0"/>
              </a:spcBef>
              <a:spcAft>
                <a:spcPct val="0"/>
              </a:spcAft>
              <a:defRPr sz="4800">
                <a:solidFill>
                  <a:schemeClr val="tx2"/>
                </a:solidFill>
                <a:latin typeface="Trebuchet MS" charset="0"/>
                <a:ea typeface="Geneva" charset="-128"/>
                <a:cs typeface="Geneva" charset="-128"/>
              </a:defRPr>
            </a:lvl4pPr>
            <a:lvl5pPr algn="l" rtl="0" eaLnBrk="1" fontAlgn="base" hangingPunct="1">
              <a:spcBef>
                <a:spcPct val="0"/>
              </a:spcBef>
              <a:spcAft>
                <a:spcPct val="0"/>
              </a:spcAft>
              <a:defRPr sz="4800">
                <a:solidFill>
                  <a:schemeClr val="tx2"/>
                </a:solidFill>
                <a:latin typeface="Trebuchet MS" charset="0"/>
                <a:ea typeface="Geneva" charset="-128"/>
                <a:cs typeface="Geneva" charset="-128"/>
              </a:defRPr>
            </a:lvl5pPr>
            <a:lvl6pPr marL="609585" algn="l" rtl="0" eaLnBrk="1" fontAlgn="base" hangingPunct="1">
              <a:spcBef>
                <a:spcPct val="0"/>
              </a:spcBef>
              <a:spcAft>
                <a:spcPct val="0"/>
              </a:spcAft>
              <a:defRPr sz="5333" b="1">
                <a:solidFill>
                  <a:schemeClr val="tx2"/>
                </a:solidFill>
                <a:latin typeface="Trebuchet MS" charset="0"/>
              </a:defRPr>
            </a:lvl6pPr>
            <a:lvl7pPr marL="1219170" algn="l" rtl="0" eaLnBrk="1" fontAlgn="base" hangingPunct="1">
              <a:spcBef>
                <a:spcPct val="0"/>
              </a:spcBef>
              <a:spcAft>
                <a:spcPct val="0"/>
              </a:spcAft>
              <a:defRPr sz="5333" b="1">
                <a:solidFill>
                  <a:schemeClr val="tx2"/>
                </a:solidFill>
                <a:latin typeface="Trebuchet MS" charset="0"/>
              </a:defRPr>
            </a:lvl7pPr>
            <a:lvl8pPr marL="1828754" algn="l" rtl="0" eaLnBrk="1" fontAlgn="base" hangingPunct="1">
              <a:spcBef>
                <a:spcPct val="0"/>
              </a:spcBef>
              <a:spcAft>
                <a:spcPct val="0"/>
              </a:spcAft>
              <a:defRPr sz="5333" b="1">
                <a:solidFill>
                  <a:schemeClr val="tx2"/>
                </a:solidFill>
                <a:latin typeface="Trebuchet MS" charset="0"/>
              </a:defRPr>
            </a:lvl8pPr>
            <a:lvl9pPr marL="2438339" algn="l" rtl="0" eaLnBrk="1" fontAlgn="base" hangingPunct="1">
              <a:spcBef>
                <a:spcPct val="0"/>
              </a:spcBef>
              <a:spcAft>
                <a:spcPct val="0"/>
              </a:spcAft>
              <a:defRPr sz="5333" b="1">
                <a:solidFill>
                  <a:schemeClr val="tx2"/>
                </a:solidFill>
                <a:latin typeface="Trebuchet MS"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800" b="1" i="0" u="none" strike="noStrike" kern="0" cap="none" spc="0" normalizeH="0" baseline="0" noProof="0" dirty="0">
                <a:ln>
                  <a:noFill/>
                </a:ln>
                <a:solidFill>
                  <a:srgbClr val="004CA9"/>
                </a:solidFill>
                <a:effectLst/>
                <a:uLnTx/>
                <a:uFillTx/>
                <a:latin typeface="Franklin Gothic Demi Cond" panose="020B0706030402020204" pitchFamily="34" charset="0"/>
                <a:ea typeface="Geneva" charset="-128"/>
              </a:rPr>
              <a:t>Follow us!</a:t>
            </a:r>
          </a:p>
        </p:txBody>
      </p:sp>
      <p:pic>
        <p:nvPicPr>
          <p:cNvPr id="9" name="Picture 8" descr="LinkedIn">
            <a:extLst>
              <a:ext uri="{FF2B5EF4-FFF2-40B4-BE49-F238E27FC236}">
                <a16:creationId xmlns:a16="http://schemas.microsoft.com/office/drawing/2014/main" id="{9353DA2A-D4F3-4B36-9723-DC08AAB25F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4440" y="1995981"/>
            <a:ext cx="859166" cy="9033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4CD5EAE-707F-4881-8907-3B255DF0DF29}"/>
              </a:ext>
            </a:extLst>
          </p:cNvPr>
          <p:cNvPicPr>
            <a:picLocks noChangeAspect="1"/>
          </p:cNvPicPr>
          <p:nvPr/>
        </p:nvPicPr>
        <p:blipFill>
          <a:blip r:embed="rId4"/>
          <a:stretch>
            <a:fillRect/>
          </a:stretch>
        </p:blipFill>
        <p:spPr>
          <a:xfrm>
            <a:off x="3425879" y="1755069"/>
            <a:ext cx="4617643" cy="1801587"/>
          </a:xfrm>
          <a:prstGeom prst="rect">
            <a:avLst/>
          </a:prstGeom>
        </p:spPr>
      </p:pic>
      <p:pic>
        <p:nvPicPr>
          <p:cNvPr id="11" name="Picture 10" descr="Facebook Icon Images – Browse 94,445 Stock Photos, Vectors ...">
            <a:extLst>
              <a:ext uri="{FF2B5EF4-FFF2-40B4-BE49-F238E27FC236}">
                <a16:creationId xmlns:a16="http://schemas.microsoft.com/office/drawing/2014/main" id="{1BEA326D-2893-4957-9C95-81733960B60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0000" r="25814"/>
          <a:stretch/>
        </p:blipFill>
        <p:spPr bwMode="auto">
          <a:xfrm>
            <a:off x="1985258" y="3556656"/>
            <a:ext cx="1113850" cy="135510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7AF8231-6C0D-4433-AB42-11254F41D47D}"/>
              </a:ext>
            </a:extLst>
          </p:cNvPr>
          <p:cNvPicPr>
            <a:picLocks noChangeAspect="1"/>
          </p:cNvPicPr>
          <p:nvPr/>
        </p:nvPicPr>
        <p:blipFill>
          <a:blip r:embed="rId6"/>
          <a:stretch>
            <a:fillRect/>
          </a:stretch>
        </p:blipFill>
        <p:spPr>
          <a:xfrm>
            <a:off x="3217315" y="3719267"/>
            <a:ext cx="4992759" cy="1511736"/>
          </a:xfrm>
          <a:prstGeom prst="rect">
            <a:avLst/>
          </a:prstGeom>
        </p:spPr>
      </p:pic>
      <p:pic>
        <p:nvPicPr>
          <p:cNvPr id="3" name="Picture 2">
            <a:extLst>
              <a:ext uri="{FF2B5EF4-FFF2-40B4-BE49-F238E27FC236}">
                <a16:creationId xmlns:a16="http://schemas.microsoft.com/office/drawing/2014/main" id="{0FA7C888-73B4-4803-B27D-E2935023F5F4}"/>
              </a:ext>
            </a:extLst>
          </p:cNvPr>
          <p:cNvPicPr>
            <a:picLocks noChangeAspect="1"/>
          </p:cNvPicPr>
          <p:nvPr/>
        </p:nvPicPr>
        <p:blipFill>
          <a:blip r:embed="rId7"/>
          <a:stretch>
            <a:fillRect/>
          </a:stretch>
        </p:blipFill>
        <p:spPr>
          <a:xfrm>
            <a:off x="8196426" y="3670912"/>
            <a:ext cx="1724025" cy="1581150"/>
          </a:xfrm>
          <a:prstGeom prst="rect">
            <a:avLst/>
          </a:prstGeom>
        </p:spPr>
      </p:pic>
      <p:pic>
        <p:nvPicPr>
          <p:cNvPr id="8" name="Picture 7">
            <a:extLst>
              <a:ext uri="{FF2B5EF4-FFF2-40B4-BE49-F238E27FC236}">
                <a16:creationId xmlns:a16="http://schemas.microsoft.com/office/drawing/2014/main" id="{95FCC6B8-71C1-4C59-9788-B94D24886691}"/>
              </a:ext>
            </a:extLst>
          </p:cNvPr>
          <p:cNvPicPr>
            <a:picLocks noChangeAspect="1"/>
          </p:cNvPicPr>
          <p:nvPr/>
        </p:nvPicPr>
        <p:blipFill>
          <a:blip r:embed="rId8"/>
          <a:stretch>
            <a:fillRect/>
          </a:stretch>
        </p:blipFill>
        <p:spPr>
          <a:xfrm>
            <a:off x="8279338" y="1970124"/>
            <a:ext cx="1552575" cy="1514475"/>
          </a:xfrm>
          <a:prstGeom prst="rect">
            <a:avLst/>
          </a:prstGeom>
        </p:spPr>
      </p:pic>
    </p:spTree>
    <p:extLst>
      <p:ext uri="{BB962C8B-B14F-4D97-AF65-F5344CB8AC3E}">
        <p14:creationId xmlns:p14="http://schemas.microsoft.com/office/powerpoint/2010/main" val="2724542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7F8BE9-E6D1-4F29-96F3-6F3B8C1A0F92}"/>
              </a:ext>
            </a:extLst>
          </p:cNvPr>
          <p:cNvSpPr txBox="1">
            <a:spLocks/>
          </p:cNvSpPr>
          <p:nvPr/>
        </p:nvSpPr>
        <p:spPr bwMode="auto">
          <a:xfrm>
            <a:off x="374189" y="72240"/>
            <a:ext cx="11176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800">
                <a:solidFill>
                  <a:schemeClr val="tx2"/>
                </a:solidFill>
                <a:latin typeface="+mj-lt"/>
                <a:ea typeface="Geneva" charset="-128"/>
                <a:cs typeface="Geneva" charset="-128"/>
              </a:defRPr>
            </a:lvl1pPr>
            <a:lvl2pPr algn="l" rtl="0" eaLnBrk="1" fontAlgn="base" hangingPunct="1">
              <a:spcBef>
                <a:spcPct val="0"/>
              </a:spcBef>
              <a:spcAft>
                <a:spcPct val="0"/>
              </a:spcAft>
              <a:defRPr sz="4800">
                <a:solidFill>
                  <a:schemeClr val="tx2"/>
                </a:solidFill>
                <a:latin typeface="Trebuchet MS" charset="0"/>
                <a:ea typeface="Geneva" charset="-128"/>
                <a:cs typeface="Geneva" charset="-128"/>
              </a:defRPr>
            </a:lvl2pPr>
            <a:lvl3pPr algn="l" rtl="0" eaLnBrk="1" fontAlgn="base" hangingPunct="1">
              <a:spcBef>
                <a:spcPct val="0"/>
              </a:spcBef>
              <a:spcAft>
                <a:spcPct val="0"/>
              </a:spcAft>
              <a:defRPr sz="4800">
                <a:solidFill>
                  <a:schemeClr val="tx2"/>
                </a:solidFill>
                <a:latin typeface="Trebuchet MS" charset="0"/>
                <a:ea typeface="Geneva" charset="-128"/>
                <a:cs typeface="Geneva" charset="-128"/>
              </a:defRPr>
            </a:lvl3pPr>
            <a:lvl4pPr algn="l" rtl="0" eaLnBrk="1" fontAlgn="base" hangingPunct="1">
              <a:spcBef>
                <a:spcPct val="0"/>
              </a:spcBef>
              <a:spcAft>
                <a:spcPct val="0"/>
              </a:spcAft>
              <a:defRPr sz="4800">
                <a:solidFill>
                  <a:schemeClr val="tx2"/>
                </a:solidFill>
                <a:latin typeface="Trebuchet MS" charset="0"/>
                <a:ea typeface="Geneva" charset="-128"/>
                <a:cs typeface="Geneva" charset="-128"/>
              </a:defRPr>
            </a:lvl4pPr>
            <a:lvl5pPr algn="l" rtl="0" eaLnBrk="1" fontAlgn="base" hangingPunct="1">
              <a:spcBef>
                <a:spcPct val="0"/>
              </a:spcBef>
              <a:spcAft>
                <a:spcPct val="0"/>
              </a:spcAft>
              <a:defRPr sz="4800">
                <a:solidFill>
                  <a:schemeClr val="tx2"/>
                </a:solidFill>
                <a:latin typeface="Trebuchet MS" charset="0"/>
                <a:ea typeface="Geneva" charset="-128"/>
                <a:cs typeface="Geneva" charset="-128"/>
              </a:defRPr>
            </a:lvl5pPr>
            <a:lvl6pPr marL="609585" algn="l" rtl="0" eaLnBrk="1" fontAlgn="base" hangingPunct="1">
              <a:spcBef>
                <a:spcPct val="0"/>
              </a:spcBef>
              <a:spcAft>
                <a:spcPct val="0"/>
              </a:spcAft>
              <a:defRPr sz="5333" b="1">
                <a:solidFill>
                  <a:schemeClr val="tx2"/>
                </a:solidFill>
                <a:latin typeface="Trebuchet MS" charset="0"/>
              </a:defRPr>
            </a:lvl6pPr>
            <a:lvl7pPr marL="1219170" algn="l" rtl="0" eaLnBrk="1" fontAlgn="base" hangingPunct="1">
              <a:spcBef>
                <a:spcPct val="0"/>
              </a:spcBef>
              <a:spcAft>
                <a:spcPct val="0"/>
              </a:spcAft>
              <a:defRPr sz="5333" b="1">
                <a:solidFill>
                  <a:schemeClr val="tx2"/>
                </a:solidFill>
                <a:latin typeface="Trebuchet MS" charset="0"/>
              </a:defRPr>
            </a:lvl7pPr>
            <a:lvl8pPr marL="1828754" algn="l" rtl="0" eaLnBrk="1" fontAlgn="base" hangingPunct="1">
              <a:spcBef>
                <a:spcPct val="0"/>
              </a:spcBef>
              <a:spcAft>
                <a:spcPct val="0"/>
              </a:spcAft>
              <a:defRPr sz="5333" b="1">
                <a:solidFill>
                  <a:schemeClr val="tx2"/>
                </a:solidFill>
                <a:latin typeface="Trebuchet MS" charset="0"/>
              </a:defRPr>
            </a:lvl8pPr>
            <a:lvl9pPr marL="2438339" algn="l" rtl="0" eaLnBrk="1" fontAlgn="base" hangingPunct="1">
              <a:spcBef>
                <a:spcPct val="0"/>
              </a:spcBef>
              <a:spcAft>
                <a:spcPct val="0"/>
              </a:spcAft>
              <a:defRPr sz="5333" b="1">
                <a:solidFill>
                  <a:schemeClr val="tx2"/>
                </a:solidFill>
                <a:latin typeface="Trebuchet MS"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800" b="1" i="0" u="none" strike="noStrike" kern="0" cap="none" spc="0" normalizeH="0" baseline="0" noProof="0" dirty="0">
                <a:ln>
                  <a:noFill/>
                </a:ln>
                <a:solidFill>
                  <a:srgbClr val="004CA9"/>
                </a:solidFill>
                <a:effectLst/>
                <a:uLnTx/>
                <a:uFillTx/>
                <a:latin typeface="Franklin Gothic Demi Cond" panose="020B0706030402020204" pitchFamily="34" charset="0"/>
                <a:ea typeface="Geneva" charset="-128"/>
              </a:rPr>
              <a:t>Contact Information</a:t>
            </a:r>
          </a:p>
        </p:txBody>
      </p:sp>
      <p:sp>
        <p:nvSpPr>
          <p:cNvPr id="13" name="Content Placeholder 4">
            <a:extLst>
              <a:ext uri="{FF2B5EF4-FFF2-40B4-BE49-F238E27FC236}">
                <a16:creationId xmlns:a16="http://schemas.microsoft.com/office/drawing/2014/main" id="{0039BB22-8F7A-4DF9-9C85-748963418049}"/>
              </a:ext>
            </a:extLst>
          </p:cNvPr>
          <p:cNvSpPr txBox="1">
            <a:spLocks/>
          </p:cNvSpPr>
          <p:nvPr/>
        </p:nvSpPr>
        <p:spPr>
          <a:xfrm>
            <a:off x="1253114" y="1808039"/>
            <a:ext cx="3544353" cy="2309191"/>
          </a:xfrm>
          <a:prstGeom prst="rect">
            <a:avLst/>
          </a:prstGeom>
        </p:spPr>
        <p:txBody>
          <a:bodyPr/>
          <a:lstStyle>
            <a:lvl1pPr marL="457189" indent="-457189" algn="l" rtl="0" eaLnBrk="1" fontAlgn="base" hangingPunct="1">
              <a:spcBef>
                <a:spcPct val="20000"/>
              </a:spcBef>
              <a:spcAft>
                <a:spcPct val="0"/>
              </a:spcAft>
              <a:buChar char="•"/>
              <a:defRPr sz="3733">
                <a:solidFill>
                  <a:schemeClr val="tx1"/>
                </a:solidFill>
                <a:latin typeface="+mn-lt"/>
                <a:ea typeface="Geneva" charset="-128"/>
                <a:cs typeface="Geneva" charset="-128"/>
              </a:defRPr>
            </a:lvl1pPr>
            <a:lvl2pPr marL="761981" indent="-230712" algn="l" rtl="0" eaLnBrk="1" fontAlgn="base" hangingPunct="1">
              <a:spcBef>
                <a:spcPct val="20000"/>
              </a:spcBef>
              <a:spcAft>
                <a:spcPct val="0"/>
              </a:spcAft>
              <a:buChar char="–"/>
              <a:defRPr sz="3200">
                <a:solidFill>
                  <a:schemeClr val="tx1"/>
                </a:solidFill>
                <a:latin typeface="+mn-lt"/>
                <a:ea typeface="ヒラギノ角ゴ Pro W3" charset="-128"/>
                <a:cs typeface="ヒラギノ角ゴ Pro W3" charset="0"/>
              </a:defRPr>
            </a:lvl2pPr>
            <a:lvl3pPr marL="1225520" indent="-304792" algn="l" rtl="0" eaLnBrk="1" fontAlgn="base" hangingPunct="1">
              <a:spcBef>
                <a:spcPct val="20000"/>
              </a:spcBef>
              <a:spcAft>
                <a:spcPct val="0"/>
              </a:spcAft>
              <a:buFont typeface="Wingdings" charset="2"/>
              <a:buChar char="§"/>
              <a:defRPr sz="2667">
                <a:solidFill>
                  <a:schemeClr val="tx1"/>
                </a:solidFill>
                <a:latin typeface="+mn-lt"/>
                <a:ea typeface="ヒラギノ角ゴ Pro W3" charset="-128"/>
                <a:cs typeface="ヒラギノ角ゴ Pro W3" charset="0"/>
              </a:defRPr>
            </a:lvl3pPr>
            <a:lvl4pPr marL="1595927" indent="-304792" algn="l" rtl="0" eaLnBrk="1" fontAlgn="base" hangingPunct="1">
              <a:spcBef>
                <a:spcPct val="20000"/>
              </a:spcBef>
              <a:spcAft>
                <a:spcPct val="0"/>
              </a:spcAft>
              <a:buChar char="–"/>
              <a:defRPr>
                <a:solidFill>
                  <a:schemeClr val="tx1"/>
                </a:solidFill>
                <a:latin typeface="+mn-lt"/>
                <a:ea typeface="ヒラギノ角ゴ Pro W3" charset="-128"/>
                <a:cs typeface="ヒラギノ角ゴ Pro W3" charset="0"/>
              </a:defRPr>
            </a:lvl4pPr>
            <a:lvl5pPr marL="1981150" indent="-304792" algn="l" rtl="0" eaLnBrk="1" fontAlgn="base" hangingPunct="1">
              <a:spcBef>
                <a:spcPct val="20000"/>
              </a:spcBef>
              <a:spcAft>
                <a:spcPct val="0"/>
              </a:spcAft>
              <a:buChar char="»"/>
              <a:defRPr>
                <a:solidFill>
                  <a:schemeClr val="tx1"/>
                </a:solidFill>
                <a:latin typeface="+mn-lt"/>
                <a:ea typeface="ヒラギノ角ゴ Pro W3" charset="-128"/>
                <a:cs typeface="ヒラギノ角ゴ Pro W3" charset="0"/>
              </a:defRPr>
            </a:lvl5pPr>
            <a:lvl6pPr marL="3352716" indent="-304792" algn="l" rtl="0" eaLnBrk="1" fontAlgn="base" hangingPunct="1">
              <a:spcBef>
                <a:spcPct val="20000"/>
              </a:spcBef>
              <a:spcAft>
                <a:spcPct val="0"/>
              </a:spcAft>
              <a:buChar char="»"/>
              <a:defRPr>
                <a:solidFill>
                  <a:schemeClr val="tx1"/>
                </a:solidFill>
                <a:latin typeface="+mn-lt"/>
                <a:ea typeface="ヒラギノ角ゴ Pro W3" charset="-128"/>
              </a:defRPr>
            </a:lvl6pPr>
            <a:lvl7pPr marL="3962301" indent="-304792" algn="l" rtl="0" eaLnBrk="1" fontAlgn="base" hangingPunct="1">
              <a:spcBef>
                <a:spcPct val="20000"/>
              </a:spcBef>
              <a:spcAft>
                <a:spcPct val="0"/>
              </a:spcAft>
              <a:buChar char="»"/>
              <a:defRPr>
                <a:solidFill>
                  <a:schemeClr val="tx1"/>
                </a:solidFill>
                <a:latin typeface="+mn-lt"/>
                <a:ea typeface="ヒラギノ角ゴ Pro W3" charset="-128"/>
              </a:defRPr>
            </a:lvl7pPr>
            <a:lvl8pPr marL="4571886" indent="-304792" algn="l" rtl="0" eaLnBrk="1" fontAlgn="base" hangingPunct="1">
              <a:spcBef>
                <a:spcPct val="20000"/>
              </a:spcBef>
              <a:spcAft>
                <a:spcPct val="0"/>
              </a:spcAft>
              <a:buChar char="»"/>
              <a:defRPr>
                <a:solidFill>
                  <a:schemeClr val="tx1"/>
                </a:solidFill>
                <a:latin typeface="+mn-lt"/>
                <a:ea typeface="ヒラギノ角ゴ Pro W3" charset="-128"/>
              </a:defRPr>
            </a:lvl8pPr>
            <a:lvl9pPr marL="5181470" indent="-304792" algn="l" rtl="0" eaLnBrk="1" fontAlgn="base" hangingPunct="1">
              <a:spcBef>
                <a:spcPct val="20000"/>
              </a:spcBef>
              <a:spcAft>
                <a:spcPct val="0"/>
              </a:spcAft>
              <a:buChar char="»"/>
              <a:defRPr>
                <a:solidFill>
                  <a:schemeClr val="tx1"/>
                </a:solidFill>
                <a:latin typeface="+mn-lt"/>
                <a:ea typeface="ヒラギノ角ゴ Pro W3" charset="-128"/>
              </a:defRPr>
            </a:lvl9pPr>
          </a:lstStyle>
          <a:p>
            <a:pPr marL="0" indent="0">
              <a:spcBef>
                <a:spcPts val="0"/>
              </a:spcBef>
              <a:spcAft>
                <a:spcPts val="0"/>
              </a:spcAft>
              <a:buFontTx/>
              <a:buNone/>
              <a:tabLst>
                <a:tab pos="457200" algn="l"/>
              </a:tabLst>
            </a:pPr>
            <a:r>
              <a:rPr lang="en-US" sz="2400" kern="0" dirty="0">
                <a:latin typeface="Lato" panose="020F0502020204030203" pitchFamily="34" charset="0"/>
                <a:ea typeface="Lato" panose="020F0502020204030203" pitchFamily="34" charset="0"/>
                <a:cs typeface="Lato" panose="020F0502020204030203" pitchFamily="34" charset="0"/>
                <a:hlinkClick r:id="rId3"/>
              </a:rPr>
              <a:t>tcoe@umc.edu</a:t>
            </a:r>
            <a:r>
              <a:rPr lang="en-US" sz="2400" kern="0" dirty="0">
                <a:latin typeface="Lato" panose="020F0502020204030203" pitchFamily="34" charset="0"/>
                <a:ea typeface="Lato" panose="020F0502020204030203" pitchFamily="34" charset="0"/>
                <a:cs typeface="Lato" panose="020F0502020204030203" pitchFamily="34" charset="0"/>
              </a:rPr>
              <a:t> </a:t>
            </a:r>
          </a:p>
        </p:txBody>
      </p:sp>
      <p:pic>
        <p:nvPicPr>
          <p:cNvPr id="5" name="Picture 4">
            <a:extLst>
              <a:ext uri="{FF2B5EF4-FFF2-40B4-BE49-F238E27FC236}">
                <a16:creationId xmlns:a16="http://schemas.microsoft.com/office/drawing/2014/main" id="{B3A4201D-8CC3-4592-A7F8-056354678F60}"/>
              </a:ext>
            </a:extLst>
          </p:cNvPr>
          <p:cNvPicPr>
            <a:picLocks noChangeAspect="1"/>
          </p:cNvPicPr>
          <p:nvPr/>
        </p:nvPicPr>
        <p:blipFill>
          <a:blip r:embed="rId4"/>
          <a:stretch>
            <a:fillRect/>
          </a:stretch>
        </p:blipFill>
        <p:spPr>
          <a:xfrm>
            <a:off x="7534325" y="643740"/>
            <a:ext cx="4229100" cy="2733675"/>
          </a:xfrm>
          <a:prstGeom prst="rect">
            <a:avLst/>
          </a:prstGeom>
        </p:spPr>
      </p:pic>
      <p:pic>
        <p:nvPicPr>
          <p:cNvPr id="15" name="Picture 14">
            <a:extLst>
              <a:ext uri="{FF2B5EF4-FFF2-40B4-BE49-F238E27FC236}">
                <a16:creationId xmlns:a16="http://schemas.microsoft.com/office/drawing/2014/main" id="{070C6F45-244B-47EB-A6E4-C3544F7B3F4B}"/>
              </a:ext>
            </a:extLst>
          </p:cNvPr>
          <p:cNvPicPr>
            <a:picLocks noChangeAspect="1"/>
          </p:cNvPicPr>
          <p:nvPr/>
        </p:nvPicPr>
        <p:blipFill>
          <a:blip r:embed="rId5"/>
          <a:stretch>
            <a:fillRect/>
          </a:stretch>
        </p:blipFill>
        <p:spPr>
          <a:xfrm>
            <a:off x="7708222" y="4117230"/>
            <a:ext cx="1638529" cy="1600423"/>
          </a:xfrm>
          <a:prstGeom prst="rect">
            <a:avLst/>
          </a:prstGeom>
        </p:spPr>
      </p:pic>
      <p:pic>
        <p:nvPicPr>
          <p:cNvPr id="16" name="Picture 15">
            <a:extLst>
              <a:ext uri="{FF2B5EF4-FFF2-40B4-BE49-F238E27FC236}">
                <a16:creationId xmlns:a16="http://schemas.microsoft.com/office/drawing/2014/main" id="{01E65A99-288E-48CF-8A9B-843D11A58A07}"/>
              </a:ext>
            </a:extLst>
          </p:cNvPr>
          <p:cNvPicPr>
            <a:picLocks noChangeAspect="1"/>
          </p:cNvPicPr>
          <p:nvPr/>
        </p:nvPicPr>
        <p:blipFill>
          <a:blip r:embed="rId6"/>
          <a:stretch>
            <a:fillRect/>
          </a:stretch>
        </p:blipFill>
        <p:spPr>
          <a:xfrm>
            <a:off x="684602" y="3693483"/>
            <a:ext cx="5835871" cy="2309191"/>
          </a:xfrm>
          <a:prstGeom prst="rect">
            <a:avLst/>
          </a:prstGeom>
        </p:spPr>
      </p:pic>
    </p:spTree>
    <p:extLst>
      <p:ext uri="{BB962C8B-B14F-4D97-AF65-F5344CB8AC3E}">
        <p14:creationId xmlns:p14="http://schemas.microsoft.com/office/powerpoint/2010/main" val="392710588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D77F0-419C-8C3B-9624-17884283154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9482E7-368C-1EB1-5044-408BA845D580}"/>
              </a:ext>
            </a:extLst>
          </p:cNvPr>
          <p:cNvPicPr>
            <a:picLocks noChangeAspect="1"/>
          </p:cNvPicPr>
          <p:nvPr/>
        </p:nvPicPr>
        <p:blipFill>
          <a:blip r:embed="rId3"/>
          <a:stretch>
            <a:fillRect/>
          </a:stretch>
        </p:blipFill>
        <p:spPr>
          <a:xfrm>
            <a:off x="0" y="-2"/>
            <a:ext cx="12192000" cy="6858001"/>
          </a:xfrm>
          <a:prstGeom prst="rect">
            <a:avLst/>
          </a:prstGeom>
        </p:spPr>
      </p:pic>
      <p:sp>
        <p:nvSpPr>
          <p:cNvPr id="4" name="TextBox 3">
            <a:extLst>
              <a:ext uri="{FF2B5EF4-FFF2-40B4-BE49-F238E27FC236}">
                <a16:creationId xmlns:a16="http://schemas.microsoft.com/office/drawing/2014/main" id="{E155E8A6-7CC0-9F5E-7BF2-C38807356049}"/>
              </a:ext>
            </a:extLst>
          </p:cNvPr>
          <p:cNvSpPr txBox="1"/>
          <p:nvPr/>
        </p:nvSpPr>
        <p:spPr>
          <a:xfrm>
            <a:off x="711758" y="6280463"/>
            <a:ext cx="9718432" cy="954107"/>
          </a:xfrm>
          <a:prstGeom prst="rect">
            <a:avLst/>
          </a:prstGeom>
          <a:noFill/>
        </p:spPr>
        <p:txBody>
          <a:bodyPr wrap="square" rtlCol="0">
            <a:spAutoFit/>
          </a:bodyPr>
          <a:lstStyle/>
          <a:p>
            <a:pPr algn="ctr"/>
            <a:r>
              <a:rPr lang="en-US" sz="800" dirty="0">
                <a:solidFill>
                  <a:schemeClr val="tx1"/>
                </a:solidFill>
                <a:latin typeface="Verdana" panose="020B0604030504040204" pitchFamily="34" charset="0"/>
                <a:ea typeface="Verdana" panose="020B0604030504040204" pitchFamily="34" charset="0"/>
                <a:cs typeface="Verdana" panose="020B0604030504040204" pitchFamily="34" charset="0"/>
              </a:rPr>
              <a:t>This presentation was supported by the Health Resources and Services Administration (HRSA) of the U.S. Department of Health and Human Services (HHS) under the National Telehealth Center of Excellence cooperative agreement U66RH31459, which has a total award amount of $4,250,000 for the approved project period. The contents are those of the author(s) and do not necessarily represent the official views of, nor an endorsement by, HRSA, HHS, or the U.S. Government.</a:t>
            </a:r>
          </a:p>
          <a:p>
            <a:pPr algn="ctr"/>
            <a:endParaRPr lang="en-US" sz="800" dirty="0">
              <a:latin typeface="Verdana" panose="020B0604030504040204" pitchFamily="34" charset="0"/>
              <a:ea typeface="Verdana" panose="020B0604030504040204" pitchFamily="34" charset="0"/>
              <a:cs typeface="Verdana" panose="020B0604030504040204" pitchFamily="34" charset="0"/>
            </a:endParaRPr>
          </a:p>
          <a:p>
            <a:pPr marL="571500" indent="-571500" algn="ctr">
              <a:buFont typeface="Arial" panose="020B0604020202020204" pitchFamily="34" charset="0"/>
              <a:buChar char="•"/>
            </a:pPr>
            <a:endParaRPr lang="en-US" sz="800" dirty="0">
              <a:latin typeface="Verdana" panose="020B0604030504040204" pitchFamily="34" charset="0"/>
              <a:ea typeface="Verdana" panose="020B0604030504040204" pitchFamily="34" charset="0"/>
              <a:cs typeface="Verdana" panose="020B0604030504040204" pitchFamily="34" charset="0"/>
            </a:endParaRPr>
          </a:p>
          <a:p>
            <a:pPr algn="ctr"/>
            <a:endParaRPr lang="en-US" sz="800" dirty="0">
              <a:latin typeface="Verdana" panose="020B0604030504040204" pitchFamily="34" charset="0"/>
              <a:ea typeface="Verdana" panose="020B0604030504040204" pitchFamily="34" charset="0"/>
              <a:cs typeface="Verdana" panose="020B0604030504040204" pitchFamily="34" charset="0"/>
            </a:endParaRPr>
          </a:p>
          <a:p>
            <a:pPr algn="ctr"/>
            <a:endParaRPr lang="en-US" sz="8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475089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usc_12378_PowerPoint_Template_02" id="{D6E3CA84-8081-AE4C-B00D-17BFFF2E4C48}" vid="{E8A1AE1A-6911-454C-880B-78ABD5BEA0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2D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2D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2D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2ad4073-417a-4c62-8014-baab274b7bc4" xsi:nil="true"/>
    <lcf76f155ced4ddcb4097134ff3c332f xmlns="ee09ffea-6048-47c3-b0b8-0127e0568d7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2316A5477DFD4409752E2C5E11473EE" ma:contentTypeVersion="16" ma:contentTypeDescription="Create a new document." ma:contentTypeScope="" ma:versionID="218f92ab92483ec54819fde27c926b69">
  <xsd:schema xmlns:xsd="http://www.w3.org/2001/XMLSchema" xmlns:xs="http://www.w3.org/2001/XMLSchema" xmlns:p="http://schemas.microsoft.com/office/2006/metadata/properties" xmlns:ns2="ee09ffea-6048-47c3-b0b8-0127e0568d7e" xmlns:ns3="12ad4073-417a-4c62-8014-baab274b7bc4" targetNamespace="http://schemas.microsoft.com/office/2006/metadata/properties" ma:root="true" ma:fieldsID="f308f691f786b44ecca6798166a10f1a" ns2:_="" ns3:_="">
    <xsd:import namespace="ee09ffea-6048-47c3-b0b8-0127e0568d7e"/>
    <xsd:import namespace="12ad4073-417a-4c62-8014-baab274b7bc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09ffea-6048-47c3-b0b8-0127e0568d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bea5efc-9917-44af-88a6-ab1ecdc7928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ad4073-417a-4c62-8014-baab274b7bc4"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3026064-beb7-4e24-a86d-8c6ea79bfe61}" ma:internalName="TaxCatchAll" ma:showField="CatchAllData" ma:web="12ad4073-417a-4c62-8014-baab274b7bc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BA2265-4E2A-4553-8E0E-907A6F66DA90}">
  <ds:schemaRefs>
    <ds:schemaRef ds:uri="http://purl.org/dc/elements/1.1/"/>
    <ds:schemaRef ds:uri="http://purl.org/dc/terms/"/>
    <ds:schemaRef ds:uri="http://purl.org/dc/dcmitype/"/>
    <ds:schemaRef ds:uri="http://schemas.microsoft.com/office/2006/metadata/properties"/>
    <ds:schemaRef ds:uri="http://schemas.microsoft.com/office/2006/documentManagement/types"/>
    <ds:schemaRef ds:uri="http://schemas.openxmlformats.org/package/2006/metadata/core-properties"/>
    <ds:schemaRef ds:uri="ee09ffea-6048-47c3-b0b8-0127e0568d7e"/>
    <ds:schemaRef ds:uri="http://schemas.microsoft.com/office/infopath/2007/PartnerControls"/>
    <ds:schemaRef ds:uri="12ad4073-417a-4c62-8014-baab274b7bc4"/>
    <ds:schemaRef ds:uri="http://www.w3.org/XML/1998/namespace"/>
  </ds:schemaRefs>
</ds:datastoreItem>
</file>

<file path=customXml/itemProps2.xml><?xml version="1.0" encoding="utf-8"?>
<ds:datastoreItem xmlns:ds="http://schemas.openxmlformats.org/officeDocument/2006/customXml" ds:itemID="{248FF092-248D-4292-82AC-D76DF93E2928}">
  <ds:schemaRefs>
    <ds:schemaRef ds:uri="http://schemas.microsoft.com/sharepoint/v3/contenttype/forms"/>
  </ds:schemaRefs>
</ds:datastoreItem>
</file>

<file path=customXml/itemProps3.xml><?xml version="1.0" encoding="utf-8"?>
<ds:datastoreItem xmlns:ds="http://schemas.openxmlformats.org/officeDocument/2006/customXml" ds:itemID="{5F08AB82-EA74-47E2-B6CB-1B45A5ECF4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09ffea-6048-47c3-b0b8-0127e0568d7e"/>
    <ds:schemaRef ds:uri="12ad4073-417a-4c62-8014-baab274b7b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 id="{78a0681e-f0be-47e2-8049-8616858818a5}" enabled="0" method="" siteId="{78a0681e-f0be-47e2-8049-8616858818a5}" removed="1"/>
</clbl:labelList>
</file>

<file path=docProps/app.xml><?xml version="1.0" encoding="utf-8"?>
<Properties xmlns="http://schemas.openxmlformats.org/officeDocument/2006/extended-properties" xmlns:vt="http://schemas.openxmlformats.org/officeDocument/2006/docPropsVTypes">
  <Template>Office Theme</Template>
  <TotalTime>2469</TotalTime>
  <Words>1383</Words>
  <Application>Microsoft Macintosh PowerPoint</Application>
  <PresentationFormat>Widescreen</PresentationFormat>
  <Paragraphs>292</Paragraphs>
  <Slides>17</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Arial Unicode MS</vt:lpstr>
      <vt:lpstr>Aptos</vt:lpstr>
      <vt:lpstr>Arial</vt:lpstr>
      <vt:lpstr>Calibri</vt:lpstr>
      <vt:lpstr>Cambria</vt:lpstr>
      <vt:lpstr>Franklin Gothic Demi Cond</vt:lpstr>
      <vt:lpstr>Lato</vt:lpstr>
      <vt:lpstr>Times</vt:lpstr>
      <vt:lpstr>Verdana</vt:lpstr>
      <vt:lpstr>Office Theme</vt:lpstr>
      <vt:lpstr>Sustainability Strategies for Rural Telehealth Programs</vt:lpstr>
      <vt:lpstr>SCHOOL-BASED TELEHEALTH PROGRAM</vt:lpstr>
      <vt:lpstr>PowerPoint Presentation</vt:lpstr>
      <vt:lpstr>PowerPoint Presentation</vt:lpstr>
      <vt:lpstr>PowerPoint Presentation</vt:lpstr>
      <vt:lpstr>PowerPoint Presentation</vt:lpstr>
      <vt:lpstr>PowerPoint Presentation</vt:lpstr>
      <vt:lpstr>PowerPoint Presentation</vt:lpstr>
      <vt:lpstr>TELE-CRITICAL CARE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Jae Dollason</dc:creator>
  <cp:lastModifiedBy>Hollie N. Thomas</cp:lastModifiedBy>
  <cp:revision>36</cp:revision>
  <dcterms:created xsi:type="dcterms:W3CDTF">2022-10-24T15:00:10Z</dcterms:created>
  <dcterms:modified xsi:type="dcterms:W3CDTF">2026-09-16T15:46:50Z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0x010100D2316A5477DFD4409752E2C5E11473EE</vt:lpwstr>
  </property>
  <property fmtid="{D5CDD505-2E9C-101B-9397-08002B2CF9AE}" pid="3" name="MediaServiceImageTags">
    <vt:lpwstr/>
  </property>
</Properties>
</file>