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74" r:id="rId2"/>
  </p:sldIdLst>
  <p:sldSz cx="49377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476894-E7DA-C7B9-27F9-FBFC1728543E}" name="HRSA/OAT" initials="TT" userId="HRSA/OA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75"/>
    <p:restoredTop sz="94635"/>
  </p:normalViewPr>
  <p:slideViewPr>
    <p:cSldViewPr snapToGrid="0">
      <p:cViewPr varScale="1">
        <p:scale>
          <a:sx n="25" d="100"/>
          <a:sy n="25" d="100"/>
        </p:scale>
        <p:origin x="5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93044-3592-AE45-BFA2-F8D541B6C01E}" type="datetimeFigureOut">
              <a:rPr lang="en-US" smtClean="0"/>
              <a:t>4/17/26</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54CD1-0243-F447-9B83-94D03ACBB930}" type="slidenum">
              <a:rPr lang="en-US" smtClean="0"/>
              <a:t>‹#›</a:t>
            </a:fld>
            <a:endParaRPr lang="en-US"/>
          </a:p>
        </p:txBody>
      </p:sp>
    </p:spTree>
    <p:extLst>
      <p:ext uri="{BB962C8B-B14F-4D97-AF65-F5344CB8AC3E}">
        <p14:creationId xmlns:p14="http://schemas.microsoft.com/office/powerpoint/2010/main" val="3489172150"/>
      </p:ext>
    </p:extLst>
  </p:cSld>
  <p:clrMap bg1="lt1" tx1="dk1" bg2="lt2" tx2="dk2" accent1="accent1" accent2="accent2" accent3="accent3" accent4="accent4" accent5="accent5" accent6="accent6" hlink="hlink" folHlink="folHlink"/>
  <p:notesStyle>
    <a:lvl1pPr marL="0" algn="l" defTabSz="3950208" rtl="0" eaLnBrk="1" latinLnBrk="0" hangingPunct="1">
      <a:defRPr sz="5184" kern="1200">
        <a:solidFill>
          <a:schemeClr val="tx1"/>
        </a:solidFill>
        <a:latin typeface="+mn-lt"/>
        <a:ea typeface="+mn-ea"/>
        <a:cs typeface="+mn-cs"/>
      </a:defRPr>
    </a:lvl1pPr>
    <a:lvl2pPr marL="1975104" algn="l" defTabSz="3950208" rtl="0" eaLnBrk="1" latinLnBrk="0" hangingPunct="1">
      <a:defRPr sz="5184" kern="1200">
        <a:solidFill>
          <a:schemeClr val="tx1"/>
        </a:solidFill>
        <a:latin typeface="+mn-lt"/>
        <a:ea typeface="+mn-ea"/>
        <a:cs typeface="+mn-cs"/>
      </a:defRPr>
    </a:lvl2pPr>
    <a:lvl3pPr marL="3950208" algn="l" defTabSz="3950208" rtl="0" eaLnBrk="1" latinLnBrk="0" hangingPunct="1">
      <a:defRPr sz="5184" kern="1200">
        <a:solidFill>
          <a:schemeClr val="tx1"/>
        </a:solidFill>
        <a:latin typeface="+mn-lt"/>
        <a:ea typeface="+mn-ea"/>
        <a:cs typeface="+mn-cs"/>
      </a:defRPr>
    </a:lvl3pPr>
    <a:lvl4pPr marL="5925312" algn="l" defTabSz="3950208" rtl="0" eaLnBrk="1" latinLnBrk="0" hangingPunct="1">
      <a:defRPr sz="5184" kern="1200">
        <a:solidFill>
          <a:schemeClr val="tx1"/>
        </a:solidFill>
        <a:latin typeface="+mn-lt"/>
        <a:ea typeface="+mn-ea"/>
        <a:cs typeface="+mn-cs"/>
      </a:defRPr>
    </a:lvl4pPr>
    <a:lvl5pPr marL="7900416" algn="l" defTabSz="3950208" rtl="0" eaLnBrk="1" latinLnBrk="0" hangingPunct="1">
      <a:defRPr sz="5184" kern="1200">
        <a:solidFill>
          <a:schemeClr val="tx1"/>
        </a:solidFill>
        <a:latin typeface="+mn-lt"/>
        <a:ea typeface="+mn-ea"/>
        <a:cs typeface="+mn-cs"/>
      </a:defRPr>
    </a:lvl5pPr>
    <a:lvl6pPr marL="9875520" algn="l" defTabSz="3950208" rtl="0" eaLnBrk="1" latinLnBrk="0" hangingPunct="1">
      <a:defRPr sz="5184" kern="1200">
        <a:solidFill>
          <a:schemeClr val="tx1"/>
        </a:solidFill>
        <a:latin typeface="+mn-lt"/>
        <a:ea typeface="+mn-ea"/>
        <a:cs typeface="+mn-cs"/>
      </a:defRPr>
    </a:lvl6pPr>
    <a:lvl7pPr marL="11850624" algn="l" defTabSz="3950208" rtl="0" eaLnBrk="1" latinLnBrk="0" hangingPunct="1">
      <a:defRPr sz="5184" kern="1200">
        <a:solidFill>
          <a:schemeClr val="tx1"/>
        </a:solidFill>
        <a:latin typeface="+mn-lt"/>
        <a:ea typeface="+mn-ea"/>
        <a:cs typeface="+mn-cs"/>
      </a:defRPr>
    </a:lvl7pPr>
    <a:lvl8pPr marL="13825728" algn="l" defTabSz="3950208" rtl="0" eaLnBrk="1" latinLnBrk="0" hangingPunct="1">
      <a:defRPr sz="5184" kern="1200">
        <a:solidFill>
          <a:schemeClr val="tx1"/>
        </a:solidFill>
        <a:latin typeface="+mn-lt"/>
        <a:ea typeface="+mn-ea"/>
        <a:cs typeface="+mn-cs"/>
      </a:defRPr>
    </a:lvl8pPr>
    <a:lvl9pPr marL="15800832" algn="l" defTabSz="3950208" rtl="0" eaLnBrk="1" latinLnBrk="0" hangingPunct="1">
      <a:defRPr sz="51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143000"/>
            <a:ext cx="4629150" cy="3086100"/>
          </a:xfrm>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In </a:t>
            </a:r>
            <a:r>
              <a:rPr lang="en-US" dirty="0" err="1"/>
              <a:t>Powerpoint</a:t>
            </a:r>
            <a:r>
              <a:rPr lang="en-US" dirty="0"/>
              <a:t>, click View &gt; Guides</a:t>
            </a:r>
          </a:p>
          <a:p>
            <a:pPr marL="171450" indent="-171450">
              <a:buFont typeface="Arial" panose="020B0604020202020204" pitchFamily="34" charset="0"/>
              <a:buChar char="•"/>
            </a:pPr>
            <a:r>
              <a:rPr lang="en-US" dirty="0"/>
              <a:t>Keep text within gutter guides.</a:t>
            </a:r>
          </a:p>
          <a:p>
            <a:pPr marL="171450" indent="-171450">
              <a:buFont typeface="Arial" panose="020B0604020202020204" pitchFamily="34" charset="0"/>
              <a:buChar char="•"/>
            </a:pPr>
            <a:r>
              <a:rPr lang="en-US" dirty="0"/>
              <a:t>Author list: Don’t split names onto two lines (e.g., “Jimmy [break] Smith”). If that happens, use a new line, unless you need the space. </a:t>
            </a:r>
            <a:r>
              <a:rPr lang="en-US" b="1" dirty="0"/>
              <a:t>Bold the first names of anybody who’s presenting</a:t>
            </a:r>
            <a:r>
              <a:rPr lang="en-US" dirty="0"/>
              <a:t> in person.</a:t>
            </a:r>
          </a:p>
          <a:p>
            <a:pPr marL="171450" indent="-171450">
              <a:buFont typeface="Arial" panose="020B0604020202020204" pitchFamily="34" charset="0"/>
              <a:buChar char="•"/>
            </a:pPr>
            <a:r>
              <a:rPr lang="en-US" dirty="0"/>
              <a:t>Intro/methods/result: </a:t>
            </a:r>
            <a:r>
              <a:rPr lang="en-US" b="1" dirty="0"/>
              <a:t>Do not drop below font size 28</a:t>
            </a:r>
            <a:r>
              <a:rPr lang="en-US" dirty="0"/>
              <a:t>, but if you have extra space, jack up the font size until the space is full.</a:t>
            </a:r>
          </a:p>
          <a:p>
            <a:pPr marL="171450" indent="-171450">
              <a:buFont typeface="Arial" panose="020B0604020202020204" pitchFamily="34" charset="0"/>
              <a:buChar char="•"/>
            </a:pPr>
            <a:r>
              <a:rPr lang="en-US" dirty="0"/>
              <a:t>Do not use color in the sidebars except in graphs/figures. It’ll pull attention from the center and slow interpretation for passersby.</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6C2670-3342-473C-969D-FDFF399F20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51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95038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617270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54699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141108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434233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94710" y="8763000"/>
            <a:ext cx="209854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997410" y="8763000"/>
            <a:ext cx="209854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60143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21CF23-FF9F-8846-961B-57A007640935}" type="datetimeFigureOut">
              <a:rPr lang="en-US" smtClean="0"/>
              <a:t>4/17/26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2601953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21CF23-FF9F-8846-961B-57A007640935}" type="datetimeFigureOut">
              <a:rPr lang="en-US" smtClean="0"/>
              <a:t>4/17/26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87968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21CF23-FF9F-8846-961B-57A007640935}" type="datetimeFigureOut">
              <a:rPr lang="en-US" smtClean="0"/>
              <a:t>4/17/26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2554242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960070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529651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CE21CF23-FF9F-8846-961B-57A007640935}" type="datetimeFigureOut">
              <a:rPr lang="en-US" smtClean="0"/>
              <a:t>4/17/26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4B2E9D0C-8835-4E4C-A0A7-76806B116BC9}" type="slidenum">
              <a:rPr lang="en-US" smtClean="0"/>
              <a:t>‹#›</a:t>
            </a:fld>
            <a:endParaRPr lang="en-US"/>
          </a:p>
        </p:txBody>
      </p:sp>
    </p:spTree>
    <p:extLst>
      <p:ext uri="{BB962C8B-B14F-4D97-AF65-F5344CB8AC3E}">
        <p14:creationId xmlns:p14="http://schemas.microsoft.com/office/powerpoint/2010/main" val="2150359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cak240@musc.edu"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90000"/>
            <a:lumOff val="10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8733BE-059C-47B7-9415-5ADF2F3024F1}"/>
              </a:ext>
            </a:extLst>
          </p:cNvPr>
          <p:cNvSpPr/>
          <p:nvPr/>
        </p:nvSpPr>
        <p:spPr>
          <a:xfrm>
            <a:off x="1163355" y="4850632"/>
            <a:ext cx="13810677" cy="231441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08610" tIns="540068" rIns="308610" rtlCol="0" anchor="t" anchorCtr="0"/>
          <a:lstStyle/>
          <a:p>
            <a:pPr algn="ctr">
              <a:spcBef>
                <a:spcPts val="800"/>
              </a:spcBef>
              <a:spcAft>
                <a:spcPts val="800"/>
              </a:spcAft>
            </a:pPr>
            <a:r>
              <a:rPr lang="en-US" sz="4400" b="1" dirty="0">
                <a:solidFill>
                  <a:prstClr val="black"/>
                </a:solidFill>
                <a:latin typeface="Arial" panose="020B0604020202020204" pitchFamily="34" charset="0"/>
                <a:cs typeface="Arial" panose="020B0604020202020204" pitchFamily="34" charset="0"/>
              </a:rPr>
              <a:t>BACKGROUND</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Virtual nursing programs (VRN) are evolving</a:t>
            </a:r>
          </a:p>
          <a:p>
            <a:pPr marL="914412" lvl="1"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Offering an innovative care delivery model to support retention and alleviate workload burden for bedside nurses</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Prior research has focused on single-site implementation</a:t>
            </a:r>
          </a:p>
          <a:p>
            <a:pPr marL="914412" lvl="1"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Little understanding of provider-level outcomes or operational management of such programs</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In a large health system in South Carolina, a VRN model was rapidly implemented in 32 units in 2024</a:t>
            </a:r>
          </a:p>
          <a:p>
            <a:pPr>
              <a:spcBef>
                <a:spcPts val="800"/>
              </a:spcBef>
              <a:spcAft>
                <a:spcPts val="800"/>
              </a:spcAft>
            </a:pPr>
            <a:r>
              <a:rPr lang="en-US" sz="4300" b="1" dirty="0">
                <a:solidFill>
                  <a:prstClr val="black"/>
                </a:solidFill>
                <a:latin typeface="Arial" panose="020B0604020202020204" pitchFamily="34" charset="0"/>
                <a:cs typeface="Arial" panose="020B0604020202020204" pitchFamily="34" charset="0"/>
              </a:rPr>
              <a:t>Study Purpose: </a:t>
            </a:r>
            <a:r>
              <a:rPr lang="en-US" sz="4300" dirty="0">
                <a:solidFill>
                  <a:prstClr val="black"/>
                </a:solidFill>
                <a:latin typeface="Arial" panose="020B0604020202020204" pitchFamily="34" charset="0"/>
                <a:cs typeface="Arial" panose="020B0604020202020204" pitchFamily="34" charset="0"/>
              </a:rPr>
              <a:t>To understand patterns of VRN activities, including the distribution of time spent (in minutes), and consider opportunities for prioritization in a VRN queue.</a:t>
            </a:r>
            <a:endParaRPr lang="en-US" sz="4300" b="1" dirty="0">
              <a:solidFill>
                <a:prstClr val="black"/>
              </a:solidFill>
              <a:latin typeface="Arial" panose="020B0604020202020204" pitchFamily="34" charset="0"/>
              <a:cs typeface="Arial" panose="020B0604020202020204" pitchFamily="34" charset="0"/>
            </a:endParaRPr>
          </a:p>
          <a:p>
            <a:pPr algn="ctr">
              <a:spcBef>
                <a:spcPts val="200"/>
              </a:spcBef>
              <a:spcAft>
                <a:spcPts val="800"/>
              </a:spcAft>
            </a:pPr>
            <a:r>
              <a:rPr lang="en-US" sz="4400" b="1" dirty="0">
                <a:solidFill>
                  <a:prstClr val="black"/>
                </a:solidFill>
                <a:latin typeface="Arial" panose="020B0604020202020204" pitchFamily="34" charset="0"/>
                <a:cs typeface="Arial" panose="020B0604020202020204" pitchFamily="34" charset="0"/>
              </a:rPr>
              <a:t>STUDY DESIGN</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A retrospective analysis of VRN data from January through June 2025 across 32 units</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Data sources: </a:t>
            </a:r>
          </a:p>
          <a:p>
            <a:pPr marL="914412" lvl="1"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Electronic health records </a:t>
            </a:r>
          </a:p>
          <a:p>
            <a:pPr marL="914412" lvl="1"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Program tracking from virtual nurses in </a:t>
            </a:r>
            <a:r>
              <a:rPr lang="en-US" sz="4300" dirty="0" err="1">
                <a:solidFill>
                  <a:prstClr val="black"/>
                </a:solidFill>
                <a:latin typeface="Arial" panose="020B0604020202020204" pitchFamily="34" charset="0"/>
                <a:cs typeface="Arial" panose="020B0604020202020204" pitchFamily="34" charset="0"/>
              </a:rPr>
              <a:t>RedCap</a:t>
            </a:r>
            <a:endParaRPr lang="en-US" sz="4300" dirty="0">
              <a:solidFill>
                <a:prstClr val="black"/>
              </a:solidFill>
              <a:latin typeface="Arial" panose="020B0604020202020204" pitchFamily="34" charset="0"/>
              <a:cs typeface="Arial" panose="020B0604020202020204" pitchFamily="34" charset="0"/>
            </a:endParaRP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Primary outcomes: VRN utilization, VRN-provided service unit types, and time spent per VRN task</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Service unit types describe VRN support: admission, discharge, care plan, education, quality-of-care surveillance, and documentation compliance</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Descriptive statistics were used to understand patterns of VRN support across service types</a:t>
            </a:r>
          </a:p>
          <a:p>
            <a:pPr marL="457212" indent="-457212">
              <a:spcBef>
                <a:spcPts val="200"/>
              </a:spcBef>
              <a:spcAft>
                <a:spcPts val="800"/>
              </a:spcAft>
              <a:buFont typeface="Arial" panose="020B0604020202020204" pitchFamily="34" charset="0"/>
              <a:buChar char="•"/>
            </a:pPr>
            <a:r>
              <a:rPr lang="en-US" sz="4300" dirty="0">
                <a:solidFill>
                  <a:prstClr val="black"/>
                </a:solidFill>
                <a:latin typeface="Arial" panose="020B0604020202020204" pitchFamily="34" charset="0"/>
                <a:cs typeface="Arial" panose="020B0604020202020204" pitchFamily="34" charset="0"/>
              </a:rPr>
              <a:t>Regression analyses were used to estimate the mean number of minutes spent performing each type of task</a:t>
            </a:r>
          </a:p>
        </p:txBody>
      </p:sp>
      <p:sp>
        <p:nvSpPr>
          <p:cNvPr id="18" name="Rectangle 17">
            <a:extLst>
              <a:ext uri="{FF2B5EF4-FFF2-40B4-BE49-F238E27FC236}">
                <a16:creationId xmlns:a16="http://schemas.microsoft.com/office/drawing/2014/main" id="{678733BE-059C-47B7-9415-5ADF2F3024F1}"/>
              </a:ext>
            </a:extLst>
          </p:cNvPr>
          <p:cNvSpPr/>
          <p:nvPr/>
        </p:nvSpPr>
        <p:spPr>
          <a:xfrm>
            <a:off x="0" y="-37494"/>
            <a:ext cx="49377600" cy="4452007"/>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a:solidFill>
                  <a:prstClr val="black"/>
                </a:solidFill>
                <a:latin typeface="Arial" panose="020B0604020202020204" pitchFamily="34" charset="0"/>
                <a:cs typeface="Arial" panose="020B0604020202020204" pitchFamily="34" charset="0"/>
              </a:rPr>
              <a:t>Operations of Rapidly Expanded Virtual Nursing Units:</a:t>
            </a:r>
          </a:p>
          <a:p>
            <a:pPr algn="ctr"/>
            <a:r>
              <a:rPr lang="en-US" sz="6600" b="1" dirty="0">
                <a:solidFill>
                  <a:prstClr val="black"/>
                </a:solidFill>
                <a:latin typeface="Arial" panose="020B0604020202020204" pitchFamily="34" charset="0"/>
                <a:cs typeface="Arial" panose="020B0604020202020204" pitchFamily="34" charset="0"/>
              </a:rPr>
              <a:t>Understanding Activity Patterns, Time Spent, and Opportunities for Strategic Prioritization</a:t>
            </a:r>
          </a:p>
          <a:p>
            <a:pPr algn="ctr"/>
            <a:r>
              <a:rPr lang="en-US" sz="4000" dirty="0">
                <a:solidFill>
                  <a:prstClr val="black"/>
                </a:solidFill>
                <a:latin typeface="Arial" panose="020B0604020202020204" pitchFamily="34" charset="0"/>
                <a:cs typeface="Arial" panose="020B0604020202020204" pitchFamily="34" charset="0"/>
              </a:rPr>
              <a:t>Caitlin Koob, PhD</a:t>
            </a:r>
            <a:r>
              <a:rPr lang="en-US" sz="4000" baseline="30000" dirty="0">
                <a:solidFill>
                  <a:prstClr val="black"/>
                </a:solidFill>
                <a:latin typeface="Arial" panose="020B0604020202020204" pitchFamily="34" charset="0"/>
                <a:cs typeface="Arial" panose="020B0604020202020204" pitchFamily="34" charset="0"/>
              </a:rPr>
              <a:t>1,2</a:t>
            </a:r>
            <a:r>
              <a:rPr lang="en-US" sz="4000" dirty="0">
                <a:solidFill>
                  <a:prstClr val="black"/>
                </a:solidFill>
                <a:latin typeface="Arial" panose="020B0604020202020204" pitchFamily="34" charset="0"/>
                <a:cs typeface="Arial" panose="020B0604020202020204" pitchFamily="34" charset="0"/>
              </a:rPr>
              <a:t>, Kit N. Simpson, DrPH</a:t>
            </a:r>
            <a:r>
              <a:rPr lang="en-US" sz="4000" baseline="30000" dirty="0">
                <a:solidFill>
                  <a:prstClr val="black"/>
                </a:solidFill>
                <a:latin typeface="Arial" panose="020B0604020202020204" pitchFamily="34" charset="0"/>
                <a:cs typeface="Arial" panose="020B0604020202020204" pitchFamily="34" charset="0"/>
              </a:rPr>
              <a:t>1,2</a:t>
            </a:r>
            <a:r>
              <a:rPr lang="en-US" sz="4000" dirty="0">
                <a:solidFill>
                  <a:prstClr val="black"/>
                </a:solidFill>
                <a:latin typeface="Arial" panose="020B0604020202020204" pitchFamily="34" charset="0"/>
                <a:cs typeface="Arial" panose="020B0604020202020204" pitchFamily="34" charset="0"/>
              </a:rPr>
              <a:t>, Jillian Harvey, PhD</a:t>
            </a:r>
            <a:r>
              <a:rPr lang="en-US" sz="4000" baseline="30000" dirty="0">
                <a:solidFill>
                  <a:prstClr val="black"/>
                </a:solidFill>
                <a:latin typeface="Arial" panose="020B0604020202020204" pitchFamily="34" charset="0"/>
                <a:cs typeface="Arial" panose="020B0604020202020204" pitchFamily="34" charset="0"/>
              </a:rPr>
              <a:t>1,2</a:t>
            </a:r>
            <a:r>
              <a:rPr lang="en-US" sz="4000" dirty="0">
                <a:solidFill>
                  <a:prstClr val="black"/>
                </a:solidFill>
                <a:latin typeface="Arial" panose="020B0604020202020204" pitchFamily="34" charset="0"/>
                <a:cs typeface="Arial" panose="020B0604020202020204" pitchFamily="34" charset="0"/>
              </a:rPr>
              <a:t>, Dunc Williams, PhD</a:t>
            </a:r>
            <a:r>
              <a:rPr lang="en-US" sz="4000" baseline="30000" dirty="0">
                <a:solidFill>
                  <a:prstClr val="black"/>
                </a:solidFill>
                <a:latin typeface="Arial" panose="020B0604020202020204" pitchFamily="34" charset="0"/>
                <a:cs typeface="Arial" panose="020B0604020202020204" pitchFamily="34" charset="0"/>
              </a:rPr>
              <a:t>1,2</a:t>
            </a:r>
            <a:r>
              <a:rPr lang="en-US" sz="4000" dirty="0">
                <a:solidFill>
                  <a:prstClr val="black"/>
                </a:solidFill>
                <a:latin typeface="Arial" panose="020B0604020202020204" pitchFamily="34" charset="0"/>
                <a:cs typeface="Arial" panose="020B0604020202020204" pitchFamily="34" charset="0"/>
              </a:rPr>
              <a:t>, Katie Kirchoff, MSHI</a:t>
            </a:r>
            <a:r>
              <a:rPr lang="en-US" sz="4000" baseline="30000" dirty="0">
                <a:solidFill>
                  <a:prstClr val="black"/>
                </a:solidFill>
                <a:latin typeface="Arial" panose="020B0604020202020204" pitchFamily="34" charset="0"/>
                <a:cs typeface="Arial" panose="020B0604020202020204" pitchFamily="34" charset="0"/>
              </a:rPr>
              <a:t>2</a:t>
            </a:r>
            <a:r>
              <a:rPr lang="en-US" sz="4000" dirty="0">
                <a:solidFill>
                  <a:prstClr val="black"/>
                </a:solidFill>
                <a:latin typeface="Arial" panose="020B0604020202020204" pitchFamily="34" charset="0"/>
                <a:cs typeface="Arial" panose="020B0604020202020204" pitchFamily="34" charset="0"/>
              </a:rPr>
              <a:t>, </a:t>
            </a:r>
          </a:p>
          <a:p>
            <a:pPr algn="ctr"/>
            <a:r>
              <a:rPr lang="en-US" sz="4000" dirty="0">
                <a:solidFill>
                  <a:prstClr val="black"/>
                </a:solidFill>
                <a:latin typeface="Arial" panose="020B0604020202020204" pitchFamily="34" charset="0"/>
                <a:cs typeface="Arial" panose="020B0604020202020204" pitchFamily="34" charset="0"/>
              </a:rPr>
              <a:t>Petter Gardella, MBA</a:t>
            </a:r>
            <a:r>
              <a:rPr lang="en-US" sz="4000" baseline="30000" dirty="0">
                <a:solidFill>
                  <a:prstClr val="black"/>
                </a:solidFill>
                <a:latin typeface="Arial" panose="020B0604020202020204" pitchFamily="34" charset="0"/>
                <a:cs typeface="Arial" panose="020B0604020202020204" pitchFamily="34" charset="0"/>
              </a:rPr>
              <a:t>2</a:t>
            </a:r>
            <a:r>
              <a:rPr lang="en-US" sz="4000" dirty="0">
                <a:solidFill>
                  <a:prstClr val="black"/>
                </a:solidFill>
                <a:latin typeface="Arial" panose="020B0604020202020204" pitchFamily="34" charset="0"/>
                <a:cs typeface="Arial" panose="020B0604020202020204" pitchFamily="34" charset="0"/>
              </a:rPr>
              <a:t>, Emily Warr, MSN</a:t>
            </a:r>
            <a:r>
              <a:rPr lang="en-US" sz="4000" baseline="30000" dirty="0">
                <a:solidFill>
                  <a:prstClr val="black"/>
                </a:solidFill>
                <a:latin typeface="Arial" panose="020B0604020202020204" pitchFamily="34" charset="0"/>
                <a:cs typeface="Arial" panose="020B0604020202020204" pitchFamily="34" charset="0"/>
              </a:rPr>
              <a:t>2</a:t>
            </a:r>
            <a:r>
              <a:rPr lang="en-US" sz="4000" dirty="0">
                <a:solidFill>
                  <a:prstClr val="black"/>
                </a:solidFill>
                <a:latin typeface="Arial" panose="020B0604020202020204" pitchFamily="34" charset="0"/>
                <a:cs typeface="Arial" panose="020B0604020202020204" pitchFamily="34" charset="0"/>
              </a:rPr>
              <a:t>, &amp; Dee Ford, MD</a:t>
            </a:r>
            <a:r>
              <a:rPr lang="en-US" sz="4000" baseline="30000" dirty="0">
                <a:solidFill>
                  <a:prstClr val="black"/>
                </a:solidFill>
                <a:latin typeface="Arial" panose="020B0604020202020204" pitchFamily="34" charset="0"/>
                <a:cs typeface="Arial" panose="020B0604020202020204" pitchFamily="34" charset="0"/>
              </a:rPr>
              <a:t>2,3</a:t>
            </a:r>
          </a:p>
          <a:p>
            <a:pPr algn="ctr"/>
            <a:r>
              <a:rPr lang="en-US" sz="3200" baseline="30000" dirty="0">
                <a:solidFill>
                  <a:prstClr val="black"/>
                </a:solidFill>
                <a:latin typeface="Arial" panose="020B0604020202020204" pitchFamily="34" charset="0"/>
                <a:cs typeface="Arial" panose="020B0604020202020204" pitchFamily="34" charset="0"/>
              </a:rPr>
              <a:t>1</a:t>
            </a:r>
            <a:r>
              <a:rPr lang="en-US" sz="3200" dirty="0">
                <a:solidFill>
                  <a:prstClr val="black"/>
                </a:solidFill>
                <a:latin typeface="Arial" panose="020B0604020202020204" pitchFamily="34" charset="0"/>
                <a:cs typeface="Arial" panose="020B0604020202020204" pitchFamily="34" charset="0"/>
              </a:rPr>
              <a:t>Department of Healthcare Leadership and Management, Medical University of South Carolina (MUSC), Charleston, SC;  </a:t>
            </a:r>
          </a:p>
          <a:p>
            <a:pPr algn="ctr"/>
            <a:r>
              <a:rPr lang="en-US" sz="3200" baseline="30000" dirty="0">
                <a:solidFill>
                  <a:prstClr val="black"/>
                </a:solidFill>
                <a:latin typeface="Arial" panose="020B0604020202020204" pitchFamily="34" charset="0"/>
                <a:cs typeface="Arial" panose="020B0604020202020204" pitchFamily="34" charset="0"/>
              </a:rPr>
              <a:t>2</a:t>
            </a:r>
            <a:r>
              <a:rPr lang="en-US" sz="3200" dirty="0">
                <a:solidFill>
                  <a:prstClr val="black"/>
                </a:solidFill>
                <a:latin typeface="Arial" panose="020B0604020202020204" pitchFamily="34" charset="0"/>
                <a:cs typeface="Arial" panose="020B0604020202020204" pitchFamily="34" charset="0"/>
              </a:rPr>
              <a:t>Center for Telehealth, MUSC, Charleston, SC; </a:t>
            </a:r>
            <a:r>
              <a:rPr lang="en-US" sz="3200" baseline="30000" dirty="0">
                <a:solidFill>
                  <a:prstClr val="black"/>
                </a:solidFill>
                <a:latin typeface="Arial" panose="020B0604020202020204" pitchFamily="34" charset="0"/>
                <a:cs typeface="Arial" panose="020B0604020202020204" pitchFamily="34" charset="0"/>
              </a:rPr>
              <a:t>3</a:t>
            </a:r>
            <a:r>
              <a:rPr lang="en-US" sz="3200" dirty="0">
                <a:solidFill>
                  <a:prstClr val="black"/>
                </a:solidFill>
                <a:latin typeface="Arial" panose="020B0604020202020204" pitchFamily="34" charset="0"/>
                <a:cs typeface="Arial" panose="020B0604020202020204" pitchFamily="34" charset="0"/>
              </a:rPr>
              <a:t>College of Medicine, MUSC, Charleston, SC</a:t>
            </a:r>
          </a:p>
        </p:txBody>
      </p:sp>
      <p:sp>
        <p:nvSpPr>
          <p:cNvPr id="21" name="Rectangle 20">
            <a:extLst>
              <a:ext uri="{FF2B5EF4-FFF2-40B4-BE49-F238E27FC236}">
                <a16:creationId xmlns:a16="http://schemas.microsoft.com/office/drawing/2014/main" id="{678733BE-059C-47B7-9415-5ADF2F3024F1}"/>
              </a:ext>
            </a:extLst>
          </p:cNvPr>
          <p:cNvSpPr/>
          <p:nvPr/>
        </p:nvSpPr>
        <p:spPr>
          <a:xfrm>
            <a:off x="0" y="28928824"/>
            <a:ext cx="49377600" cy="3989576"/>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4706303" rtlCol="0" anchor="ctr"/>
          <a:lstStyle/>
          <a:p>
            <a:pPr algn="ctr"/>
            <a:endParaRPr lang="en-US" sz="3200" b="1" dirty="0">
              <a:solidFill>
                <a:schemeClr val="tx2">
                  <a:lumMod val="90000"/>
                  <a:lumOff val="10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CD35AB1B-0FF2-877E-41C6-014D415E1B58}"/>
              </a:ext>
            </a:extLst>
          </p:cNvPr>
          <p:cNvSpPr txBox="1"/>
          <p:nvPr/>
        </p:nvSpPr>
        <p:spPr>
          <a:xfrm>
            <a:off x="17739360" y="17068800"/>
            <a:ext cx="184731" cy="369332"/>
          </a:xfrm>
          <a:prstGeom prst="rect">
            <a:avLst/>
          </a:prstGeom>
          <a:noFill/>
        </p:spPr>
        <p:txBody>
          <a:bodyPr wrap="none" rtlCol="0">
            <a:spAutoFit/>
          </a:bodyPr>
          <a:lstStyle/>
          <a:p>
            <a:endParaRPr lang="en-US" dirty="0"/>
          </a:p>
        </p:txBody>
      </p:sp>
      <p:pic>
        <p:nvPicPr>
          <p:cNvPr id="3" name="Picture 2" descr="A black and white logo&#10;&#10;AI-generated content may be incorrect.">
            <a:extLst>
              <a:ext uri="{FF2B5EF4-FFF2-40B4-BE49-F238E27FC236}">
                <a16:creationId xmlns:a16="http://schemas.microsoft.com/office/drawing/2014/main" id="{E4F726C1-EF67-82A5-5929-376D3291B24F}"/>
              </a:ext>
            </a:extLst>
          </p:cNvPr>
          <p:cNvPicPr>
            <a:picLocks noChangeAspect="1"/>
          </p:cNvPicPr>
          <p:nvPr/>
        </p:nvPicPr>
        <p:blipFill>
          <a:blip r:embed="rId3"/>
          <a:stretch>
            <a:fillRect/>
          </a:stretch>
        </p:blipFill>
        <p:spPr>
          <a:xfrm>
            <a:off x="41935068" y="28928824"/>
            <a:ext cx="7104280" cy="3717906"/>
          </a:xfrm>
          <a:prstGeom prst="rect">
            <a:avLst/>
          </a:prstGeom>
        </p:spPr>
      </p:pic>
      <p:pic>
        <p:nvPicPr>
          <p:cNvPr id="5" name="Picture 4">
            <a:extLst>
              <a:ext uri="{FF2B5EF4-FFF2-40B4-BE49-F238E27FC236}">
                <a16:creationId xmlns:a16="http://schemas.microsoft.com/office/drawing/2014/main" id="{27BC5C26-B440-4773-B1EC-E787FAC85FE7}"/>
              </a:ext>
            </a:extLst>
          </p:cNvPr>
          <p:cNvPicPr>
            <a:picLocks noChangeAspect="1"/>
          </p:cNvPicPr>
          <p:nvPr/>
        </p:nvPicPr>
        <p:blipFill>
          <a:blip r:embed="rId4"/>
          <a:stretch>
            <a:fillRect/>
          </a:stretch>
        </p:blipFill>
        <p:spPr>
          <a:xfrm>
            <a:off x="1590451" y="178207"/>
            <a:ext cx="4020604" cy="4020604"/>
          </a:xfrm>
          <a:prstGeom prst="rect">
            <a:avLst/>
          </a:prstGeom>
        </p:spPr>
      </p:pic>
      <p:sp>
        <p:nvSpPr>
          <p:cNvPr id="20" name="TextBox 19">
            <a:extLst>
              <a:ext uri="{FF2B5EF4-FFF2-40B4-BE49-F238E27FC236}">
                <a16:creationId xmlns:a16="http://schemas.microsoft.com/office/drawing/2014/main" id="{A71909FF-AD36-AC5F-70F7-19FEB32A4C65}"/>
              </a:ext>
            </a:extLst>
          </p:cNvPr>
          <p:cNvSpPr txBox="1"/>
          <p:nvPr/>
        </p:nvSpPr>
        <p:spPr>
          <a:xfrm>
            <a:off x="13411990" y="29482358"/>
            <a:ext cx="22553620" cy="3046988"/>
          </a:xfrm>
          <a:prstGeom prst="rect">
            <a:avLst/>
          </a:prstGeom>
          <a:noFill/>
        </p:spPr>
        <p:txBody>
          <a:bodyPr wrap="square" rtlCol="0">
            <a:spAutoFit/>
          </a:bodyPr>
          <a:lstStyle/>
          <a:p>
            <a:pPr algn="ctr"/>
            <a:r>
              <a:rPr lang="en-US" sz="3200" i="1" dirty="0">
                <a:solidFill>
                  <a:prstClr val="black"/>
                </a:solidFill>
                <a:latin typeface="Arial" panose="020B0604020202020204" pitchFamily="34" charset="0"/>
                <a:cs typeface="Arial" panose="020B0604020202020204" pitchFamily="34" charset="0"/>
              </a:rPr>
              <a:t>This poster is supported by the Health Resources and Services Administration (HRSA) of the U.S. Department of Health and Human Services (HHS) as part of  the Telehealth Center of Excellence Award (U66RH31458) totaling $4,250,000 with 100 percent funded by HRSA/HHS. The contents are those of the author(s) and do not necessarily represent the official views of, nor an endorsement, by HRSA/HHS, or the U.S. Government.</a:t>
            </a:r>
          </a:p>
          <a:p>
            <a:pPr algn="ctr"/>
            <a:endParaRPr lang="en-US" sz="3200" i="1" dirty="0">
              <a:solidFill>
                <a:prstClr val="black"/>
              </a:solidFill>
              <a:latin typeface="Arial" panose="020B0604020202020204" pitchFamily="34" charset="0"/>
              <a:cs typeface="Arial" panose="020B0604020202020204" pitchFamily="34" charset="0"/>
            </a:endParaRPr>
          </a:p>
          <a:p>
            <a:pPr algn="ctr"/>
            <a:r>
              <a:rPr lang="en-US" sz="3200" b="1" dirty="0">
                <a:solidFill>
                  <a:schemeClr val="tx2"/>
                </a:solidFill>
                <a:latin typeface="Arial" panose="020B0604020202020204" pitchFamily="34" charset="0"/>
                <a:cs typeface="Arial" panose="020B0604020202020204" pitchFamily="34" charset="0"/>
              </a:rPr>
              <a:t>Questions? Please reach out to Caitlin Koob at </a:t>
            </a:r>
            <a:r>
              <a:rPr lang="en-US" sz="3200" b="1" dirty="0">
                <a:solidFill>
                  <a:schemeClr val="tx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cak240@musc.edu</a:t>
            </a:r>
            <a:r>
              <a:rPr lang="en-US" sz="3200" b="1" dirty="0">
                <a:solidFill>
                  <a:schemeClr val="tx2"/>
                </a:solidFill>
                <a:latin typeface="Arial" panose="020B0604020202020204" pitchFamily="34" charset="0"/>
                <a:cs typeface="Arial" panose="020B0604020202020204" pitchFamily="34" charset="0"/>
              </a:rPr>
              <a:t>.</a:t>
            </a:r>
          </a:p>
        </p:txBody>
      </p:sp>
      <p:graphicFrame>
        <p:nvGraphicFramePr>
          <p:cNvPr id="25" name="Table 24">
            <a:extLst>
              <a:ext uri="{FF2B5EF4-FFF2-40B4-BE49-F238E27FC236}">
                <a16:creationId xmlns:a16="http://schemas.microsoft.com/office/drawing/2014/main" id="{0634203B-6E2F-28D8-A12D-512FD7993E12}"/>
              </a:ext>
            </a:extLst>
          </p:cNvPr>
          <p:cNvGraphicFramePr>
            <a:graphicFrameLocks noGrp="1"/>
          </p:cNvGraphicFramePr>
          <p:nvPr>
            <p:extLst>
              <p:ext uri="{D42A27DB-BD31-4B8C-83A1-F6EECF244321}">
                <p14:modId xmlns:p14="http://schemas.microsoft.com/office/powerpoint/2010/main" val="580309048"/>
              </p:ext>
            </p:extLst>
          </p:nvPr>
        </p:nvGraphicFramePr>
        <p:xfrm>
          <a:off x="15819441" y="4923621"/>
          <a:ext cx="18584129" cy="23071156"/>
        </p:xfrm>
        <a:graphic>
          <a:graphicData uri="http://schemas.openxmlformats.org/drawingml/2006/table">
            <a:tbl>
              <a:tblPr firstRow="1" bandRow="1">
                <a:tableStyleId>{5C22544A-7EE6-4342-B048-85BDC9FD1C3A}</a:tableStyleId>
              </a:tblPr>
              <a:tblGrid>
                <a:gridCol w="18584129">
                  <a:extLst>
                    <a:ext uri="{9D8B030D-6E8A-4147-A177-3AD203B41FA5}">
                      <a16:colId xmlns:a16="http://schemas.microsoft.com/office/drawing/2014/main" val="2530967074"/>
                    </a:ext>
                  </a:extLst>
                </a:gridCol>
              </a:tblGrid>
              <a:tr h="1669134">
                <a:tc>
                  <a:txBody>
                    <a:bodyPr/>
                    <a:lstStyle/>
                    <a:p>
                      <a:pPr algn="ctr"/>
                      <a:endParaRPr lang="en-US" sz="4000" dirty="0">
                        <a:solidFill>
                          <a:schemeClr val="tx1"/>
                        </a:solidFill>
                        <a:latin typeface="Arial" panose="020B0604020202020204" pitchFamily="34" charset="0"/>
                        <a:cs typeface="Arial" panose="020B0604020202020204" pitchFamily="34" charset="0"/>
                      </a:endParaRPr>
                    </a:p>
                    <a:p>
                      <a:pPr algn="ctr"/>
                      <a:r>
                        <a:rPr lang="en-US" sz="4800" dirty="0">
                          <a:solidFill>
                            <a:schemeClr val="tx1"/>
                          </a:solidFill>
                          <a:latin typeface="Arial" panose="020B0604020202020204" pitchFamily="34" charset="0"/>
                          <a:cs typeface="Arial" panose="020B0604020202020204" pitchFamily="34" charset="0"/>
                        </a:rPr>
                        <a:t>PRINCIPAL FINDINGS</a:t>
                      </a:r>
                    </a:p>
                  </a:txBody>
                  <a:tcPr anchor="ctr">
                    <a:solidFill>
                      <a:schemeClr val="tx2">
                        <a:lumMod val="25000"/>
                        <a:lumOff val="75000"/>
                      </a:schemeClr>
                    </a:solidFill>
                  </a:tcPr>
                </a:tc>
                <a:extLst>
                  <a:ext uri="{0D108BD9-81ED-4DB2-BD59-A6C34878D82A}">
                    <a16:rowId xmlns:a16="http://schemas.microsoft.com/office/drawing/2014/main" val="825309401"/>
                  </a:ext>
                </a:extLst>
              </a:tr>
              <a:tr h="21402022">
                <a:tc>
                  <a:txBody>
                    <a:bodyPr/>
                    <a:lstStyle/>
                    <a:p>
                      <a:pPr marL="571500" marR="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en-US" sz="4400" dirty="0">
                        <a:latin typeface="Arial" panose="020B0604020202020204" pitchFamily="34" charset="0"/>
                        <a:cs typeface="Arial" panose="020B0604020202020204" pitchFamily="34" charset="0"/>
                      </a:endParaRPr>
                    </a:p>
                    <a:p>
                      <a:pPr marL="571500" marR="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dirty="0">
                          <a:latin typeface="Arial" panose="020B0604020202020204" pitchFamily="34" charset="0"/>
                          <a:cs typeface="Arial" panose="020B0604020202020204" pitchFamily="34" charset="0"/>
                        </a:rPr>
                        <a:t>From January through June 2025, VRN provided support for </a:t>
                      </a:r>
                      <a:r>
                        <a:rPr lang="en-US" sz="4400" b="1" dirty="0">
                          <a:latin typeface="Arial" panose="020B0604020202020204" pitchFamily="34" charset="0"/>
                          <a:cs typeface="Arial" panose="020B0604020202020204" pitchFamily="34" charset="0"/>
                        </a:rPr>
                        <a:t>23,516 </a:t>
                      </a:r>
                      <a:r>
                        <a:rPr lang="en-US" sz="4400" b="0" dirty="0">
                          <a:latin typeface="Arial" panose="020B0604020202020204" pitchFamily="34" charset="0"/>
                          <a:cs typeface="Arial" panose="020B0604020202020204" pitchFamily="34" charset="0"/>
                        </a:rPr>
                        <a:t>admissions, including </a:t>
                      </a:r>
                      <a:r>
                        <a:rPr lang="en-US" sz="4400" b="1" dirty="0">
                          <a:latin typeface="Arial" panose="020B0604020202020204" pitchFamily="34" charset="0"/>
                          <a:cs typeface="Arial" panose="020B0604020202020204" pitchFamily="34" charset="0"/>
                        </a:rPr>
                        <a:t>58,793 tasks</a:t>
                      </a:r>
                    </a:p>
                    <a:p>
                      <a:pPr marL="571500" marR="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VRN supported </a:t>
                      </a:r>
                      <a:r>
                        <a:rPr lang="en-US" sz="4400" b="1" dirty="0">
                          <a:latin typeface="Arial" panose="020B0604020202020204" pitchFamily="34" charset="0"/>
                          <a:cs typeface="Arial" panose="020B0604020202020204" pitchFamily="34" charset="0"/>
                        </a:rPr>
                        <a:t>60.2% of total hospital admissions </a:t>
                      </a:r>
                      <a:r>
                        <a:rPr lang="en-US" sz="4400" b="0" dirty="0">
                          <a:latin typeface="Arial" panose="020B0604020202020204" pitchFamily="34" charset="0"/>
                          <a:cs typeface="Arial" panose="020B0604020202020204" pitchFamily="34" charset="0"/>
                        </a:rPr>
                        <a:t>in these units</a:t>
                      </a:r>
                    </a:p>
                    <a:p>
                      <a:pPr marL="2766060" marR="0" lvl="1"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Primarily supported admissions (65%), quality of care surveillance (18%), and discharges (17%)</a:t>
                      </a:r>
                    </a:p>
                    <a:p>
                      <a:pPr marL="2766060" marR="0" lvl="1"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1" dirty="0">
                          <a:latin typeface="Arial" panose="020B0604020202020204" pitchFamily="34" charset="0"/>
                          <a:cs typeface="Arial" panose="020B0604020202020204" pitchFamily="34" charset="0"/>
                        </a:rPr>
                        <a:t>Often provided multiple types of care within one visit</a:t>
                      </a:r>
                    </a:p>
                    <a:p>
                      <a:pPr marL="571500" marR="0" lvl="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Over the 6-month period, the amount of VRN support provided, assuming standard 2,080 work hours per FT/year and 80% productivity, would </a:t>
                      </a:r>
                      <a:r>
                        <a:rPr lang="en-US" sz="4400" b="1" dirty="0">
                          <a:latin typeface="Arial" panose="020B0604020202020204" pitchFamily="34" charset="0"/>
                          <a:cs typeface="Arial" panose="020B0604020202020204" pitchFamily="34" charset="0"/>
                        </a:rPr>
                        <a:t>require 10.2 full-time nurses</a:t>
                      </a:r>
                    </a:p>
                    <a:p>
                      <a:pPr marL="571500" marR="0" lvl="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Across service types, </a:t>
                      </a:r>
                      <a:r>
                        <a:rPr lang="en-US" sz="4400" b="1" dirty="0">
                          <a:latin typeface="Arial" panose="020B0604020202020204" pitchFamily="34" charset="0"/>
                          <a:cs typeface="Arial" panose="020B0604020202020204" pitchFamily="34" charset="0"/>
                        </a:rPr>
                        <a:t>visits lasted a mean of 36.8 minutes (SD = 27.0), </a:t>
                      </a:r>
                      <a:r>
                        <a:rPr lang="en-US" sz="4400" b="0" dirty="0">
                          <a:latin typeface="Arial" panose="020B0604020202020204" pitchFamily="34" charset="0"/>
                          <a:cs typeface="Arial" panose="020B0604020202020204" pitchFamily="34" charset="0"/>
                        </a:rPr>
                        <a:t>with longer visits time for admissions alone (M = 34.6, SD = 26.9) or 44.7 minutes when combined with care planning or education</a:t>
                      </a:r>
                    </a:p>
                    <a:p>
                      <a:pPr marL="571500" marR="0" lvl="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1" dirty="0">
                          <a:latin typeface="Arial" panose="020B0604020202020204" pitchFamily="34" charset="0"/>
                          <a:cs typeface="Arial" panose="020B0604020202020204" pitchFamily="34" charset="0"/>
                        </a:rPr>
                        <a:t>Quality of care </a:t>
                      </a:r>
                      <a:r>
                        <a:rPr lang="en-US" sz="4400" b="0" dirty="0">
                          <a:latin typeface="Arial" panose="020B0604020202020204" pitchFamily="34" charset="0"/>
                          <a:cs typeface="Arial" panose="020B0604020202020204" pitchFamily="34" charset="0"/>
                        </a:rPr>
                        <a:t>visits lasted a </a:t>
                      </a:r>
                      <a:r>
                        <a:rPr lang="en-US" sz="4400" b="1" dirty="0">
                          <a:latin typeface="Arial" panose="020B0604020202020204" pitchFamily="34" charset="0"/>
                          <a:cs typeface="Arial" panose="020B0604020202020204" pitchFamily="34" charset="0"/>
                        </a:rPr>
                        <a:t>mean</a:t>
                      </a:r>
                      <a:r>
                        <a:rPr lang="en-US" sz="4400" b="0" dirty="0">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of 9.3 minutes</a:t>
                      </a:r>
                      <a:r>
                        <a:rPr lang="en-US" sz="4400" b="0" dirty="0">
                          <a:latin typeface="Arial" panose="020B0604020202020204" pitchFamily="34" charset="0"/>
                          <a:cs typeface="Arial" panose="020B0604020202020204" pitchFamily="34" charset="0"/>
                        </a:rPr>
                        <a:t> (SD=6.5)</a:t>
                      </a:r>
                    </a:p>
                    <a:p>
                      <a:pPr marL="2766060" marR="0" lvl="1"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Or, 23.8 minutes when combined with education</a:t>
                      </a:r>
                    </a:p>
                    <a:p>
                      <a:pPr marL="571500" marR="0" lvl="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1" dirty="0">
                          <a:latin typeface="Arial" panose="020B0604020202020204" pitchFamily="34" charset="0"/>
                          <a:cs typeface="Arial" panose="020B0604020202020204" pitchFamily="34" charset="0"/>
                        </a:rPr>
                        <a:t>Discharge </a:t>
                      </a:r>
                      <a:r>
                        <a:rPr lang="en-US" sz="4400" b="0" dirty="0">
                          <a:latin typeface="Arial" panose="020B0604020202020204" pitchFamily="34" charset="0"/>
                          <a:cs typeface="Arial" panose="020B0604020202020204" pitchFamily="34" charset="0"/>
                        </a:rPr>
                        <a:t>visits lasted </a:t>
                      </a:r>
                      <a:r>
                        <a:rPr lang="en-US" sz="4400" b="1" dirty="0">
                          <a:latin typeface="Arial" panose="020B0604020202020204" pitchFamily="34" charset="0"/>
                          <a:cs typeface="Arial" panose="020B0604020202020204" pitchFamily="34" charset="0"/>
                        </a:rPr>
                        <a:t>a mean of 25.5 minutes </a:t>
                      </a:r>
                      <a:r>
                        <a:rPr lang="en-US" sz="4400" b="0" dirty="0">
                          <a:latin typeface="Arial" panose="020B0604020202020204" pitchFamily="34" charset="0"/>
                          <a:cs typeface="Arial" panose="020B0604020202020204" pitchFamily="34" charset="0"/>
                        </a:rPr>
                        <a:t>(SD=12.3)</a:t>
                      </a:r>
                    </a:p>
                    <a:p>
                      <a:pPr marL="2766060" marR="0" lvl="1"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0" u="none" dirty="0">
                          <a:latin typeface="Arial" panose="020B0604020202020204" pitchFamily="34" charset="0"/>
                          <a:cs typeface="Arial" panose="020B0604020202020204" pitchFamily="34" charset="0"/>
                        </a:rPr>
                        <a:t>Or,</a:t>
                      </a:r>
                      <a:r>
                        <a:rPr lang="en-US" sz="4400" b="0" dirty="0">
                          <a:latin typeface="Arial" panose="020B0604020202020204" pitchFamily="34" charset="0"/>
                          <a:cs typeface="Arial" panose="020B0604020202020204" pitchFamily="34" charset="0"/>
                        </a:rPr>
                        <a:t> 23.0 minutes when combined with education</a:t>
                      </a:r>
                    </a:p>
                    <a:p>
                      <a:pPr marL="571500" marR="0" lvl="0" indent="-571500" algn="l" defTabSz="329184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4400" b="1" dirty="0">
                          <a:latin typeface="Arial" panose="020B0604020202020204" pitchFamily="34" charset="0"/>
                          <a:cs typeface="Arial" panose="020B0604020202020204" pitchFamily="34" charset="0"/>
                        </a:rPr>
                        <a:t>61.8% of discharges occurred in &lt;3 hours </a:t>
                      </a:r>
                      <a:r>
                        <a:rPr lang="en-US" sz="4400" b="0" dirty="0">
                          <a:latin typeface="Arial" panose="020B0604020202020204" pitchFamily="34" charset="0"/>
                          <a:cs typeface="Arial" panose="020B0604020202020204" pitchFamily="34" charset="0"/>
                        </a:rPr>
                        <a:t>from time of discharge order with VRN support</a:t>
                      </a:r>
                    </a:p>
                    <a:p>
                      <a:pPr marL="2766060" marR="0" lvl="1" indent="-571500" algn="l" defTabSz="32918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4400" b="0" dirty="0">
                          <a:latin typeface="Arial" panose="020B0604020202020204" pitchFamily="34" charset="0"/>
                          <a:cs typeface="Arial" panose="020B0604020202020204" pitchFamily="34" charset="0"/>
                        </a:rPr>
                        <a:t>Indicates an opportunity to impact throughput metrics and contribute to its financial viability</a:t>
                      </a:r>
                    </a:p>
                  </a:txBody>
                  <a:tcPr/>
                </a:tc>
                <a:extLst>
                  <a:ext uri="{0D108BD9-81ED-4DB2-BD59-A6C34878D82A}">
                    <a16:rowId xmlns:a16="http://schemas.microsoft.com/office/drawing/2014/main" val="2868381604"/>
                  </a:ext>
                </a:extLst>
              </a:tr>
            </a:tbl>
          </a:graphicData>
        </a:graphic>
      </p:graphicFrame>
      <p:sp>
        <p:nvSpPr>
          <p:cNvPr id="27" name="Rectangle 26">
            <a:extLst>
              <a:ext uri="{FF2B5EF4-FFF2-40B4-BE49-F238E27FC236}">
                <a16:creationId xmlns:a16="http://schemas.microsoft.com/office/drawing/2014/main" id="{F6003628-FD52-F68C-123D-8F77C8EB95A1}"/>
              </a:ext>
            </a:extLst>
          </p:cNvPr>
          <p:cNvSpPr/>
          <p:nvPr/>
        </p:nvSpPr>
        <p:spPr>
          <a:xfrm>
            <a:off x="35248978" y="4923622"/>
            <a:ext cx="12965267" cy="12514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08610" tIns="540068" rIns="308610" rtlCol="0" anchor="t" anchorCtr="0"/>
          <a:lstStyle/>
          <a:p>
            <a:pPr algn="ctr">
              <a:spcBef>
                <a:spcPts val="533"/>
              </a:spcBef>
              <a:spcAft>
                <a:spcPts val="533"/>
              </a:spcAft>
            </a:pPr>
            <a:r>
              <a:rPr lang="en-US" sz="4400" b="1" dirty="0">
                <a:solidFill>
                  <a:prstClr val="black"/>
                </a:solidFill>
                <a:latin typeface="Arial" panose="020B0604020202020204" pitchFamily="34" charset="0"/>
                <a:cs typeface="Arial" panose="020B0604020202020204" pitchFamily="34" charset="0"/>
              </a:rPr>
              <a:t>IMPLICATIONS FOR POLICY &amp; PRACTICE</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Our findings illustrate the need to evaluate the system-level impact of VRN on a myriad of quality, workforce, and financial metrics</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Ongoing effects may consider:</a:t>
            </a:r>
          </a:p>
          <a:p>
            <a:pPr marL="914412" lvl="1"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Prioritizing the VRN queue to measure specific outcomes (e.g., timeliness of discharge)</a:t>
            </a:r>
          </a:p>
          <a:p>
            <a:pPr marL="914412" lvl="1"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Examine the impact of VRN support on nursing workload</a:t>
            </a:r>
          </a:p>
          <a:p>
            <a:pPr marL="914412" lvl="1"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Evaluate the cost-effectiveness of VRN in improving nursing-sensitive quality measures and throughput</a:t>
            </a:r>
          </a:p>
          <a:p>
            <a:pPr marL="914412" lvl="1"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Evaluate return on investment related to improved nursing retention and reduced turnover</a:t>
            </a:r>
          </a:p>
        </p:txBody>
      </p:sp>
      <p:sp>
        <p:nvSpPr>
          <p:cNvPr id="2" name="Rectangle 1">
            <a:extLst>
              <a:ext uri="{FF2B5EF4-FFF2-40B4-BE49-F238E27FC236}">
                <a16:creationId xmlns:a16="http://schemas.microsoft.com/office/drawing/2014/main" id="{41448084-B10F-EF02-B8F3-5CA1E51DE8BD}"/>
              </a:ext>
            </a:extLst>
          </p:cNvPr>
          <p:cNvSpPr/>
          <p:nvPr/>
        </p:nvSpPr>
        <p:spPr>
          <a:xfrm>
            <a:off x="35248978" y="17983200"/>
            <a:ext cx="12965267" cy="100115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08610" tIns="540068" rIns="308610" rtlCol="0" anchor="t" anchorCtr="0"/>
          <a:lstStyle/>
          <a:p>
            <a:pPr algn="ctr">
              <a:spcBef>
                <a:spcPts val="533"/>
              </a:spcBef>
              <a:spcAft>
                <a:spcPts val="533"/>
              </a:spcAft>
            </a:pPr>
            <a:r>
              <a:rPr lang="en-US" sz="4400" b="1" dirty="0">
                <a:solidFill>
                  <a:prstClr val="black"/>
                </a:solidFill>
                <a:latin typeface="Arial" panose="020B0604020202020204" pitchFamily="34" charset="0"/>
                <a:cs typeface="Arial" panose="020B0604020202020204" pitchFamily="34" charset="0"/>
              </a:rPr>
              <a:t>CONCLUSIONS</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VRN programs were largely developed for operational and workforce support</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While these programs effectively offset time-consuming tasks and are evolving nationally, </a:t>
            </a:r>
            <a:r>
              <a:rPr lang="en-US" sz="4300" b="1" kern="0" dirty="0">
                <a:solidFill>
                  <a:srgbClr val="000000"/>
                </a:solidFill>
                <a:latin typeface="Arial" panose="020B0604020202020204" pitchFamily="34" charset="0"/>
                <a:ea typeface="Times New Roman" panose="02020603050405020304" pitchFamily="18" charset="0"/>
                <a:cs typeface="Arial" panose="020B0604020202020204" pitchFamily="34" charset="0"/>
              </a:rPr>
              <a:t>metrics are needed to manage VRN teams and increase healthcare efficiency</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This work provides a baseline understanding of VRN support allocation within one health system</a:t>
            </a:r>
          </a:p>
          <a:p>
            <a:pPr marL="457212" indent="-457212">
              <a:spcBef>
                <a:spcPts val="1133"/>
              </a:spcBef>
              <a:spcAft>
                <a:spcPts val="1133"/>
              </a:spcAft>
              <a:buFont typeface="Arial" panose="020B0604020202020204" pitchFamily="34" charset="0"/>
              <a:buChar char="•"/>
            </a:pPr>
            <a:r>
              <a:rPr lang="en-US" sz="43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Further research is needed to understand the multi-level impact of this VRN model on patient, provider, and systems outcomes</a:t>
            </a:r>
          </a:p>
        </p:txBody>
      </p:sp>
    </p:spTree>
    <p:extLst>
      <p:ext uri="{BB962C8B-B14F-4D97-AF65-F5344CB8AC3E}">
        <p14:creationId xmlns:p14="http://schemas.microsoft.com/office/powerpoint/2010/main" val="14482838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6879</TotalTime>
  <Words>871</Words>
  <Application>Microsoft Macintosh PowerPoint</Application>
  <PresentationFormat>Custom</PresentationFormat>
  <Paragraphs>59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Koob, Caitlin</dc:creator>
  <cp:lastModifiedBy>Caitlin Koob</cp:lastModifiedBy>
  <cp:revision>18</cp:revision>
  <cp:lastPrinted>2025-01-16T14:47:41Z</cp:lastPrinted>
  <dcterms:created xsi:type="dcterms:W3CDTF">2024-09-25T15:05:35Z</dcterms:created>
  <dcterms:modified xsi:type="dcterms:W3CDTF">2026-04-17T16:29:52Z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885231159</vt:i4>
  </property>
  <property fmtid="{D5CDD505-2E9C-101B-9397-08002B2CF9AE}" pid="3" name="_NewReviewCycle">
    <vt:lpwstr/>
  </property>
  <property fmtid="{D5CDD505-2E9C-101B-9397-08002B2CF9AE}" pid="4" name="_EmailSubject">
    <vt:lpwstr>MUSC COE ATA Presentations for Review</vt:lpwstr>
  </property>
  <property fmtid="{D5CDD505-2E9C-101B-9397-08002B2CF9AE}" pid="5" name="_AuthorEmail">
    <vt:lpwstr>dorio@musc.edu</vt:lpwstr>
  </property>
  <property fmtid="{D5CDD505-2E9C-101B-9397-08002B2CF9AE}" pid="6" name="_AuthorEmailDisplayName">
    <vt:lpwstr>D'orio, Samantha</vt:lpwstr>
  </property>
</Properties>
</file>