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74" r:id="rId2"/>
  </p:sldIdLst>
  <p:sldSz cx="493776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B476894-E7DA-C7B9-27F9-FBFC1728543E}" name="HRSA/OAT" initials="TT" userId="HRSA/OAT"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4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60" autoAdjust="0"/>
    <p:restoredTop sz="94635"/>
  </p:normalViewPr>
  <p:slideViewPr>
    <p:cSldViewPr snapToGrid="0">
      <p:cViewPr>
        <p:scale>
          <a:sx n="14" d="100"/>
          <a:sy n="14" d="100"/>
        </p:scale>
        <p:origin x="2056" y="1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993044-3592-AE45-BFA2-F8D541B6C01E}" type="datetimeFigureOut">
              <a:rPr lang="en-US" smtClean="0"/>
              <a:t>4/17/26</a:t>
            </a:fld>
            <a:endParaRPr lang="en-US"/>
          </a:p>
        </p:txBody>
      </p:sp>
      <p:sp>
        <p:nvSpPr>
          <p:cNvPr id="4" name="Slide Image Placeholder 3"/>
          <p:cNvSpPr>
            <a:spLocks noGrp="1" noRot="1" noChangeAspect="1"/>
          </p:cNvSpPr>
          <p:nvPr>
            <p:ph type="sldImg" idx="2"/>
          </p:nvPr>
        </p:nvSpPr>
        <p:spPr>
          <a:xfrm>
            <a:off x="1114425" y="1143000"/>
            <a:ext cx="46291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A54CD1-0243-F447-9B83-94D03ACBB930}" type="slidenum">
              <a:rPr lang="en-US" smtClean="0"/>
              <a:t>‹#›</a:t>
            </a:fld>
            <a:endParaRPr lang="en-US"/>
          </a:p>
        </p:txBody>
      </p:sp>
    </p:spTree>
    <p:extLst>
      <p:ext uri="{BB962C8B-B14F-4D97-AF65-F5344CB8AC3E}">
        <p14:creationId xmlns:p14="http://schemas.microsoft.com/office/powerpoint/2010/main" val="3489172150"/>
      </p:ext>
    </p:extLst>
  </p:cSld>
  <p:clrMap bg1="lt1" tx1="dk1" bg2="lt2" tx2="dk2" accent1="accent1" accent2="accent2" accent3="accent3" accent4="accent4" accent5="accent5" accent6="accent6" hlink="hlink" folHlink="folHlink"/>
  <p:notesStyle>
    <a:lvl1pPr marL="0" algn="l" defTabSz="3950208" rtl="0" eaLnBrk="1" latinLnBrk="0" hangingPunct="1">
      <a:defRPr sz="5184" kern="1200">
        <a:solidFill>
          <a:schemeClr val="tx1"/>
        </a:solidFill>
        <a:latin typeface="+mn-lt"/>
        <a:ea typeface="+mn-ea"/>
        <a:cs typeface="+mn-cs"/>
      </a:defRPr>
    </a:lvl1pPr>
    <a:lvl2pPr marL="1975104" algn="l" defTabSz="3950208" rtl="0" eaLnBrk="1" latinLnBrk="0" hangingPunct="1">
      <a:defRPr sz="5184" kern="1200">
        <a:solidFill>
          <a:schemeClr val="tx1"/>
        </a:solidFill>
        <a:latin typeface="+mn-lt"/>
        <a:ea typeface="+mn-ea"/>
        <a:cs typeface="+mn-cs"/>
      </a:defRPr>
    </a:lvl2pPr>
    <a:lvl3pPr marL="3950208" algn="l" defTabSz="3950208" rtl="0" eaLnBrk="1" latinLnBrk="0" hangingPunct="1">
      <a:defRPr sz="5184" kern="1200">
        <a:solidFill>
          <a:schemeClr val="tx1"/>
        </a:solidFill>
        <a:latin typeface="+mn-lt"/>
        <a:ea typeface="+mn-ea"/>
        <a:cs typeface="+mn-cs"/>
      </a:defRPr>
    </a:lvl3pPr>
    <a:lvl4pPr marL="5925312" algn="l" defTabSz="3950208" rtl="0" eaLnBrk="1" latinLnBrk="0" hangingPunct="1">
      <a:defRPr sz="5184" kern="1200">
        <a:solidFill>
          <a:schemeClr val="tx1"/>
        </a:solidFill>
        <a:latin typeface="+mn-lt"/>
        <a:ea typeface="+mn-ea"/>
        <a:cs typeface="+mn-cs"/>
      </a:defRPr>
    </a:lvl4pPr>
    <a:lvl5pPr marL="7900416" algn="l" defTabSz="3950208" rtl="0" eaLnBrk="1" latinLnBrk="0" hangingPunct="1">
      <a:defRPr sz="5184" kern="1200">
        <a:solidFill>
          <a:schemeClr val="tx1"/>
        </a:solidFill>
        <a:latin typeface="+mn-lt"/>
        <a:ea typeface="+mn-ea"/>
        <a:cs typeface="+mn-cs"/>
      </a:defRPr>
    </a:lvl5pPr>
    <a:lvl6pPr marL="9875520" algn="l" defTabSz="3950208" rtl="0" eaLnBrk="1" latinLnBrk="0" hangingPunct="1">
      <a:defRPr sz="5184" kern="1200">
        <a:solidFill>
          <a:schemeClr val="tx1"/>
        </a:solidFill>
        <a:latin typeface="+mn-lt"/>
        <a:ea typeface="+mn-ea"/>
        <a:cs typeface="+mn-cs"/>
      </a:defRPr>
    </a:lvl6pPr>
    <a:lvl7pPr marL="11850624" algn="l" defTabSz="3950208" rtl="0" eaLnBrk="1" latinLnBrk="0" hangingPunct="1">
      <a:defRPr sz="5184" kern="1200">
        <a:solidFill>
          <a:schemeClr val="tx1"/>
        </a:solidFill>
        <a:latin typeface="+mn-lt"/>
        <a:ea typeface="+mn-ea"/>
        <a:cs typeface="+mn-cs"/>
      </a:defRPr>
    </a:lvl7pPr>
    <a:lvl8pPr marL="13825728" algn="l" defTabSz="3950208" rtl="0" eaLnBrk="1" latinLnBrk="0" hangingPunct="1">
      <a:defRPr sz="5184" kern="1200">
        <a:solidFill>
          <a:schemeClr val="tx1"/>
        </a:solidFill>
        <a:latin typeface="+mn-lt"/>
        <a:ea typeface="+mn-ea"/>
        <a:cs typeface="+mn-cs"/>
      </a:defRPr>
    </a:lvl8pPr>
    <a:lvl9pPr marL="15800832" algn="l" defTabSz="3950208" rtl="0" eaLnBrk="1" latinLnBrk="0" hangingPunct="1">
      <a:defRPr sz="518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14425" y="1143000"/>
            <a:ext cx="4629150" cy="3086100"/>
          </a:xfrm>
        </p:spPr>
      </p:sp>
      <p:sp>
        <p:nvSpPr>
          <p:cNvPr id="3" name="Notes Placeholder 2"/>
          <p:cNvSpPr>
            <a:spLocks noGrp="1"/>
          </p:cNvSpPr>
          <p:nvPr>
            <p:ph type="body" idx="1"/>
          </p:nvPr>
        </p:nvSpPr>
        <p:spPr/>
        <p:txBody>
          <a:bodyPr/>
          <a:lstStyle/>
          <a:p>
            <a:r>
              <a:rPr lang="en-US" dirty="0"/>
              <a:t>Notes:</a:t>
            </a:r>
          </a:p>
          <a:p>
            <a:pPr marL="171450" indent="-171450">
              <a:buFont typeface="Arial" panose="020B0604020202020204" pitchFamily="34" charset="0"/>
              <a:buChar char="•"/>
            </a:pPr>
            <a:r>
              <a:rPr lang="en-US" dirty="0"/>
              <a:t>In </a:t>
            </a:r>
            <a:r>
              <a:rPr lang="en-US" dirty="0" err="1"/>
              <a:t>Powerpoint</a:t>
            </a:r>
            <a:r>
              <a:rPr lang="en-US" dirty="0"/>
              <a:t>, click View &gt; Guides</a:t>
            </a:r>
          </a:p>
          <a:p>
            <a:pPr marL="171450" indent="-171450">
              <a:buFont typeface="Arial" panose="020B0604020202020204" pitchFamily="34" charset="0"/>
              <a:buChar char="•"/>
            </a:pPr>
            <a:r>
              <a:rPr lang="en-US" dirty="0"/>
              <a:t>Keep text within gutter guides.</a:t>
            </a:r>
          </a:p>
          <a:p>
            <a:pPr marL="171450" indent="-171450">
              <a:buFont typeface="Arial" panose="020B0604020202020204" pitchFamily="34" charset="0"/>
              <a:buChar char="•"/>
            </a:pPr>
            <a:r>
              <a:rPr lang="en-US" dirty="0"/>
              <a:t>Author list: Don’t split names onto two lines (e.g., “Jimmy [break] Smith”). If that happens, use a new line, unless you need the space. </a:t>
            </a:r>
            <a:r>
              <a:rPr lang="en-US" b="1" dirty="0"/>
              <a:t>Bold the first names of anybody who’s presenting</a:t>
            </a:r>
            <a:r>
              <a:rPr lang="en-US" dirty="0"/>
              <a:t> in person.</a:t>
            </a:r>
          </a:p>
          <a:p>
            <a:pPr marL="171450" indent="-171450">
              <a:buFont typeface="Arial" panose="020B0604020202020204" pitchFamily="34" charset="0"/>
              <a:buChar char="•"/>
            </a:pPr>
            <a:r>
              <a:rPr lang="en-US" dirty="0"/>
              <a:t>Intro/methods/result: </a:t>
            </a:r>
            <a:r>
              <a:rPr lang="en-US" b="1" dirty="0"/>
              <a:t>Do not drop below font size 28</a:t>
            </a:r>
            <a:r>
              <a:rPr lang="en-US" dirty="0"/>
              <a:t>, but if you have extra space, jack up the font size until the space is full.</a:t>
            </a:r>
          </a:p>
          <a:p>
            <a:pPr marL="171450" indent="-171450">
              <a:buFont typeface="Arial" panose="020B0604020202020204" pitchFamily="34" charset="0"/>
              <a:buChar char="•"/>
            </a:pPr>
            <a:r>
              <a:rPr lang="en-US" dirty="0"/>
              <a:t>Do not use color in the sidebars except in graphs/figures. It’ll pull attention from the center and slow interpretation for passersby.</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6C2670-3342-473C-969D-FDFF399F205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66516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03320" y="5387342"/>
            <a:ext cx="4197096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6172200" y="17289782"/>
            <a:ext cx="370332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21CF23-FF9F-8846-961B-57A007640935}" type="datetimeFigureOut">
              <a:rPr lang="en-US" smtClean="0"/>
              <a:t>4/17/26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2E9D0C-8835-4E4C-A0A7-76806B116BC9}" type="slidenum">
              <a:rPr lang="en-US" smtClean="0"/>
              <a:t>‹#›</a:t>
            </a:fld>
            <a:endParaRPr lang="en-US"/>
          </a:p>
        </p:txBody>
      </p:sp>
    </p:spTree>
    <p:extLst>
      <p:ext uri="{BB962C8B-B14F-4D97-AF65-F5344CB8AC3E}">
        <p14:creationId xmlns:p14="http://schemas.microsoft.com/office/powerpoint/2010/main" val="950388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21CF23-FF9F-8846-961B-57A007640935}" type="datetimeFigureOut">
              <a:rPr lang="en-US" smtClean="0"/>
              <a:t>4/17/26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2E9D0C-8835-4E4C-A0A7-76806B116BC9}" type="slidenum">
              <a:rPr lang="en-US" smtClean="0"/>
              <a:t>‹#›</a:t>
            </a:fld>
            <a:endParaRPr lang="en-US"/>
          </a:p>
        </p:txBody>
      </p:sp>
    </p:spTree>
    <p:extLst>
      <p:ext uri="{BB962C8B-B14F-4D97-AF65-F5344CB8AC3E}">
        <p14:creationId xmlns:p14="http://schemas.microsoft.com/office/powerpoint/2010/main" val="617270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335848" y="1752600"/>
            <a:ext cx="10647045"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394713" y="1752600"/>
            <a:ext cx="31323915"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21CF23-FF9F-8846-961B-57A007640935}" type="datetimeFigureOut">
              <a:rPr lang="en-US" smtClean="0"/>
              <a:t>4/17/26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2E9D0C-8835-4E4C-A0A7-76806B116BC9}" type="slidenum">
              <a:rPr lang="en-US" smtClean="0"/>
              <a:t>‹#›</a:t>
            </a:fld>
            <a:endParaRPr lang="en-US"/>
          </a:p>
        </p:txBody>
      </p:sp>
    </p:spTree>
    <p:extLst>
      <p:ext uri="{BB962C8B-B14F-4D97-AF65-F5344CB8AC3E}">
        <p14:creationId xmlns:p14="http://schemas.microsoft.com/office/powerpoint/2010/main" val="546994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21CF23-FF9F-8846-961B-57A007640935}" type="datetimeFigureOut">
              <a:rPr lang="en-US" smtClean="0"/>
              <a:t>4/17/26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2E9D0C-8835-4E4C-A0A7-76806B116BC9}" type="slidenum">
              <a:rPr lang="en-US" smtClean="0"/>
              <a:t>‹#›</a:t>
            </a:fld>
            <a:endParaRPr lang="en-US"/>
          </a:p>
        </p:txBody>
      </p:sp>
    </p:spTree>
    <p:extLst>
      <p:ext uri="{BB962C8B-B14F-4D97-AF65-F5344CB8AC3E}">
        <p14:creationId xmlns:p14="http://schemas.microsoft.com/office/powerpoint/2010/main" val="1411083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68995" y="8206749"/>
            <a:ext cx="4258818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3368995" y="22029429"/>
            <a:ext cx="42588180" cy="7200898"/>
          </a:xfrm>
        </p:spPr>
        <p:txBody>
          <a:bodyPr/>
          <a:lstStyle>
            <a:lvl1pPr marL="0" indent="0">
              <a:buNone/>
              <a:defRPr sz="11520">
                <a:solidFill>
                  <a:schemeClr val="tx1">
                    <a:tint val="82000"/>
                  </a:schemeClr>
                </a:solidFill>
              </a:defRPr>
            </a:lvl1pPr>
            <a:lvl2pPr marL="2194560" indent="0">
              <a:buNone/>
              <a:defRPr sz="9600">
                <a:solidFill>
                  <a:schemeClr val="tx1">
                    <a:tint val="82000"/>
                  </a:schemeClr>
                </a:solidFill>
              </a:defRPr>
            </a:lvl2pPr>
            <a:lvl3pPr marL="4389120" indent="0">
              <a:buNone/>
              <a:defRPr sz="8640">
                <a:solidFill>
                  <a:schemeClr val="tx1">
                    <a:tint val="82000"/>
                  </a:schemeClr>
                </a:solidFill>
              </a:defRPr>
            </a:lvl3pPr>
            <a:lvl4pPr marL="6583680" indent="0">
              <a:buNone/>
              <a:defRPr sz="7680">
                <a:solidFill>
                  <a:schemeClr val="tx1">
                    <a:tint val="82000"/>
                  </a:schemeClr>
                </a:solidFill>
              </a:defRPr>
            </a:lvl4pPr>
            <a:lvl5pPr marL="8778240" indent="0">
              <a:buNone/>
              <a:defRPr sz="7680">
                <a:solidFill>
                  <a:schemeClr val="tx1">
                    <a:tint val="82000"/>
                  </a:schemeClr>
                </a:solidFill>
              </a:defRPr>
            </a:lvl5pPr>
            <a:lvl6pPr marL="10972800" indent="0">
              <a:buNone/>
              <a:defRPr sz="7680">
                <a:solidFill>
                  <a:schemeClr val="tx1">
                    <a:tint val="82000"/>
                  </a:schemeClr>
                </a:solidFill>
              </a:defRPr>
            </a:lvl6pPr>
            <a:lvl7pPr marL="13167360" indent="0">
              <a:buNone/>
              <a:defRPr sz="7680">
                <a:solidFill>
                  <a:schemeClr val="tx1">
                    <a:tint val="82000"/>
                  </a:schemeClr>
                </a:solidFill>
              </a:defRPr>
            </a:lvl7pPr>
            <a:lvl8pPr marL="15361920" indent="0">
              <a:buNone/>
              <a:defRPr sz="7680">
                <a:solidFill>
                  <a:schemeClr val="tx1">
                    <a:tint val="82000"/>
                  </a:schemeClr>
                </a:solidFill>
              </a:defRPr>
            </a:lvl8pPr>
            <a:lvl9pPr marL="17556480" indent="0">
              <a:buNone/>
              <a:defRPr sz="768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21CF23-FF9F-8846-961B-57A007640935}" type="datetimeFigureOut">
              <a:rPr lang="en-US" smtClean="0"/>
              <a:t>4/17/26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2E9D0C-8835-4E4C-A0A7-76806B116BC9}" type="slidenum">
              <a:rPr lang="en-US" smtClean="0"/>
              <a:t>‹#›</a:t>
            </a:fld>
            <a:endParaRPr lang="en-US"/>
          </a:p>
        </p:txBody>
      </p:sp>
    </p:spTree>
    <p:extLst>
      <p:ext uri="{BB962C8B-B14F-4D97-AF65-F5344CB8AC3E}">
        <p14:creationId xmlns:p14="http://schemas.microsoft.com/office/powerpoint/2010/main" val="434233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394710" y="8763000"/>
            <a:ext cx="209854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4997410" y="8763000"/>
            <a:ext cx="209854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21CF23-FF9F-8846-961B-57A007640935}" type="datetimeFigureOut">
              <a:rPr lang="en-US" smtClean="0"/>
              <a:t>4/17/26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2E9D0C-8835-4E4C-A0A7-76806B116BC9}" type="slidenum">
              <a:rPr lang="en-US" smtClean="0"/>
              <a:t>‹#›</a:t>
            </a:fld>
            <a:endParaRPr lang="en-US"/>
          </a:p>
        </p:txBody>
      </p:sp>
    </p:spTree>
    <p:extLst>
      <p:ext uri="{BB962C8B-B14F-4D97-AF65-F5344CB8AC3E}">
        <p14:creationId xmlns:p14="http://schemas.microsoft.com/office/powerpoint/2010/main" val="360143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01141" y="1752607"/>
            <a:ext cx="4258818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401147" y="8069582"/>
            <a:ext cx="20889036"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401147" y="12024360"/>
            <a:ext cx="20889036"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4997413" y="8069582"/>
            <a:ext cx="20991911"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4997413" y="12024360"/>
            <a:ext cx="20991911"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21CF23-FF9F-8846-961B-57A007640935}" type="datetimeFigureOut">
              <a:rPr lang="en-US" smtClean="0"/>
              <a:t>4/17/26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2E9D0C-8835-4E4C-A0A7-76806B116BC9}" type="slidenum">
              <a:rPr lang="en-US" smtClean="0"/>
              <a:t>‹#›</a:t>
            </a:fld>
            <a:endParaRPr lang="en-US"/>
          </a:p>
        </p:txBody>
      </p:sp>
    </p:spTree>
    <p:extLst>
      <p:ext uri="{BB962C8B-B14F-4D97-AF65-F5344CB8AC3E}">
        <p14:creationId xmlns:p14="http://schemas.microsoft.com/office/powerpoint/2010/main" val="2601953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21CF23-FF9F-8846-961B-57A007640935}" type="datetimeFigureOut">
              <a:rPr lang="en-US" smtClean="0"/>
              <a:t>4/17/26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2E9D0C-8835-4E4C-A0A7-76806B116BC9}" type="slidenum">
              <a:rPr lang="en-US" smtClean="0"/>
              <a:t>‹#›</a:t>
            </a:fld>
            <a:endParaRPr lang="en-US"/>
          </a:p>
        </p:txBody>
      </p:sp>
    </p:spTree>
    <p:extLst>
      <p:ext uri="{BB962C8B-B14F-4D97-AF65-F5344CB8AC3E}">
        <p14:creationId xmlns:p14="http://schemas.microsoft.com/office/powerpoint/2010/main" val="3879685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21CF23-FF9F-8846-961B-57A007640935}" type="datetimeFigureOut">
              <a:rPr lang="en-US" smtClean="0"/>
              <a:t>4/17/26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2E9D0C-8835-4E4C-A0A7-76806B116BC9}" type="slidenum">
              <a:rPr lang="en-US" smtClean="0"/>
              <a:t>‹#›</a:t>
            </a:fld>
            <a:endParaRPr lang="en-US"/>
          </a:p>
        </p:txBody>
      </p:sp>
    </p:spTree>
    <p:extLst>
      <p:ext uri="{BB962C8B-B14F-4D97-AF65-F5344CB8AC3E}">
        <p14:creationId xmlns:p14="http://schemas.microsoft.com/office/powerpoint/2010/main" val="2554242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01142" y="2194560"/>
            <a:ext cx="15925561"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20991911" y="4739647"/>
            <a:ext cx="2499741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01142" y="9875520"/>
            <a:ext cx="15925561"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CE21CF23-FF9F-8846-961B-57A007640935}" type="datetimeFigureOut">
              <a:rPr lang="en-US" smtClean="0"/>
              <a:t>4/17/26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2E9D0C-8835-4E4C-A0A7-76806B116BC9}" type="slidenum">
              <a:rPr lang="en-US" smtClean="0"/>
              <a:t>‹#›</a:t>
            </a:fld>
            <a:endParaRPr lang="en-US"/>
          </a:p>
        </p:txBody>
      </p:sp>
    </p:spTree>
    <p:extLst>
      <p:ext uri="{BB962C8B-B14F-4D97-AF65-F5344CB8AC3E}">
        <p14:creationId xmlns:p14="http://schemas.microsoft.com/office/powerpoint/2010/main" val="9600706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01142" y="2194560"/>
            <a:ext cx="15925561"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20991911" y="4739647"/>
            <a:ext cx="2499741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401142" y="9875520"/>
            <a:ext cx="15925561"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CE21CF23-FF9F-8846-961B-57A007640935}" type="datetimeFigureOut">
              <a:rPr lang="en-US" smtClean="0"/>
              <a:t>4/17/26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2E9D0C-8835-4E4C-A0A7-76806B116BC9}" type="slidenum">
              <a:rPr lang="en-US" smtClean="0"/>
              <a:t>‹#›</a:t>
            </a:fld>
            <a:endParaRPr lang="en-US"/>
          </a:p>
        </p:txBody>
      </p:sp>
    </p:spTree>
    <p:extLst>
      <p:ext uri="{BB962C8B-B14F-4D97-AF65-F5344CB8AC3E}">
        <p14:creationId xmlns:p14="http://schemas.microsoft.com/office/powerpoint/2010/main" val="3529651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94710" y="1752607"/>
            <a:ext cx="4258818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394710" y="8763000"/>
            <a:ext cx="4258818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394710" y="30510487"/>
            <a:ext cx="11109960" cy="1752600"/>
          </a:xfrm>
          <a:prstGeom prst="rect">
            <a:avLst/>
          </a:prstGeom>
        </p:spPr>
        <p:txBody>
          <a:bodyPr vert="horz" lIns="91440" tIns="45720" rIns="91440" bIns="45720" rtlCol="0" anchor="ctr"/>
          <a:lstStyle>
            <a:lvl1pPr algn="l">
              <a:defRPr sz="5760">
                <a:solidFill>
                  <a:schemeClr val="tx1">
                    <a:tint val="82000"/>
                  </a:schemeClr>
                </a:solidFill>
              </a:defRPr>
            </a:lvl1pPr>
          </a:lstStyle>
          <a:p>
            <a:fld id="{CE21CF23-FF9F-8846-961B-57A007640935}" type="datetimeFigureOut">
              <a:rPr lang="en-US" smtClean="0"/>
              <a:t>4/17/26</a:t>
            </a:fld>
            <a:endParaRPr lang="en-US"/>
          </a:p>
        </p:txBody>
      </p:sp>
      <p:sp>
        <p:nvSpPr>
          <p:cNvPr id="5" name="Footer Placeholder 4"/>
          <p:cNvSpPr>
            <a:spLocks noGrp="1"/>
          </p:cNvSpPr>
          <p:nvPr>
            <p:ph type="ftr" sz="quarter" idx="3"/>
          </p:nvPr>
        </p:nvSpPr>
        <p:spPr>
          <a:xfrm>
            <a:off x="16356330" y="30510487"/>
            <a:ext cx="16664940" cy="1752600"/>
          </a:xfrm>
          <a:prstGeom prst="rect">
            <a:avLst/>
          </a:prstGeom>
        </p:spPr>
        <p:txBody>
          <a:bodyPr vert="horz" lIns="91440" tIns="45720" rIns="91440" bIns="45720" rtlCol="0" anchor="ctr"/>
          <a:lstStyle>
            <a:lvl1pPr algn="ctr">
              <a:defRPr sz="576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34872930" y="30510487"/>
            <a:ext cx="11109960" cy="1752600"/>
          </a:xfrm>
          <a:prstGeom prst="rect">
            <a:avLst/>
          </a:prstGeom>
        </p:spPr>
        <p:txBody>
          <a:bodyPr vert="horz" lIns="91440" tIns="45720" rIns="91440" bIns="45720" rtlCol="0" anchor="ctr"/>
          <a:lstStyle>
            <a:lvl1pPr algn="r">
              <a:defRPr sz="5760">
                <a:solidFill>
                  <a:schemeClr val="tx1">
                    <a:tint val="82000"/>
                  </a:schemeClr>
                </a:solidFill>
              </a:defRPr>
            </a:lvl1pPr>
          </a:lstStyle>
          <a:p>
            <a:fld id="{4B2E9D0C-8835-4E4C-A0A7-76806B116BC9}" type="slidenum">
              <a:rPr lang="en-US" smtClean="0"/>
              <a:t>‹#›</a:t>
            </a:fld>
            <a:endParaRPr lang="en-US"/>
          </a:p>
        </p:txBody>
      </p:sp>
    </p:spTree>
    <p:extLst>
      <p:ext uri="{BB962C8B-B14F-4D97-AF65-F5344CB8AC3E}">
        <p14:creationId xmlns:p14="http://schemas.microsoft.com/office/powerpoint/2010/main" val="21503595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cak240@musc.edu" TargetMode="Externa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90000"/>
            <a:lumOff val="10000"/>
          </a:schemeClr>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678733BE-059C-47B7-9415-5ADF2F3024F1}"/>
              </a:ext>
            </a:extLst>
          </p:cNvPr>
          <p:cNvSpPr/>
          <p:nvPr/>
        </p:nvSpPr>
        <p:spPr>
          <a:xfrm>
            <a:off x="1163355" y="4850631"/>
            <a:ext cx="13810677" cy="208264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08610" tIns="540068" rIns="308610" rtlCol="0" anchor="t" anchorCtr="0"/>
          <a:lstStyle/>
          <a:p>
            <a:pPr algn="ctr">
              <a:spcBef>
                <a:spcPts val="800"/>
              </a:spcBef>
              <a:spcAft>
                <a:spcPts val="800"/>
              </a:spcAft>
            </a:pPr>
            <a:r>
              <a:rPr lang="en-US" sz="4000" b="1" dirty="0">
                <a:solidFill>
                  <a:prstClr val="black"/>
                </a:solidFill>
                <a:latin typeface="Arial" panose="020B0604020202020204" pitchFamily="34" charset="0"/>
                <a:cs typeface="Arial" panose="020B0604020202020204" pitchFamily="34" charset="0"/>
              </a:rPr>
              <a:t>BACKGROUND</a:t>
            </a:r>
          </a:p>
          <a:p>
            <a:pPr marL="457212" indent="-457212">
              <a:spcBef>
                <a:spcPts val="800"/>
              </a:spcBef>
              <a:spcAft>
                <a:spcPts val="800"/>
              </a:spcAft>
              <a:buFont typeface="Arial" panose="020B0604020202020204" pitchFamily="34" charset="0"/>
              <a:buChar char="•"/>
            </a:pPr>
            <a:r>
              <a:rPr lang="en-US" sz="4000" dirty="0">
                <a:solidFill>
                  <a:prstClr val="black"/>
                </a:solidFill>
                <a:latin typeface="Arial" panose="020B0604020202020204" pitchFamily="34" charset="0"/>
                <a:cs typeface="Arial" panose="020B0604020202020204" pitchFamily="34" charset="0"/>
              </a:rPr>
              <a:t>45 of 46 SC counties are health professional shortage areas (HPSAs)</a:t>
            </a:r>
            <a:r>
              <a:rPr lang="en-US" sz="4000" baseline="30000" dirty="0">
                <a:solidFill>
                  <a:prstClr val="black"/>
                </a:solidFill>
                <a:latin typeface="Arial" panose="020B0604020202020204" pitchFamily="34" charset="0"/>
                <a:cs typeface="Arial" panose="020B0604020202020204" pitchFamily="34" charset="0"/>
              </a:rPr>
              <a:t>1</a:t>
            </a:r>
          </a:p>
          <a:p>
            <a:pPr marL="914412" lvl="1" indent="-457212">
              <a:spcBef>
                <a:spcPts val="800"/>
              </a:spcBef>
              <a:spcAft>
                <a:spcPts val="800"/>
              </a:spcAft>
              <a:buFont typeface="Arial" panose="020B0604020202020204" pitchFamily="34" charset="0"/>
              <a:buChar char="•"/>
            </a:pPr>
            <a:r>
              <a:rPr lang="en-US" sz="4000" dirty="0">
                <a:solidFill>
                  <a:prstClr val="black"/>
                </a:solidFill>
                <a:latin typeface="Arial" panose="020B0604020202020204" pitchFamily="34" charset="0"/>
                <a:cs typeface="Arial" panose="020B0604020202020204" pitchFamily="34" charset="0"/>
              </a:rPr>
              <a:t>HPSA: Indicate areas where there are 3,500 or more patients for every one provider</a:t>
            </a:r>
          </a:p>
          <a:p>
            <a:pPr marL="457212" indent="-457212">
              <a:spcBef>
                <a:spcPts val="800"/>
              </a:spcBef>
              <a:spcAft>
                <a:spcPts val="800"/>
              </a:spcAft>
              <a:buFont typeface="Arial" panose="020B0604020202020204" pitchFamily="34" charset="0"/>
              <a:buChar char="•"/>
            </a:pPr>
            <a:r>
              <a:rPr lang="en-US" sz="4000" dirty="0">
                <a:solidFill>
                  <a:prstClr val="black"/>
                </a:solidFill>
                <a:latin typeface="Arial" panose="020B0604020202020204" pitchFamily="34" charset="0"/>
                <a:cs typeface="Arial" panose="020B0604020202020204" pitchFamily="34" charset="0"/>
              </a:rPr>
              <a:t>Collaborative care management addresses behavioral health in primary care</a:t>
            </a:r>
          </a:p>
          <a:p>
            <a:pPr marL="457212" indent="-457212">
              <a:spcBef>
                <a:spcPts val="800"/>
              </a:spcBef>
              <a:spcAft>
                <a:spcPts val="800"/>
              </a:spcAft>
              <a:buFont typeface="Arial" panose="020B0604020202020204" pitchFamily="34" charset="0"/>
              <a:buChar char="•"/>
            </a:pPr>
            <a:r>
              <a:rPr lang="en-US" sz="4000" dirty="0">
                <a:solidFill>
                  <a:prstClr val="black"/>
                </a:solidFill>
                <a:latin typeface="Arial" panose="020B0604020202020204" pitchFamily="34" charset="0"/>
                <a:cs typeface="Arial" panose="020B0604020202020204" pitchFamily="34" charset="0"/>
              </a:rPr>
              <a:t>Uptake in rural communities remains challenging</a:t>
            </a:r>
          </a:p>
          <a:p>
            <a:pPr marL="457212" indent="-457212">
              <a:spcBef>
                <a:spcPts val="800"/>
              </a:spcBef>
              <a:spcAft>
                <a:spcPts val="800"/>
              </a:spcAft>
              <a:buFont typeface="Arial" panose="020B0604020202020204" pitchFamily="34" charset="0"/>
              <a:buChar char="•"/>
            </a:pPr>
            <a:r>
              <a:rPr lang="en-US" sz="4000" dirty="0">
                <a:solidFill>
                  <a:prstClr val="black"/>
                </a:solidFill>
                <a:latin typeface="Arial" panose="020B0604020202020204" pitchFamily="34" charset="0"/>
                <a:cs typeface="Arial" panose="020B0604020202020204" pitchFamily="34" charset="0"/>
              </a:rPr>
              <a:t>Our </a:t>
            </a:r>
            <a:r>
              <a:rPr lang="en-US" sz="4000" b="1" dirty="0">
                <a:solidFill>
                  <a:prstClr val="black"/>
                </a:solidFill>
                <a:latin typeface="Arial" panose="020B0604020202020204" pitchFamily="34" charset="0"/>
                <a:cs typeface="Arial" panose="020B0604020202020204" pitchFamily="34" charset="0"/>
              </a:rPr>
              <a:t>telehealth-enabled Collaborative Care Management (</a:t>
            </a:r>
            <a:r>
              <a:rPr lang="en-US" sz="4000" b="1" dirty="0" err="1">
                <a:solidFill>
                  <a:prstClr val="black"/>
                </a:solidFill>
                <a:latin typeface="Arial" panose="020B0604020202020204" pitchFamily="34" charset="0"/>
                <a:cs typeface="Arial" panose="020B0604020202020204" pitchFamily="34" charset="0"/>
              </a:rPr>
              <a:t>CoCM</a:t>
            </a:r>
            <a:r>
              <a:rPr lang="en-US" sz="4000" b="1" dirty="0">
                <a:solidFill>
                  <a:prstClr val="black"/>
                </a:solidFill>
                <a:latin typeface="Arial" panose="020B0604020202020204" pitchFamily="34" charset="0"/>
                <a:cs typeface="Arial" panose="020B0604020202020204" pitchFamily="34" charset="0"/>
              </a:rPr>
              <a:t>) program </a:t>
            </a:r>
            <a:r>
              <a:rPr lang="en-US" sz="4000" dirty="0">
                <a:solidFill>
                  <a:prstClr val="black"/>
                </a:solidFill>
                <a:latin typeface="Arial" panose="020B0604020202020204" pitchFamily="34" charset="0"/>
                <a:cs typeface="Arial" panose="020B0604020202020204" pitchFamily="34" charset="0"/>
              </a:rPr>
              <a:t>was designed to improve access and quality of behavioral health services</a:t>
            </a:r>
          </a:p>
          <a:p>
            <a:pPr>
              <a:spcBef>
                <a:spcPts val="800"/>
              </a:spcBef>
              <a:spcAft>
                <a:spcPts val="800"/>
              </a:spcAft>
            </a:pPr>
            <a:r>
              <a:rPr lang="en-US" sz="4000" b="1" dirty="0">
                <a:solidFill>
                  <a:prstClr val="black"/>
                </a:solidFill>
                <a:latin typeface="Arial" panose="020B0604020202020204" pitchFamily="34" charset="0"/>
                <a:cs typeface="Arial" panose="020B0604020202020204" pitchFamily="34" charset="0"/>
              </a:rPr>
              <a:t>STUDY PURPOSE: </a:t>
            </a:r>
            <a:r>
              <a:rPr lang="en-US" sz="4000" dirty="0">
                <a:solidFill>
                  <a:prstClr val="black"/>
                </a:solidFill>
                <a:latin typeface="Arial" panose="020B0604020202020204" pitchFamily="34" charset="0"/>
                <a:cs typeface="Arial" panose="020B0604020202020204" pitchFamily="34" charset="0"/>
              </a:rPr>
              <a:t>To describe the barriers and facilitators to </a:t>
            </a:r>
            <a:r>
              <a:rPr lang="en-US" sz="4000" dirty="0" err="1">
                <a:solidFill>
                  <a:prstClr val="black"/>
                </a:solidFill>
                <a:latin typeface="Arial" panose="020B0604020202020204" pitchFamily="34" charset="0"/>
                <a:cs typeface="Arial" panose="020B0604020202020204" pitchFamily="34" charset="0"/>
              </a:rPr>
              <a:t>CoCM</a:t>
            </a:r>
            <a:r>
              <a:rPr lang="en-US" sz="4000" dirty="0">
                <a:solidFill>
                  <a:prstClr val="black"/>
                </a:solidFill>
                <a:latin typeface="Arial" panose="020B0604020202020204" pitchFamily="34" charset="0"/>
                <a:cs typeface="Arial" panose="020B0604020202020204" pitchFamily="34" charset="0"/>
              </a:rPr>
              <a:t> enrollment among referred patients.  </a:t>
            </a:r>
          </a:p>
          <a:p>
            <a:pPr algn="ctr">
              <a:spcBef>
                <a:spcPts val="800"/>
              </a:spcBef>
              <a:spcAft>
                <a:spcPts val="800"/>
              </a:spcAft>
            </a:pPr>
            <a:r>
              <a:rPr lang="en-US" sz="4000" b="1" dirty="0">
                <a:solidFill>
                  <a:prstClr val="black"/>
                </a:solidFill>
                <a:latin typeface="Arial" panose="020B0604020202020204" pitchFamily="34" charset="0"/>
                <a:cs typeface="Arial" panose="020B0604020202020204" pitchFamily="34" charset="0"/>
              </a:rPr>
              <a:t>STUDY DESIGN &amp; METHODS</a:t>
            </a:r>
          </a:p>
          <a:p>
            <a:pPr marL="457212" indent="-457212">
              <a:spcBef>
                <a:spcPts val="800"/>
              </a:spcBef>
              <a:spcAft>
                <a:spcPts val="800"/>
              </a:spcAft>
              <a:buFont typeface="Arial" panose="020B0604020202020204" pitchFamily="34" charset="0"/>
              <a:buChar char="•"/>
            </a:pPr>
            <a:r>
              <a:rPr lang="en-US" sz="4000" dirty="0">
                <a:solidFill>
                  <a:prstClr val="black"/>
                </a:solidFill>
                <a:latin typeface="Arial" panose="020B0604020202020204" pitchFamily="34" charset="0"/>
                <a:cs typeface="Arial" panose="020B0604020202020204" pitchFamily="34" charset="0"/>
              </a:rPr>
              <a:t>RE-AIM guides real-time evaluation to inform program quality improvement and data-driven decision-making</a:t>
            </a:r>
          </a:p>
          <a:p>
            <a:pPr marL="457212" indent="-457212">
              <a:spcBef>
                <a:spcPts val="800"/>
              </a:spcBef>
              <a:spcAft>
                <a:spcPts val="800"/>
              </a:spcAft>
              <a:buFont typeface="Arial" panose="020B0604020202020204" pitchFamily="34" charset="0"/>
              <a:buChar char="•"/>
            </a:pPr>
            <a:r>
              <a:rPr lang="en-US" sz="4000" dirty="0">
                <a:solidFill>
                  <a:prstClr val="black"/>
                </a:solidFill>
                <a:latin typeface="Arial" panose="020B0604020202020204" pitchFamily="34" charset="0"/>
                <a:cs typeface="Arial" panose="020B0604020202020204" pitchFamily="34" charset="0"/>
              </a:rPr>
              <a:t>Data sources: </a:t>
            </a:r>
          </a:p>
          <a:p>
            <a:pPr marL="914412" lvl="1" indent="-457212">
              <a:spcBef>
                <a:spcPts val="800"/>
              </a:spcBef>
              <a:spcAft>
                <a:spcPts val="800"/>
              </a:spcAft>
              <a:buFont typeface="Arial" panose="020B0604020202020204" pitchFamily="34" charset="0"/>
              <a:buChar char="•"/>
            </a:pPr>
            <a:r>
              <a:rPr lang="en-US" sz="4000" dirty="0">
                <a:solidFill>
                  <a:prstClr val="black"/>
                </a:solidFill>
                <a:latin typeface="Arial" panose="020B0604020202020204" pitchFamily="34" charset="0"/>
                <a:cs typeface="Arial" panose="020B0604020202020204" pitchFamily="34" charset="0"/>
              </a:rPr>
              <a:t>Electronic health records (N=1,065 patients)</a:t>
            </a:r>
          </a:p>
          <a:p>
            <a:pPr marL="914412" lvl="1" indent="-457212">
              <a:spcBef>
                <a:spcPts val="800"/>
              </a:spcBef>
              <a:spcAft>
                <a:spcPts val="800"/>
              </a:spcAft>
              <a:buFont typeface="Arial" panose="020B0604020202020204" pitchFamily="34" charset="0"/>
              <a:buChar char="•"/>
            </a:pPr>
            <a:r>
              <a:rPr lang="en-US" sz="4000" dirty="0" err="1">
                <a:solidFill>
                  <a:prstClr val="black"/>
                </a:solidFill>
                <a:latin typeface="Arial" panose="020B0604020202020204" pitchFamily="34" charset="0"/>
                <a:cs typeface="Arial" panose="020B0604020202020204" pitchFamily="34" charset="0"/>
              </a:rPr>
              <a:t>Neuroflow</a:t>
            </a:r>
            <a:r>
              <a:rPr lang="en-US" sz="4000" dirty="0">
                <a:solidFill>
                  <a:prstClr val="black"/>
                </a:solidFill>
                <a:latin typeface="Arial" panose="020B0604020202020204" pitchFamily="34" charset="0"/>
                <a:cs typeface="Arial" panose="020B0604020202020204" pitchFamily="34" charset="0"/>
              </a:rPr>
              <a:t> platform data for enrolled patients (N = 608)</a:t>
            </a:r>
          </a:p>
          <a:p>
            <a:pPr marL="914412" lvl="1" indent="-457212">
              <a:spcBef>
                <a:spcPts val="800"/>
              </a:spcBef>
              <a:spcAft>
                <a:spcPts val="800"/>
              </a:spcAft>
              <a:buFont typeface="Arial" panose="020B0604020202020204" pitchFamily="34" charset="0"/>
              <a:buChar char="•"/>
            </a:pPr>
            <a:r>
              <a:rPr lang="en-US" sz="4000" dirty="0">
                <a:solidFill>
                  <a:prstClr val="black"/>
                </a:solidFill>
                <a:latin typeface="Arial" panose="020B0604020202020204" pitchFamily="34" charset="0"/>
                <a:cs typeface="Arial" panose="020B0604020202020204" pitchFamily="34" charset="0"/>
              </a:rPr>
              <a:t>Electronic surveys from patients who did and did not enroll in </a:t>
            </a:r>
            <a:r>
              <a:rPr lang="en-US" sz="4000" dirty="0" err="1">
                <a:solidFill>
                  <a:prstClr val="black"/>
                </a:solidFill>
                <a:latin typeface="Arial" panose="020B0604020202020204" pitchFamily="34" charset="0"/>
                <a:cs typeface="Arial" panose="020B0604020202020204" pitchFamily="34" charset="0"/>
              </a:rPr>
              <a:t>CoCM</a:t>
            </a:r>
            <a:r>
              <a:rPr lang="en-US" sz="4000" dirty="0">
                <a:solidFill>
                  <a:prstClr val="black"/>
                </a:solidFill>
                <a:latin typeface="Arial" panose="020B0604020202020204" pitchFamily="34" charset="0"/>
                <a:cs typeface="Arial" panose="020B0604020202020204" pitchFamily="34" charset="0"/>
              </a:rPr>
              <a:t> (N=120)</a:t>
            </a:r>
          </a:p>
          <a:p>
            <a:pPr marL="914412" lvl="1" indent="-457212">
              <a:spcBef>
                <a:spcPts val="800"/>
              </a:spcBef>
              <a:spcAft>
                <a:spcPts val="800"/>
              </a:spcAft>
              <a:buFont typeface="Arial" panose="020B0604020202020204" pitchFamily="34" charset="0"/>
              <a:buChar char="•"/>
            </a:pPr>
            <a:r>
              <a:rPr lang="en-US" sz="4000" dirty="0">
                <a:solidFill>
                  <a:prstClr val="black"/>
                </a:solidFill>
                <a:latin typeface="Arial" panose="020B0604020202020204" pitchFamily="34" charset="0"/>
                <a:cs typeface="Arial" panose="020B0604020202020204" pitchFamily="34" charset="0"/>
              </a:rPr>
              <a:t>In-depth interviews with patients who did and did not enroll in </a:t>
            </a:r>
            <a:r>
              <a:rPr lang="en-US" sz="4000" dirty="0" err="1">
                <a:solidFill>
                  <a:prstClr val="black"/>
                </a:solidFill>
                <a:latin typeface="Arial" panose="020B0604020202020204" pitchFamily="34" charset="0"/>
                <a:cs typeface="Arial" panose="020B0604020202020204" pitchFamily="34" charset="0"/>
              </a:rPr>
              <a:t>CoCM</a:t>
            </a:r>
            <a:r>
              <a:rPr lang="en-US" sz="4000" dirty="0">
                <a:solidFill>
                  <a:prstClr val="black"/>
                </a:solidFill>
                <a:latin typeface="Arial" panose="020B0604020202020204" pitchFamily="34" charset="0"/>
                <a:cs typeface="Arial" panose="020B0604020202020204" pitchFamily="34" charset="0"/>
              </a:rPr>
              <a:t> (N=13)</a:t>
            </a:r>
          </a:p>
          <a:p>
            <a:pPr marL="457212" indent="-457212">
              <a:spcBef>
                <a:spcPts val="800"/>
              </a:spcBef>
              <a:spcAft>
                <a:spcPts val="800"/>
              </a:spcAft>
              <a:buFont typeface="Arial" panose="020B0604020202020204" pitchFamily="34" charset="0"/>
              <a:buChar char="•"/>
            </a:pPr>
            <a:r>
              <a:rPr lang="en-US" sz="4000" dirty="0">
                <a:solidFill>
                  <a:prstClr val="black"/>
                </a:solidFill>
                <a:latin typeface="Arial" panose="020B0604020202020204" pitchFamily="34" charset="0"/>
                <a:cs typeface="Arial" panose="020B0604020202020204" pitchFamily="34" charset="0"/>
              </a:rPr>
              <a:t>Quantitative data were analyzed using descriptive statistics</a:t>
            </a:r>
          </a:p>
          <a:p>
            <a:pPr marL="457212" indent="-457212">
              <a:spcBef>
                <a:spcPts val="800"/>
              </a:spcBef>
              <a:spcAft>
                <a:spcPts val="800"/>
              </a:spcAft>
              <a:buFont typeface="Arial" panose="020B0604020202020204" pitchFamily="34" charset="0"/>
              <a:buChar char="•"/>
            </a:pPr>
            <a:r>
              <a:rPr lang="en-US" sz="4000" dirty="0">
                <a:solidFill>
                  <a:prstClr val="black"/>
                </a:solidFill>
                <a:latin typeface="Arial" panose="020B0604020202020204" pitchFamily="34" charset="0"/>
                <a:cs typeface="Arial" panose="020B0604020202020204" pitchFamily="34" charset="0"/>
              </a:rPr>
              <a:t>Qualitative data were analyzed via deductive thematic analysis</a:t>
            </a:r>
          </a:p>
          <a:p>
            <a:pPr>
              <a:spcBef>
                <a:spcPts val="800"/>
              </a:spcBef>
              <a:spcAft>
                <a:spcPts val="800"/>
              </a:spcAft>
            </a:pPr>
            <a:r>
              <a:rPr lang="en-US" sz="2800" baseline="30000" dirty="0">
                <a:solidFill>
                  <a:prstClr val="black"/>
                </a:solidFill>
                <a:latin typeface="Arial" panose="020B0604020202020204" pitchFamily="34" charset="0"/>
                <a:cs typeface="Arial" panose="020B0604020202020204" pitchFamily="34" charset="0"/>
              </a:rPr>
              <a:t>1</a:t>
            </a:r>
            <a:r>
              <a:rPr lang="en-US" sz="2000" dirty="0">
                <a:solidFill>
                  <a:prstClr val="black"/>
                </a:solidFill>
                <a:latin typeface="Arial" panose="020B0604020202020204" pitchFamily="34" charset="0"/>
                <a:cs typeface="Arial" panose="020B0604020202020204" pitchFamily="34" charset="0"/>
              </a:rPr>
              <a:t>https://</a:t>
            </a:r>
            <a:r>
              <a:rPr lang="en-US" sz="2000" dirty="0" err="1">
                <a:solidFill>
                  <a:prstClr val="black"/>
                </a:solidFill>
                <a:latin typeface="Arial" panose="020B0604020202020204" pitchFamily="34" charset="0"/>
                <a:cs typeface="Arial" panose="020B0604020202020204" pitchFamily="34" charset="0"/>
              </a:rPr>
              <a:t>www.scruralhealth.org</a:t>
            </a:r>
            <a:r>
              <a:rPr lang="en-US" sz="2000" dirty="0">
                <a:solidFill>
                  <a:prstClr val="black"/>
                </a:solidFill>
                <a:latin typeface="Arial" panose="020B0604020202020204" pitchFamily="34" charset="0"/>
                <a:cs typeface="Arial" panose="020B0604020202020204" pitchFamily="34" charset="0"/>
              </a:rPr>
              <a:t>/news/growing-healthier-south-</a:t>
            </a:r>
            <a:r>
              <a:rPr lang="en-US" sz="2000" dirty="0" err="1">
                <a:solidFill>
                  <a:prstClr val="black"/>
                </a:solidFill>
                <a:latin typeface="Arial" panose="020B0604020202020204" pitchFamily="34" charset="0"/>
                <a:cs typeface="Arial" panose="020B0604020202020204" pitchFamily="34" charset="0"/>
              </a:rPr>
              <a:t>carolina</a:t>
            </a:r>
            <a:endParaRPr lang="en-US" sz="4000" dirty="0">
              <a:solidFill>
                <a:prstClr val="black"/>
              </a:solidFill>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678733BE-059C-47B7-9415-5ADF2F3024F1}"/>
              </a:ext>
            </a:extLst>
          </p:cNvPr>
          <p:cNvSpPr/>
          <p:nvPr/>
        </p:nvSpPr>
        <p:spPr>
          <a:xfrm>
            <a:off x="0" y="-37494"/>
            <a:ext cx="49377600" cy="4452007"/>
          </a:xfrm>
          <a:prstGeom prst="rect">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a:solidFill>
                  <a:prstClr val="black"/>
                </a:solidFill>
                <a:latin typeface="Arial" panose="020B0604020202020204" pitchFamily="34" charset="0"/>
                <a:cs typeface="Arial" panose="020B0604020202020204" pitchFamily="34" charset="0"/>
              </a:rPr>
              <a:t>Evaluating a Telehealth-Enabled Collaborative Care Program for Behavioral Health</a:t>
            </a:r>
          </a:p>
          <a:p>
            <a:pPr algn="ctr"/>
            <a:r>
              <a:rPr lang="en-US" sz="6600" b="1" dirty="0">
                <a:solidFill>
                  <a:prstClr val="black"/>
                </a:solidFill>
                <a:latin typeface="Arial" panose="020B0604020202020204" pitchFamily="34" charset="0"/>
                <a:cs typeface="Arial" panose="020B0604020202020204" pitchFamily="34" charset="0"/>
              </a:rPr>
              <a:t> in Rural Primary Care Practices</a:t>
            </a:r>
          </a:p>
          <a:p>
            <a:pPr algn="ctr"/>
            <a:r>
              <a:rPr lang="en-US" sz="4000" dirty="0">
                <a:solidFill>
                  <a:prstClr val="black"/>
                </a:solidFill>
                <a:latin typeface="Arial" panose="020B0604020202020204" pitchFamily="34" charset="0"/>
                <a:cs typeface="Arial" panose="020B0604020202020204" pitchFamily="34" charset="0"/>
              </a:rPr>
              <a:t>Caitlin Koob, PhD</a:t>
            </a:r>
            <a:r>
              <a:rPr lang="en-US" sz="4000" baseline="30000" dirty="0">
                <a:solidFill>
                  <a:prstClr val="black"/>
                </a:solidFill>
                <a:latin typeface="Arial" panose="020B0604020202020204" pitchFamily="34" charset="0"/>
                <a:cs typeface="Arial" panose="020B0604020202020204" pitchFamily="34" charset="0"/>
              </a:rPr>
              <a:t>1,2</a:t>
            </a:r>
            <a:r>
              <a:rPr lang="en-US" sz="4000" dirty="0">
                <a:solidFill>
                  <a:prstClr val="black"/>
                </a:solidFill>
                <a:latin typeface="Arial" panose="020B0604020202020204" pitchFamily="34" charset="0"/>
                <a:cs typeface="Arial" panose="020B0604020202020204" pitchFamily="34" charset="0"/>
              </a:rPr>
              <a:t>, Emily Johnson, PhD</a:t>
            </a:r>
            <a:r>
              <a:rPr lang="en-US" sz="4000" baseline="30000" dirty="0">
                <a:solidFill>
                  <a:prstClr val="black"/>
                </a:solidFill>
                <a:latin typeface="Arial" panose="020B0604020202020204" pitchFamily="34" charset="0"/>
                <a:cs typeface="Arial" panose="020B0604020202020204" pitchFamily="34" charset="0"/>
              </a:rPr>
              <a:t>2,3</a:t>
            </a:r>
            <a:r>
              <a:rPr lang="en-US" sz="4000" dirty="0">
                <a:solidFill>
                  <a:prstClr val="black"/>
                </a:solidFill>
                <a:latin typeface="Arial" panose="020B0604020202020204" pitchFamily="34" charset="0"/>
                <a:cs typeface="Arial" panose="020B0604020202020204" pitchFamily="34" charset="0"/>
              </a:rPr>
              <a:t>, Andrew Alkis, MD</a:t>
            </a:r>
            <a:r>
              <a:rPr lang="en-US" sz="4000" baseline="30000" dirty="0">
                <a:solidFill>
                  <a:prstClr val="black"/>
                </a:solidFill>
                <a:latin typeface="Arial" panose="020B0604020202020204" pitchFamily="34" charset="0"/>
                <a:cs typeface="Arial" panose="020B0604020202020204" pitchFamily="34" charset="0"/>
              </a:rPr>
              <a:t>2,4</a:t>
            </a:r>
            <a:r>
              <a:rPr lang="en-US" sz="4000" dirty="0">
                <a:solidFill>
                  <a:prstClr val="black"/>
                </a:solidFill>
                <a:latin typeface="Arial" panose="020B0604020202020204" pitchFamily="34" charset="0"/>
                <a:cs typeface="Arial" panose="020B0604020202020204" pitchFamily="34" charset="0"/>
              </a:rPr>
              <a:t>, Candace Sprouse-McClam, PhD</a:t>
            </a:r>
            <a:r>
              <a:rPr lang="en-US" sz="4000" baseline="30000" dirty="0">
                <a:solidFill>
                  <a:prstClr val="black"/>
                </a:solidFill>
                <a:latin typeface="Arial" panose="020B0604020202020204" pitchFamily="34" charset="0"/>
                <a:cs typeface="Arial" panose="020B0604020202020204" pitchFamily="34" charset="0"/>
              </a:rPr>
              <a:t>2</a:t>
            </a:r>
            <a:r>
              <a:rPr lang="en-US" sz="4000" dirty="0">
                <a:solidFill>
                  <a:prstClr val="black"/>
                </a:solidFill>
                <a:latin typeface="Arial" panose="020B0604020202020204" pitchFamily="34" charset="0"/>
                <a:cs typeface="Arial" panose="020B0604020202020204" pitchFamily="34" charset="0"/>
              </a:rPr>
              <a:t>,Katie Kirchoff, MSHI</a:t>
            </a:r>
            <a:r>
              <a:rPr lang="en-US" sz="4000" baseline="30000" dirty="0">
                <a:solidFill>
                  <a:prstClr val="black"/>
                </a:solidFill>
                <a:latin typeface="Arial" panose="020B0604020202020204" pitchFamily="34" charset="0"/>
                <a:cs typeface="Arial" panose="020B0604020202020204" pitchFamily="34" charset="0"/>
              </a:rPr>
              <a:t>2</a:t>
            </a:r>
            <a:r>
              <a:rPr lang="en-US" sz="4000" dirty="0">
                <a:solidFill>
                  <a:prstClr val="black"/>
                </a:solidFill>
                <a:latin typeface="Arial" panose="020B0604020202020204" pitchFamily="34" charset="0"/>
                <a:cs typeface="Arial" panose="020B0604020202020204" pitchFamily="34" charset="0"/>
              </a:rPr>
              <a:t>, &amp; Jennifer Dahne, PhD</a:t>
            </a:r>
            <a:r>
              <a:rPr lang="en-US" sz="4000" baseline="30000" dirty="0">
                <a:solidFill>
                  <a:prstClr val="black"/>
                </a:solidFill>
                <a:latin typeface="Arial" panose="020B0604020202020204" pitchFamily="34" charset="0"/>
                <a:cs typeface="Arial" panose="020B0604020202020204" pitchFamily="34" charset="0"/>
              </a:rPr>
              <a:t>2,4</a:t>
            </a:r>
          </a:p>
          <a:p>
            <a:pPr algn="ctr"/>
            <a:r>
              <a:rPr lang="en-US" sz="3200" baseline="30000" dirty="0">
                <a:solidFill>
                  <a:prstClr val="black"/>
                </a:solidFill>
                <a:latin typeface="Arial" panose="020B0604020202020204" pitchFamily="34" charset="0"/>
                <a:cs typeface="Arial" panose="020B0604020202020204" pitchFamily="34" charset="0"/>
              </a:rPr>
              <a:t>1</a:t>
            </a:r>
            <a:r>
              <a:rPr lang="en-US" sz="3200" dirty="0">
                <a:solidFill>
                  <a:prstClr val="black"/>
                </a:solidFill>
                <a:latin typeface="Arial" panose="020B0604020202020204" pitchFamily="34" charset="0"/>
                <a:cs typeface="Arial" panose="020B0604020202020204" pitchFamily="34" charset="0"/>
              </a:rPr>
              <a:t>Department of Healthcare Leadership and Management, Medical University of South Carolina (MUSC), Charleston, SC;  </a:t>
            </a:r>
            <a:r>
              <a:rPr lang="en-US" sz="3200" baseline="30000" dirty="0">
                <a:solidFill>
                  <a:prstClr val="black"/>
                </a:solidFill>
                <a:latin typeface="Arial" panose="020B0604020202020204" pitchFamily="34" charset="0"/>
                <a:cs typeface="Arial" panose="020B0604020202020204" pitchFamily="34" charset="0"/>
              </a:rPr>
              <a:t>2</a:t>
            </a:r>
            <a:r>
              <a:rPr lang="en-US" sz="3200" dirty="0">
                <a:solidFill>
                  <a:prstClr val="black"/>
                </a:solidFill>
                <a:latin typeface="Arial" panose="020B0604020202020204" pitchFamily="34" charset="0"/>
                <a:cs typeface="Arial" panose="020B0604020202020204" pitchFamily="34" charset="0"/>
              </a:rPr>
              <a:t>Center for Telehealth, MUSC, Charleston, SC; </a:t>
            </a:r>
          </a:p>
          <a:p>
            <a:pPr algn="ctr"/>
            <a:r>
              <a:rPr lang="en-US" sz="3200" baseline="30000" dirty="0">
                <a:solidFill>
                  <a:prstClr val="black"/>
                </a:solidFill>
                <a:latin typeface="Arial" panose="020B0604020202020204" pitchFamily="34" charset="0"/>
                <a:cs typeface="Arial" panose="020B0604020202020204" pitchFamily="34" charset="0"/>
              </a:rPr>
              <a:t>3</a:t>
            </a:r>
            <a:r>
              <a:rPr lang="en-US" sz="3200" dirty="0">
                <a:solidFill>
                  <a:prstClr val="black"/>
                </a:solidFill>
                <a:latin typeface="Arial" panose="020B0604020202020204" pitchFamily="34" charset="0"/>
                <a:cs typeface="Arial" panose="020B0604020202020204" pitchFamily="34" charset="0"/>
              </a:rPr>
              <a:t>College of Nursing, MUSC, Charleston, SC; </a:t>
            </a:r>
            <a:r>
              <a:rPr lang="en-US" sz="3200" baseline="30000" dirty="0">
                <a:solidFill>
                  <a:prstClr val="black"/>
                </a:solidFill>
                <a:latin typeface="Arial" panose="020B0604020202020204" pitchFamily="34" charset="0"/>
                <a:cs typeface="Arial" panose="020B0604020202020204" pitchFamily="34" charset="0"/>
              </a:rPr>
              <a:t>4</a:t>
            </a:r>
            <a:r>
              <a:rPr lang="en-US" sz="3200" dirty="0">
                <a:solidFill>
                  <a:prstClr val="black"/>
                </a:solidFill>
                <a:latin typeface="Arial" panose="020B0604020202020204" pitchFamily="34" charset="0"/>
                <a:cs typeface="Arial" panose="020B0604020202020204" pitchFamily="34" charset="0"/>
              </a:rPr>
              <a:t>College of Medicine, MUSC, Charleston, SC</a:t>
            </a:r>
          </a:p>
        </p:txBody>
      </p:sp>
      <p:sp>
        <p:nvSpPr>
          <p:cNvPr id="21" name="Rectangle 20">
            <a:extLst>
              <a:ext uri="{FF2B5EF4-FFF2-40B4-BE49-F238E27FC236}">
                <a16:creationId xmlns:a16="http://schemas.microsoft.com/office/drawing/2014/main" id="{678733BE-059C-47B7-9415-5ADF2F3024F1}"/>
              </a:ext>
            </a:extLst>
          </p:cNvPr>
          <p:cNvSpPr/>
          <p:nvPr/>
        </p:nvSpPr>
        <p:spPr>
          <a:xfrm>
            <a:off x="0" y="28928824"/>
            <a:ext cx="49377600" cy="3989576"/>
          </a:xfrm>
          <a:prstGeom prst="rect">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Ins="4706303" rtlCol="0" anchor="ctr"/>
          <a:lstStyle/>
          <a:p>
            <a:pPr algn="ctr"/>
            <a:endParaRPr lang="en-US" sz="3200" b="1" dirty="0">
              <a:solidFill>
                <a:schemeClr val="tx2">
                  <a:lumMod val="90000"/>
                  <a:lumOff val="10000"/>
                </a:schemeClr>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CD35AB1B-0FF2-877E-41C6-014D415E1B58}"/>
              </a:ext>
            </a:extLst>
          </p:cNvPr>
          <p:cNvSpPr txBox="1"/>
          <p:nvPr/>
        </p:nvSpPr>
        <p:spPr>
          <a:xfrm>
            <a:off x="17739360" y="17068800"/>
            <a:ext cx="184731" cy="369332"/>
          </a:xfrm>
          <a:prstGeom prst="rect">
            <a:avLst/>
          </a:prstGeom>
          <a:noFill/>
        </p:spPr>
        <p:txBody>
          <a:bodyPr wrap="none" rtlCol="0">
            <a:spAutoFit/>
          </a:bodyPr>
          <a:lstStyle/>
          <a:p>
            <a:endParaRPr lang="en-US" dirty="0"/>
          </a:p>
        </p:txBody>
      </p:sp>
      <p:pic>
        <p:nvPicPr>
          <p:cNvPr id="3" name="Picture 2" descr="A black and white logo&#10;&#10;AI-generated content may be incorrect.">
            <a:extLst>
              <a:ext uri="{FF2B5EF4-FFF2-40B4-BE49-F238E27FC236}">
                <a16:creationId xmlns:a16="http://schemas.microsoft.com/office/drawing/2014/main" id="{E4F726C1-EF67-82A5-5929-376D3291B24F}"/>
              </a:ext>
            </a:extLst>
          </p:cNvPr>
          <p:cNvPicPr>
            <a:picLocks noChangeAspect="1"/>
          </p:cNvPicPr>
          <p:nvPr/>
        </p:nvPicPr>
        <p:blipFill>
          <a:blip r:embed="rId3"/>
          <a:stretch>
            <a:fillRect/>
          </a:stretch>
        </p:blipFill>
        <p:spPr>
          <a:xfrm>
            <a:off x="41935068" y="28928824"/>
            <a:ext cx="7104280" cy="3717906"/>
          </a:xfrm>
          <a:prstGeom prst="rect">
            <a:avLst/>
          </a:prstGeom>
        </p:spPr>
      </p:pic>
      <p:pic>
        <p:nvPicPr>
          <p:cNvPr id="5" name="Picture 4">
            <a:extLst>
              <a:ext uri="{FF2B5EF4-FFF2-40B4-BE49-F238E27FC236}">
                <a16:creationId xmlns:a16="http://schemas.microsoft.com/office/drawing/2014/main" id="{27BC5C26-B440-4773-B1EC-E787FAC85FE7}"/>
              </a:ext>
            </a:extLst>
          </p:cNvPr>
          <p:cNvPicPr>
            <a:picLocks noChangeAspect="1"/>
          </p:cNvPicPr>
          <p:nvPr/>
        </p:nvPicPr>
        <p:blipFill>
          <a:blip r:embed="rId4"/>
          <a:stretch>
            <a:fillRect/>
          </a:stretch>
        </p:blipFill>
        <p:spPr>
          <a:xfrm>
            <a:off x="1590451" y="178207"/>
            <a:ext cx="4020604" cy="4020604"/>
          </a:xfrm>
          <a:prstGeom prst="rect">
            <a:avLst/>
          </a:prstGeom>
        </p:spPr>
      </p:pic>
      <p:pic>
        <p:nvPicPr>
          <p:cNvPr id="6" name="Picture 5">
            <a:extLst>
              <a:ext uri="{FF2B5EF4-FFF2-40B4-BE49-F238E27FC236}">
                <a16:creationId xmlns:a16="http://schemas.microsoft.com/office/drawing/2014/main" id="{CC5A5EE2-4E2E-8BA3-EF12-C8347932E0FD}"/>
              </a:ext>
            </a:extLst>
          </p:cNvPr>
          <p:cNvPicPr>
            <a:picLocks noChangeAspect="1"/>
          </p:cNvPicPr>
          <p:nvPr/>
        </p:nvPicPr>
        <p:blipFill>
          <a:blip r:embed="rId5"/>
          <a:stretch>
            <a:fillRect/>
          </a:stretch>
        </p:blipFill>
        <p:spPr>
          <a:xfrm>
            <a:off x="3276801" y="26066153"/>
            <a:ext cx="3857249" cy="3857249"/>
          </a:xfrm>
          <a:prstGeom prst="rect">
            <a:avLst/>
          </a:prstGeom>
        </p:spPr>
      </p:pic>
      <p:sp>
        <p:nvSpPr>
          <p:cNvPr id="10" name="TextBox 9">
            <a:extLst>
              <a:ext uri="{FF2B5EF4-FFF2-40B4-BE49-F238E27FC236}">
                <a16:creationId xmlns:a16="http://schemas.microsoft.com/office/drawing/2014/main" id="{0978A209-FD4C-C5CD-24CD-CEB16593CEE0}"/>
              </a:ext>
            </a:extLst>
          </p:cNvPr>
          <p:cNvSpPr txBox="1"/>
          <p:nvPr/>
        </p:nvSpPr>
        <p:spPr>
          <a:xfrm>
            <a:off x="7674720" y="26620326"/>
            <a:ext cx="6233847" cy="1754326"/>
          </a:xfrm>
          <a:prstGeom prst="rect">
            <a:avLst/>
          </a:prstGeom>
          <a:noFill/>
        </p:spPr>
        <p:txBody>
          <a:bodyPr wrap="square" rtlCol="0">
            <a:spAutoFit/>
          </a:bodyPr>
          <a:lstStyle/>
          <a:p>
            <a:pPr algn="ctr"/>
            <a:r>
              <a:rPr lang="en-US" sz="3600" i="1" dirty="0">
                <a:solidFill>
                  <a:schemeClr val="bg1"/>
                </a:solidFill>
                <a:latin typeface="Arial" panose="020B0604020202020204" pitchFamily="34" charset="0"/>
                <a:cs typeface="Arial" panose="020B0604020202020204" pitchFamily="34" charset="0"/>
              </a:rPr>
              <a:t>Read the pilot implementation study of </a:t>
            </a:r>
            <a:r>
              <a:rPr lang="en-US" sz="3600" i="1" dirty="0" err="1">
                <a:solidFill>
                  <a:schemeClr val="bg1"/>
                </a:solidFill>
                <a:latin typeface="Arial" panose="020B0604020202020204" pitchFamily="34" charset="0"/>
                <a:cs typeface="Arial" panose="020B0604020202020204" pitchFamily="34" charset="0"/>
              </a:rPr>
              <a:t>CoCM</a:t>
            </a:r>
            <a:r>
              <a:rPr lang="en-US" sz="3600" i="1" dirty="0">
                <a:solidFill>
                  <a:schemeClr val="bg1"/>
                </a:solidFill>
                <a:latin typeface="Arial" panose="020B0604020202020204" pitchFamily="34" charset="0"/>
                <a:cs typeface="Arial" panose="020B0604020202020204" pitchFamily="34" charset="0"/>
              </a:rPr>
              <a:t> here </a:t>
            </a:r>
          </a:p>
          <a:p>
            <a:pPr algn="ctr"/>
            <a:r>
              <a:rPr lang="en-US" sz="3600" i="1" dirty="0">
                <a:solidFill>
                  <a:schemeClr val="bg1"/>
                </a:solidFill>
                <a:latin typeface="Arial" panose="020B0604020202020204" pitchFamily="34" charset="0"/>
                <a:cs typeface="Arial" panose="020B0604020202020204" pitchFamily="34" charset="0"/>
              </a:rPr>
              <a:t>(Kruis et al., 2025).</a:t>
            </a:r>
          </a:p>
        </p:txBody>
      </p:sp>
      <p:sp>
        <p:nvSpPr>
          <p:cNvPr id="20" name="TextBox 19">
            <a:extLst>
              <a:ext uri="{FF2B5EF4-FFF2-40B4-BE49-F238E27FC236}">
                <a16:creationId xmlns:a16="http://schemas.microsoft.com/office/drawing/2014/main" id="{A71909FF-AD36-AC5F-70F7-19FEB32A4C65}"/>
              </a:ext>
            </a:extLst>
          </p:cNvPr>
          <p:cNvSpPr txBox="1"/>
          <p:nvPr/>
        </p:nvSpPr>
        <p:spPr>
          <a:xfrm>
            <a:off x="13411990" y="29482358"/>
            <a:ext cx="22553620" cy="3046988"/>
          </a:xfrm>
          <a:prstGeom prst="rect">
            <a:avLst/>
          </a:prstGeom>
          <a:noFill/>
        </p:spPr>
        <p:txBody>
          <a:bodyPr wrap="square" rtlCol="0">
            <a:spAutoFit/>
          </a:bodyPr>
          <a:lstStyle/>
          <a:p>
            <a:pPr algn="ctr"/>
            <a:r>
              <a:rPr lang="en-US" sz="3200" i="1" dirty="0">
                <a:solidFill>
                  <a:prstClr val="black"/>
                </a:solidFill>
                <a:latin typeface="Arial" panose="020B0604020202020204" pitchFamily="34" charset="0"/>
                <a:cs typeface="Arial" panose="020B0604020202020204" pitchFamily="34" charset="0"/>
              </a:rPr>
              <a:t>This poster is supported by the Health Resources and Services Administration (HRSA) of the U.S. Department of Health and Human Services (HHS) as part of  the Telehealth Center of Excellence Award (U66RH31458) totaling $4,250,000 with 100 percent funded by HRSA/HHS. The contents are those of the author(s) and do not necessarily represent the official views of, nor an endorsement, by HRSA/HHS, or the U.S. Government.</a:t>
            </a:r>
          </a:p>
          <a:p>
            <a:pPr algn="ctr"/>
            <a:endParaRPr lang="en-US" sz="3200" i="1" dirty="0">
              <a:solidFill>
                <a:prstClr val="black"/>
              </a:solidFill>
              <a:latin typeface="Arial" panose="020B0604020202020204" pitchFamily="34" charset="0"/>
              <a:cs typeface="Arial" panose="020B0604020202020204" pitchFamily="34" charset="0"/>
            </a:endParaRPr>
          </a:p>
          <a:p>
            <a:pPr algn="ctr"/>
            <a:r>
              <a:rPr lang="en-US" sz="3200" b="1" dirty="0">
                <a:solidFill>
                  <a:schemeClr val="tx2"/>
                </a:solidFill>
                <a:latin typeface="Arial" panose="020B0604020202020204" pitchFamily="34" charset="0"/>
                <a:cs typeface="Arial" panose="020B0604020202020204" pitchFamily="34" charset="0"/>
              </a:rPr>
              <a:t>Questions? Please reach out to Caitlin Koob at </a:t>
            </a:r>
            <a:r>
              <a:rPr lang="en-US" sz="3200" b="1" dirty="0">
                <a:solidFill>
                  <a:schemeClr val="tx2"/>
                </a:solidFill>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cak240@musc.edu</a:t>
            </a:r>
            <a:r>
              <a:rPr lang="en-US" sz="3200" b="1" dirty="0">
                <a:solidFill>
                  <a:schemeClr val="tx2"/>
                </a:solidFill>
                <a:latin typeface="Arial" panose="020B0604020202020204" pitchFamily="34" charset="0"/>
                <a:cs typeface="Arial" panose="020B0604020202020204" pitchFamily="34" charset="0"/>
              </a:rPr>
              <a:t>.</a:t>
            </a:r>
          </a:p>
        </p:txBody>
      </p:sp>
      <p:pic>
        <p:nvPicPr>
          <p:cNvPr id="23" name="Picture 22">
            <a:extLst>
              <a:ext uri="{FF2B5EF4-FFF2-40B4-BE49-F238E27FC236}">
                <a16:creationId xmlns:a16="http://schemas.microsoft.com/office/drawing/2014/main" id="{A70AB2E5-FBB8-A778-2EEB-529452791905}"/>
              </a:ext>
            </a:extLst>
          </p:cNvPr>
          <p:cNvPicPr>
            <a:picLocks noChangeAspect="1"/>
          </p:cNvPicPr>
          <p:nvPr/>
        </p:nvPicPr>
        <p:blipFill rotWithShape="1">
          <a:blip r:embed="rId7"/>
          <a:srcRect t="8778" r="116" b="11919"/>
          <a:stretch>
            <a:fillRect/>
          </a:stretch>
        </p:blipFill>
        <p:spPr>
          <a:xfrm>
            <a:off x="15776029" y="19764198"/>
            <a:ext cx="10338905" cy="5472245"/>
          </a:xfrm>
          <a:prstGeom prst="rect">
            <a:avLst/>
          </a:prstGeom>
        </p:spPr>
      </p:pic>
      <p:sp>
        <p:nvSpPr>
          <p:cNvPr id="24" name="TextBox 23">
            <a:extLst>
              <a:ext uri="{FF2B5EF4-FFF2-40B4-BE49-F238E27FC236}">
                <a16:creationId xmlns:a16="http://schemas.microsoft.com/office/drawing/2014/main" id="{B487772C-19B0-D538-324C-B6787DF77CD7}"/>
              </a:ext>
            </a:extLst>
          </p:cNvPr>
          <p:cNvSpPr txBox="1"/>
          <p:nvPr/>
        </p:nvSpPr>
        <p:spPr>
          <a:xfrm>
            <a:off x="16485939" y="25789977"/>
            <a:ext cx="8919083" cy="1200329"/>
          </a:xfrm>
          <a:prstGeom prst="rect">
            <a:avLst/>
          </a:prstGeom>
          <a:noFill/>
        </p:spPr>
        <p:txBody>
          <a:bodyPr wrap="square" rtlCol="0">
            <a:spAutoFit/>
          </a:bodyPr>
          <a:lstStyle/>
          <a:p>
            <a:pPr algn="ctr"/>
            <a:r>
              <a:rPr lang="en-US" sz="3600" b="1" dirty="0">
                <a:solidFill>
                  <a:schemeClr val="tx2">
                    <a:lumMod val="25000"/>
                    <a:lumOff val="75000"/>
                  </a:schemeClr>
                </a:solidFill>
                <a:latin typeface="Arial" panose="020B0604020202020204" pitchFamily="34" charset="0"/>
                <a:cs typeface="Arial" panose="020B0604020202020204" pitchFamily="34" charset="0"/>
              </a:rPr>
              <a:t>Figure 1.</a:t>
            </a:r>
            <a:r>
              <a:rPr lang="en-US" sz="3600" dirty="0">
                <a:solidFill>
                  <a:schemeClr val="tx2">
                    <a:lumMod val="25000"/>
                    <a:lumOff val="75000"/>
                  </a:schemeClr>
                </a:solidFill>
                <a:latin typeface="Arial" panose="020B0604020202020204" pitchFamily="34" charset="0"/>
                <a:cs typeface="Arial" panose="020B0604020202020204" pitchFamily="34" charset="0"/>
              </a:rPr>
              <a:t> Patients referred to </a:t>
            </a:r>
            <a:r>
              <a:rPr lang="en-US" sz="3600" dirty="0" err="1">
                <a:solidFill>
                  <a:schemeClr val="tx2">
                    <a:lumMod val="25000"/>
                    <a:lumOff val="75000"/>
                  </a:schemeClr>
                </a:solidFill>
                <a:latin typeface="Arial" panose="020B0604020202020204" pitchFamily="34" charset="0"/>
                <a:cs typeface="Arial" panose="020B0604020202020204" pitchFamily="34" charset="0"/>
              </a:rPr>
              <a:t>CoCM</a:t>
            </a:r>
            <a:r>
              <a:rPr lang="en-US" sz="3600" dirty="0">
                <a:solidFill>
                  <a:schemeClr val="tx2">
                    <a:lumMod val="25000"/>
                    <a:lumOff val="75000"/>
                  </a:schemeClr>
                </a:solidFill>
                <a:latin typeface="Arial" panose="020B0604020202020204" pitchFamily="34" charset="0"/>
                <a:cs typeface="Arial" panose="020B0604020202020204" pitchFamily="34" charset="0"/>
              </a:rPr>
              <a:t> by zip code from 06/01/2023 – 06/30/2025.</a:t>
            </a:r>
          </a:p>
        </p:txBody>
      </p:sp>
      <p:graphicFrame>
        <p:nvGraphicFramePr>
          <p:cNvPr id="25" name="Table 24">
            <a:extLst>
              <a:ext uri="{FF2B5EF4-FFF2-40B4-BE49-F238E27FC236}">
                <a16:creationId xmlns:a16="http://schemas.microsoft.com/office/drawing/2014/main" id="{0634203B-6E2F-28D8-A12D-512FD7993E12}"/>
              </a:ext>
            </a:extLst>
          </p:cNvPr>
          <p:cNvGraphicFramePr>
            <a:graphicFrameLocks noGrp="1"/>
          </p:cNvGraphicFramePr>
          <p:nvPr>
            <p:extLst>
              <p:ext uri="{D42A27DB-BD31-4B8C-83A1-F6EECF244321}">
                <p14:modId xmlns:p14="http://schemas.microsoft.com/office/powerpoint/2010/main" val="2971720481"/>
              </p:ext>
            </p:extLst>
          </p:nvPr>
        </p:nvGraphicFramePr>
        <p:xfrm>
          <a:off x="26916932" y="17527582"/>
          <a:ext cx="21297313" cy="5141611"/>
        </p:xfrm>
        <a:graphic>
          <a:graphicData uri="http://schemas.openxmlformats.org/drawingml/2006/table">
            <a:tbl>
              <a:tblPr firstRow="1" bandRow="1">
                <a:tableStyleId>{5C22544A-7EE6-4342-B048-85BDC9FD1C3A}</a:tableStyleId>
              </a:tblPr>
              <a:tblGrid>
                <a:gridCol w="21297313">
                  <a:extLst>
                    <a:ext uri="{9D8B030D-6E8A-4147-A177-3AD203B41FA5}">
                      <a16:colId xmlns:a16="http://schemas.microsoft.com/office/drawing/2014/main" val="2530967074"/>
                    </a:ext>
                  </a:extLst>
                </a:gridCol>
              </a:tblGrid>
              <a:tr h="1066673">
                <a:tc>
                  <a:txBody>
                    <a:bodyPr/>
                    <a:lstStyle/>
                    <a:p>
                      <a:pPr algn="ctr"/>
                      <a:endParaRPr lang="en-US" sz="4000" dirty="0">
                        <a:solidFill>
                          <a:schemeClr val="tx1"/>
                        </a:solidFill>
                        <a:latin typeface="Arial" panose="020B0604020202020204" pitchFamily="34" charset="0"/>
                        <a:cs typeface="Arial" panose="020B0604020202020204" pitchFamily="34" charset="0"/>
                      </a:endParaRPr>
                    </a:p>
                    <a:p>
                      <a:pPr algn="ctr"/>
                      <a:r>
                        <a:rPr lang="en-US" sz="4400" dirty="0">
                          <a:solidFill>
                            <a:schemeClr val="tx1"/>
                          </a:solidFill>
                          <a:latin typeface="Arial" panose="020B0604020202020204" pitchFamily="34" charset="0"/>
                          <a:cs typeface="Arial" panose="020B0604020202020204" pitchFamily="34" charset="0"/>
                        </a:rPr>
                        <a:t>Exemplar Quotes</a:t>
                      </a:r>
                    </a:p>
                  </a:txBody>
                  <a:tcPr>
                    <a:solidFill>
                      <a:schemeClr val="tx2">
                        <a:lumMod val="25000"/>
                        <a:lumOff val="75000"/>
                      </a:schemeClr>
                    </a:solidFill>
                  </a:tcPr>
                </a:tc>
                <a:extLst>
                  <a:ext uri="{0D108BD9-81ED-4DB2-BD59-A6C34878D82A}">
                    <a16:rowId xmlns:a16="http://schemas.microsoft.com/office/drawing/2014/main" val="825309401"/>
                  </a:ext>
                </a:extLst>
              </a:tr>
              <a:tr h="3770011">
                <a:tc>
                  <a:txBody>
                    <a:bodyPr/>
                    <a:lstStyle/>
                    <a:p>
                      <a:pPr marL="0" marR="0" indent="0" algn="l" defTabSz="3291840" rtl="0" eaLnBrk="1" fontAlgn="auto" latinLnBrk="0" hangingPunct="1">
                        <a:lnSpc>
                          <a:spcPct val="100000"/>
                        </a:lnSpc>
                        <a:spcBef>
                          <a:spcPts val="0"/>
                        </a:spcBef>
                        <a:spcAft>
                          <a:spcPts val="0"/>
                        </a:spcAft>
                        <a:buClrTx/>
                        <a:buSzTx/>
                        <a:buFontTx/>
                        <a:buNone/>
                        <a:tabLst/>
                        <a:defRPr/>
                      </a:pPr>
                      <a:r>
                        <a:rPr lang="en-US" sz="4000" dirty="0">
                          <a:latin typeface="Arial" panose="020B0604020202020204" pitchFamily="34" charset="0"/>
                          <a:cs typeface="Arial" panose="020B0604020202020204" pitchFamily="34" charset="0"/>
                        </a:rPr>
                        <a:t>“It has </a:t>
                      </a:r>
                      <a:r>
                        <a:rPr lang="en-US" sz="4000" b="1" dirty="0">
                          <a:latin typeface="Arial" panose="020B0604020202020204" pitchFamily="34" charset="0"/>
                          <a:cs typeface="Arial" panose="020B0604020202020204" pitchFamily="34" charset="0"/>
                        </a:rPr>
                        <a:t>completely turned my whole life around </a:t>
                      </a:r>
                      <a:r>
                        <a:rPr lang="en-US" sz="4000" dirty="0">
                          <a:latin typeface="Arial" panose="020B0604020202020204" pitchFamily="34" charset="0"/>
                          <a:cs typeface="Arial" panose="020B0604020202020204" pitchFamily="34" charset="0"/>
                        </a:rPr>
                        <a:t>…They really hit the nail on the head. They got personal quick…And they did so good guiding me, helping me through all that and opening me up.” - Enrollee</a:t>
                      </a:r>
                    </a:p>
                    <a:p>
                      <a:pPr marL="0" marR="0" lvl="0" indent="0" algn="l" defTabSz="3291840" rtl="0" eaLnBrk="1" fontAlgn="auto" latinLnBrk="0" hangingPunct="1">
                        <a:lnSpc>
                          <a:spcPct val="100000"/>
                        </a:lnSpc>
                        <a:spcBef>
                          <a:spcPts val="0"/>
                        </a:spcBef>
                        <a:spcAft>
                          <a:spcPts val="0"/>
                        </a:spcAft>
                        <a:buClrTx/>
                        <a:buSzTx/>
                        <a:buFontTx/>
                        <a:buNone/>
                        <a:tabLst/>
                        <a:defRPr/>
                      </a:pPr>
                      <a:r>
                        <a:rPr lang="en-US" sz="4000" dirty="0"/>
                        <a:t>“Since the beginning, number one, why I stayed is </a:t>
                      </a:r>
                      <a:r>
                        <a:rPr lang="en-US" sz="4000" b="1" dirty="0"/>
                        <a:t>it's telehealth and just super convenient</a:t>
                      </a:r>
                      <a:r>
                        <a:rPr lang="en-US" sz="4000" dirty="0"/>
                        <a:t>.”</a:t>
                      </a:r>
                    </a:p>
                    <a:p>
                      <a:pPr marL="0" marR="0" lvl="0" indent="0" algn="l" defTabSz="3291840" rtl="0" eaLnBrk="1" fontAlgn="auto" latinLnBrk="0" hangingPunct="1">
                        <a:lnSpc>
                          <a:spcPct val="100000"/>
                        </a:lnSpc>
                        <a:spcBef>
                          <a:spcPts val="0"/>
                        </a:spcBef>
                        <a:spcAft>
                          <a:spcPts val="0"/>
                        </a:spcAft>
                        <a:buClrTx/>
                        <a:buSzTx/>
                        <a:buFontTx/>
                        <a:buNone/>
                        <a:tabLst/>
                        <a:defRPr/>
                      </a:pPr>
                      <a:r>
                        <a:rPr lang="en-US" sz="4000" dirty="0"/>
                        <a:t> - Enrollee</a:t>
                      </a:r>
                      <a:endParaRPr lang="en-US" sz="4000" dirty="0">
                        <a:latin typeface="Arial" panose="020B0604020202020204" pitchFamily="34" charset="0"/>
                        <a:cs typeface="Arial" panose="020B0604020202020204" pitchFamily="34" charset="0"/>
                      </a:endParaRPr>
                    </a:p>
                    <a:p>
                      <a:pPr marL="0" marR="0" indent="0" algn="l" defTabSz="3291840" rtl="0" eaLnBrk="1" fontAlgn="auto" latinLnBrk="0" hangingPunct="1">
                        <a:lnSpc>
                          <a:spcPct val="100000"/>
                        </a:lnSpc>
                        <a:spcBef>
                          <a:spcPts val="0"/>
                        </a:spcBef>
                        <a:spcAft>
                          <a:spcPts val="0"/>
                        </a:spcAft>
                        <a:buClrTx/>
                        <a:buSzTx/>
                        <a:buFontTx/>
                        <a:buNone/>
                        <a:tabLst/>
                        <a:defRPr/>
                      </a:pPr>
                      <a:r>
                        <a:rPr lang="en-US" sz="4000" dirty="0">
                          <a:latin typeface="Arial" panose="020B0604020202020204" pitchFamily="34" charset="0"/>
                          <a:cs typeface="Arial" panose="020B0604020202020204" pitchFamily="34" charset="0"/>
                        </a:rPr>
                        <a:t>“I have thought about it, but </a:t>
                      </a:r>
                      <a:r>
                        <a:rPr lang="en-US" sz="4000" b="1" dirty="0">
                          <a:latin typeface="Arial" panose="020B0604020202020204" pitchFamily="34" charset="0"/>
                          <a:cs typeface="Arial" panose="020B0604020202020204" pitchFamily="34" charset="0"/>
                        </a:rPr>
                        <a:t>I lost the information </a:t>
                      </a:r>
                      <a:r>
                        <a:rPr lang="en-US" sz="4000" dirty="0">
                          <a:latin typeface="Arial" panose="020B0604020202020204" pitchFamily="34" charset="0"/>
                          <a:cs typeface="Arial" panose="020B0604020202020204" pitchFamily="34" charset="0"/>
                        </a:rPr>
                        <a:t>on it, so I let it go.” - Non-enrollee</a:t>
                      </a:r>
                    </a:p>
                  </a:txBody>
                  <a:tcPr/>
                </a:tc>
                <a:extLst>
                  <a:ext uri="{0D108BD9-81ED-4DB2-BD59-A6C34878D82A}">
                    <a16:rowId xmlns:a16="http://schemas.microsoft.com/office/drawing/2014/main" val="2868381604"/>
                  </a:ext>
                </a:extLst>
              </a:tr>
            </a:tbl>
          </a:graphicData>
        </a:graphic>
      </p:graphicFrame>
      <p:graphicFrame>
        <p:nvGraphicFramePr>
          <p:cNvPr id="26" name="Table 25">
            <a:extLst>
              <a:ext uri="{FF2B5EF4-FFF2-40B4-BE49-F238E27FC236}">
                <a16:creationId xmlns:a16="http://schemas.microsoft.com/office/drawing/2014/main" id="{E4C1797C-1E75-4F0C-4F89-81D200C8C78D}"/>
              </a:ext>
            </a:extLst>
          </p:cNvPr>
          <p:cNvGraphicFramePr>
            <a:graphicFrameLocks noGrp="1"/>
          </p:cNvGraphicFramePr>
          <p:nvPr>
            <p:extLst>
              <p:ext uri="{D42A27DB-BD31-4B8C-83A1-F6EECF244321}">
                <p14:modId xmlns:p14="http://schemas.microsoft.com/office/powerpoint/2010/main" val="1107030623"/>
              </p:ext>
            </p:extLst>
          </p:nvPr>
        </p:nvGraphicFramePr>
        <p:xfrm>
          <a:off x="15500651" y="4923622"/>
          <a:ext cx="32918400" cy="11938000"/>
        </p:xfrm>
        <a:graphic>
          <a:graphicData uri="http://schemas.openxmlformats.org/drawingml/2006/table">
            <a:tbl>
              <a:tblPr firstRow="1" bandRow="1">
                <a:tableStyleId>{5C22544A-7EE6-4342-B048-85BDC9FD1C3A}</a:tableStyleId>
              </a:tblPr>
              <a:tblGrid>
                <a:gridCol w="4808654">
                  <a:extLst>
                    <a:ext uri="{9D8B030D-6E8A-4147-A177-3AD203B41FA5}">
                      <a16:colId xmlns:a16="http://schemas.microsoft.com/office/drawing/2014/main" val="2093635720"/>
                    </a:ext>
                  </a:extLst>
                </a:gridCol>
                <a:gridCol w="28109746">
                  <a:extLst>
                    <a:ext uri="{9D8B030D-6E8A-4147-A177-3AD203B41FA5}">
                      <a16:colId xmlns:a16="http://schemas.microsoft.com/office/drawing/2014/main" val="1144928937"/>
                    </a:ext>
                  </a:extLst>
                </a:gridCol>
              </a:tblGrid>
              <a:tr h="370840">
                <a:tc gridSpan="2">
                  <a:txBody>
                    <a:bodyPr/>
                    <a:lstStyle/>
                    <a:p>
                      <a:pPr algn="ctr">
                        <a:spcBef>
                          <a:spcPts val="200"/>
                        </a:spcBef>
                        <a:spcAft>
                          <a:spcPts val="200"/>
                        </a:spcAft>
                      </a:pPr>
                      <a:r>
                        <a:rPr lang="en-US" sz="4400" dirty="0">
                          <a:solidFill>
                            <a:schemeClr val="tx1"/>
                          </a:solidFill>
                          <a:latin typeface="Arial" panose="020B0604020202020204" pitchFamily="34" charset="0"/>
                          <a:cs typeface="Arial" panose="020B0604020202020204" pitchFamily="34" charset="0"/>
                        </a:rPr>
                        <a:t>RESULTS</a:t>
                      </a:r>
                    </a:p>
                  </a:txBody>
                  <a:tcPr>
                    <a:solidFill>
                      <a:schemeClr val="tx2">
                        <a:lumMod val="25000"/>
                        <a:lumOff val="75000"/>
                      </a:schemeClr>
                    </a:solidFill>
                  </a:tcPr>
                </a:tc>
                <a:tc hMerge="1">
                  <a:txBody>
                    <a:bodyPr/>
                    <a:lstStyle/>
                    <a:p>
                      <a:endParaRPr lang="en-US" sz="3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200272198"/>
                  </a:ext>
                </a:extLst>
              </a:tr>
              <a:tr h="370840">
                <a:tc>
                  <a:txBody>
                    <a:bodyPr/>
                    <a:lstStyle/>
                    <a:p>
                      <a:pPr algn="ctr"/>
                      <a:r>
                        <a:rPr lang="en-US" sz="4000" b="1" dirty="0">
                          <a:latin typeface="Arial" panose="020B0604020202020204" pitchFamily="34" charset="0"/>
                          <a:cs typeface="Arial" panose="020B0604020202020204" pitchFamily="34" charset="0"/>
                        </a:rPr>
                        <a:t>Reach</a:t>
                      </a:r>
                    </a:p>
                  </a:txBody>
                  <a:tcPr/>
                </a:tc>
                <a:tc>
                  <a:txBody>
                    <a:bodyPr/>
                    <a:lstStyle/>
                    <a:p>
                      <a:pPr marL="914412" lvl="1" indent="-457212">
                        <a:spcBef>
                          <a:spcPts val="200"/>
                        </a:spcBef>
                        <a:spcAft>
                          <a:spcPts val="200"/>
                        </a:spcAft>
                        <a:buFont typeface="Arial" panose="020B0604020202020204" pitchFamily="34" charset="0"/>
                        <a:buChar char="•"/>
                      </a:pPr>
                      <a:r>
                        <a:rPr lang="en-US" sz="4000" dirty="0" err="1">
                          <a:solidFill>
                            <a:prstClr val="black"/>
                          </a:solidFill>
                          <a:latin typeface="Arial" panose="020B0604020202020204" pitchFamily="34" charset="0"/>
                          <a:cs typeface="Arial" panose="020B0604020202020204" pitchFamily="34" charset="0"/>
                        </a:rPr>
                        <a:t>CoCM</a:t>
                      </a:r>
                      <a:r>
                        <a:rPr lang="en-US" sz="4000" dirty="0">
                          <a:solidFill>
                            <a:prstClr val="black"/>
                          </a:solidFill>
                          <a:latin typeface="Arial" panose="020B0604020202020204" pitchFamily="34" charset="0"/>
                          <a:cs typeface="Arial" panose="020B0604020202020204" pitchFamily="34" charset="0"/>
                        </a:rPr>
                        <a:t> has grown from serving 18 to 41 referring primary care clinics statewide</a:t>
                      </a:r>
                    </a:p>
                    <a:p>
                      <a:pPr marL="914412" lvl="1" indent="-457212">
                        <a:spcBef>
                          <a:spcPts val="200"/>
                        </a:spcBef>
                        <a:spcAft>
                          <a:spcPts val="200"/>
                        </a:spcAft>
                        <a:buFont typeface="Arial" panose="020B0604020202020204" pitchFamily="34" charset="0"/>
                        <a:buChar char="•"/>
                      </a:pPr>
                      <a:r>
                        <a:rPr lang="en-US" sz="4000" dirty="0">
                          <a:solidFill>
                            <a:prstClr val="black"/>
                          </a:solidFill>
                          <a:latin typeface="Arial" panose="020B0604020202020204" pitchFamily="34" charset="0"/>
                          <a:cs typeface="Arial" panose="020B0604020202020204" pitchFamily="34" charset="0"/>
                        </a:rPr>
                        <a:t>1,065 patients were referred to </a:t>
                      </a:r>
                      <a:r>
                        <a:rPr lang="en-US" sz="4000" dirty="0" err="1">
                          <a:solidFill>
                            <a:prstClr val="black"/>
                          </a:solidFill>
                          <a:latin typeface="Arial" panose="020B0604020202020204" pitchFamily="34" charset="0"/>
                          <a:cs typeface="Arial" panose="020B0604020202020204" pitchFamily="34" charset="0"/>
                        </a:rPr>
                        <a:t>CoCM</a:t>
                      </a:r>
                      <a:r>
                        <a:rPr lang="en-US" sz="4000" dirty="0">
                          <a:solidFill>
                            <a:prstClr val="black"/>
                          </a:solidFill>
                          <a:latin typeface="Arial" panose="020B0604020202020204" pitchFamily="34" charset="0"/>
                          <a:cs typeface="Arial" panose="020B0604020202020204" pitchFamily="34" charset="0"/>
                        </a:rPr>
                        <a:t> from 06/01/2023 – 06/30/2025 (Fig. 1)</a:t>
                      </a:r>
                    </a:p>
                    <a:p>
                      <a:pPr marL="914412" lvl="1" indent="-457212">
                        <a:spcBef>
                          <a:spcPts val="200"/>
                        </a:spcBef>
                        <a:spcAft>
                          <a:spcPts val="200"/>
                        </a:spcAft>
                        <a:buFont typeface="Arial" panose="020B0604020202020204" pitchFamily="34" charset="0"/>
                        <a:buChar char="•"/>
                      </a:pPr>
                      <a:r>
                        <a:rPr lang="en-US" sz="4000" dirty="0">
                          <a:solidFill>
                            <a:prstClr val="black"/>
                          </a:solidFill>
                          <a:latin typeface="Arial" panose="020B0604020202020204" pitchFamily="34" charset="0"/>
                          <a:cs typeface="Arial" panose="020B0604020202020204" pitchFamily="34" charset="0"/>
                        </a:rPr>
                        <a:t>608 patients referred ultimately enrolled into the program and completed an index assessment and intake visit with a behavioral health manager</a:t>
                      </a:r>
                    </a:p>
                  </a:txBody>
                  <a:tcPr/>
                </a:tc>
                <a:extLst>
                  <a:ext uri="{0D108BD9-81ED-4DB2-BD59-A6C34878D82A}">
                    <a16:rowId xmlns:a16="http://schemas.microsoft.com/office/drawing/2014/main" val="3235418589"/>
                  </a:ext>
                </a:extLst>
              </a:tr>
              <a:tr h="370840">
                <a:tc>
                  <a:txBody>
                    <a:bodyPr/>
                    <a:lstStyle/>
                    <a:p>
                      <a:pPr algn="ctr"/>
                      <a:r>
                        <a:rPr lang="en-US" sz="4000" b="1" dirty="0">
                          <a:latin typeface="Arial" panose="020B0604020202020204" pitchFamily="34" charset="0"/>
                          <a:cs typeface="Arial" panose="020B0604020202020204" pitchFamily="34" charset="0"/>
                        </a:rPr>
                        <a:t>Effectiveness</a:t>
                      </a:r>
                    </a:p>
                  </a:txBody>
                  <a:tcPr/>
                </a:tc>
                <a:tc>
                  <a:txBody>
                    <a:bodyPr/>
                    <a:lstStyle/>
                    <a:p>
                      <a:pPr marL="914412" lvl="1" indent="-457212">
                        <a:spcBef>
                          <a:spcPts val="200"/>
                        </a:spcBef>
                        <a:spcAft>
                          <a:spcPts val="200"/>
                        </a:spcAft>
                        <a:buFont typeface="Arial" panose="020B0604020202020204" pitchFamily="34" charset="0"/>
                        <a:buChar char="•"/>
                      </a:pPr>
                      <a:r>
                        <a:rPr lang="en-US" sz="4000" dirty="0">
                          <a:solidFill>
                            <a:prstClr val="black"/>
                          </a:solidFill>
                          <a:latin typeface="Arial" panose="020B0604020202020204" pitchFamily="34" charset="0"/>
                          <a:cs typeface="Arial" panose="020B0604020202020204" pitchFamily="34" charset="0"/>
                        </a:rPr>
                        <a:t>Of patients who enrolled and discharged (N=465), 45% successfully graduated</a:t>
                      </a:r>
                    </a:p>
                    <a:p>
                      <a:pPr marL="914412" lvl="1" indent="-457212">
                        <a:spcBef>
                          <a:spcPts val="200"/>
                        </a:spcBef>
                        <a:spcAft>
                          <a:spcPts val="200"/>
                        </a:spcAft>
                        <a:buFont typeface="Arial" panose="020B0604020202020204" pitchFamily="34" charset="0"/>
                        <a:buChar char="•"/>
                      </a:pPr>
                      <a:r>
                        <a:rPr lang="en-US" sz="4000" dirty="0">
                          <a:solidFill>
                            <a:prstClr val="black"/>
                          </a:solidFill>
                          <a:latin typeface="Arial" panose="020B0604020202020204" pitchFamily="34" charset="0"/>
                          <a:cs typeface="Arial" panose="020B0604020202020204" pitchFamily="34" charset="0"/>
                        </a:rPr>
                        <a:t>Enrollees reported improvements in their mental health (60%)</a:t>
                      </a:r>
                    </a:p>
                    <a:p>
                      <a:pPr marL="914412" lvl="1" indent="-457212">
                        <a:spcBef>
                          <a:spcPts val="200"/>
                        </a:spcBef>
                        <a:spcAft>
                          <a:spcPts val="200"/>
                        </a:spcAft>
                        <a:buFont typeface="Arial" panose="020B0604020202020204" pitchFamily="34" charset="0"/>
                        <a:buChar char="•"/>
                      </a:pPr>
                      <a:r>
                        <a:rPr lang="en-US" sz="4000" dirty="0">
                          <a:solidFill>
                            <a:prstClr val="black"/>
                          </a:solidFill>
                          <a:latin typeface="Arial" panose="020B0604020202020204" pitchFamily="34" charset="0"/>
                          <a:cs typeface="Arial" panose="020B0604020202020204" pitchFamily="34" charset="0"/>
                        </a:rPr>
                        <a:t>71% of enrollees reported “always” or ”most of the time” feeling comfortable discussing their mental health concerns with their care manager</a:t>
                      </a:r>
                    </a:p>
                  </a:txBody>
                  <a:tcPr/>
                </a:tc>
                <a:extLst>
                  <a:ext uri="{0D108BD9-81ED-4DB2-BD59-A6C34878D82A}">
                    <a16:rowId xmlns:a16="http://schemas.microsoft.com/office/drawing/2014/main" val="629777418"/>
                  </a:ext>
                </a:extLst>
              </a:tr>
              <a:tr h="370840">
                <a:tc>
                  <a:txBody>
                    <a:bodyPr/>
                    <a:lstStyle/>
                    <a:p>
                      <a:pPr algn="ctr"/>
                      <a:r>
                        <a:rPr lang="en-US" sz="4000" b="1" dirty="0">
                          <a:latin typeface="Arial" panose="020B0604020202020204" pitchFamily="34" charset="0"/>
                          <a:cs typeface="Arial" panose="020B0604020202020204" pitchFamily="34" charset="0"/>
                        </a:rPr>
                        <a:t>Adoption</a:t>
                      </a:r>
                    </a:p>
                  </a:txBody>
                  <a:tcPr/>
                </a:tc>
                <a:tc>
                  <a:txBody>
                    <a:bodyPr/>
                    <a:lstStyle/>
                    <a:p>
                      <a:pPr marL="914412" lvl="1" indent="-457212">
                        <a:spcBef>
                          <a:spcPts val="200"/>
                        </a:spcBef>
                        <a:spcAft>
                          <a:spcPts val="200"/>
                        </a:spcAft>
                        <a:buFont typeface="Arial" panose="020B0604020202020204" pitchFamily="34" charset="0"/>
                        <a:buChar char="•"/>
                      </a:pPr>
                      <a:r>
                        <a:rPr lang="en-US" sz="4000" dirty="0">
                          <a:solidFill>
                            <a:prstClr val="black"/>
                          </a:solidFill>
                          <a:latin typeface="Arial" panose="020B0604020202020204" pitchFamily="34" charset="0"/>
                          <a:cs typeface="Arial" panose="020B0604020202020204" pitchFamily="34" charset="0"/>
                        </a:rPr>
                        <a:t>Referred patients who did not enroll often did not remember receiving the information from their primary care provider (38.2%)</a:t>
                      </a:r>
                    </a:p>
                    <a:p>
                      <a:pPr marL="914412" lvl="1" indent="-457212">
                        <a:spcBef>
                          <a:spcPts val="200"/>
                        </a:spcBef>
                        <a:spcAft>
                          <a:spcPts val="200"/>
                        </a:spcAft>
                        <a:buFont typeface="Arial" panose="020B0604020202020204" pitchFamily="34" charset="0"/>
                        <a:buChar char="•"/>
                      </a:pPr>
                      <a:r>
                        <a:rPr lang="en-US" sz="4000" dirty="0">
                          <a:solidFill>
                            <a:prstClr val="black"/>
                          </a:solidFill>
                          <a:latin typeface="Arial" panose="020B0604020202020204" pitchFamily="34" charset="0"/>
                          <a:cs typeface="Arial" panose="020B0604020202020204" pitchFamily="34" charset="0"/>
                        </a:rPr>
                        <a:t>Enrollees (80%) and non-enrollees (53%) reported information was easy to understand</a:t>
                      </a:r>
                    </a:p>
                    <a:p>
                      <a:pPr marL="914412" marR="0" lvl="1" indent="-457212" algn="l" defTabSz="438912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US" sz="4000" dirty="0">
                          <a:solidFill>
                            <a:prstClr val="black"/>
                          </a:solidFill>
                          <a:latin typeface="Arial" panose="020B0604020202020204" pitchFamily="34" charset="0"/>
                          <a:cs typeface="Arial" panose="020B0604020202020204" pitchFamily="34" charset="0"/>
                        </a:rPr>
                        <a:t>Enrollees (31%) and non-enrollees (31%) reported “flyers” as the best way to reach patients</a:t>
                      </a:r>
                      <a:endParaRPr lang="en-US" sz="4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301460505"/>
                  </a:ext>
                </a:extLst>
              </a:tr>
              <a:tr h="370840">
                <a:tc>
                  <a:txBody>
                    <a:bodyPr/>
                    <a:lstStyle/>
                    <a:p>
                      <a:pPr algn="ctr"/>
                      <a:r>
                        <a:rPr lang="en-US" sz="4000" b="1" dirty="0">
                          <a:latin typeface="Arial" panose="020B0604020202020204" pitchFamily="34" charset="0"/>
                          <a:cs typeface="Arial" panose="020B0604020202020204" pitchFamily="34" charset="0"/>
                        </a:rPr>
                        <a:t>Implementation</a:t>
                      </a:r>
                    </a:p>
                  </a:txBody>
                  <a:tcPr/>
                </a:tc>
                <a:tc>
                  <a:txBody>
                    <a:bodyPr/>
                    <a:lstStyle/>
                    <a:p>
                      <a:pPr marL="914412" lvl="1" indent="-457212">
                        <a:spcBef>
                          <a:spcPts val="200"/>
                        </a:spcBef>
                        <a:spcAft>
                          <a:spcPts val="200"/>
                        </a:spcAft>
                        <a:buFont typeface="Arial" panose="020B0604020202020204" pitchFamily="34" charset="0"/>
                        <a:buChar char="•"/>
                      </a:pPr>
                      <a:r>
                        <a:rPr lang="en-US" sz="4000" dirty="0">
                          <a:solidFill>
                            <a:prstClr val="black"/>
                          </a:solidFill>
                          <a:latin typeface="Arial" panose="020B0604020202020204" pitchFamily="34" charset="0"/>
                          <a:cs typeface="Arial" panose="020B0604020202020204" pitchFamily="34" charset="0"/>
                        </a:rPr>
                        <a:t>Enrollees participated in a mean of 124.9 days (SD = 92.5, IQR = 66.0-171.0)</a:t>
                      </a:r>
                    </a:p>
                  </a:txBody>
                  <a:tcPr/>
                </a:tc>
                <a:extLst>
                  <a:ext uri="{0D108BD9-81ED-4DB2-BD59-A6C34878D82A}">
                    <a16:rowId xmlns:a16="http://schemas.microsoft.com/office/drawing/2014/main" val="3919509001"/>
                  </a:ext>
                </a:extLst>
              </a:tr>
              <a:tr h="0">
                <a:tc>
                  <a:txBody>
                    <a:bodyPr/>
                    <a:lstStyle/>
                    <a:p>
                      <a:pPr algn="ctr"/>
                      <a:r>
                        <a:rPr lang="en-US" sz="4000" b="1" dirty="0">
                          <a:latin typeface="Arial" panose="020B0604020202020204" pitchFamily="34" charset="0"/>
                          <a:cs typeface="Arial" panose="020B0604020202020204" pitchFamily="34" charset="0"/>
                        </a:rPr>
                        <a:t>Maintenance</a:t>
                      </a:r>
                    </a:p>
                  </a:txBody>
                  <a:tcPr/>
                </a:tc>
                <a:tc>
                  <a:txBody>
                    <a:bodyPr/>
                    <a:lstStyle/>
                    <a:p>
                      <a:pPr marL="914412" lvl="1" indent="-457212">
                        <a:spcBef>
                          <a:spcPts val="200"/>
                        </a:spcBef>
                        <a:spcAft>
                          <a:spcPts val="200"/>
                        </a:spcAft>
                        <a:buFont typeface="Arial" panose="020B0604020202020204" pitchFamily="34" charset="0"/>
                        <a:buChar char="•"/>
                      </a:pPr>
                      <a:r>
                        <a:rPr lang="en-US" sz="4000" dirty="0">
                          <a:solidFill>
                            <a:prstClr val="black"/>
                          </a:solidFill>
                          <a:latin typeface="Arial" panose="020B0604020202020204" pitchFamily="34" charset="0"/>
                          <a:cs typeface="Arial" panose="020B0604020202020204" pitchFamily="34" charset="0"/>
                        </a:rPr>
                        <a:t>Over half of enrollees (58%) reported being “confident” or “very confident” that they could maintain their progress after </a:t>
                      </a:r>
                      <a:r>
                        <a:rPr lang="en-US" sz="4000" dirty="0" err="1">
                          <a:solidFill>
                            <a:prstClr val="black"/>
                          </a:solidFill>
                          <a:latin typeface="Arial" panose="020B0604020202020204" pitchFamily="34" charset="0"/>
                          <a:cs typeface="Arial" panose="020B0604020202020204" pitchFamily="34" charset="0"/>
                        </a:rPr>
                        <a:t>CoCM</a:t>
                      </a:r>
                      <a:endParaRPr lang="en-US" sz="4000" dirty="0">
                        <a:solidFill>
                          <a:prstClr val="black"/>
                        </a:solidFill>
                        <a:latin typeface="Arial" panose="020B0604020202020204" pitchFamily="34" charset="0"/>
                        <a:cs typeface="Arial" panose="020B0604020202020204" pitchFamily="34" charset="0"/>
                      </a:endParaRPr>
                    </a:p>
                    <a:p>
                      <a:pPr marL="914412" lvl="1" indent="-457212">
                        <a:spcBef>
                          <a:spcPts val="200"/>
                        </a:spcBef>
                        <a:spcAft>
                          <a:spcPts val="200"/>
                        </a:spcAft>
                        <a:buFont typeface="Arial" panose="020B0604020202020204" pitchFamily="34" charset="0"/>
                        <a:buChar char="•"/>
                      </a:pPr>
                      <a:r>
                        <a:rPr lang="en-US" sz="4000" dirty="0">
                          <a:solidFill>
                            <a:prstClr val="black"/>
                          </a:solidFill>
                          <a:latin typeface="Arial" panose="020B0604020202020204" pitchFamily="34" charset="0"/>
                          <a:cs typeface="Arial" panose="020B0604020202020204" pitchFamily="34" charset="0"/>
                        </a:rPr>
                        <a:t>62% of enrollees reported they would recommend the </a:t>
                      </a:r>
                      <a:r>
                        <a:rPr lang="en-US" sz="4000" dirty="0" err="1">
                          <a:solidFill>
                            <a:prstClr val="black"/>
                          </a:solidFill>
                          <a:latin typeface="Arial" panose="020B0604020202020204" pitchFamily="34" charset="0"/>
                          <a:cs typeface="Arial" panose="020B0604020202020204" pitchFamily="34" charset="0"/>
                        </a:rPr>
                        <a:t>CoCM</a:t>
                      </a:r>
                      <a:r>
                        <a:rPr lang="en-US" sz="4000" dirty="0">
                          <a:solidFill>
                            <a:prstClr val="black"/>
                          </a:solidFill>
                          <a:latin typeface="Arial" panose="020B0604020202020204" pitchFamily="34" charset="0"/>
                          <a:cs typeface="Arial" panose="020B0604020202020204" pitchFamily="34" charset="0"/>
                        </a:rPr>
                        <a:t> program to others in need of mental or behavioral health support</a:t>
                      </a:r>
                    </a:p>
                  </a:txBody>
                  <a:tcPr/>
                </a:tc>
                <a:extLst>
                  <a:ext uri="{0D108BD9-81ED-4DB2-BD59-A6C34878D82A}">
                    <a16:rowId xmlns:a16="http://schemas.microsoft.com/office/drawing/2014/main" val="3235323303"/>
                  </a:ext>
                </a:extLst>
              </a:tr>
            </a:tbl>
          </a:graphicData>
        </a:graphic>
      </p:graphicFrame>
      <p:sp>
        <p:nvSpPr>
          <p:cNvPr id="27" name="Rectangle 26">
            <a:extLst>
              <a:ext uri="{FF2B5EF4-FFF2-40B4-BE49-F238E27FC236}">
                <a16:creationId xmlns:a16="http://schemas.microsoft.com/office/drawing/2014/main" id="{F6003628-FD52-F68C-123D-8F77C8EB95A1}"/>
              </a:ext>
            </a:extLst>
          </p:cNvPr>
          <p:cNvSpPr/>
          <p:nvPr/>
        </p:nvSpPr>
        <p:spPr>
          <a:xfrm>
            <a:off x="26916932" y="23335154"/>
            <a:ext cx="21297313" cy="46596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08610" tIns="540068" rIns="308610" rtlCol="0" anchor="t" anchorCtr="0"/>
          <a:lstStyle/>
          <a:p>
            <a:pPr algn="ctr">
              <a:spcBef>
                <a:spcPts val="533"/>
              </a:spcBef>
              <a:spcAft>
                <a:spcPts val="533"/>
              </a:spcAft>
            </a:pPr>
            <a:r>
              <a:rPr lang="en-US" sz="4000" b="1" dirty="0">
                <a:solidFill>
                  <a:prstClr val="black"/>
                </a:solidFill>
                <a:latin typeface="Arial" panose="020B0604020202020204" pitchFamily="34" charset="0"/>
                <a:cs typeface="Arial" panose="020B0604020202020204" pitchFamily="34" charset="0"/>
              </a:rPr>
              <a:t>CONCLUSIONS &amp; NEXT STEPS</a:t>
            </a:r>
          </a:p>
          <a:p>
            <a:pPr marL="457212" indent="-457212">
              <a:spcBef>
                <a:spcPts val="533"/>
              </a:spcBef>
              <a:spcAft>
                <a:spcPts val="533"/>
              </a:spcAft>
              <a:buFont typeface="Arial" panose="020B0604020202020204" pitchFamily="34" charset="0"/>
              <a:buChar char="•"/>
            </a:pPr>
            <a:r>
              <a:rPr lang="en-US" sz="40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Feedback to improve program quality, patient outcomes, and guide scalability</a:t>
            </a:r>
          </a:p>
          <a:p>
            <a:pPr marL="457212" indent="-457212">
              <a:spcBef>
                <a:spcPts val="533"/>
              </a:spcBef>
              <a:spcAft>
                <a:spcPts val="533"/>
              </a:spcAft>
              <a:buFont typeface="Arial" panose="020B0604020202020204" pitchFamily="34" charset="0"/>
              <a:buChar char="•"/>
            </a:pPr>
            <a:r>
              <a:rPr lang="en-US" sz="40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Transitioned from grant funding to standard billing practices </a:t>
            </a:r>
          </a:p>
          <a:p>
            <a:pPr marL="457212" indent="-457212">
              <a:spcBef>
                <a:spcPts val="533"/>
              </a:spcBef>
              <a:spcAft>
                <a:spcPts val="533"/>
              </a:spcAft>
              <a:buFont typeface="Arial" panose="020B0604020202020204" pitchFamily="34" charset="0"/>
              <a:buChar char="•"/>
            </a:pPr>
            <a:r>
              <a:rPr lang="en-US" sz="40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Next steps include robust analyses of patient-reported data (i.e., screeners, mood trackers) and clinical outcomes, such as acute care utilization</a:t>
            </a:r>
          </a:p>
        </p:txBody>
      </p:sp>
    </p:spTree>
    <p:extLst>
      <p:ext uri="{BB962C8B-B14F-4D97-AF65-F5344CB8AC3E}">
        <p14:creationId xmlns:p14="http://schemas.microsoft.com/office/powerpoint/2010/main" val="14482838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4777</TotalTime>
  <Words>895</Words>
  <Application>Microsoft Macintosh PowerPoint</Application>
  <PresentationFormat>Custom</PresentationFormat>
  <Paragraphs>63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Koob, Caitlin</dc:creator>
  <cp:lastModifiedBy>Caitlin Koob</cp:lastModifiedBy>
  <cp:revision>16</cp:revision>
  <cp:lastPrinted>2025-01-16T14:47:41Z</cp:lastPrinted>
  <dcterms:created xsi:type="dcterms:W3CDTF">2024-09-25T15:05:35Z</dcterms:created>
  <dcterms:modified xsi:type="dcterms:W3CDTF">2026-04-17T16:22:06Z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1437923214</vt:i4>
  </property>
  <property fmtid="{D5CDD505-2E9C-101B-9397-08002B2CF9AE}" pid="3" name="_NewReviewCycle">
    <vt:lpwstr/>
  </property>
  <property fmtid="{D5CDD505-2E9C-101B-9397-08002B2CF9AE}" pid="4" name="_EmailSubject">
    <vt:lpwstr>MUSC COE ATA Presentations for Review</vt:lpwstr>
  </property>
  <property fmtid="{D5CDD505-2E9C-101B-9397-08002B2CF9AE}" pid="5" name="_AuthorEmail">
    <vt:lpwstr>dorio@musc.edu</vt:lpwstr>
  </property>
  <property fmtid="{D5CDD505-2E9C-101B-9397-08002B2CF9AE}" pid="6" name="_AuthorEmailDisplayName">
    <vt:lpwstr>D'orio, Samantha</vt:lpwstr>
  </property>
</Properties>
</file>