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5"/>
  </p:sldMasterIdLst>
  <p:notesMasterIdLst>
    <p:notesMasterId r:id="rId7"/>
  </p:notesMasterIdLst>
  <p:handoutMasterIdLst>
    <p:handoutMasterId r:id="rId8"/>
  </p:handoutMasterIdLst>
  <p:sldIdLst>
    <p:sldId id="256" r:id="rId6"/>
  </p:sldIdLst>
  <p:sldSz cx="43891200" cy="32918400"/>
  <p:notesSz cx="16002000" cy="32461200"/>
  <p:defaultTextStyle>
    <a:defPPr>
      <a:defRPr lang="en-US"/>
    </a:defPPr>
    <a:lvl1pPr algn="l" rtl="0" fontAlgn="base">
      <a:spcBef>
        <a:spcPct val="0"/>
      </a:spcBef>
      <a:spcAft>
        <a:spcPct val="0"/>
      </a:spcAft>
      <a:defRPr sz="3733" kern="1200">
        <a:solidFill>
          <a:schemeClr val="tx1"/>
        </a:solidFill>
        <a:latin typeface="Arial" charset="0"/>
        <a:ea typeface="ヒラギノ角ゴ Pro W3" charset="-128"/>
        <a:cs typeface="+mn-cs"/>
      </a:defRPr>
    </a:lvl1pPr>
    <a:lvl2pPr marL="710997" algn="l" rtl="0" fontAlgn="base">
      <a:spcBef>
        <a:spcPct val="0"/>
      </a:spcBef>
      <a:spcAft>
        <a:spcPct val="0"/>
      </a:spcAft>
      <a:defRPr sz="3733" kern="1200">
        <a:solidFill>
          <a:schemeClr val="tx1"/>
        </a:solidFill>
        <a:latin typeface="Arial" charset="0"/>
        <a:ea typeface="ヒラギノ角ゴ Pro W3" charset="-128"/>
        <a:cs typeface="+mn-cs"/>
      </a:defRPr>
    </a:lvl2pPr>
    <a:lvl3pPr marL="1421995" algn="l" rtl="0" fontAlgn="base">
      <a:spcBef>
        <a:spcPct val="0"/>
      </a:spcBef>
      <a:spcAft>
        <a:spcPct val="0"/>
      </a:spcAft>
      <a:defRPr sz="3733" kern="1200">
        <a:solidFill>
          <a:schemeClr val="tx1"/>
        </a:solidFill>
        <a:latin typeface="Arial" charset="0"/>
        <a:ea typeface="ヒラギノ角ゴ Pro W3" charset="-128"/>
        <a:cs typeface="+mn-cs"/>
      </a:defRPr>
    </a:lvl3pPr>
    <a:lvl4pPr marL="2132992" algn="l" rtl="0" fontAlgn="base">
      <a:spcBef>
        <a:spcPct val="0"/>
      </a:spcBef>
      <a:spcAft>
        <a:spcPct val="0"/>
      </a:spcAft>
      <a:defRPr sz="3733" kern="1200">
        <a:solidFill>
          <a:schemeClr val="tx1"/>
        </a:solidFill>
        <a:latin typeface="Arial" charset="0"/>
        <a:ea typeface="ヒラギノ角ゴ Pro W3" charset="-128"/>
        <a:cs typeface="+mn-cs"/>
      </a:defRPr>
    </a:lvl4pPr>
    <a:lvl5pPr marL="2843989" algn="l" rtl="0" fontAlgn="base">
      <a:spcBef>
        <a:spcPct val="0"/>
      </a:spcBef>
      <a:spcAft>
        <a:spcPct val="0"/>
      </a:spcAft>
      <a:defRPr sz="3733" kern="1200">
        <a:solidFill>
          <a:schemeClr val="tx1"/>
        </a:solidFill>
        <a:latin typeface="Arial" charset="0"/>
        <a:ea typeface="ヒラギノ角ゴ Pro W3" charset="-128"/>
        <a:cs typeface="+mn-cs"/>
      </a:defRPr>
    </a:lvl5pPr>
    <a:lvl6pPr marL="3554986" algn="l" defTabSz="1421995" rtl="0" eaLnBrk="1" latinLnBrk="0" hangingPunct="1">
      <a:defRPr sz="3733" kern="1200">
        <a:solidFill>
          <a:schemeClr val="tx1"/>
        </a:solidFill>
        <a:latin typeface="Arial" charset="0"/>
        <a:ea typeface="ヒラギノ角ゴ Pro W3" charset="-128"/>
        <a:cs typeface="+mn-cs"/>
      </a:defRPr>
    </a:lvl6pPr>
    <a:lvl7pPr marL="4265984" algn="l" defTabSz="1421995" rtl="0" eaLnBrk="1" latinLnBrk="0" hangingPunct="1">
      <a:defRPr sz="3733" kern="1200">
        <a:solidFill>
          <a:schemeClr val="tx1"/>
        </a:solidFill>
        <a:latin typeface="Arial" charset="0"/>
        <a:ea typeface="ヒラギノ角ゴ Pro W3" charset="-128"/>
        <a:cs typeface="+mn-cs"/>
      </a:defRPr>
    </a:lvl7pPr>
    <a:lvl8pPr marL="4976982" algn="l" defTabSz="1421995" rtl="0" eaLnBrk="1" latinLnBrk="0" hangingPunct="1">
      <a:defRPr sz="3733" kern="1200">
        <a:solidFill>
          <a:schemeClr val="tx1"/>
        </a:solidFill>
        <a:latin typeface="Arial" charset="0"/>
        <a:ea typeface="ヒラギノ角ゴ Pro W3" charset="-128"/>
        <a:cs typeface="+mn-cs"/>
      </a:defRPr>
    </a:lvl8pPr>
    <a:lvl9pPr marL="5687978" algn="l" defTabSz="1421995" rtl="0" eaLnBrk="1" latinLnBrk="0" hangingPunct="1">
      <a:defRPr sz="3733"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151173-5C36-7254-A5BA-F6E8ED26F3CF}" name="Wiley, Kevin Keith" initials="WKK" userId="S::kkw4@musc.edu::5c2b2bc8-b397-4785-89c3-dda2f928fc35" providerId="AD"/>
  <p188:author id="{CB476894-E7DA-C7B9-27F9-FBFC1728543E}" name="HRSA/OAT" initials="HRSA/OAT" userId="HRSA/OAT" providerId="None"/>
  <p188:author id="{21A568A5-3FCB-7606-7F94-4A3B81FAAD8F}" name="Williams, Dunc" initials="WD" userId="S::jdw26@musc.edu::0074d4c4-1987-4f5d-96bd-7fcecb2fc5e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4596E"/>
    <a:srgbClr val="004772"/>
    <a:srgbClr val="30677C"/>
    <a:srgbClr val="FFF46E"/>
    <a:srgbClr val="FFD062"/>
    <a:srgbClr val="FFFFA3"/>
    <a:srgbClr val="FDFFD7"/>
    <a:srgbClr val="02109A"/>
    <a:srgbClr val="0312A3"/>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008" autoAdjust="0"/>
    <p:restoredTop sz="96247" autoAdjust="0"/>
  </p:normalViewPr>
  <p:slideViewPr>
    <p:cSldViewPr snapToGrid="0">
      <p:cViewPr>
        <p:scale>
          <a:sx n="50" d="100"/>
          <a:sy n="50" d="100"/>
        </p:scale>
        <p:origin x="272" y="-1384"/>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6934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276926" tIns="138463" rIns="276926" bIns="138463" numCol="1" anchor="t" anchorCtr="0" compatLnSpc="1">
            <a:prstTxWarp prst="textNoShape">
              <a:avLst/>
            </a:prstTxWarp>
          </a:bodyPr>
          <a:lstStyle>
            <a:lvl1pPr defTabSz="2768600" eaLnBrk="0" hangingPunct="0">
              <a:defRPr sz="3600"/>
            </a:lvl1pPr>
          </a:lstStyle>
          <a:p>
            <a:endParaRPr lang="en-US" altLang="en-US" dirty="0"/>
          </a:p>
        </p:txBody>
      </p:sp>
      <p:sp>
        <p:nvSpPr>
          <p:cNvPr id="3" name="Date Placeholder 2"/>
          <p:cNvSpPr>
            <a:spLocks noGrp="1"/>
          </p:cNvSpPr>
          <p:nvPr>
            <p:ph type="dt" sz="quarter" idx="1"/>
          </p:nvPr>
        </p:nvSpPr>
        <p:spPr bwMode="auto">
          <a:xfrm>
            <a:off x="9064625" y="0"/>
            <a:ext cx="6934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6926" tIns="138463" rIns="276926" bIns="138463" numCol="1" anchor="t" anchorCtr="0" compatLnSpc="1">
            <a:prstTxWarp prst="textNoShape">
              <a:avLst/>
            </a:prstTxWarp>
          </a:bodyPr>
          <a:lstStyle>
            <a:lvl1pPr algn="r" defTabSz="2768600" eaLnBrk="0" hangingPunct="0">
              <a:defRPr sz="3600"/>
            </a:lvl1pPr>
          </a:lstStyle>
          <a:p>
            <a:fld id="{8ECFCE87-B9D9-DF44-A460-786E13CAA27D}" type="datetime1">
              <a:rPr lang="en-US" altLang="en-US"/>
              <a:pPr/>
              <a:t>5/8/26</a:t>
            </a:fld>
            <a:endParaRPr lang="en-US" altLang="en-US" dirty="0"/>
          </a:p>
        </p:txBody>
      </p:sp>
      <p:sp>
        <p:nvSpPr>
          <p:cNvPr id="4" name="Footer Placeholder 3"/>
          <p:cNvSpPr>
            <a:spLocks noGrp="1"/>
          </p:cNvSpPr>
          <p:nvPr>
            <p:ph type="ftr" sz="quarter" idx="2"/>
          </p:nvPr>
        </p:nvSpPr>
        <p:spPr bwMode="auto">
          <a:xfrm>
            <a:off x="0" y="30832425"/>
            <a:ext cx="6934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276926" tIns="138463" rIns="276926" bIns="138463" numCol="1" anchor="b" anchorCtr="0" compatLnSpc="1">
            <a:prstTxWarp prst="textNoShape">
              <a:avLst/>
            </a:prstTxWarp>
          </a:bodyPr>
          <a:lstStyle>
            <a:lvl1pPr defTabSz="2768600" eaLnBrk="0" hangingPunct="0">
              <a:defRPr sz="3600"/>
            </a:lvl1pPr>
          </a:lstStyle>
          <a:p>
            <a:endParaRPr lang="en-US" altLang="en-US" dirty="0"/>
          </a:p>
        </p:txBody>
      </p:sp>
      <p:sp>
        <p:nvSpPr>
          <p:cNvPr id="5" name="Slide Number Placeholder 4"/>
          <p:cNvSpPr>
            <a:spLocks noGrp="1"/>
          </p:cNvSpPr>
          <p:nvPr>
            <p:ph type="sldNum" sz="quarter" idx="3"/>
          </p:nvPr>
        </p:nvSpPr>
        <p:spPr bwMode="auto">
          <a:xfrm>
            <a:off x="9064625" y="30832425"/>
            <a:ext cx="6934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6926" tIns="138463" rIns="276926" bIns="138463" numCol="1" anchor="b" anchorCtr="0" compatLnSpc="1">
            <a:prstTxWarp prst="textNoShape">
              <a:avLst/>
            </a:prstTxWarp>
          </a:bodyPr>
          <a:lstStyle>
            <a:lvl1pPr algn="r" defTabSz="2768600" eaLnBrk="0" hangingPunct="0">
              <a:defRPr sz="3600"/>
            </a:lvl1pPr>
          </a:lstStyle>
          <a:p>
            <a:fld id="{7F928048-4A9A-C946-8FE3-277DD51D38B9}" type="slidenum">
              <a:rPr lang="en-US" altLang="en-US"/>
              <a:pPr/>
              <a:t>‹#›</a:t>
            </a:fld>
            <a:endParaRPr lang="en-US" altLang="en-US" dirty="0"/>
          </a:p>
        </p:txBody>
      </p:sp>
    </p:spTree>
    <p:extLst>
      <p:ext uri="{BB962C8B-B14F-4D97-AF65-F5344CB8AC3E}">
        <p14:creationId xmlns:p14="http://schemas.microsoft.com/office/powerpoint/2010/main" val="1381484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6934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276926" tIns="138463" rIns="276926" bIns="138463" numCol="1" anchor="t" anchorCtr="0" compatLnSpc="1">
            <a:prstTxWarp prst="textNoShape">
              <a:avLst/>
            </a:prstTxWarp>
          </a:bodyPr>
          <a:lstStyle>
            <a:lvl1pPr defTabSz="2768600" eaLnBrk="0" hangingPunct="0">
              <a:defRPr sz="3600"/>
            </a:lvl1pPr>
          </a:lstStyle>
          <a:p>
            <a:endParaRPr lang="en-US" altLang="en-US" dirty="0"/>
          </a:p>
        </p:txBody>
      </p:sp>
      <p:sp>
        <p:nvSpPr>
          <p:cNvPr id="3" name="Date Placeholder 2"/>
          <p:cNvSpPr>
            <a:spLocks noGrp="1"/>
          </p:cNvSpPr>
          <p:nvPr>
            <p:ph type="dt" idx="1"/>
          </p:nvPr>
        </p:nvSpPr>
        <p:spPr bwMode="auto">
          <a:xfrm>
            <a:off x="9064625" y="0"/>
            <a:ext cx="6934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276926" tIns="138463" rIns="276926" bIns="138463" numCol="1" anchor="t" anchorCtr="0" compatLnSpc="1">
            <a:prstTxWarp prst="textNoShape">
              <a:avLst/>
            </a:prstTxWarp>
          </a:bodyPr>
          <a:lstStyle>
            <a:lvl1pPr algn="r" defTabSz="2768600" eaLnBrk="0" hangingPunct="0">
              <a:defRPr sz="3600"/>
            </a:lvl1pPr>
          </a:lstStyle>
          <a:p>
            <a:fld id="{8C457D4A-AA01-0A49-8988-3499F9BAB4E6}" type="datetime1">
              <a:rPr lang="en-US" altLang="en-US"/>
              <a:pPr/>
              <a:t>5/8/26</a:t>
            </a:fld>
            <a:endParaRPr lang="en-US" altLang="en-US" dirty="0"/>
          </a:p>
        </p:txBody>
      </p:sp>
      <p:sp>
        <p:nvSpPr>
          <p:cNvPr id="4" name="Slide Image Placeholder 3"/>
          <p:cNvSpPr>
            <a:spLocks noGrp="1" noRot="1" noChangeAspect="1"/>
          </p:cNvSpPr>
          <p:nvPr>
            <p:ph type="sldImg" idx="2"/>
          </p:nvPr>
        </p:nvSpPr>
        <p:spPr bwMode="auto">
          <a:xfrm>
            <a:off x="-114300" y="2435225"/>
            <a:ext cx="16230600" cy="121729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 name="Notes Placeholder 4"/>
          <p:cNvSpPr>
            <a:spLocks noGrp="1"/>
          </p:cNvSpPr>
          <p:nvPr>
            <p:ph type="body" sz="quarter" idx="3"/>
          </p:nvPr>
        </p:nvSpPr>
        <p:spPr bwMode="auto">
          <a:xfrm>
            <a:off x="1600200" y="15419388"/>
            <a:ext cx="12801600" cy="146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276926" tIns="138463" rIns="276926" bIns="1384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Footer Placeholder 5"/>
          <p:cNvSpPr>
            <a:spLocks noGrp="1"/>
          </p:cNvSpPr>
          <p:nvPr>
            <p:ph type="ftr" sz="quarter" idx="4"/>
          </p:nvPr>
        </p:nvSpPr>
        <p:spPr bwMode="auto">
          <a:xfrm>
            <a:off x="0" y="30832425"/>
            <a:ext cx="6934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276926" tIns="138463" rIns="276926" bIns="138463" numCol="1" anchor="b" anchorCtr="0" compatLnSpc="1">
            <a:prstTxWarp prst="textNoShape">
              <a:avLst/>
            </a:prstTxWarp>
          </a:bodyPr>
          <a:lstStyle>
            <a:lvl1pPr defTabSz="2768600" eaLnBrk="0" hangingPunct="0">
              <a:defRPr sz="3600"/>
            </a:lvl1pPr>
          </a:lstStyle>
          <a:p>
            <a:endParaRPr lang="en-US" altLang="en-US" dirty="0"/>
          </a:p>
        </p:txBody>
      </p:sp>
      <p:sp>
        <p:nvSpPr>
          <p:cNvPr id="7" name="Slide Number Placeholder 6"/>
          <p:cNvSpPr>
            <a:spLocks noGrp="1"/>
          </p:cNvSpPr>
          <p:nvPr>
            <p:ph type="sldNum" sz="quarter" idx="5"/>
          </p:nvPr>
        </p:nvSpPr>
        <p:spPr bwMode="auto">
          <a:xfrm>
            <a:off x="9064625" y="30832425"/>
            <a:ext cx="6934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276926" tIns="138463" rIns="276926" bIns="138463" numCol="1" anchor="b" anchorCtr="0" compatLnSpc="1">
            <a:prstTxWarp prst="textNoShape">
              <a:avLst/>
            </a:prstTxWarp>
          </a:bodyPr>
          <a:lstStyle>
            <a:lvl1pPr algn="r" defTabSz="2768600" eaLnBrk="0" hangingPunct="0">
              <a:defRPr sz="3600"/>
            </a:lvl1pPr>
          </a:lstStyle>
          <a:p>
            <a:fld id="{99E659E3-5F77-CC48-8219-1211CB14D7FA}" type="slidenum">
              <a:rPr lang="en-US" altLang="en-US"/>
              <a:pPr/>
              <a:t>‹#›</a:t>
            </a:fld>
            <a:endParaRPr lang="en-US" altLang="en-US" dirty="0"/>
          </a:p>
        </p:txBody>
      </p:sp>
    </p:spTree>
    <p:extLst>
      <p:ext uri="{BB962C8B-B14F-4D97-AF65-F5344CB8AC3E}">
        <p14:creationId xmlns:p14="http://schemas.microsoft.com/office/powerpoint/2010/main" val="1367638422"/>
      </p:ext>
    </p:extLst>
  </p:cSld>
  <p:clrMap bg1="lt1" tx1="dk1" bg2="lt2" tx2="dk2" accent1="accent1" accent2="accent2" accent3="accent3" accent4="accent4" accent5="accent5" accent6="accent6" hlink="hlink" folHlink="folHlink"/>
  <p:notesStyle>
    <a:lvl1pPr algn="l" defTabSz="710997" rtl="0" eaLnBrk="0" fontAlgn="base" hangingPunct="0">
      <a:spcBef>
        <a:spcPct val="30000"/>
      </a:spcBef>
      <a:spcAft>
        <a:spcPct val="0"/>
      </a:spcAft>
      <a:defRPr sz="1867" kern="1200">
        <a:solidFill>
          <a:schemeClr val="tx1"/>
        </a:solidFill>
        <a:latin typeface="+mn-lt"/>
        <a:ea typeface="ＭＳ Ｐゴシック" pitchFamily="80" charset="-128"/>
        <a:cs typeface="ＭＳ Ｐゴシック" pitchFamily="80" charset="-128"/>
      </a:defRPr>
    </a:lvl1pPr>
    <a:lvl2pPr marL="710997" algn="l" defTabSz="710997" rtl="0" eaLnBrk="0" fontAlgn="base" hangingPunct="0">
      <a:spcBef>
        <a:spcPct val="30000"/>
      </a:spcBef>
      <a:spcAft>
        <a:spcPct val="0"/>
      </a:spcAft>
      <a:defRPr sz="1867" kern="1200">
        <a:solidFill>
          <a:schemeClr val="tx1"/>
        </a:solidFill>
        <a:latin typeface="+mn-lt"/>
        <a:ea typeface="ＭＳ Ｐゴシック" pitchFamily="80" charset="-128"/>
        <a:cs typeface="+mn-cs"/>
      </a:defRPr>
    </a:lvl2pPr>
    <a:lvl3pPr marL="1421995" algn="l" defTabSz="710997" rtl="0" eaLnBrk="0" fontAlgn="base" hangingPunct="0">
      <a:spcBef>
        <a:spcPct val="30000"/>
      </a:spcBef>
      <a:spcAft>
        <a:spcPct val="0"/>
      </a:spcAft>
      <a:defRPr sz="1867" kern="1200">
        <a:solidFill>
          <a:schemeClr val="tx1"/>
        </a:solidFill>
        <a:latin typeface="+mn-lt"/>
        <a:ea typeface="ＭＳ Ｐゴシック" pitchFamily="80" charset="-128"/>
        <a:cs typeface="+mn-cs"/>
      </a:defRPr>
    </a:lvl3pPr>
    <a:lvl4pPr marL="2132992" algn="l" defTabSz="710997" rtl="0" eaLnBrk="0" fontAlgn="base" hangingPunct="0">
      <a:spcBef>
        <a:spcPct val="30000"/>
      </a:spcBef>
      <a:spcAft>
        <a:spcPct val="0"/>
      </a:spcAft>
      <a:defRPr sz="1867" kern="1200">
        <a:solidFill>
          <a:schemeClr val="tx1"/>
        </a:solidFill>
        <a:latin typeface="+mn-lt"/>
        <a:ea typeface="ＭＳ Ｐゴシック" pitchFamily="80" charset="-128"/>
        <a:cs typeface="+mn-cs"/>
      </a:defRPr>
    </a:lvl4pPr>
    <a:lvl5pPr marL="2843989" algn="l" defTabSz="710997" rtl="0" eaLnBrk="0" fontAlgn="base" hangingPunct="0">
      <a:spcBef>
        <a:spcPct val="30000"/>
      </a:spcBef>
      <a:spcAft>
        <a:spcPct val="0"/>
      </a:spcAft>
      <a:defRPr sz="1867" kern="1200">
        <a:solidFill>
          <a:schemeClr val="tx1"/>
        </a:solidFill>
        <a:latin typeface="+mn-lt"/>
        <a:ea typeface="ＭＳ Ｐゴシック" pitchFamily="80" charset="-128"/>
        <a:cs typeface="+mn-cs"/>
      </a:defRPr>
    </a:lvl5pPr>
    <a:lvl6pPr marL="3554986" algn="l" defTabSz="710997" rtl="0" eaLnBrk="1" latinLnBrk="0" hangingPunct="1">
      <a:defRPr sz="1867" kern="1200">
        <a:solidFill>
          <a:schemeClr val="tx1"/>
        </a:solidFill>
        <a:latin typeface="+mn-lt"/>
        <a:ea typeface="+mn-ea"/>
        <a:cs typeface="+mn-cs"/>
      </a:defRPr>
    </a:lvl6pPr>
    <a:lvl7pPr marL="4265984" algn="l" defTabSz="710997" rtl="0" eaLnBrk="1" latinLnBrk="0" hangingPunct="1">
      <a:defRPr sz="1867" kern="1200">
        <a:solidFill>
          <a:schemeClr val="tx1"/>
        </a:solidFill>
        <a:latin typeface="+mn-lt"/>
        <a:ea typeface="+mn-ea"/>
        <a:cs typeface="+mn-cs"/>
      </a:defRPr>
    </a:lvl7pPr>
    <a:lvl8pPr marL="4976982" algn="l" defTabSz="710997" rtl="0" eaLnBrk="1" latinLnBrk="0" hangingPunct="1">
      <a:defRPr sz="1867" kern="1200">
        <a:solidFill>
          <a:schemeClr val="tx1"/>
        </a:solidFill>
        <a:latin typeface="+mn-lt"/>
        <a:ea typeface="+mn-ea"/>
        <a:cs typeface="+mn-cs"/>
      </a:defRPr>
    </a:lvl8pPr>
    <a:lvl9pPr marL="5687978" algn="l" defTabSz="710997" rtl="0" eaLnBrk="1" latinLnBrk="0" hangingPunct="1">
      <a:defRPr sz="186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xfrm>
            <a:off x="-114300" y="2435225"/>
            <a:ext cx="16230600" cy="12172950"/>
          </a:xfrm>
          <a:ln/>
        </p:spPr>
      </p:sp>
      <p:sp>
        <p:nvSpPr>
          <p:cNvPr id="16387" name="Notes Placeholder 2"/>
          <p:cNvSpPr>
            <a:spLocks noGrp="1"/>
          </p:cNvSpPr>
          <p:nvPr>
            <p:ph type="body" idx="1"/>
          </p:nvPr>
        </p:nvSpPr>
        <p:spPr/>
        <p:txBody>
          <a:bodyPr/>
          <a:lstStyle/>
          <a:p>
            <a:endParaRPr lang="en-US" altLang="en-US" dirty="0">
              <a:ea typeface="ＭＳ Ｐゴシック" charset="-128"/>
            </a:endParaRPr>
          </a:p>
        </p:txBody>
      </p:sp>
      <p:sp>
        <p:nvSpPr>
          <p:cNvPr id="16388" name="Slide Number Placeholder 3"/>
          <p:cNvSpPr>
            <a:spLocks noGrp="1"/>
          </p:cNvSpPr>
          <p:nvPr>
            <p:ph type="sldNum" sz="quarter" idx="5"/>
          </p:nvPr>
        </p:nvSpPr>
        <p:spPr>
          <a:noFill/>
        </p:spPr>
        <p:txBody>
          <a:bodyPr/>
          <a:lstStyle>
            <a:lvl1pPr defTabSz="2768600" eaLnBrk="0" hangingPunct="0">
              <a:defRPr sz="2400">
                <a:solidFill>
                  <a:schemeClr val="tx1"/>
                </a:solidFill>
                <a:latin typeface="Arial" charset="0"/>
                <a:ea typeface="ヒラギノ角ゴ Pro W3" charset="-128"/>
              </a:defRPr>
            </a:lvl1pPr>
            <a:lvl2pPr marL="10837863" indent="-9453563" defTabSz="2768600"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marL="50960338" indent="-46805850" defTabSz="2768600"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DCB68EA-96A9-A645-866E-E9371762A4E8}" type="slidenum">
              <a:rPr lang="en-US" altLang="en-US" sz="3600"/>
              <a:pPr/>
              <a:t>1</a:t>
            </a:fld>
            <a:endParaRPr lang="en-US" altLang="en-US" sz="3600" dirty="0"/>
          </a:p>
        </p:txBody>
      </p:sp>
    </p:spTree>
    <p:extLst>
      <p:ext uri="{BB962C8B-B14F-4D97-AF65-F5344CB8AC3E}">
        <p14:creationId xmlns:p14="http://schemas.microsoft.com/office/powerpoint/2010/main" val="20380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683"/>
            <a:ext cx="37307520" cy="7054850"/>
          </a:xfrm>
        </p:spPr>
        <p:txBody>
          <a:bodyPr/>
          <a:lstStyle/>
          <a:p>
            <a:r>
              <a:rPr lang="en-US"/>
              <a:t>Click to edit Master title style</a:t>
            </a:r>
          </a:p>
        </p:txBody>
      </p:sp>
      <p:sp>
        <p:nvSpPr>
          <p:cNvPr id="3" name="Subtitle 2"/>
          <p:cNvSpPr>
            <a:spLocks noGrp="1"/>
          </p:cNvSpPr>
          <p:nvPr>
            <p:ph type="subTitle" idx="1"/>
          </p:nvPr>
        </p:nvSpPr>
        <p:spPr>
          <a:xfrm>
            <a:off x="6583680" y="18653133"/>
            <a:ext cx="30723840" cy="8413750"/>
          </a:xfrm>
        </p:spPr>
        <p:txBody>
          <a:bodyPr/>
          <a:lstStyle>
            <a:lvl1pPr marL="0" indent="0" algn="ctr">
              <a:buNone/>
              <a:defRPr/>
            </a:lvl1pPr>
            <a:lvl2pPr marL="609570" indent="0" algn="ctr">
              <a:buNone/>
              <a:defRPr/>
            </a:lvl2pPr>
            <a:lvl3pPr marL="1219140" indent="0" algn="ctr">
              <a:buNone/>
              <a:defRPr/>
            </a:lvl3pPr>
            <a:lvl4pPr marL="1828709" indent="0" algn="ctr">
              <a:buNone/>
              <a:defRPr/>
            </a:lvl4pPr>
            <a:lvl5pPr marL="2438278" indent="0" algn="ctr">
              <a:buNone/>
              <a:defRPr/>
            </a:lvl5pPr>
            <a:lvl6pPr marL="3047848" indent="0" algn="ctr">
              <a:buNone/>
              <a:defRPr/>
            </a:lvl6pPr>
            <a:lvl7pPr marL="3657418" indent="0" algn="ctr">
              <a:buNone/>
              <a:defRPr/>
            </a:lvl7pPr>
            <a:lvl8pPr marL="4266987" indent="0" algn="ctr">
              <a:buNone/>
              <a:defRPr/>
            </a:lvl8pPr>
            <a:lvl9pPr marL="487655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dirty="0"/>
          </a:p>
        </p:txBody>
      </p:sp>
      <p:sp>
        <p:nvSpPr>
          <p:cNvPr id="5" name="Rectangle 5"/>
          <p:cNvSpPr>
            <a:spLocks noGrp="1" noChangeArrowheads="1"/>
          </p:cNvSpPr>
          <p:nvPr>
            <p:ph type="ftr" sz="quarter" idx="11"/>
          </p:nvPr>
        </p:nvSpPr>
        <p:spPr>
          <a:ln/>
        </p:spPr>
        <p:txBody>
          <a:bodyPr/>
          <a:lstStyle>
            <a:lvl1pPr>
              <a:defRPr/>
            </a:lvl1pPr>
          </a:lstStyle>
          <a:p>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fld id="{4F5230E1-C829-F74B-84F6-7E6C4FA516A3}" type="slidenum">
              <a:rPr lang="en-US" altLang="en-US"/>
              <a:pPr/>
              <a:t>‹#›</a:t>
            </a:fld>
            <a:endParaRPr lang="en-US" altLang="en-US" dirty="0"/>
          </a:p>
        </p:txBody>
      </p:sp>
    </p:spTree>
    <p:extLst>
      <p:ext uri="{BB962C8B-B14F-4D97-AF65-F5344CB8AC3E}">
        <p14:creationId xmlns:p14="http://schemas.microsoft.com/office/powerpoint/2010/main" val="107721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dirty="0"/>
          </a:p>
        </p:txBody>
      </p:sp>
      <p:sp>
        <p:nvSpPr>
          <p:cNvPr id="5" name="Rectangle 5"/>
          <p:cNvSpPr>
            <a:spLocks noGrp="1" noChangeArrowheads="1"/>
          </p:cNvSpPr>
          <p:nvPr>
            <p:ph type="ftr" sz="quarter" idx="11"/>
          </p:nvPr>
        </p:nvSpPr>
        <p:spPr>
          <a:ln/>
        </p:spPr>
        <p:txBody>
          <a:bodyPr/>
          <a:lstStyle>
            <a:lvl1pPr>
              <a:defRPr/>
            </a:lvl1pPr>
          </a:lstStyle>
          <a:p>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fld id="{11E3EB35-0BE4-104E-AF27-2ACFF9F97E84}" type="slidenum">
              <a:rPr lang="en-US" altLang="en-US"/>
              <a:pPr/>
              <a:t>‹#›</a:t>
            </a:fld>
            <a:endParaRPr lang="en-US" altLang="en-US" dirty="0"/>
          </a:p>
        </p:txBody>
      </p:sp>
    </p:spTree>
    <p:extLst>
      <p:ext uri="{BB962C8B-B14F-4D97-AF65-F5344CB8AC3E}">
        <p14:creationId xmlns:p14="http://schemas.microsoft.com/office/powerpoint/2010/main" val="97921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2480" y="2927357"/>
            <a:ext cx="9326880" cy="26333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1840" y="2927357"/>
            <a:ext cx="27736800" cy="26333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dirty="0"/>
          </a:p>
        </p:txBody>
      </p:sp>
      <p:sp>
        <p:nvSpPr>
          <p:cNvPr id="5" name="Rectangle 5"/>
          <p:cNvSpPr>
            <a:spLocks noGrp="1" noChangeArrowheads="1"/>
          </p:cNvSpPr>
          <p:nvPr>
            <p:ph type="ftr" sz="quarter" idx="11"/>
          </p:nvPr>
        </p:nvSpPr>
        <p:spPr>
          <a:ln/>
        </p:spPr>
        <p:txBody>
          <a:bodyPr/>
          <a:lstStyle>
            <a:lvl1pPr>
              <a:defRPr/>
            </a:lvl1pPr>
          </a:lstStyle>
          <a:p>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fld id="{CBF975AE-993F-F242-A991-C6F0509DAD59}" type="slidenum">
              <a:rPr lang="en-US" altLang="en-US"/>
              <a:pPr/>
              <a:t>‹#›</a:t>
            </a:fld>
            <a:endParaRPr lang="en-US" altLang="en-US" dirty="0"/>
          </a:p>
        </p:txBody>
      </p:sp>
    </p:spTree>
    <p:extLst>
      <p:ext uri="{BB962C8B-B14F-4D97-AF65-F5344CB8AC3E}">
        <p14:creationId xmlns:p14="http://schemas.microsoft.com/office/powerpoint/2010/main" val="148992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dirty="0"/>
          </a:p>
        </p:txBody>
      </p:sp>
      <p:sp>
        <p:nvSpPr>
          <p:cNvPr id="5" name="Rectangle 5"/>
          <p:cNvSpPr>
            <a:spLocks noGrp="1" noChangeArrowheads="1"/>
          </p:cNvSpPr>
          <p:nvPr>
            <p:ph type="ftr" sz="quarter" idx="11"/>
          </p:nvPr>
        </p:nvSpPr>
        <p:spPr>
          <a:ln/>
        </p:spPr>
        <p:txBody>
          <a:bodyPr/>
          <a:lstStyle>
            <a:lvl1pPr>
              <a:defRPr/>
            </a:lvl1pPr>
          </a:lstStyle>
          <a:p>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fld id="{E7385B38-E133-3243-BF9D-52D4BE1F91D5}" type="slidenum">
              <a:rPr lang="en-US" altLang="en-US"/>
              <a:pPr/>
              <a:t>‹#›</a:t>
            </a:fld>
            <a:endParaRPr lang="en-US" altLang="en-US" dirty="0"/>
          </a:p>
        </p:txBody>
      </p:sp>
    </p:spTree>
    <p:extLst>
      <p:ext uri="{BB962C8B-B14F-4D97-AF65-F5344CB8AC3E}">
        <p14:creationId xmlns:p14="http://schemas.microsoft.com/office/powerpoint/2010/main" val="144714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1850"/>
            <a:ext cx="37307520" cy="65405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3467101" y="13950950"/>
            <a:ext cx="37307520" cy="7200900"/>
          </a:xfrm>
        </p:spPr>
        <p:txBody>
          <a:bodyPr anchor="b"/>
          <a:lstStyle>
            <a:lvl1pPr marL="0" indent="0">
              <a:buNone/>
              <a:defRPr sz="2667"/>
            </a:lvl1pPr>
            <a:lvl2pPr marL="609570" indent="0">
              <a:buNone/>
              <a:defRPr sz="2400"/>
            </a:lvl2pPr>
            <a:lvl3pPr marL="1219140" indent="0">
              <a:buNone/>
              <a:defRPr sz="2133"/>
            </a:lvl3pPr>
            <a:lvl4pPr marL="1828709" indent="0">
              <a:buNone/>
              <a:defRPr sz="1867"/>
            </a:lvl4pPr>
            <a:lvl5pPr marL="2438278" indent="0">
              <a:buNone/>
              <a:defRPr sz="1867"/>
            </a:lvl5pPr>
            <a:lvl6pPr marL="3047848" indent="0">
              <a:buNone/>
              <a:defRPr sz="1867"/>
            </a:lvl6pPr>
            <a:lvl7pPr marL="3657418" indent="0">
              <a:buNone/>
              <a:defRPr sz="1867"/>
            </a:lvl7pPr>
            <a:lvl8pPr marL="4266987" indent="0">
              <a:buNone/>
              <a:defRPr sz="1867"/>
            </a:lvl8pPr>
            <a:lvl9pPr marL="4876557" indent="0">
              <a:buNone/>
              <a:defRPr sz="18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dirty="0"/>
          </a:p>
        </p:txBody>
      </p:sp>
      <p:sp>
        <p:nvSpPr>
          <p:cNvPr id="5" name="Rectangle 5"/>
          <p:cNvSpPr>
            <a:spLocks noGrp="1" noChangeArrowheads="1"/>
          </p:cNvSpPr>
          <p:nvPr>
            <p:ph type="ftr" sz="quarter" idx="11"/>
          </p:nvPr>
        </p:nvSpPr>
        <p:spPr>
          <a:ln/>
        </p:spPr>
        <p:txBody>
          <a:bodyPr/>
          <a:lstStyle>
            <a:lvl1pPr>
              <a:defRPr/>
            </a:lvl1pPr>
          </a:lstStyle>
          <a:p>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fld id="{AB621C69-A664-A746-97CD-3BA6508F5BEE}" type="slidenum">
              <a:rPr lang="en-US" altLang="en-US"/>
              <a:pPr/>
              <a:t>‹#›</a:t>
            </a:fld>
            <a:endParaRPr lang="en-US" altLang="en-US" dirty="0"/>
          </a:p>
        </p:txBody>
      </p:sp>
    </p:spTree>
    <p:extLst>
      <p:ext uri="{BB962C8B-B14F-4D97-AF65-F5344CB8AC3E}">
        <p14:creationId xmlns:p14="http://schemas.microsoft.com/office/powerpoint/2010/main" val="186332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1840" y="9509133"/>
            <a:ext cx="18531840" cy="19751674"/>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67520" y="9509133"/>
            <a:ext cx="18531840" cy="19751674"/>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dirty="0"/>
          </a:p>
        </p:txBody>
      </p:sp>
      <p:sp>
        <p:nvSpPr>
          <p:cNvPr id="6" name="Rectangle 5"/>
          <p:cNvSpPr>
            <a:spLocks noGrp="1" noChangeArrowheads="1"/>
          </p:cNvSpPr>
          <p:nvPr>
            <p:ph type="ftr" sz="quarter" idx="11"/>
          </p:nvPr>
        </p:nvSpPr>
        <p:spPr>
          <a:ln/>
        </p:spPr>
        <p:txBody>
          <a:bodyPr/>
          <a:lstStyle>
            <a:lvl1pPr>
              <a:defRPr/>
            </a:lvl1pPr>
          </a:lstStyle>
          <a:p>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fld id="{1A5982A9-1EA1-F644-B059-AE9ABB491ABB}" type="slidenum">
              <a:rPr lang="en-US" altLang="en-US"/>
              <a:pPr/>
              <a:t>‹#›</a:t>
            </a:fld>
            <a:endParaRPr lang="en-US" altLang="en-US" dirty="0"/>
          </a:p>
        </p:txBody>
      </p:sp>
    </p:spTree>
    <p:extLst>
      <p:ext uri="{BB962C8B-B14F-4D97-AF65-F5344CB8AC3E}">
        <p14:creationId xmlns:p14="http://schemas.microsoft.com/office/powerpoint/2010/main" val="154948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7626"/>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9176"/>
            <a:ext cx="19392901" cy="3070224"/>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2194560" y="10439407"/>
            <a:ext cx="19392901" cy="1896745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1" y="7369176"/>
            <a:ext cx="19400520" cy="3070224"/>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22296121" y="10439407"/>
            <a:ext cx="19400520" cy="1896745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dirty="0"/>
          </a:p>
        </p:txBody>
      </p:sp>
      <p:sp>
        <p:nvSpPr>
          <p:cNvPr id="8" name="Rectangle 5"/>
          <p:cNvSpPr>
            <a:spLocks noGrp="1" noChangeArrowheads="1"/>
          </p:cNvSpPr>
          <p:nvPr>
            <p:ph type="ftr" sz="quarter" idx="11"/>
          </p:nvPr>
        </p:nvSpPr>
        <p:spPr>
          <a:ln/>
        </p:spPr>
        <p:txBody>
          <a:bodyPr/>
          <a:lstStyle>
            <a:lvl1pPr>
              <a:defRPr/>
            </a:lvl1pPr>
          </a:lstStyle>
          <a:p>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fld id="{89373006-C2E6-254D-8F9E-50A2F0066CF0}" type="slidenum">
              <a:rPr lang="en-US" altLang="en-US"/>
              <a:pPr/>
              <a:t>‹#›</a:t>
            </a:fld>
            <a:endParaRPr lang="en-US" altLang="en-US" dirty="0"/>
          </a:p>
        </p:txBody>
      </p:sp>
    </p:spTree>
    <p:extLst>
      <p:ext uri="{BB962C8B-B14F-4D97-AF65-F5344CB8AC3E}">
        <p14:creationId xmlns:p14="http://schemas.microsoft.com/office/powerpoint/2010/main" val="146710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dirty="0"/>
          </a:p>
        </p:txBody>
      </p:sp>
      <p:sp>
        <p:nvSpPr>
          <p:cNvPr id="4" name="Rectangle 5"/>
          <p:cNvSpPr>
            <a:spLocks noGrp="1" noChangeArrowheads="1"/>
          </p:cNvSpPr>
          <p:nvPr>
            <p:ph type="ftr" sz="quarter" idx="11"/>
          </p:nvPr>
        </p:nvSpPr>
        <p:spPr>
          <a:ln/>
        </p:spPr>
        <p:txBody>
          <a:bodyPr/>
          <a:lstStyle>
            <a:lvl1pPr>
              <a:defRPr/>
            </a:lvl1pPr>
          </a:lstStyle>
          <a:p>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fld id="{7F3A17BE-2C8F-9642-9A12-108FD9FA3242}" type="slidenum">
              <a:rPr lang="en-US" altLang="en-US"/>
              <a:pPr/>
              <a:t>‹#›</a:t>
            </a:fld>
            <a:endParaRPr lang="en-US" altLang="en-US" dirty="0"/>
          </a:p>
        </p:txBody>
      </p:sp>
    </p:spTree>
    <p:extLst>
      <p:ext uri="{BB962C8B-B14F-4D97-AF65-F5344CB8AC3E}">
        <p14:creationId xmlns:p14="http://schemas.microsoft.com/office/powerpoint/2010/main" val="277593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dirty="0"/>
          </a:p>
        </p:txBody>
      </p:sp>
      <p:sp>
        <p:nvSpPr>
          <p:cNvPr id="3" name="Rectangle 5"/>
          <p:cNvSpPr>
            <a:spLocks noGrp="1" noChangeArrowheads="1"/>
          </p:cNvSpPr>
          <p:nvPr>
            <p:ph type="ftr" sz="quarter" idx="11"/>
          </p:nvPr>
        </p:nvSpPr>
        <p:spPr>
          <a:ln/>
        </p:spPr>
        <p:txBody>
          <a:bodyPr/>
          <a:lstStyle>
            <a:lvl1pPr>
              <a:defRPr/>
            </a:lvl1pPr>
          </a:lstStyle>
          <a:p>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fld id="{084D6B09-9B4B-B144-8A9E-B2B62518786E}" type="slidenum">
              <a:rPr lang="en-US" altLang="en-US"/>
              <a:pPr/>
              <a:t>‹#›</a:t>
            </a:fld>
            <a:endParaRPr lang="en-US" altLang="en-US" dirty="0"/>
          </a:p>
        </p:txBody>
      </p:sp>
    </p:spTree>
    <p:extLst>
      <p:ext uri="{BB962C8B-B14F-4D97-AF65-F5344CB8AC3E}">
        <p14:creationId xmlns:p14="http://schemas.microsoft.com/office/powerpoint/2010/main" val="1178229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1283"/>
            <a:ext cx="14439901" cy="5578474"/>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17160240" y="1311283"/>
            <a:ext cx="24536400" cy="28095574"/>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0" y="6889750"/>
            <a:ext cx="14439901" cy="22517100"/>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dirty="0"/>
          </a:p>
        </p:txBody>
      </p:sp>
      <p:sp>
        <p:nvSpPr>
          <p:cNvPr id="6" name="Rectangle 5"/>
          <p:cNvSpPr>
            <a:spLocks noGrp="1" noChangeArrowheads="1"/>
          </p:cNvSpPr>
          <p:nvPr>
            <p:ph type="ftr" sz="quarter" idx="11"/>
          </p:nvPr>
        </p:nvSpPr>
        <p:spPr>
          <a:ln/>
        </p:spPr>
        <p:txBody>
          <a:bodyPr/>
          <a:lstStyle>
            <a:lvl1pPr>
              <a:defRPr/>
            </a:lvl1pPr>
          </a:lstStyle>
          <a:p>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fld id="{5142BB29-EEAE-F347-A939-20AB561493C2}" type="slidenum">
              <a:rPr lang="en-US" altLang="en-US"/>
              <a:pPr/>
              <a:t>‹#›</a:t>
            </a:fld>
            <a:endParaRPr lang="en-US" altLang="en-US" dirty="0"/>
          </a:p>
        </p:txBody>
      </p:sp>
    </p:spTree>
    <p:extLst>
      <p:ext uri="{BB962C8B-B14F-4D97-AF65-F5344CB8AC3E}">
        <p14:creationId xmlns:p14="http://schemas.microsoft.com/office/powerpoint/2010/main" val="55646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1" y="23044150"/>
            <a:ext cx="26334720" cy="2717800"/>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8602981" y="2940050"/>
            <a:ext cx="26334720" cy="19751676"/>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lvl="0"/>
            <a:endParaRPr lang="en-US" noProof="0" dirty="0"/>
          </a:p>
        </p:txBody>
      </p:sp>
      <p:sp>
        <p:nvSpPr>
          <p:cNvPr id="4" name="Text Placeholder 3"/>
          <p:cNvSpPr>
            <a:spLocks noGrp="1"/>
          </p:cNvSpPr>
          <p:nvPr>
            <p:ph type="body" sz="half" idx="2"/>
          </p:nvPr>
        </p:nvSpPr>
        <p:spPr>
          <a:xfrm>
            <a:off x="8602981" y="25761950"/>
            <a:ext cx="26334720" cy="3863976"/>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dirty="0"/>
          </a:p>
        </p:txBody>
      </p:sp>
      <p:sp>
        <p:nvSpPr>
          <p:cNvPr id="6" name="Rectangle 5"/>
          <p:cNvSpPr>
            <a:spLocks noGrp="1" noChangeArrowheads="1"/>
          </p:cNvSpPr>
          <p:nvPr>
            <p:ph type="ftr" sz="quarter" idx="11"/>
          </p:nvPr>
        </p:nvSpPr>
        <p:spPr>
          <a:ln/>
        </p:spPr>
        <p:txBody>
          <a:bodyPr/>
          <a:lstStyle>
            <a:lvl1pPr>
              <a:defRPr/>
            </a:lvl1pPr>
          </a:lstStyle>
          <a:p>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fld id="{61857F15-E8A6-B240-BD2F-3F63A7124567}" type="slidenum">
              <a:rPr lang="en-US" altLang="en-US"/>
              <a:pPr/>
              <a:t>‹#›</a:t>
            </a:fld>
            <a:endParaRPr lang="en-US" altLang="en-US" dirty="0"/>
          </a:p>
        </p:txBody>
      </p:sp>
    </p:spTree>
    <p:extLst>
      <p:ext uri="{BB962C8B-B14F-4D97-AF65-F5344CB8AC3E}">
        <p14:creationId xmlns:p14="http://schemas.microsoft.com/office/powerpoint/2010/main" val="197467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1421" y="2927350"/>
            <a:ext cx="3730836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250802" tIns="125401" rIns="250802" bIns="12540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291421" y="9509131"/>
            <a:ext cx="37308367" cy="1975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250802" tIns="125401" rIns="250802" bIns="12540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3291417" y="29991050"/>
            <a:ext cx="9144000" cy="2197100"/>
          </a:xfrm>
          <a:prstGeom prst="rect">
            <a:avLst/>
          </a:prstGeom>
          <a:noFill/>
          <a:ln w="9525">
            <a:noFill/>
            <a:miter lim="800000"/>
            <a:headEnd/>
            <a:tailEnd/>
          </a:ln>
        </p:spPr>
        <p:txBody>
          <a:bodyPr vert="horz" wrap="square" lIns="250802" tIns="125401" rIns="250802" bIns="125401" numCol="1" anchor="t" anchorCtr="0" compatLnSpc="1">
            <a:prstTxWarp prst="textNoShape">
              <a:avLst/>
            </a:prstTxWarp>
          </a:bodyPr>
          <a:lstStyle>
            <a:lvl1pPr eaLnBrk="0" hangingPunct="0">
              <a:defRPr sz="5067"/>
            </a:lvl1pPr>
          </a:lstStyle>
          <a:p>
            <a:endParaRPr lang="en-US" altLang="en-US" dirty="0"/>
          </a:p>
        </p:txBody>
      </p:sp>
      <p:sp>
        <p:nvSpPr>
          <p:cNvPr id="1029" name="Rectangle 5"/>
          <p:cNvSpPr>
            <a:spLocks noGrp="1" noChangeArrowheads="1"/>
          </p:cNvSpPr>
          <p:nvPr>
            <p:ph type="ftr" sz="quarter" idx="3"/>
          </p:nvPr>
        </p:nvSpPr>
        <p:spPr bwMode="auto">
          <a:xfrm>
            <a:off x="14996588" y="29991050"/>
            <a:ext cx="13898033" cy="2197100"/>
          </a:xfrm>
          <a:prstGeom prst="rect">
            <a:avLst/>
          </a:prstGeom>
          <a:noFill/>
          <a:ln w="9525">
            <a:noFill/>
            <a:miter lim="800000"/>
            <a:headEnd/>
            <a:tailEnd/>
          </a:ln>
        </p:spPr>
        <p:txBody>
          <a:bodyPr vert="horz" wrap="square" lIns="250802" tIns="125401" rIns="250802" bIns="125401" numCol="1" anchor="t" anchorCtr="0" compatLnSpc="1">
            <a:prstTxWarp prst="textNoShape">
              <a:avLst/>
            </a:prstTxWarp>
          </a:bodyPr>
          <a:lstStyle>
            <a:lvl1pPr algn="ctr" eaLnBrk="0" hangingPunct="0">
              <a:defRPr sz="5067"/>
            </a:lvl1pPr>
          </a:lstStyle>
          <a:p>
            <a:endParaRPr lang="en-US" altLang="en-US" dirty="0"/>
          </a:p>
        </p:txBody>
      </p:sp>
      <p:sp>
        <p:nvSpPr>
          <p:cNvPr id="1030" name="Rectangle 6"/>
          <p:cNvSpPr>
            <a:spLocks noGrp="1" noChangeArrowheads="1"/>
          </p:cNvSpPr>
          <p:nvPr>
            <p:ph type="sldNum" sz="quarter" idx="4"/>
          </p:nvPr>
        </p:nvSpPr>
        <p:spPr bwMode="auto">
          <a:xfrm>
            <a:off x="31455784" y="29991050"/>
            <a:ext cx="9144000" cy="2197100"/>
          </a:xfrm>
          <a:prstGeom prst="rect">
            <a:avLst/>
          </a:prstGeom>
          <a:noFill/>
          <a:ln w="9525">
            <a:noFill/>
            <a:miter lim="800000"/>
            <a:headEnd/>
            <a:tailEnd/>
          </a:ln>
        </p:spPr>
        <p:txBody>
          <a:bodyPr vert="horz" wrap="square" lIns="250802" tIns="125401" rIns="250802" bIns="125401" numCol="1" anchor="t" anchorCtr="0" compatLnSpc="1">
            <a:prstTxWarp prst="textNoShape">
              <a:avLst/>
            </a:prstTxWarp>
          </a:bodyPr>
          <a:lstStyle>
            <a:lvl1pPr algn="r" eaLnBrk="0" hangingPunct="0">
              <a:defRPr sz="5067"/>
            </a:lvl1pPr>
          </a:lstStyle>
          <a:p>
            <a:fld id="{7012E7A3-EB9C-3249-B547-326E79B57E0D}"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344167" rtl="0" eaLnBrk="0" fontAlgn="base" hangingPunct="0">
        <a:spcBef>
          <a:spcPct val="0"/>
        </a:spcBef>
        <a:spcAft>
          <a:spcPct val="0"/>
        </a:spcAft>
        <a:defRPr sz="16133">
          <a:solidFill>
            <a:schemeClr val="tx2"/>
          </a:solidFill>
          <a:latin typeface="+mj-lt"/>
          <a:ea typeface="+mj-ea"/>
          <a:cs typeface="+mj-cs"/>
        </a:defRPr>
      </a:lvl1pPr>
      <a:lvl2pPr algn="ctr" defTabSz="3344167" rtl="0" eaLnBrk="0" fontAlgn="base" hangingPunct="0">
        <a:spcBef>
          <a:spcPct val="0"/>
        </a:spcBef>
        <a:spcAft>
          <a:spcPct val="0"/>
        </a:spcAft>
        <a:defRPr sz="16133">
          <a:solidFill>
            <a:schemeClr val="tx2"/>
          </a:solidFill>
          <a:latin typeface="Arial" pitchFamily="80" charset="0"/>
          <a:ea typeface="ヒラギノ角ゴ Pro W3" pitchFamily="80" charset="-128"/>
          <a:cs typeface="ヒラギノ角ゴ Pro W3" pitchFamily="80" charset="-128"/>
        </a:defRPr>
      </a:lvl2pPr>
      <a:lvl3pPr algn="ctr" defTabSz="3344167" rtl="0" eaLnBrk="0" fontAlgn="base" hangingPunct="0">
        <a:spcBef>
          <a:spcPct val="0"/>
        </a:spcBef>
        <a:spcAft>
          <a:spcPct val="0"/>
        </a:spcAft>
        <a:defRPr sz="16133">
          <a:solidFill>
            <a:schemeClr val="tx2"/>
          </a:solidFill>
          <a:latin typeface="Arial" pitchFamily="80" charset="0"/>
          <a:ea typeface="ヒラギノ角ゴ Pro W3" pitchFamily="80" charset="-128"/>
          <a:cs typeface="ヒラギノ角ゴ Pro W3" pitchFamily="80" charset="-128"/>
        </a:defRPr>
      </a:lvl3pPr>
      <a:lvl4pPr algn="ctr" defTabSz="3344167" rtl="0" eaLnBrk="0" fontAlgn="base" hangingPunct="0">
        <a:spcBef>
          <a:spcPct val="0"/>
        </a:spcBef>
        <a:spcAft>
          <a:spcPct val="0"/>
        </a:spcAft>
        <a:defRPr sz="16133">
          <a:solidFill>
            <a:schemeClr val="tx2"/>
          </a:solidFill>
          <a:latin typeface="Arial" pitchFamily="80" charset="0"/>
          <a:ea typeface="ヒラギノ角ゴ Pro W3" pitchFamily="80" charset="-128"/>
          <a:cs typeface="ヒラギノ角ゴ Pro W3" pitchFamily="80" charset="-128"/>
        </a:defRPr>
      </a:lvl4pPr>
      <a:lvl5pPr algn="ctr" defTabSz="3344167" rtl="0" eaLnBrk="0" fontAlgn="base" hangingPunct="0">
        <a:spcBef>
          <a:spcPct val="0"/>
        </a:spcBef>
        <a:spcAft>
          <a:spcPct val="0"/>
        </a:spcAft>
        <a:defRPr sz="16133">
          <a:solidFill>
            <a:schemeClr val="tx2"/>
          </a:solidFill>
          <a:latin typeface="Arial" pitchFamily="80" charset="0"/>
          <a:ea typeface="ヒラギノ角ゴ Pro W3" pitchFamily="80" charset="-128"/>
          <a:cs typeface="ヒラギノ角ゴ Pro W3" pitchFamily="80" charset="-128"/>
        </a:defRPr>
      </a:lvl5pPr>
      <a:lvl6pPr marL="609570" algn="ctr" defTabSz="3344167" rtl="0" fontAlgn="base">
        <a:spcBef>
          <a:spcPct val="0"/>
        </a:spcBef>
        <a:spcAft>
          <a:spcPct val="0"/>
        </a:spcAft>
        <a:defRPr sz="16133">
          <a:solidFill>
            <a:schemeClr val="tx2"/>
          </a:solidFill>
          <a:latin typeface="Arial" pitchFamily="80" charset="0"/>
          <a:ea typeface="ヒラギノ角ゴ Pro W3" pitchFamily="80" charset="-128"/>
          <a:cs typeface="ヒラギノ角ゴ Pro W3" pitchFamily="80" charset="-128"/>
        </a:defRPr>
      </a:lvl6pPr>
      <a:lvl7pPr marL="1219140" algn="ctr" defTabSz="3344167" rtl="0" fontAlgn="base">
        <a:spcBef>
          <a:spcPct val="0"/>
        </a:spcBef>
        <a:spcAft>
          <a:spcPct val="0"/>
        </a:spcAft>
        <a:defRPr sz="16133">
          <a:solidFill>
            <a:schemeClr val="tx2"/>
          </a:solidFill>
          <a:latin typeface="Arial" pitchFamily="80" charset="0"/>
          <a:ea typeface="ヒラギノ角ゴ Pro W3" pitchFamily="80" charset="-128"/>
          <a:cs typeface="ヒラギノ角ゴ Pro W3" pitchFamily="80" charset="-128"/>
        </a:defRPr>
      </a:lvl7pPr>
      <a:lvl8pPr marL="1828709" algn="ctr" defTabSz="3344167" rtl="0" fontAlgn="base">
        <a:spcBef>
          <a:spcPct val="0"/>
        </a:spcBef>
        <a:spcAft>
          <a:spcPct val="0"/>
        </a:spcAft>
        <a:defRPr sz="16133">
          <a:solidFill>
            <a:schemeClr val="tx2"/>
          </a:solidFill>
          <a:latin typeface="Arial" pitchFamily="80" charset="0"/>
          <a:ea typeface="ヒラギノ角ゴ Pro W3" pitchFamily="80" charset="-128"/>
          <a:cs typeface="ヒラギノ角ゴ Pro W3" pitchFamily="80" charset="-128"/>
        </a:defRPr>
      </a:lvl8pPr>
      <a:lvl9pPr marL="2438278" algn="ctr" defTabSz="3344167" rtl="0" fontAlgn="base">
        <a:spcBef>
          <a:spcPct val="0"/>
        </a:spcBef>
        <a:spcAft>
          <a:spcPct val="0"/>
        </a:spcAft>
        <a:defRPr sz="16133">
          <a:solidFill>
            <a:schemeClr val="tx2"/>
          </a:solidFill>
          <a:latin typeface="Arial" pitchFamily="80" charset="0"/>
          <a:ea typeface="ヒラギノ角ゴ Pro W3" pitchFamily="80" charset="-128"/>
          <a:cs typeface="ヒラギノ角ゴ Pro W3" pitchFamily="80" charset="-128"/>
        </a:defRPr>
      </a:lvl9pPr>
    </p:titleStyle>
    <p:bodyStyle>
      <a:lvl1pPr marL="1253003" indent="-1253003" algn="l" defTabSz="3344167" rtl="0" eaLnBrk="0" fontAlgn="base" hangingPunct="0">
        <a:spcBef>
          <a:spcPct val="20000"/>
        </a:spcBef>
        <a:spcAft>
          <a:spcPct val="0"/>
        </a:spcAft>
        <a:buChar char="•"/>
        <a:defRPr sz="11733">
          <a:solidFill>
            <a:schemeClr val="tx1"/>
          </a:solidFill>
          <a:latin typeface="+mn-lt"/>
          <a:ea typeface="+mn-ea"/>
          <a:cs typeface="+mn-cs"/>
        </a:defRPr>
      </a:lvl1pPr>
      <a:lvl2pPr marL="2717664" indent="-1045581" algn="l" defTabSz="3344167" rtl="0" eaLnBrk="0" fontAlgn="base" hangingPunct="0">
        <a:spcBef>
          <a:spcPct val="20000"/>
        </a:spcBef>
        <a:spcAft>
          <a:spcPct val="0"/>
        </a:spcAft>
        <a:buChar char="–"/>
        <a:defRPr sz="10266">
          <a:solidFill>
            <a:schemeClr val="tx1"/>
          </a:solidFill>
          <a:latin typeface="+mn-lt"/>
          <a:ea typeface="+mn-ea"/>
          <a:cs typeface="+mn-cs"/>
        </a:defRPr>
      </a:lvl2pPr>
      <a:lvl3pPr marL="4180209" indent="-836042" algn="l" defTabSz="3344167" rtl="0" eaLnBrk="0" fontAlgn="base" hangingPunct="0">
        <a:spcBef>
          <a:spcPct val="20000"/>
        </a:spcBef>
        <a:spcAft>
          <a:spcPct val="0"/>
        </a:spcAft>
        <a:buChar char="•"/>
        <a:defRPr sz="8800">
          <a:solidFill>
            <a:schemeClr val="tx1"/>
          </a:solidFill>
          <a:latin typeface="+mn-lt"/>
          <a:ea typeface="+mn-ea"/>
          <a:cs typeface="+mn-cs"/>
        </a:defRPr>
      </a:lvl3pPr>
      <a:lvl4pPr marL="5852292" indent="-836042" algn="l" defTabSz="3344167" rtl="0" eaLnBrk="0" fontAlgn="base" hangingPunct="0">
        <a:spcBef>
          <a:spcPct val="20000"/>
        </a:spcBef>
        <a:spcAft>
          <a:spcPct val="0"/>
        </a:spcAft>
        <a:buChar char="–"/>
        <a:defRPr sz="7333">
          <a:solidFill>
            <a:schemeClr val="tx1"/>
          </a:solidFill>
          <a:latin typeface="+mn-lt"/>
          <a:ea typeface="+mn-ea"/>
          <a:cs typeface="+mn-cs"/>
        </a:defRPr>
      </a:lvl4pPr>
      <a:lvl5pPr marL="7524375" indent="-836042" algn="l" defTabSz="3344167" rtl="0" eaLnBrk="0" fontAlgn="base" hangingPunct="0">
        <a:spcBef>
          <a:spcPct val="20000"/>
        </a:spcBef>
        <a:spcAft>
          <a:spcPct val="0"/>
        </a:spcAft>
        <a:buChar char="»"/>
        <a:defRPr sz="7333">
          <a:solidFill>
            <a:schemeClr val="tx1"/>
          </a:solidFill>
          <a:latin typeface="+mn-lt"/>
          <a:ea typeface="+mn-ea"/>
          <a:cs typeface="+mn-cs"/>
        </a:defRPr>
      </a:lvl5pPr>
      <a:lvl6pPr marL="8133943" indent="-836042" algn="l" defTabSz="3344167" rtl="0" fontAlgn="base">
        <a:spcBef>
          <a:spcPct val="20000"/>
        </a:spcBef>
        <a:spcAft>
          <a:spcPct val="0"/>
        </a:spcAft>
        <a:buChar char="»"/>
        <a:defRPr sz="7333">
          <a:solidFill>
            <a:schemeClr val="tx1"/>
          </a:solidFill>
          <a:latin typeface="+mn-lt"/>
          <a:ea typeface="+mn-ea"/>
          <a:cs typeface="+mn-cs"/>
        </a:defRPr>
      </a:lvl6pPr>
      <a:lvl7pPr marL="8743513" indent="-836042" algn="l" defTabSz="3344167" rtl="0" fontAlgn="base">
        <a:spcBef>
          <a:spcPct val="20000"/>
        </a:spcBef>
        <a:spcAft>
          <a:spcPct val="0"/>
        </a:spcAft>
        <a:buChar char="»"/>
        <a:defRPr sz="7333">
          <a:solidFill>
            <a:schemeClr val="tx1"/>
          </a:solidFill>
          <a:latin typeface="+mn-lt"/>
          <a:ea typeface="+mn-ea"/>
          <a:cs typeface="+mn-cs"/>
        </a:defRPr>
      </a:lvl7pPr>
      <a:lvl8pPr marL="9353084" indent="-836042" algn="l" defTabSz="3344167" rtl="0" fontAlgn="base">
        <a:spcBef>
          <a:spcPct val="20000"/>
        </a:spcBef>
        <a:spcAft>
          <a:spcPct val="0"/>
        </a:spcAft>
        <a:buChar char="»"/>
        <a:defRPr sz="7333">
          <a:solidFill>
            <a:schemeClr val="tx1"/>
          </a:solidFill>
          <a:latin typeface="+mn-lt"/>
          <a:ea typeface="+mn-ea"/>
          <a:cs typeface="+mn-cs"/>
        </a:defRPr>
      </a:lvl8pPr>
      <a:lvl9pPr marL="9962654" indent="-836042" algn="l" defTabSz="3344167" rtl="0" fontAlgn="base">
        <a:spcBef>
          <a:spcPct val="20000"/>
        </a:spcBef>
        <a:spcAft>
          <a:spcPct val="0"/>
        </a:spcAft>
        <a:buChar char="»"/>
        <a:defRPr sz="7333">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ti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ACADAE-1EF9-CF2C-25F1-9E09CE5FBF25}"/>
              </a:ext>
            </a:extLst>
          </p:cNvPr>
          <p:cNvPicPr>
            <a:picLocks noChangeAspect="1"/>
          </p:cNvPicPr>
          <p:nvPr/>
        </p:nvPicPr>
        <p:blipFill rotWithShape="1">
          <a:blip r:embed="rId3">
            <a:extLst>
              <a:ext uri="{28A0092B-C50C-407E-A947-70E740481C1C}">
                <a14:useLocalDpi xmlns:a14="http://schemas.microsoft.com/office/drawing/2010/main" val="0"/>
              </a:ext>
            </a:extLst>
          </a:blip>
          <a:srcRect l="9610" r="9610"/>
          <a:stretch/>
        </p:blipFill>
        <p:spPr>
          <a:xfrm>
            <a:off x="0" y="0"/>
            <a:ext cx="4450081" cy="4367795"/>
          </a:xfrm>
          <a:prstGeom prst="rect">
            <a:avLst/>
          </a:prstGeom>
        </p:spPr>
      </p:pic>
      <p:sp>
        <p:nvSpPr>
          <p:cNvPr id="15362" name="Rectangle 4"/>
          <p:cNvSpPr>
            <a:spLocks noChangeArrowheads="1"/>
          </p:cNvSpPr>
          <p:nvPr/>
        </p:nvSpPr>
        <p:spPr bwMode="auto">
          <a:xfrm>
            <a:off x="4450081" y="0"/>
            <a:ext cx="35053568" cy="4368800"/>
          </a:xfrm>
          <a:prstGeom prst="rect">
            <a:avLst/>
          </a:prstGeom>
          <a:solidFill>
            <a:schemeClr val="tx1"/>
          </a:solidFill>
          <a:ln>
            <a:noFill/>
          </a:ln>
        </p:spPr>
        <p:txBody>
          <a:bodyPr lIns="182880" tIns="91440" rIns="182880" bIns="91440" anchor="ctr"/>
          <a:lstStyle>
            <a:lvl1pPr defTabSz="4703763" eaLnBrk="0" hangingPunct="0">
              <a:defRPr sz="2400">
                <a:solidFill>
                  <a:schemeClr val="tx1"/>
                </a:solidFill>
                <a:latin typeface="Arial" charset="0"/>
                <a:ea typeface="ヒラギノ角ゴ Pro W3" charset="-128"/>
              </a:defRPr>
            </a:lvl1pPr>
            <a:lvl2pPr marL="37931725" indent="-37474525" defTabSz="4703763"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hangingPunct="1"/>
            <a:r>
              <a:rPr lang="en-US" sz="8000" b="1" dirty="0">
                <a:solidFill>
                  <a:schemeClr val="bg1"/>
                </a:solidFill>
                <a:latin typeface="Verdana" panose="020B0604030504040204" pitchFamily="34" charset="0"/>
                <a:ea typeface="Verdana" panose="020B0604030504040204" pitchFamily="34" charset="0"/>
                <a:cs typeface="Verdana" panose="020B0604030504040204" pitchFamily="34" charset="0"/>
              </a:rPr>
              <a:t>Rural Emergency Hospitals (REHs) and Telehealth: Mixed-Methods Analysis</a:t>
            </a:r>
          </a:p>
          <a:p>
            <a:pPr algn="ctr">
              <a:spcBef>
                <a:spcPts val="0"/>
              </a:spcBef>
            </a:pP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Jillian Harvey, PhD</a:t>
            </a:r>
            <a:r>
              <a:rPr lang="en-US" sz="3600" b="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 Marc Heincelman, MD, MPH, SFHM</a:t>
            </a:r>
            <a:r>
              <a:rPr lang="en-US" sz="3600" b="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 Yotam Papo, MD</a:t>
            </a:r>
            <a:r>
              <a:rPr lang="en-US" sz="3600" b="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 Kit Simpson, DrPH</a:t>
            </a:r>
            <a:r>
              <a:rPr lang="en-US" sz="3600" b="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 Dee Ford, MD</a:t>
            </a:r>
            <a:r>
              <a:rPr lang="en-US" sz="3600" b="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 &amp; Dunc Williams, PhD</a:t>
            </a:r>
            <a:r>
              <a:rPr lang="en-US" sz="3600" b="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p>
          <a:p>
            <a:pPr algn="ctr" eaLnBrk="1" hangingPunct="1"/>
            <a:r>
              <a:rPr lang="en-US" altLang="en-US" sz="3600" b="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en-US" alt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Medical University of South Carolina (MUSC) Telehealth Center of Excellence</a:t>
            </a:r>
            <a:r>
              <a:rPr lang="en-US" alt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ctr" eaLnBrk="1" hangingPunct="1"/>
            <a:r>
              <a:rPr lang="en-US" altLang="en-US" sz="3600" b="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en-US" alt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Department of Medicine, MUSC, Charleston, SC</a:t>
            </a:r>
          </a:p>
        </p:txBody>
      </p:sp>
      <p:sp>
        <p:nvSpPr>
          <p:cNvPr id="15366" name="Rectangle 25"/>
          <p:cNvSpPr>
            <a:spLocks noChangeArrowheads="1"/>
          </p:cNvSpPr>
          <p:nvPr/>
        </p:nvSpPr>
        <p:spPr bwMode="auto">
          <a:xfrm>
            <a:off x="0" y="4786648"/>
            <a:ext cx="43891200" cy="849465"/>
          </a:xfrm>
          <a:prstGeom prst="rect">
            <a:avLst/>
          </a:prstGeom>
          <a:solidFill>
            <a:schemeClr val="tx1"/>
          </a:solidFill>
          <a:ln w="9525">
            <a:no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4267" b="1" dirty="0">
                <a:solidFill>
                  <a:schemeClr val="bg1"/>
                </a:solidFill>
                <a:latin typeface="Verdana" panose="020B0604030504040204" pitchFamily="34" charset="0"/>
                <a:ea typeface="Verdana" panose="020B0604030504040204" pitchFamily="34" charset="0"/>
                <a:cs typeface="Verdana" panose="020B0604030504040204" pitchFamily="34" charset="0"/>
              </a:rPr>
              <a:t>OVERVIEW</a:t>
            </a:r>
            <a:endParaRPr lang="en-US" altLang="en-US" sz="4267"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370" name="Text Box 35"/>
          <p:cNvSpPr txBox="1">
            <a:spLocks noChangeArrowheads="1"/>
          </p:cNvSpPr>
          <p:nvPr/>
        </p:nvSpPr>
        <p:spPr bwMode="auto">
          <a:xfrm>
            <a:off x="0" y="28212871"/>
            <a:ext cx="2024655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marL="457200" indent="-457200">
              <a:spcBef>
                <a:spcPct val="50000"/>
              </a:spcBef>
              <a:buFont typeface="Arial" panose="020B0604020202020204" pitchFamily="34" charset="0"/>
              <a:buChar char="•"/>
            </a:pPr>
            <a:r>
              <a:rPr lang="en-US" altLang="en-US" sz="3200" dirty="0">
                <a:latin typeface="Verdana" panose="020B0604030504040204" pitchFamily="34" charset="0"/>
                <a:ea typeface="Verdana" panose="020B0604030504040204" pitchFamily="34" charset="0"/>
                <a:cs typeface="Verdana" panose="020B0604030504040204" pitchFamily="34" charset="0"/>
              </a:rPr>
              <a:t>REHs provide emergency care and outpatient services in rural areas without nearby alternatives</a:t>
            </a:r>
          </a:p>
          <a:p>
            <a:pPr marL="457200" indent="-457200">
              <a:spcBef>
                <a:spcPct val="50000"/>
              </a:spcBef>
              <a:buFont typeface="Arial" panose="020B0604020202020204" pitchFamily="34" charset="0"/>
              <a:buChar char="•"/>
            </a:pPr>
            <a:r>
              <a:rPr lang="en-US" altLang="en-US" sz="3200" dirty="0">
                <a:latin typeface="Verdana" panose="020B0604030504040204" pitchFamily="34" charset="0"/>
                <a:ea typeface="Verdana" panose="020B0604030504040204" pitchFamily="34" charset="0"/>
                <a:cs typeface="Verdana" panose="020B0604030504040204" pitchFamily="34" charset="0"/>
              </a:rPr>
              <a:t>Access to many specialty services may not be available based on volume and geographical restraints</a:t>
            </a:r>
          </a:p>
          <a:p>
            <a:pPr marL="457200" indent="-457200">
              <a:spcBef>
                <a:spcPct val="50000"/>
              </a:spcBef>
              <a:buFont typeface="Arial" panose="020B0604020202020204" pitchFamily="34" charset="0"/>
              <a:buChar char="•"/>
            </a:pPr>
            <a:r>
              <a:rPr lang="en-US" altLang="en-US" sz="3200" dirty="0">
                <a:latin typeface="Verdana" panose="020B0604030504040204" pitchFamily="34" charset="0"/>
                <a:ea typeface="Verdana" panose="020B0604030504040204" pitchFamily="34" charset="0"/>
                <a:cs typeface="Verdana" panose="020B0604030504040204" pitchFamily="34" charset="0"/>
              </a:rPr>
              <a:t>Telehealth may be an opportunity for REHs to staff specialty services, nurses, and providers, particularly for low-volume, high-need services, and in REH communities where inpatient services are no longer offered</a:t>
            </a:r>
          </a:p>
        </p:txBody>
      </p:sp>
      <p:sp>
        <p:nvSpPr>
          <p:cNvPr id="15380" name="Text Box 194"/>
          <p:cNvSpPr txBox="1">
            <a:spLocks noChangeArrowheads="1"/>
          </p:cNvSpPr>
          <p:nvPr/>
        </p:nvSpPr>
        <p:spPr bwMode="auto">
          <a:xfrm>
            <a:off x="5541438" y="2872321"/>
            <a:ext cx="9863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spcBef>
                <a:spcPct val="50000"/>
              </a:spcBef>
            </a:pPr>
            <a:endParaRPr lang="en-US" altLang="en-US" sz="3200" dirty="0"/>
          </a:p>
        </p:txBody>
      </p:sp>
      <p:sp>
        <p:nvSpPr>
          <p:cNvPr id="39" name="Rectangle 25"/>
          <p:cNvSpPr>
            <a:spLocks noChangeArrowheads="1"/>
          </p:cNvSpPr>
          <p:nvPr/>
        </p:nvSpPr>
        <p:spPr bwMode="auto">
          <a:xfrm>
            <a:off x="22278142" y="24730135"/>
            <a:ext cx="21613058" cy="849464"/>
          </a:xfrm>
          <a:prstGeom prst="rect">
            <a:avLst/>
          </a:prstGeom>
          <a:solidFill>
            <a:schemeClr val="tx1"/>
          </a:solidFill>
          <a:ln w="9525">
            <a:no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4267" b="1" dirty="0">
                <a:solidFill>
                  <a:schemeClr val="bg1"/>
                </a:solidFill>
                <a:latin typeface="Verdana" panose="020B0604030504040204" pitchFamily="34" charset="0"/>
                <a:ea typeface="Verdana" panose="020B0604030504040204" pitchFamily="34" charset="0"/>
                <a:cs typeface="Verdana" panose="020B0604030504040204" pitchFamily="34" charset="0"/>
              </a:rPr>
              <a:t>FUNDING ACKNOWLEDGEMENT</a:t>
            </a:r>
            <a:endParaRPr lang="en-US" altLang="en-US" sz="4267"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0" name="Rectangle 25"/>
          <p:cNvSpPr>
            <a:spLocks noChangeArrowheads="1"/>
          </p:cNvSpPr>
          <p:nvPr/>
        </p:nvSpPr>
        <p:spPr bwMode="auto">
          <a:xfrm>
            <a:off x="0" y="32304564"/>
            <a:ext cx="43891200" cy="674801"/>
          </a:xfrm>
          <a:prstGeom prst="rect">
            <a:avLst/>
          </a:prstGeom>
          <a:solidFill>
            <a:schemeClr val="accent2"/>
          </a:solidFill>
          <a:ln w="9525">
            <a:no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endParaRPr lang="en-US" altLang="en-US" sz="4267" dirty="0">
              <a:solidFill>
                <a:schemeClr val="accent5"/>
              </a:solidFill>
            </a:endParaRPr>
          </a:p>
        </p:txBody>
      </p:sp>
      <p:pic>
        <p:nvPicPr>
          <p:cNvPr id="8" name="Picture 7"/>
          <p:cNvPicPr>
            <a:picLocks noChangeAspect="1"/>
          </p:cNvPicPr>
          <p:nvPr/>
        </p:nvPicPr>
        <p:blipFill>
          <a:blip r:embed="rId4"/>
          <a:srcRect t="3948" b="3948"/>
          <a:stretch/>
        </p:blipFill>
        <p:spPr>
          <a:xfrm>
            <a:off x="420973" y="66011"/>
            <a:ext cx="3628513" cy="4112369"/>
          </a:xfrm>
          <a:prstGeom prst="rect">
            <a:avLst/>
          </a:prstGeom>
        </p:spPr>
      </p:pic>
      <p:sp>
        <p:nvSpPr>
          <p:cNvPr id="13" name="Rectangle 151">
            <a:extLst>
              <a:ext uri="{FF2B5EF4-FFF2-40B4-BE49-F238E27FC236}">
                <a16:creationId xmlns:a16="http://schemas.microsoft.com/office/drawing/2014/main" id="{3CBDBD2B-E66B-BACF-A603-4CC4ABDF0198}"/>
              </a:ext>
            </a:extLst>
          </p:cNvPr>
          <p:cNvSpPr>
            <a:spLocks noChangeArrowheads="1"/>
          </p:cNvSpPr>
          <p:nvPr/>
        </p:nvSpPr>
        <p:spPr bwMode="auto">
          <a:xfrm>
            <a:off x="458730" y="9445759"/>
            <a:ext cx="20803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fontAlgn="b">
              <a:buNone/>
            </a:pPr>
            <a:r>
              <a:rPr lang="en-US" sz="2800" b="1" dirty="0">
                <a:latin typeface="Verdana" panose="020B0604030504040204" pitchFamily="34" charset="0"/>
                <a:ea typeface="Verdana" panose="020B0604030504040204" pitchFamily="34" charset="0"/>
                <a:cs typeface="Verdana" panose="020B0604030504040204" pitchFamily="34" charset="0"/>
              </a:rPr>
              <a:t>Table 1: Unadjusted Hospital Characteristics by REH Status – 2022</a:t>
            </a:r>
          </a:p>
        </p:txBody>
      </p:sp>
      <p:sp>
        <p:nvSpPr>
          <p:cNvPr id="2" name="Text Box 8">
            <a:extLst>
              <a:ext uri="{FF2B5EF4-FFF2-40B4-BE49-F238E27FC236}">
                <a16:creationId xmlns:a16="http://schemas.microsoft.com/office/drawing/2014/main" id="{E35F7B9D-7712-B8D7-4908-3402BD53A119}"/>
              </a:ext>
            </a:extLst>
          </p:cNvPr>
          <p:cNvSpPr txBox="1">
            <a:spLocks noChangeArrowheads="1"/>
          </p:cNvSpPr>
          <p:nvPr/>
        </p:nvSpPr>
        <p:spPr bwMode="auto">
          <a:xfrm>
            <a:off x="226829" y="5624354"/>
            <a:ext cx="4304487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r>
              <a:rPr lang="en-US" sz="3200" dirty="0">
                <a:latin typeface="Verdana" panose="020B0604030504040204" pitchFamily="34" charset="0"/>
                <a:ea typeface="Verdana" panose="020B0604030504040204" pitchFamily="34" charset="0"/>
                <a:cs typeface="Verdana" panose="020B0604030504040204" pitchFamily="34" charset="0"/>
              </a:rPr>
              <a:t>In this study, we described telehealth use, barriers, and desired services among REHs. Using mixed methods, we combined national hospital data from Medicare Cost Reports, the American Hospital Association (AHA) Annual Survey, and the American Community Survey (ACS) to describe REHs and reported telehealth use. Qualitatively, we attempted to contact someone at all REHs to conduct an interview, conducting 11 interview, 9 with existing REHs. </a:t>
            </a:r>
          </a:p>
        </p:txBody>
      </p:sp>
      <p:sp>
        <p:nvSpPr>
          <p:cNvPr id="6" name="Text Box 35">
            <a:extLst>
              <a:ext uri="{FF2B5EF4-FFF2-40B4-BE49-F238E27FC236}">
                <a16:creationId xmlns:a16="http://schemas.microsoft.com/office/drawing/2014/main" id="{74E5310C-8DF3-711C-3E2F-F9468C7D8B8A}"/>
              </a:ext>
            </a:extLst>
          </p:cNvPr>
          <p:cNvSpPr txBox="1">
            <a:spLocks noChangeArrowheads="1"/>
          </p:cNvSpPr>
          <p:nvPr/>
        </p:nvSpPr>
        <p:spPr bwMode="auto">
          <a:xfrm>
            <a:off x="22084935" y="25579599"/>
            <a:ext cx="2161305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dirty="0">
                <a:latin typeface="Verdana" panose="020B0604030504040204" pitchFamily="34" charset="0"/>
                <a:ea typeface="Verdana" panose="020B0604030504040204" pitchFamily="34" charset="0"/>
                <a:cs typeface="Verdana" panose="020B0604030504040204" pitchFamily="34" charset="0"/>
              </a:rPr>
              <a:t>This research is supported by the Health Resources and Services Administration (HRSA) of the U.S. Department of Health and Human Services (HHS) as part of  the National Telehealth Center of Excellence Award (U66RH31458) totaling $4,250,000 with 100 percent funded by HRSA/HHS. The contents are those of the author(s) and do not necessarily represent the official views of, nor an endorsement, by HRSA/HHS, or the U.S. Government.</a:t>
            </a:r>
          </a:p>
        </p:txBody>
      </p:sp>
      <p:sp>
        <p:nvSpPr>
          <p:cNvPr id="11" name="Rectangle 151">
            <a:extLst>
              <a:ext uri="{FF2B5EF4-FFF2-40B4-BE49-F238E27FC236}">
                <a16:creationId xmlns:a16="http://schemas.microsoft.com/office/drawing/2014/main" id="{8B6305B1-7057-A901-C253-A7961A3C7708}"/>
              </a:ext>
            </a:extLst>
          </p:cNvPr>
          <p:cNvSpPr>
            <a:spLocks noChangeArrowheads="1"/>
          </p:cNvSpPr>
          <p:nvPr/>
        </p:nvSpPr>
        <p:spPr bwMode="auto">
          <a:xfrm>
            <a:off x="420973" y="16602486"/>
            <a:ext cx="20803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spcBef>
                <a:spcPct val="50000"/>
              </a:spcBef>
            </a:pPr>
            <a:r>
              <a:rPr lang="en-US" altLang="en-US" sz="2800" b="1" dirty="0">
                <a:latin typeface="Verdana" panose="020B0604030504040204" pitchFamily="34" charset="0"/>
                <a:ea typeface="Verdana" panose="020B0604030504040204" pitchFamily="34" charset="0"/>
                <a:cs typeface="Verdana" panose="020B0604030504040204" pitchFamily="34" charset="0"/>
              </a:rPr>
              <a:t>Figure 1: Average Net Revenue by REH Status (2017 – 2021)</a:t>
            </a:r>
          </a:p>
        </p:txBody>
      </p:sp>
      <p:sp>
        <p:nvSpPr>
          <p:cNvPr id="15" name="Rectangle 25">
            <a:extLst>
              <a:ext uri="{FF2B5EF4-FFF2-40B4-BE49-F238E27FC236}">
                <a16:creationId xmlns:a16="http://schemas.microsoft.com/office/drawing/2014/main" id="{FF76DB74-304D-5405-6AF3-7FD8C9AB9C99}"/>
              </a:ext>
            </a:extLst>
          </p:cNvPr>
          <p:cNvSpPr>
            <a:spLocks noChangeArrowheads="1"/>
          </p:cNvSpPr>
          <p:nvPr/>
        </p:nvSpPr>
        <p:spPr bwMode="auto">
          <a:xfrm>
            <a:off x="0" y="7594550"/>
            <a:ext cx="43891200" cy="849465"/>
          </a:xfrm>
          <a:prstGeom prst="rect">
            <a:avLst/>
          </a:prstGeom>
          <a:solidFill>
            <a:schemeClr val="tx1"/>
          </a:solidFill>
          <a:ln w="9525">
            <a:no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4267" b="1" dirty="0">
                <a:solidFill>
                  <a:schemeClr val="bg1"/>
                </a:solidFill>
                <a:latin typeface="Verdana" panose="020B0604030504040204" pitchFamily="34" charset="0"/>
                <a:ea typeface="Verdana" panose="020B0604030504040204" pitchFamily="34" charset="0"/>
                <a:cs typeface="Verdana" panose="020B0604030504040204" pitchFamily="34" charset="0"/>
              </a:rPr>
              <a:t>RESULTS</a:t>
            </a:r>
            <a:endParaRPr lang="en-US" altLang="en-US" sz="4267"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25">
            <a:extLst>
              <a:ext uri="{FF2B5EF4-FFF2-40B4-BE49-F238E27FC236}">
                <a16:creationId xmlns:a16="http://schemas.microsoft.com/office/drawing/2014/main" id="{726CA496-695D-EE3D-3CC4-792800944742}"/>
              </a:ext>
            </a:extLst>
          </p:cNvPr>
          <p:cNvSpPr>
            <a:spLocks noChangeArrowheads="1"/>
          </p:cNvSpPr>
          <p:nvPr/>
        </p:nvSpPr>
        <p:spPr bwMode="auto">
          <a:xfrm>
            <a:off x="0" y="27179169"/>
            <a:ext cx="43891200" cy="849465"/>
          </a:xfrm>
          <a:prstGeom prst="rect">
            <a:avLst/>
          </a:prstGeom>
          <a:solidFill>
            <a:schemeClr val="tx1"/>
          </a:solidFill>
          <a:ln w="9525">
            <a:no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4267" b="1" dirty="0">
                <a:solidFill>
                  <a:schemeClr val="bg1"/>
                </a:solidFill>
                <a:latin typeface="Verdana" panose="020B0604030504040204" pitchFamily="34" charset="0"/>
                <a:ea typeface="Verdana" panose="020B0604030504040204" pitchFamily="34" charset="0"/>
                <a:cs typeface="Verdana" panose="020B0604030504040204" pitchFamily="34" charset="0"/>
              </a:rPr>
              <a:t>SUMMARY</a:t>
            </a:r>
            <a:endParaRPr lang="en-US" altLang="en-US" sz="4267"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tangle 25">
            <a:extLst>
              <a:ext uri="{FF2B5EF4-FFF2-40B4-BE49-F238E27FC236}">
                <a16:creationId xmlns:a16="http://schemas.microsoft.com/office/drawing/2014/main" id="{97429B09-7392-EC20-3616-4254B15BE693}"/>
              </a:ext>
            </a:extLst>
          </p:cNvPr>
          <p:cNvSpPr>
            <a:spLocks noChangeArrowheads="1"/>
          </p:cNvSpPr>
          <p:nvPr/>
        </p:nvSpPr>
        <p:spPr bwMode="auto">
          <a:xfrm>
            <a:off x="53873" y="8491350"/>
            <a:ext cx="21613058" cy="836744"/>
          </a:xfrm>
          <a:prstGeom prst="rect">
            <a:avLst/>
          </a:prstGeom>
          <a:solidFill>
            <a:schemeClr val="tx1">
              <a:lumMod val="40000"/>
              <a:lumOff val="60000"/>
            </a:schemeClr>
          </a:solidFill>
          <a:ln w="9525">
            <a:no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4267" b="1" dirty="0">
                <a:solidFill>
                  <a:schemeClr val="bg1"/>
                </a:solidFill>
                <a:latin typeface="Verdana" panose="020B0604030504040204" pitchFamily="34" charset="0"/>
                <a:ea typeface="Verdana" panose="020B0604030504040204" pitchFamily="34" charset="0"/>
                <a:cs typeface="Verdana" panose="020B0604030504040204" pitchFamily="34" charset="0"/>
              </a:rPr>
              <a:t>Quantitative</a:t>
            </a:r>
            <a:endParaRPr lang="en-US" altLang="en-US" sz="4267"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ectangle 25">
            <a:extLst>
              <a:ext uri="{FF2B5EF4-FFF2-40B4-BE49-F238E27FC236}">
                <a16:creationId xmlns:a16="http://schemas.microsoft.com/office/drawing/2014/main" id="{B0974178-2537-4F1C-A46D-A46EDC0E552B}"/>
              </a:ext>
            </a:extLst>
          </p:cNvPr>
          <p:cNvSpPr>
            <a:spLocks noChangeArrowheads="1"/>
          </p:cNvSpPr>
          <p:nvPr/>
        </p:nvSpPr>
        <p:spPr bwMode="auto">
          <a:xfrm>
            <a:off x="21945600" y="8527567"/>
            <a:ext cx="21891729" cy="849464"/>
          </a:xfrm>
          <a:prstGeom prst="rect">
            <a:avLst/>
          </a:prstGeom>
          <a:solidFill>
            <a:schemeClr val="tx1">
              <a:lumMod val="40000"/>
              <a:lumOff val="60000"/>
            </a:schemeClr>
          </a:solidFill>
          <a:ln w="9525">
            <a:no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4267" b="1" dirty="0">
                <a:solidFill>
                  <a:schemeClr val="bg1"/>
                </a:solidFill>
                <a:latin typeface="Verdana" panose="020B0604030504040204" pitchFamily="34" charset="0"/>
                <a:ea typeface="Verdana" panose="020B0604030504040204" pitchFamily="34" charset="0"/>
                <a:cs typeface="Verdana" panose="020B0604030504040204" pitchFamily="34" charset="0"/>
              </a:rPr>
              <a:t>Qualitative</a:t>
            </a:r>
            <a:endParaRPr lang="en-US" altLang="en-US" sz="4267"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Text Box 26">
            <a:extLst>
              <a:ext uri="{FF2B5EF4-FFF2-40B4-BE49-F238E27FC236}">
                <a16:creationId xmlns:a16="http://schemas.microsoft.com/office/drawing/2014/main" id="{15DD620C-8C6F-857C-8AF6-9B7C7718EE7B}"/>
              </a:ext>
            </a:extLst>
          </p:cNvPr>
          <p:cNvSpPr txBox="1">
            <a:spLocks noChangeArrowheads="1"/>
          </p:cNvSpPr>
          <p:nvPr/>
        </p:nvSpPr>
        <p:spPr bwMode="auto">
          <a:xfrm>
            <a:off x="22084935" y="18099009"/>
            <a:ext cx="21800504" cy="614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spcBef>
                <a:spcPct val="50000"/>
              </a:spcBef>
              <a:spcAft>
                <a:spcPts val="600"/>
              </a:spcAft>
            </a:pPr>
            <a:r>
              <a:rPr lang="en-US" altLang="en-US" sz="3200" b="1" dirty="0">
                <a:latin typeface="Verdana" panose="020B0604030504040204" pitchFamily="34" charset="0"/>
                <a:ea typeface="Verdana" panose="020B0604030504040204" pitchFamily="34" charset="0"/>
                <a:cs typeface="Verdana" panose="020B0604030504040204" pitchFamily="34" charset="0"/>
              </a:rPr>
              <a:t>REH Executive Perspectives on Telehealth</a:t>
            </a:r>
            <a:endParaRPr lang="en-US" sz="3200" dirty="0">
              <a:latin typeface="Verdana" panose="020B0604030504040204" pitchFamily="34" charset="0"/>
              <a:ea typeface="Verdana" panose="020B0604030504040204" pitchFamily="34" charset="0"/>
              <a:cs typeface="Verdana" panose="020B0604030504040204" pitchFamily="34" charset="0"/>
            </a:endParaRPr>
          </a:p>
          <a:p>
            <a:pPr marL="457200" indent="-457200">
              <a:spcAft>
                <a:spcPts val="1200"/>
              </a:spcAft>
              <a:buFont typeface="Arial" panose="020B0604020202020204" pitchFamily="34" charset="0"/>
              <a:buChar char="•"/>
            </a:pPr>
            <a:r>
              <a:rPr lang="en-US" sz="2800" dirty="0">
                <a:latin typeface="Verdana" panose="020B0604030504040204" pitchFamily="34" charset="0"/>
                <a:ea typeface="Verdana" panose="020B0604030504040204" pitchFamily="34" charset="0"/>
                <a:cs typeface="Verdana" panose="020B0604030504040204" pitchFamily="34" charset="0"/>
              </a:rPr>
              <a:t>“They can hit that button and there's a </a:t>
            </a:r>
            <a:r>
              <a:rPr lang="en-US" sz="2800" b="1" dirty="0">
                <a:latin typeface="Verdana" panose="020B0604030504040204" pitchFamily="34" charset="0"/>
                <a:ea typeface="Verdana" panose="020B0604030504040204" pitchFamily="34" charset="0"/>
                <a:cs typeface="Verdana" panose="020B0604030504040204" pitchFamily="34" charset="0"/>
              </a:rPr>
              <a:t>tele-intensivist or tele-ed physician </a:t>
            </a:r>
            <a:r>
              <a:rPr lang="en-US" sz="2800" dirty="0">
                <a:latin typeface="Verdana" panose="020B0604030504040204" pitchFamily="34" charset="0"/>
                <a:ea typeface="Verdana" panose="020B0604030504040204" pitchFamily="34" charset="0"/>
                <a:cs typeface="Verdana" panose="020B0604030504040204" pitchFamily="34" charset="0"/>
              </a:rPr>
              <a:t>that's able to come on and and observe. They've got access to the EMR. They can help direct…the provider, maybe they're doing an intubation or whatever they're involved with.”</a:t>
            </a:r>
          </a:p>
          <a:p>
            <a:pPr marL="457200" indent="-457200">
              <a:spcAft>
                <a:spcPts val="1200"/>
              </a:spcAft>
              <a:buFont typeface="Arial" panose="020B0604020202020204" pitchFamily="34" charset="0"/>
              <a:buChar char="•"/>
            </a:pPr>
            <a:r>
              <a:rPr lang="en-US" sz="2800" dirty="0">
                <a:latin typeface="Verdana" panose="020B0604030504040204" pitchFamily="34" charset="0"/>
                <a:ea typeface="Verdana" panose="020B0604030504040204" pitchFamily="34" charset="0"/>
                <a:cs typeface="Verdana" panose="020B0604030504040204" pitchFamily="34" charset="0"/>
              </a:rPr>
              <a:t>“Like tele hospitalists, tele ED specialists to to have as consultants or just on you know even you know if you </a:t>
            </a:r>
            <a:r>
              <a:rPr lang="en-US" sz="2800" b="1" dirty="0">
                <a:latin typeface="Verdana" panose="020B0604030504040204" pitchFamily="34" charset="0"/>
                <a:ea typeface="Verdana" panose="020B0604030504040204" pitchFamily="34" charset="0"/>
                <a:cs typeface="Verdana" panose="020B0604030504040204" pitchFamily="34" charset="0"/>
              </a:rPr>
              <a:t>pay per click</a:t>
            </a:r>
            <a:r>
              <a:rPr lang="en-US" sz="2800" dirty="0">
                <a:latin typeface="Verdana" panose="020B0604030504040204" pitchFamily="34" charset="0"/>
                <a:ea typeface="Verdana" panose="020B0604030504040204" pitchFamily="34" charset="0"/>
                <a:cs typeface="Verdana" panose="020B0604030504040204" pitchFamily="34" charset="0"/>
              </a:rPr>
              <a:t>, I don't know somehow if we had a </a:t>
            </a:r>
            <a:r>
              <a:rPr lang="en-US" sz="2800" b="1" dirty="0">
                <a:latin typeface="Verdana" panose="020B0604030504040204" pitchFamily="34" charset="0"/>
                <a:ea typeface="Verdana" panose="020B0604030504040204" pitchFamily="34" charset="0"/>
                <a:cs typeface="Verdana" panose="020B0604030504040204" pitchFamily="34" charset="0"/>
              </a:rPr>
              <a:t>coalition</a:t>
            </a:r>
            <a:r>
              <a:rPr lang="en-US" sz="2800" dirty="0">
                <a:latin typeface="Verdana" panose="020B0604030504040204" pitchFamily="34" charset="0"/>
                <a:ea typeface="Verdana" panose="020B0604030504040204" pitchFamily="34" charset="0"/>
                <a:cs typeface="Verdana" panose="020B0604030504040204" pitchFamily="34" charset="0"/>
              </a:rPr>
              <a:t> of us that could. Connect to these services because I'll tell you where I see our biggest, our biggest problems. Most of us, because we are very small and very rural, run with mid-level provider models, right? Financially that makes a lot of sense. So emergency departments run it with nurse practitioners or physician's assistants.”</a:t>
            </a:r>
          </a:p>
          <a:p>
            <a:pPr marL="457200" indent="-457200">
              <a:spcAft>
                <a:spcPts val="1200"/>
              </a:spcAft>
              <a:buFont typeface="Arial" panose="020B0604020202020204" pitchFamily="34" charset="0"/>
              <a:buChar char="•"/>
            </a:pPr>
            <a:r>
              <a:rPr lang="en-US" sz="2800" dirty="0">
                <a:latin typeface="Verdana" panose="020B0604030504040204" pitchFamily="34" charset="0"/>
                <a:ea typeface="Verdana" panose="020B0604030504040204" pitchFamily="34" charset="0"/>
                <a:cs typeface="Verdana" panose="020B0604030504040204" pitchFamily="34" charset="0"/>
              </a:rPr>
              <a:t>“Typically they're you know 10 to 12 patients a day. So the </a:t>
            </a:r>
            <a:r>
              <a:rPr lang="en-US" sz="2800" b="1" dirty="0">
                <a:latin typeface="Verdana" panose="020B0604030504040204" pitchFamily="34" charset="0"/>
                <a:ea typeface="Verdana" panose="020B0604030504040204" pitchFamily="34" charset="0"/>
                <a:cs typeface="Verdana" panose="020B0604030504040204" pitchFamily="34" charset="0"/>
              </a:rPr>
              <a:t>volumes</a:t>
            </a:r>
            <a:r>
              <a:rPr lang="en-US" sz="2800" dirty="0">
                <a:latin typeface="Verdana" panose="020B0604030504040204" pitchFamily="34" charset="0"/>
                <a:ea typeface="Verdana" panose="020B0604030504040204" pitchFamily="34" charset="0"/>
                <a:cs typeface="Verdana" panose="020B0604030504040204" pitchFamily="34" charset="0"/>
              </a:rPr>
              <a:t> there that that's also some of our challenges when you're looking at them. </a:t>
            </a:r>
            <a:r>
              <a:rPr lang="en-US" sz="2800" b="1" dirty="0">
                <a:latin typeface="Verdana" panose="020B0604030504040204" pitchFamily="34" charset="0"/>
                <a:ea typeface="Verdana" panose="020B0604030504040204" pitchFamily="34" charset="0"/>
                <a:cs typeface="Verdana" panose="020B0604030504040204" pitchFamily="34" charset="0"/>
              </a:rPr>
              <a:t>A monthly stipend plus a per click fee or whatever…we can't stomach that </a:t>
            </a:r>
            <a:r>
              <a:rPr lang="en-US" sz="2800" dirty="0">
                <a:latin typeface="Verdana" panose="020B0604030504040204" pitchFamily="34" charset="0"/>
                <a:ea typeface="Verdana" panose="020B0604030504040204" pitchFamily="34" charset="0"/>
                <a:cs typeface="Verdana" panose="020B0604030504040204" pitchFamily="34" charset="0"/>
              </a:rPr>
              <a:t>you know for the smaller facilities. But </a:t>
            </a:r>
            <a:r>
              <a:rPr lang="en-US" sz="2800" b="1" dirty="0">
                <a:latin typeface="Verdana" panose="020B0604030504040204" pitchFamily="34" charset="0"/>
                <a:ea typeface="Verdana" panose="020B0604030504040204" pitchFamily="34" charset="0"/>
                <a:cs typeface="Verdana" panose="020B0604030504040204" pitchFamily="34" charset="0"/>
              </a:rPr>
              <a:t>if we were able to spread that access across multiple facilities, you know within and maybe we needed it within state lines for licensure</a:t>
            </a:r>
            <a:r>
              <a:rPr lang="en-US" sz="2800" dirty="0">
                <a:latin typeface="Verdana" panose="020B0604030504040204" pitchFamily="34" charset="0"/>
                <a:ea typeface="Verdana" panose="020B0604030504040204" pitchFamily="34" charset="0"/>
                <a:cs typeface="Verdana" panose="020B0604030504040204" pitchFamily="34" charset="0"/>
              </a:rPr>
              <a:t>, you know.”</a:t>
            </a:r>
          </a:p>
        </p:txBody>
      </p:sp>
      <p:sp>
        <p:nvSpPr>
          <p:cNvPr id="28" name="Text Box 35">
            <a:extLst>
              <a:ext uri="{FF2B5EF4-FFF2-40B4-BE49-F238E27FC236}">
                <a16:creationId xmlns:a16="http://schemas.microsoft.com/office/drawing/2014/main" id="{EC26799F-F5E3-163D-38CB-8B0BCA03062D}"/>
              </a:ext>
            </a:extLst>
          </p:cNvPr>
          <p:cNvSpPr txBox="1">
            <a:spLocks noChangeArrowheads="1"/>
          </p:cNvSpPr>
          <p:nvPr/>
        </p:nvSpPr>
        <p:spPr bwMode="auto">
          <a:xfrm>
            <a:off x="22224271" y="28212871"/>
            <a:ext cx="21334388"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marL="457200" indent="-457200">
              <a:spcAft>
                <a:spcPts val="1200"/>
              </a:spcAft>
              <a:buFont typeface="Arial" panose="020B0604020202020204" pitchFamily="34" charset="0"/>
              <a:buChar char="•"/>
            </a:pPr>
            <a:r>
              <a:rPr lang="en-US" sz="3200" dirty="0">
                <a:latin typeface="Verdana" panose="020B0604030504040204" pitchFamily="34" charset="0"/>
              </a:rPr>
              <a:t>Telehealth is used at some facilities and for a few modalities; expanded scale and scope of tele services desired.</a:t>
            </a:r>
          </a:p>
          <a:p>
            <a:pPr marL="457200" indent="-457200">
              <a:spcAft>
                <a:spcPts val="1200"/>
              </a:spcAft>
              <a:buFont typeface="Arial" panose="020B0604020202020204" pitchFamily="34" charset="0"/>
              <a:buChar char="•"/>
            </a:pPr>
            <a:r>
              <a:rPr lang="en-US" sz="3200" dirty="0">
                <a:latin typeface="Verdana" panose="020B0604030504040204" pitchFamily="34" charset="0"/>
              </a:rPr>
              <a:t>Barriers to further telehealth adoption were identified; most seem to be reasonably mitigated with coordination across decision-makers.</a:t>
            </a:r>
          </a:p>
          <a:p>
            <a:pPr marL="457200" indent="-457200">
              <a:spcAft>
                <a:spcPts val="1200"/>
              </a:spcAft>
              <a:buFont typeface="Arial" panose="020B0604020202020204" pitchFamily="34" charset="0"/>
              <a:buChar char="•"/>
            </a:pPr>
            <a:r>
              <a:rPr lang="en-US" sz="3200" dirty="0">
                <a:latin typeface="Verdana" panose="020B0604030504040204" pitchFamily="34" charset="0"/>
              </a:rPr>
              <a:t>To overcome relatively high tele specialty access costs for these low volume providers, rural hospitals may need to seek further alignment with a large regional provider or possibly a coalition of other REHs/rural hospitals. </a:t>
            </a:r>
          </a:p>
        </p:txBody>
      </p:sp>
      <p:pic>
        <p:nvPicPr>
          <p:cNvPr id="7" name="Picture 6">
            <a:extLst>
              <a:ext uri="{FF2B5EF4-FFF2-40B4-BE49-F238E27FC236}">
                <a16:creationId xmlns:a16="http://schemas.microsoft.com/office/drawing/2014/main" id="{D735C62F-566C-32E6-F386-69D122981A10}"/>
              </a:ext>
            </a:extLst>
          </p:cNvPr>
          <p:cNvPicPr>
            <a:picLocks noChangeAspect="1"/>
          </p:cNvPicPr>
          <p:nvPr/>
        </p:nvPicPr>
        <p:blipFill rotWithShape="1">
          <a:blip r:embed="rId3">
            <a:extLst>
              <a:ext uri="{28A0092B-C50C-407E-A947-70E740481C1C}">
                <a14:useLocalDpi xmlns:a14="http://schemas.microsoft.com/office/drawing/2010/main" val="0"/>
              </a:ext>
            </a:extLst>
          </a:blip>
          <a:srcRect l="9610" r="9610"/>
          <a:stretch/>
        </p:blipFill>
        <p:spPr>
          <a:xfrm>
            <a:off x="39503649" y="50717"/>
            <a:ext cx="4333679" cy="4317078"/>
          </a:xfrm>
          <a:prstGeom prst="rect">
            <a:avLst/>
          </a:prstGeom>
        </p:spPr>
      </p:pic>
      <p:pic>
        <p:nvPicPr>
          <p:cNvPr id="9" name="Picture 8">
            <a:extLst>
              <a:ext uri="{FF2B5EF4-FFF2-40B4-BE49-F238E27FC236}">
                <a16:creationId xmlns:a16="http://schemas.microsoft.com/office/drawing/2014/main" id="{53E1E11B-F8C3-E1E9-E247-A2B5C13633B0}"/>
              </a:ext>
            </a:extLst>
          </p:cNvPr>
          <p:cNvPicPr>
            <a:picLocks noChangeAspect="1"/>
          </p:cNvPicPr>
          <p:nvPr/>
        </p:nvPicPr>
        <p:blipFill>
          <a:blip r:embed="rId5"/>
          <a:stretch>
            <a:fillRect/>
          </a:stretch>
        </p:blipFill>
        <p:spPr>
          <a:xfrm>
            <a:off x="39725500" y="275315"/>
            <a:ext cx="4020604" cy="4020604"/>
          </a:xfrm>
          <a:prstGeom prst="rect">
            <a:avLst/>
          </a:prstGeom>
        </p:spPr>
      </p:pic>
      <p:graphicFrame>
        <p:nvGraphicFramePr>
          <p:cNvPr id="5" name="Content Placeholder 4">
            <a:extLst>
              <a:ext uri="{FF2B5EF4-FFF2-40B4-BE49-F238E27FC236}">
                <a16:creationId xmlns:a16="http://schemas.microsoft.com/office/drawing/2014/main" id="{A8F1A87B-C54D-3EBC-1A48-05147FAAA77B}"/>
              </a:ext>
            </a:extLst>
          </p:cNvPr>
          <p:cNvGraphicFramePr>
            <a:graphicFrameLocks/>
          </p:cNvGraphicFramePr>
          <p:nvPr>
            <p:extLst>
              <p:ext uri="{D42A27DB-BD31-4B8C-83A1-F6EECF244321}">
                <p14:modId xmlns:p14="http://schemas.microsoft.com/office/powerpoint/2010/main" val="953925140"/>
              </p:ext>
            </p:extLst>
          </p:nvPr>
        </p:nvGraphicFramePr>
        <p:xfrm>
          <a:off x="3023585" y="10108727"/>
          <a:ext cx="14917840" cy="6187718"/>
        </p:xfrm>
        <a:graphic>
          <a:graphicData uri="http://schemas.openxmlformats.org/drawingml/2006/table">
            <a:tbl>
              <a:tblPr firstRow="1" bandRow="1">
                <a:tableStyleId>{5C22544A-7EE6-4342-B048-85BDC9FD1C3A}</a:tableStyleId>
              </a:tblPr>
              <a:tblGrid>
                <a:gridCol w="2131120">
                  <a:extLst>
                    <a:ext uri="{9D8B030D-6E8A-4147-A177-3AD203B41FA5}">
                      <a16:colId xmlns:a16="http://schemas.microsoft.com/office/drawing/2014/main" val="3982241426"/>
                    </a:ext>
                  </a:extLst>
                </a:gridCol>
                <a:gridCol w="2131120">
                  <a:extLst>
                    <a:ext uri="{9D8B030D-6E8A-4147-A177-3AD203B41FA5}">
                      <a16:colId xmlns:a16="http://schemas.microsoft.com/office/drawing/2014/main" val="2709663207"/>
                    </a:ext>
                  </a:extLst>
                </a:gridCol>
                <a:gridCol w="2131120">
                  <a:extLst>
                    <a:ext uri="{9D8B030D-6E8A-4147-A177-3AD203B41FA5}">
                      <a16:colId xmlns:a16="http://schemas.microsoft.com/office/drawing/2014/main" val="1345838553"/>
                    </a:ext>
                  </a:extLst>
                </a:gridCol>
                <a:gridCol w="2131120">
                  <a:extLst>
                    <a:ext uri="{9D8B030D-6E8A-4147-A177-3AD203B41FA5}">
                      <a16:colId xmlns:a16="http://schemas.microsoft.com/office/drawing/2014/main" val="1757244214"/>
                    </a:ext>
                  </a:extLst>
                </a:gridCol>
                <a:gridCol w="2131120">
                  <a:extLst>
                    <a:ext uri="{9D8B030D-6E8A-4147-A177-3AD203B41FA5}">
                      <a16:colId xmlns:a16="http://schemas.microsoft.com/office/drawing/2014/main" val="2341415709"/>
                    </a:ext>
                  </a:extLst>
                </a:gridCol>
                <a:gridCol w="2131120">
                  <a:extLst>
                    <a:ext uri="{9D8B030D-6E8A-4147-A177-3AD203B41FA5}">
                      <a16:colId xmlns:a16="http://schemas.microsoft.com/office/drawing/2014/main" val="2665956299"/>
                    </a:ext>
                  </a:extLst>
                </a:gridCol>
                <a:gridCol w="2131120">
                  <a:extLst>
                    <a:ext uri="{9D8B030D-6E8A-4147-A177-3AD203B41FA5}">
                      <a16:colId xmlns:a16="http://schemas.microsoft.com/office/drawing/2014/main" val="3350677680"/>
                    </a:ext>
                  </a:extLst>
                </a:gridCol>
              </a:tblGrid>
              <a:tr h="698346">
                <a:tc>
                  <a:txBody>
                    <a:bodyPr/>
                    <a:lstStyle/>
                    <a:p>
                      <a:pPr algn="l" fontAlgn="b">
                        <a:buNone/>
                      </a:pPr>
                      <a:endParaRPr lang="en-US" sz="2000" b="1" i="0" u="sng"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tc>
                <a:tc>
                  <a:txBody>
                    <a:bodyPr/>
                    <a:lstStyle/>
                    <a:p>
                      <a:pPr algn="ctr" fontAlgn="b">
                        <a:buNone/>
                      </a:pPr>
                      <a:r>
                        <a:rPr lang="en-US" sz="2000" b="1" i="0" u="sng" strike="noStrike" dirty="0">
                          <a:effectLst/>
                          <a:latin typeface="Verdana" panose="020B0604030504040204" pitchFamily="34" charset="0"/>
                          <a:ea typeface="Verdana" panose="020B0604030504040204" pitchFamily="34" charset="0"/>
                          <a:cs typeface="Verdana" panose="020B0604030504040204" pitchFamily="34" charset="0"/>
                        </a:rPr>
                        <a:t>Urban</a:t>
                      </a:r>
                    </a:p>
                  </a:txBody>
                  <a:tcPr marL="9525" marR="9525" marT="9525" marB="0" anchor="b"/>
                </a:tc>
                <a:tc>
                  <a:txBody>
                    <a:bodyPr/>
                    <a:lstStyle/>
                    <a:p>
                      <a:pPr algn="ctr" fontAlgn="b">
                        <a:buNone/>
                      </a:pPr>
                      <a:r>
                        <a:rPr lang="en-US" sz="2000" b="1" i="0" u="sng" strike="noStrike" dirty="0">
                          <a:effectLst/>
                          <a:latin typeface="Verdana" panose="020B0604030504040204" pitchFamily="34" charset="0"/>
                          <a:ea typeface="Verdana" panose="020B0604030504040204" pitchFamily="34" charset="0"/>
                          <a:cs typeface="Verdana" panose="020B0604030504040204" pitchFamily="34" charset="0"/>
                        </a:rPr>
                        <a:t>Rural, Not REH Eligible</a:t>
                      </a:r>
                    </a:p>
                  </a:txBody>
                  <a:tcPr marL="9525" marR="9525" marT="9525" marB="0" anchor="b"/>
                </a:tc>
                <a:tc>
                  <a:txBody>
                    <a:bodyPr/>
                    <a:lstStyle/>
                    <a:p>
                      <a:pPr algn="ctr" fontAlgn="b">
                        <a:buNone/>
                      </a:pPr>
                      <a:r>
                        <a:rPr lang="en-US" sz="2000" b="1" i="0" u="sng" strike="noStrike" dirty="0">
                          <a:effectLst/>
                          <a:latin typeface="Verdana" panose="020B0604030504040204" pitchFamily="34" charset="0"/>
                          <a:ea typeface="Verdana" panose="020B0604030504040204" pitchFamily="34" charset="0"/>
                          <a:cs typeface="Verdana" panose="020B0604030504040204" pitchFamily="34" charset="0"/>
                        </a:rPr>
                        <a:t>REH Eligible, Not REH</a:t>
                      </a:r>
                    </a:p>
                  </a:txBody>
                  <a:tcPr marL="9525" marR="9525" marT="9525" marB="0" anchor="b"/>
                </a:tc>
                <a:tc>
                  <a:txBody>
                    <a:bodyPr/>
                    <a:lstStyle/>
                    <a:p>
                      <a:pPr algn="ctr" fontAlgn="b">
                        <a:buNone/>
                      </a:pPr>
                      <a:r>
                        <a:rPr lang="en-US" sz="2000" b="1" i="0" u="sng" strike="noStrike" dirty="0">
                          <a:effectLst/>
                          <a:latin typeface="Verdana" panose="020B0604030504040204" pitchFamily="34" charset="0"/>
                          <a:ea typeface="Verdana" panose="020B0604030504040204" pitchFamily="34" charset="0"/>
                          <a:cs typeface="Verdana" panose="020B0604030504040204" pitchFamily="34" charset="0"/>
                        </a:rPr>
                        <a:t>REH</a:t>
                      </a:r>
                    </a:p>
                  </a:txBody>
                  <a:tcPr marL="9525" marR="9525" marT="9525" marB="0" anchor="b"/>
                </a:tc>
                <a:tc>
                  <a:txBody>
                    <a:bodyPr/>
                    <a:lstStyle/>
                    <a:p>
                      <a:pPr algn="ctr" fontAlgn="b">
                        <a:buNone/>
                      </a:pPr>
                      <a:r>
                        <a:rPr lang="en-US" sz="2000" b="1" i="0" u="sng" strike="noStrike" dirty="0">
                          <a:effectLst/>
                          <a:latin typeface="Verdana" panose="020B0604030504040204" pitchFamily="34" charset="0"/>
                          <a:ea typeface="Verdana" panose="020B0604030504040204" pitchFamily="34" charset="0"/>
                          <a:cs typeface="Verdana" panose="020B0604030504040204" pitchFamily="34" charset="0"/>
                        </a:rPr>
                        <a:t>Total</a:t>
                      </a:r>
                    </a:p>
                  </a:txBody>
                  <a:tcPr marL="9525" marR="9525" marT="9525" marB="0" anchor="b"/>
                </a:tc>
                <a:tc>
                  <a:txBody>
                    <a:bodyPr/>
                    <a:lstStyle/>
                    <a:p>
                      <a:pPr algn="ctr" fontAlgn="b">
                        <a:buNone/>
                      </a:pPr>
                      <a:r>
                        <a:rPr lang="en-US" sz="2000" b="1" i="0" u="sng" strike="noStrike" dirty="0">
                          <a:effectLst/>
                          <a:latin typeface="Verdana" panose="020B0604030504040204" pitchFamily="34" charset="0"/>
                          <a:ea typeface="Verdana" panose="020B0604030504040204" pitchFamily="34" charset="0"/>
                          <a:cs typeface="Verdana" panose="020B0604030504040204" pitchFamily="34" charset="0"/>
                        </a:rPr>
                        <a:t>Test</a:t>
                      </a:r>
                    </a:p>
                  </a:txBody>
                  <a:tcPr marL="9525" marR="9525" marT="9525" marB="0" anchor="b"/>
                </a:tc>
                <a:extLst>
                  <a:ext uri="{0D108BD9-81ED-4DB2-BD59-A6C34878D82A}">
                    <a16:rowId xmlns:a16="http://schemas.microsoft.com/office/drawing/2014/main" val="1855933614"/>
                  </a:ext>
                </a:extLst>
              </a:tr>
              <a:tr h="698346">
                <a:tc>
                  <a:txBody>
                    <a:bodyPr/>
                    <a:lstStyle/>
                    <a:p>
                      <a:pPr algn="l"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N</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2,122 (49.3%)</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423 (9.8%)</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1,716 (39.9%)</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40 (0.9%)</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4,301 (100.0%)</a:t>
                      </a:r>
                    </a:p>
                  </a:txBody>
                  <a:tcPr marL="9525" marR="9525" marT="9525" marB="0" anchor="b"/>
                </a:tc>
                <a:tc>
                  <a:txBody>
                    <a:bodyPr/>
                    <a:lstStyle/>
                    <a:p>
                      <a:pPr algn="l"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b"/>
                </a:tc>
                <a:extLst>
                  <a:ext uri="{0D108BD9-81ED-4DB2-BD59-A6C34878D82A}">
                    <a16:rowId xmlns:a16="http://schemas.microsoft.com/office/drawing/2014/main" val="2776572565"/>
                  </a:ext>
                </a:extLst>
              </a:tr>
              <a:tr h="698346">
                <a:tc>
                  <a:txBody>
                    <a:bodyPr/>
                    <a:lstStyle/>
                    <a:p>
                      <a:pPr algn="l"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Length of Stay</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4.941 (1.307)</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4.532 (0.942)</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6.185 (3.413)</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4.969 (1.965)</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5.367 (2.407)</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&lt;0.001</a:t>
                      </a:r>
                    </a:p>
                  </a:txBody>
                  <a:tcPr marL="9525" marR="9525" marT="9525" marB="0" anchor="b"/>
                </a:tc>
                <a:extLst>
                  <a:ext uri="{0D108BD9-81ED-4DB2-BD59-A6C34878D82A}">
                    <a16:rowId xmlns:a16="http://schemas.microsoft.com/office/drawing/2014/main" val="1408579504"/>
                  </a:ext>
                </a:extLst>
              </a:tr>
              <a:tr h="698346">
                <a:tc>
                  <a:txBody>
                    <a:bodyPr/>
                    <a:lstStyle/>
                    <a:p>
                      <a:pPr algn="l"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Average Daily Census</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176.014 (166.893)</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56.814 (48.551)</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8.532 (6.181)</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3.798 (4.117)</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95.868 (142.928)</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&lt;0.001</a:t>
                      </a:r>
                    </a:p>
                  </a:txBody>
                  <a:tcPr marL="9525" marR="9525" marT="9525" marB="0" anchor="b"/>
                </a:tc>
                <a:extLst>
                  <a:ext uri="{0D108BD9-81ED-4DB2-BD59-A6C34878D82A}">
                    <a16:rowId xmlns:a16="http://schemas.microsoft.com/office/drawing/2014/main" val="3277704644"/>
                  </a:ext>
                </a:extLst>
              </a:tr>
              <a:tr h="698346">
                <a:tc>
                  <a:txBody>
                    <a:bodyPr/>
                    <a:lstStyle/>
                    <a:p>
                      <a:pPr algn="l"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Total outpatient visits</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292,200.384 (404,989.005)</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183,923.045 (187,111.583)</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53,565.389 (56,828.681)</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20,420.500 (23,192.367)</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179,915.317 (309,269.618)</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&lt;0.001</a:t>
                      </a:r>
                    </a:p>
                  </a:txBody>
                  <a:tcPr marL="9525" marR="9525" marT="9525" marB="0" anchor="b"/>
                </a:tc>
                <a:extLst>
                  <a:ext uri="{0D108BD9-81ED-4DB2-BD59-A6C34878D82A}">
                    <a16:rowId xmlns:a16="http://schemas.microsoft.com/office/drawing/2014/main" val="2337685138"/>
                  </a:ext>
                </a:extLst>
              </a:tr>
              <a:tr h="698346">
                <a:tc>
                  <a:txBody>
                    <a:bodyPr/>
                    <a:lstStyle/>
                    <a:p>
                      <a:pPr algn="l"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Total facility admissions</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13,462.210 (11,574.026)</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4,710.065 (3,424.589)</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714.416 (630.282)</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440.553 (515.004)</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7,175.825 (10,104.250)</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&lt;0.001</a:t>
                      </a:r>
                    </a:p>
                  </a:txBody>
                  <a:tcPr marL="9525" marR="9525" marT="9525" marB="0" anchor="b"/>
                </a:tc>
                <a:extLst>
                  <a:ext uri="{0D108BD9-81ED-4DB2-BD59-A6C34878D82A}">
                    <a16:rowId xmlns:a16="http://schemas.microsoft.com/office/drawing/2014/main" val="2662647598"/>
                  </a:ext>
                </a:extLst>
              </a:tr>
              <a:tr h="1299296">
                <a:tc>
                  <a:txBody>
                    <a:bodyPr/>
                    <a:lstStyle/>
                    <a:p>
                      <a:pPr algn="l"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Any Telehealth Consult or Office Visits (AHA)</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0.843 (0.364)</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0.789 (0.409)</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0.802 (0.398)</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0.680 (0.476)</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0.820 (0.384)</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0.004</a:t>
                      </a:r>
                    </a:p>
                  </a:txBody>
                  <a:tcPr marL="9525" marR="9525" marT="9525" marB="0" anchor="b"/>
                </a:tc>
                <a:extLst>
                  <a:ext uri="{0D108BD9-81ED-4DB2-BD59-A6C34878D82A}">
                    <a16:rowId xmlns:a16="http://schemas.microsoft.com/office/drawing/2014/main" val="611224837"/>
                  </a:ext>
                </a:extLst>
              </a:tr>
              <a:tr h="698346">
                <a:tc>
                  <a:txBody>
                    <a:bodyPr/>
                    <a:lstStyle/>
                    <a:p>
                      <a:pPr algn="l"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Percent with computer (ACS)</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90.125 (5.486)</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85.795 (5.559)</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84.192 (6.298)</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81.767 (7.118)</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87.160 (6.531)</a:t>
                      </a:r>
                    </a:p>
                  </a:txBody>
                  <a:tcPr marL="9525" marR="9525" marT="9525" marB="0" anchor="b"/>
                </a:tc>
                <a:tc>
                  <a:txBody>
                    <a:bodyPr/>
                    <a:lstStyle/>
                    <a:p>
                      <a:pPr algn="r" fontAlgn="b">
                        <a:buNone/>
                      </a:pPr>
                      <a:r>
                        <a:rPr lang="en-US" sz="2000" b="0" i="0" u="none" strike="noStrike" dirty="0">
                          <a:effectLst/>
                          <a:latin typeface="Verdana" panose="020B0604030504040204" pitchFamily="34" charset="0"/>
                          <a:ea typeface="Verdana" panose="020B0604030504040204" pitchFamily="34" charset="0"/>
                          <a:cs typeface="Verdana" panose="020B0604030504040204" pitchFamily="34" charset="0"/>
                        </a:rPr>
                        <a:t>&lt;0.001</a:t>
                      </a:r>
                    </a:p>
                  </a:txBody>
                  <a:tcPr marL="9525" marR="9525" marT="9525" marB="0" anchor="b"/>
                </a:tc>
                <a:extLst>
                  <a:ext uri="{0D108BD9-81ED-4DB2-BD59-A6C34878D82A}">
                    <a16:rowId xmlns:a16="http://schemas.microsoft.com/office/drawing/2014/main" val="3397990755"/>
                  </a:ext>
                </a:extLst>
              </a:tr>
            </a:tbl>
          </a:graphicData>
        </a:graphic>
      </p:graphicFrame>
      <p:pic>
        <p:nvPicPr>
          <p:cNvPr id="12" name="Picture 11">
            <a:extLst>
              <a:ext uri="{FF2B5EF4-FFF2-40B4-BE49-F238E27FC236}">
                <a16:creationId xmlns:a16="http://schemas.microsoft.com/office/drawing/2014/main" id="{6A3E468D-58CB-70E6-8D21-97C30FABA954}"/>
              </a:ext>
            </a:extLst>
          </p:cNvPr>
          <p:cNvPicPr>
            <a:picLocks noChangeAspect="1"/>
          </p:cNvPicPr>
          <p:nvPr/>
        </p:nvPicPr>
        <p:blipFill>
          <a:blip r:embed="rId6"/>
          <a:stretch>
            <a:fillRect/>
          </a:stretch>
        </p:blipFill>
        <p:spPr>
          <a:xfrm>
            <a:off x="2686137" y="17073866"/>
            <a:ext cx="7158485" cy="4772323"/>
          </a:xfrm>
          <a:prstGeom prst="rect">
            <a:avLst/>
          </a:prstGeom>
        </p:spPr>
      </p:pic>
      <p:pic>
        <p:nvPicPr>
          <p:cNvPr id="20" name="Picture 19">
            <a:extLst>
              <a:ext uri="{FF2B5EF4-FFF2-40B4-BE49-F238E27FC236}">
                <a16:creationId xmlns:a16="http://schemas.microsoft.com/office/drawing/2014/main" id="{1E731080-F1C0-2910-A17D-1F9A05CD7074}"/>
              </a:ext>
            </a:extLst>
          </p:cNvPr>
          <p:cNvPicPr>
            <a:picLocks noChangeAspect="1"/>
          </p:cNvPicPr>
          <p:nvPr/>
        </p:nvPicPr>
        <p:blipFill>
          <a:blip r:embed="rId7"/>
          <a:stretch>
            <a:fillRect/>
          </a:stretch>
        </p:blipFill>
        <p:spPr>
          <a:xfrm>
            <a:off x="10628500" y="17208071"/>
            <a:ext cx="7158485" cy="4772323"/>
          </a:xfrm>
          <a:prstGeom prst="rect">
            <a:avLst/>
          </a:prstGeom>
        </p:spPr>
      </p:pic>
      <p:pic>
        <p:nvPicPr>
          <p:cNvPr id="22" name="Picture 21">
            <a:extLst>
              <a:ext uri="{FF2B5EF4-FFF2-40B4-BE49-F238E27FC236}">
                <a16:creationId xmlns:a16="http://schemas.microsoft.com/office/drawing/2014/main" id="{6C2DB6DB-1A6D-8B0C-0B0F-9E6DA977EE6F}"/>
              </a:ext>
            </a:extLst>
          </p:cNvPr>
          <p:cNvPicPr>
            <a:picLocks noChangeAspect="1"/>
          </p:cNvPicPr>
          <p:nvPr/>
        </p:nvPicPr>
        <p:blipFill>
          <a:blip r:embed="rId8"/>
          <a:stretch>
            <a:fillRect/>
          </a:stretch>
        </p:blipFill>
        <p:spPr>
          <a:xfrm>
            <a:off x="6466703" y="22386078"/>
            <a:ext cx="7135048" cy="4756698"/>
          </a:xfrm>
          <a:prstGeom prst="rect">
            <a:avLst/>
          </a:prstGeom>
        </p:spPr>
      </p:pic>
      <p:sp>
        <p:nvSpPr>
          <p:cNvPr id="23" name="Rectangle 151">
            <a:extLst>
              <a:ext uri="{FF2B5EF4-FFF2-40B4-BE49-F238E27FC236}">
                <a16:creationId xmlns:a16="http://schemas.microsoft.com/office/drawing/2014/main" id="{EAC56CA8-E4D1-D6C5-2DB7-6B0DCE926605}"/>
              </a:ext>
            </a:extLst>
          </p:cNvPr>
          <p:cNvSpPr>
            <a:spLocks noChangeArrowheads="1"/>
          </p:cNvSpPr>
          <p:nvPr/>
        </p:nvSpPr>
        <p:spPr bwMode="auto">
          <a:xfrm>
            <a:off x="226829" y="21755177"/>
            <a:ext cx="20803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a:spcBef>
                <a:spcPct val="50000"/>
              </a:spcBef>
            </a:pPr>
            <a:r>
              <a:rPr lang="en-US" altLang="en-US" sz="2800" b="1" dirty="0">
                <a:latin typeface="Verdana" panose="020B0604030504040204" pitchFamily="34" charset="0"/>
                <a:ea typeface="Verdana" panose="020B0604030504040204" pitchFamily="34" charset="0"/>
                <a:cs typeface="Verdana" panose="020B0604030504040204" pitchFamily="34" charset="0"/>
              </a:rPr>
              <a:t>Figure 2: Telehealth Provision by REH Status (2017 – 2021)</a:t>
            </a:r>
          </a:p>
        </p:txBody>
      </p:sp>
      <p:graphicFrame>
        <p:nvGraphicFramePr>
          <p:cNvPr id="27" name="Table 26">
            <a:extLst>
              <a:ext uri="{FF2B5EF4-FFF2-40B4-BE49-F238E27FC236}">
                <a16:creationId xmlns:a16="http://schemas.microsoft.com/office/drawing/2014/main" id="{DD9C4EA4-BC7F-6EE6-FAB4-064A98C65C5C}"/>
              </a:ext>
            </a:extLst>
          </p:cNvPr>
          <p:cNvGraphicFramePr>
            <a:graphicFrameLocks noGrp="1"/>
          </p:cNvGraphicFramePr>
          <p:nvPr>
            <p:extLst>
              <p:ext uri="{D42A27DB-BD31-4B8C-83A1-F6EECF244321}">
                <p14:modId xmlns:p14="http://schemas.microsoft.com/office/powerpoint/2010/main" val="2131947479"/>
              </p:ext>
            </p:extLst>
          </p:nvPr>
        </p:nvGraphicFramePr>
        <p:xfrm>
          <a:off x="25382931" y="10136173"/>
          <a:ext cx="16263258" cy="7569426"/>
        </p:xfrm>
        <a:graphic>
          <a:graphicData uri="http://schemas.openxmlformats.org/drawingml/2006/table">
            <a:tbl>
              <a:tblPr firstRow="1" bandRow="1">
                <a:tableStyleId>{5C22544A-7EE6-4342-B048-85BDC9FD1C3A}</a:tableStyleId>
              </a:tblPr>
              <a:tblGrid>
                <a:gridCol w="5421086">
                  <a:extLst>
                    <a:ext uri="{9D8B030D-6E8A-4147-A177-3AD203B41FA5}">
                      <a16:colId xmlns:a16="http://schemas.microsoft.com/office/drawing/2014/main" val="46603860"/>
                    </a:ext>
                  </a:extLst>
                </a:gridCol>
                <a:gridCol w="5421086">
                  <a:extLst>
                    <a:ext uri="{9D8B030D-6E8A-4147-A177-3AD203B41FA5}">
                      <a16:colId xmlns:a16="http://schemas.microsoft.com/office/drawing/2014/main" val="3398894027"/>
                    </a:ext>
                  </a:extLst>
                </a:gridCol>
                <a:gridCol w="5421086">
                  <a:extLst>
                    <a:ext uri="{9D8B030D-6E8A-4147-A177-3AD203B41FA5}">
                      <a16:colId xmlns:a16="http://schemas.microsoft.com/office/drawing/2014/main" val="2374594294"/>
                    </a:ext>
                  </a:extLst>
                </a:gridCol>
              </a:tblGrid>
              <a:tr h="687084">
                <a:tc>
                  <a:txBody>
                    <a:bodyPr/>
                    <a:lstStyle/>
                    <a:p>
                      <a:r>
                        <a:rPr lang="en-US" sz="1800" dirty="0">
                          <a:latin typeface="Verdana" panose="020B0604030504040204" pitchFamily="34" charset="0"/>
                          <a:ea typeface="Verdana" panose="020B0604030504040204" pitchFamily="34" charset="0"/>
                          <a:cs typeface="Verdana" panose="020B0604030504040204" pitchFamily="34" charset="0"/>
                        </a:rPr>
                        <a:t>Barriers to Telehealth Adoption </a:t>
                      </a:r>
                    </a:p>
                  </a:txBody>
                  <a:tcPr/>
                </a:tc>
                <a:tc>
                  <a:txBody>
                    <a:bodyPr/>
                    <a:lstStyle/>
                    <a:p>
                      <a:r>
                        <a:rPr lang="en-US" sz="1800" dirty="0">
                          <a:latin typeface="Verdana" panose="020B0604030504040204" pitchFamily="34" charset="0"/>
                          <a:ea typeface="Verdana" panose="020B0604030504040204" pitchFamily="34" charset="0"/>
                          <a:cs typeface="Verdana" panose="020B0604030504040204" pitchFamily="34" charset="0"/>
                        </a:rPr>
                        <a:t>Telehealth Utilization (Current State)</a:t>
                      </a:r>
                    </a:p>
                  </a:txBody>
                  <a:tcPr/>
                </a:tc>
                <a:tc>
                  <a:txBody>
                    <a:bodyPr/>
                    <a:lstStyle/>
                    <a:p>
                      <a:r>
                        <a:rPr lang="en-US" sz="1800" dirty="0">
                          <a:latin typeface="Verdana" panose="020B0604030504040204" pitchFamily="34" charset="0"/>
                          <a:ea typeface="Verdana" panose="020B0604030504040204" pitchFamily="34" charset="0"/>
                          <a:cs typeface="Verdana" panose="020B0604030504040204" pitchFamily="34" charset="0"/>
                        </a:rPr>
                        <a:t>Unmet Telehealth Needs</a:t>
                      </a:r>
                    </a:p>
                  </a:txBody>
                  <a:tcPr/>
                </a:tc>
                <a:extLst>
                  <a:ext uri="{0D108BD9-81ED-4DB2-BD59-A6C34878D82A}">
                    <a16:rowId xmlns:a16="http://schemas.microsoft.com/office/drawing/2014/main" val="1589625539"/>
                  </a:ext>
                </a:extLst>
              </a:tr>
              <a:tr h="491737">
                <a:tc>
                  <a:txBody>
                    <a:bodyPr/>
                    <a:lstStyle/>
                    <a:p>
                      <a:r>
                        <a:rPr lang="en-US" sz="1800" dirty="0">
                          <a:latin typeface="Verdana" panose="020B0604030504040204" pitchFamily="34" charset="0"/>
                          <a:ea typeface="Verdana" panose="020B0604030504040204" pitchFamily="34" charset="0"/>
                          <a:cs typeface="Verdana" panose="020B0604030504040204" pitchFamily="34" charset="0"/>
                        </a:rPr>
                        <a:t>Community and Market Factors</a:t>
                      </a:r>
                    </a:p>
                  </a:txBody>
                  <a:tcPr/>
                </a:tc>
                <a:tc>
                  <a:txBody>
                    <a:bodyPr/>
                    <a:lstStyle/>
                    <a:p>
                      <a:r>
                        <a:rPr lang="en-US" sz="1800" dirty="0">
                          <a:latin typeface="Verdana" panose="020B0604030504040204" pitchFamily="34" charset="0"/>
                          <a:ea typeface="Verdana" panose="020B0604030504040204" pitchFamily="34" charset="0"/>
                          <a:cs typeface="Verdana" panose="020B0604030504040204" pitchFamily="34" charset="0"/>
                        </a:rPr>
                        <a:t>Tele Emergency Specialty</a:t>
                      </a:r>
                    </a:p>
                  </a:txBody>
                  <a:tcPr/>
                </a:tc>
                <a:tc>
                  <a:txBody>
                    <a:bodyPr/>
                    <a:lstStyle/>
                    <a:p>
                      <a:r>
                        <a:rPr lang="en-US" sz="1800" dirty="0">
                          <a:latin typeface="Verdana" panose="020B0604030504040204" pitchFamily="34" charset="0"/>
                          <a:ea typeface="Verdana" panose="020B0604030504040204" pitchFamily="34" charset="0"/>
                          <a:cs typeface="Verdana" panose="020B0604030504040204" pitchFamily="34" charset="0"/>
                        </a:rPr>
                        <a:t>Ancillary Staff</a:t>
                      </a:r>
                    </a:p>
                  </a:txBody>
                  <a:tcPr/>
                </a:tc>
                <a:extLst>
                  <a:ext uri="{0D108BD9-81ED-4DB2-BD59-A6C34878D82A}">
                    <a16:rowId xmlns:a16="http://schemas.microsoft.com/office/drawing/2014/main" val="2491984168"/>
                  </a:ext>
                </a:extLst>
              </a:tr>
              <a:tr h="491737">
                <a:tc>
                  <a:txBody>
                    <a:bodyPr/>
                    <a:lstStyle/>
                    <a:p>
                      <a:r>
                        <a:rPr lang="en-US" sz="1800" dirty="0">
                          <a:latin typeface="Verdana" panose="020B0604030504040204" pitchFamily="34" charset="0"/>
                          <a:ea typeface="Verdana" panose="020B0604030504040204" pitchFamily="34" charset="0"/>
                          <a:cs typeface="Verdana" panose="020B0604030504040204" pitchFamily="34" charset="0"/>
                        </a:rPr>
                        <a:t>Organizational Strategy and Structure</a:t>
                      </a:r>
                    </a:p>
                  </a:txBody>
                  <a:tcPr/>
                </a:tc>
                <a:tc>
                  <a:txBody>
                    <a:bodyPr/>
                    <a:lstStyle/>
                    <a:p>
                      <a:r>
                        <a:rPr lang="en-US" sz="1800" dirty="0">
                          <a:latin typeface="Verdana" panose="020B0604030504040204" pitchFamily="34" charset="0"/>
                          <a:ea typeface="Verdana" panose="020B0604030504040204" pitchFamily="34" charset="0"/>
                          <a:cs typeface="Verdana" panose="020B0604030504040204" pitchFamily="34" charset="0"/>
                        </a:rPr>
                        <a:t>Tele Neurology</a:t>
                      </a:r>
                    </a:p>
                  </a:txBody>
                  <a:tcPr/>
                </a:tc>
                <a:tc rowSpan="5">
                  <a:txBody>
                    <a:bodyPr/>
                    <a:lstStyle/>
                    <a:p>
                      <a:r>
                        <a:rPr lang="en-US" sz="1800" dirty="0">
                          <a:latin typeface="Verdana" panose="020B0604030504040204" pitchFamily="34" charset="0"/>
                          <a:ea typeface="Verdana" panose="020B0604030504040204" pitchFamily="34" charset="0"/>
                          <a:cs typeface="Verdana" panose="020B0604030504040204" pitchFamily="34" charset="0"/>
                        </a:rPr>
                        <a:t>Top Priority Tele Specialty Need: </a:t>
                      </a:r>
                    </a:p>
                    <a:p>
                      <a:pPr marL="285750" indent="-285750">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Tele Critical Care</a:t>
                      </a:r>
                    </a:p>
                    <a:p>
                      <a:pPr marL="285750" indent="-285750">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Tele Emergency</a:t>
                      </a:r>
                    </a:p>
                    <a:p>
                      <a:pPr marL="285750" indent="-285750">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Tele Neurology</a:t>
                      </a:r>
                    </a:p>
                    <a:p>
                      <a:pPr marL="285750" indent="-285750">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Tele Psychiatry</a:t>
                      </a:r>
                    </a:p>
                    <a:p>
                      <a:pPr marL="285750" indent="-285750">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Tele Other</a:t>
                      </a:r>
                    </a:p>
                  </a:txBody>
                  <a:tcPr/>
                </a:tc>
                <a:extLst>
                  <a:ext uri="{0D108BD9-81ED-4DB2-BD59-A6C34878D82A}">
                    <a16:rowId xmlns:a16="http://schemas.microsoft.com/office/drawing/2014/main" val="3883498692"/>
                  </a:ext>
                </a:extLst>
              </a:tr>
              <a:tr h="491737">
                <a:tc>
                  <a:txBody>
                    <a:bodyPr/>
                    <a:lstStyle/>
                    <a:p>
                      <a:r>
                        <a:rPr lang="en-US" sz="1800" dirty="0">
                          <a:latin typeface="Verdana" panose="020B0604030504040204" pitchFamily="34" charset="0"/>
                          <a:ea typeface="Verdana" panose="020B0604030504040204" pitchFamily="34" charset="0"/>
                          <a:cs typeface="Verdana" panose="020B0604030504040204" pitchFamily="34" charset="0"/>
                        </a:rPr>
                        <a:t>Regulatory and Policy</a:t>
                      </a:r>
                    </a:p>
                  </a:txBody>
                  <a:tcPr/>
                </a:tc>
                <a:tc>
                  <a:txBody>
                    <a:bodyPr/>
                    <a:lstStyle/>
                    <a:p>
                      <a:r>
                        <a:rPr lang="en-US" sz="1800" dirty="0">
                          <a:latin typeface="Verdana" panose="020B0604030504040204" pitchFamily="34" charset="0"/>
                          <a:ea typeface="Verdana" panose="020B0604030504040204" pitchFamily="34" charset="0"/>
                          <a:cs typeface="Verdana" panose="020B0604030504040204" pitchFamily="34" charset="0"/>
                        </a:rPr>
                        <a:t>Tele Psychiatry</a:t>
                      </a:r>
                    </a:p>
                  </a:txBody>
                  <a:tcPr/>
                </a:tc>
                <a:tc vMerge="1">
                  <a:txBody>
                    <a:bodyPr/>
                    <a:lstStyle/>
                    <a:p>
                      <a:endParaRPr lang="en-US" dirty="0"/>
                    </a:p>
                  </a:txBody>
                  <a:tcPr/>
                </a:tc>
                <a:extLst>
                  <a:ext uri="{0D108BD9-81ED-4DB2-BD59-A6C34878D82A}">
                    <a16:rowId xmlns:a16="http://schemas.microsoft.com/office/drawing/2014/main" val="1342245946"/>
                  </a:ext>
                </a:extLst>
              </a:tr>
              <a:tr h="491737">
                <a:tc>
                  <a:txBody>
                    <a:bodyPr/>
                    <a:lstStyle/>
                    <a:p>
                      <a:r>
                        <a:rPr lang="en-US" sz="1800" dirty="0">
                          <a:latin typeface="Verdana" panose="020B0604030504040204" pitchFamily="34" charset="0"/>
                          <a:ea typeface="Verdana" panose="020B0604030504040204" pitchFamily="34" charset="0"/>
                          <a:cs typeface="Verdana" panose="020B0604030504040204" pitchFamily="34" charset="0"/>
                        </a:rPr>
                        <a:t>Technology and Infrastructure</a:t>
                      </a:r>
                    </a:p>
                  </a:txBody>
                  <a:tcPr/>
                </a:tc>
                <a:tc>
                  <a:txBody>
                    <a:bodyPr/>
                    <a:lstStyle/>
                    <a:p>
                      <a:r>
                        <a:rPr lang="en-US" sz="1800" dirty="0">
                          <a:latin typeface="Verdana" panose="020B0604030504040204" pitchFamily="34" charset="0"/>
                          <a:ea typeface="Verdana" panose="020B0604030504040204" pitchFamily="34" charset="0"/>
                          <a:cs typeface="Verdana" panose="020B0604030504040204" pitchFamily="34" charset="0"/>
                        </a:rPr>
                        <a:t>Tele Radiology</a:t>
                      </a:r>
                    </a:p>
                  </a:txBody>
                  <a:tcPr/>
                </a:tc>
                <a:tc vMerge="1">
                  <a:txBody>
                    <a:bodyPr/>
                    <a:lstStyle/>
                    <a:p>
                      <a:endParaRPr lang="en-US" dirty="0"/>
                    </a:p>
                  </a:txBody>
                  <a:tcPr/>
                </a:tc>
                <a:extLst>
                  <a:ext uri="{0D108BD9-81ED-4DB2-BD59-A6C34878D82A}">
                    <a16:rowId xmlns:a16="http://schemas.microsoft.com/office/drawing/2014/main" val="3785867608"/>
                  </a:ext>
                </a:extLst>
              </a:tr>
              <a:tr h="491737">
                <a:tc>
                  <a:txBody>
                    <a:bodyPr/>
                    <a:lstStyle/>
                    <a:p>
                      <a:r>
                        <a:rPr lang="en-US" sz="1800" dirty="0">
                          <a:latin typeface="Verdana" panose="020B0604030504040204" pitchFamily="34" charset="0"/>
                          <a:ea typeface="Verdana" panose="020B0604030504040204" pitchFamily="34" charset="0"/>
                          <a:cs typeface="Verdana" panose="020B0604030504040204" pitchFamily="34" charset="0"/>
                        </a:rPr>
                        <a:t>Volume and Scale</a:t>
                      </a:r>
                    </a:p>
                  </a:txBody>
                  <a:tcPr/>
                </a:tc>
                <a:tc>
                  <a:txBody>
                    <a:bodyPr/>
                    <a:lstStyle/>
                    <a:p>
                      <a:r>
                        <a:rPr lang="en-US" sz="1800" dirty="0">
                          <a:latin typeface="Verdana" panose="020B0604030504040204" pitchFamily="34" charset="0"/>
                          <a:ea typeface="Verdana" panose="020B0604030504040204" pitchFamily="34" charset="0"/>
                          <a:cs typeface="Verdana" panose="020B0604030504040204" pitchFamily="34" charset="0"/>
                        </a:rPr>
                        <a:t>Tele Stroke</a:t>
                      </a:r>
                    </a:p>
                  </a:txBody>
                  <a:tcPr/>
                </a:tc>
                <a:tc vMerge="1">
                  <a:txBody>
                    <a:bodyPr/>
                    <a:lstStyle/>
                    <a:p>
                      <a:endParaRPr lang="en-US" dirty="0"/>
                    </a:p>
                  </a:txBody>
                  <a:tcPr/>
                </a:tc>
                <a:extLst>
                  <a:ext uri="{0D108BD9-81ED-4DB2-BD59-A6C34878D82A}">
                    <a16:rowId xmlns:a16="http://schemas.microsoft.com/office/drawing/2014/main" val="3781046539"/>
                  </a:ext>
                </a:extLst>
              </a:tr>
              <a:tr h="491737">
                <a:tc>
                  <a:txBody>
                    <a:bodyPr/>
                    <a:lstStyle/>
                    <a:p>
                      <a:r>
                        <a:rPr lang="en-US" sz="1800" dirty="0">
                          <a:latin typeface="Verdana" panose="020B0604030504040204" pitchFamily="34" charset="0"/>
                          <a:ea typeface="Verdana" panose="020B0604030504040204" pitchFamily="34" charset="0"/>
                          <a:cs typeface="Verdana" panose="020B0604030504040204" pitchFamily="34" charset="0"/>
                        </a:rPr>
                        <a:t>Workforce Model and Clinical Coverage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Verdana" panose="020B0604030504040204" pitchFamily="34" charset="0"/>
                          <a:ea typeface="Verdana" panose="020B0604030504040204" pitchFamily="34" charset="0"/>
                          <a:cs typeface="Verdana" panose="020B0604030504040204" pitchFamily="34" charset="0"/>
                        </a:rPr>
                        <a:t>Tele Pulmonology</a:t>
                      </a:r>
                    </a:p>
                  </a:txBody>
                  <a:tcPr/>
                </a:tc>
                <a:tc vMerge="1">
                  <a:txBody>
                    <a:bodyPr/>
                    <a:lstStyle/>
                    <a:p>
                      <a:endParaRPr lang="en-US" dirty="0"/>
                    </a:p>
                  </a:txBody>
                  <a:tcPr/>
                </a:tc>
                <a:extLst>
                  <a:ext uri="{0D108BD9-81ED-4DB2-BD59-A6C34878D82A}">
                    <a16:rowId xmlns:a16="http://schemas.microsoft.com/office/drawing/2014/main" val="346247117"/>
                  </a:ext>
                </a:extLst>
              </a:tr>
              <a:tr h="491737">
                <a:tc>
                  <a:txBody>
                    <a:bodyPr/>
                    <a:lstStyle/>
                    <a:p>
                      <a:endParaRPr lang="en-US" sz="1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Verdana" panose="020B0604030504040204" pitchFamily="34" charset="0"/>
                          <a:ea typeface="Verdana" panose="020B0604030504040204" pitchFamily="34" charset="0"/>
                          <a:cs typeface="Verdana" panose="020B0604030504040204" pitchFamily="34" charset="0"/>
                        </a:rPr>
                        <a:t>Tele Cardiology</a:t>
                      </a:r>
                    </a:p>
                  </a:txBody>
                  <a:tcPr/>
                </a:tc>
                <a:tc rowSpan="3">
                  <a:txBody>
                    <a:bodyPr/>
                    <a:lstStyle/>
                    <a:p>
                      <a:r>
                        <a:rPr lang="en-US" sz="1800" dirty="0">
                          <a:latin typeface="Verdana" panose="020B0604030504040204" pitchFamily="34" charset="0"/>
                          <a:ea typeface="Verdana" panose="020B0604030504040204" pitchFamily="34" charset="0"/>
                          <a:cs typeface="Verdana" panose="020B0604030504040204" pitchFamily="34" charset="0"/>
                        </a:rPr>
                        <a:t>Other Desired Tele Specialties:</a:t>
                      </a:r>
                    </a:p>
                    <a:p>
                      <a:pPr marL="285750" indent="-285750">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Tele Critical Care Intensivist</a:t>
                      </a:r>
                    </a:p>
                    <a:p>
                      <a:pPr marL="285750" indent="-285750">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Tele Emergency Medicine</a:t>
                      </a:r>
                    </a:p>
                    <a:p>
                      <a:pPr marL="285750" indent="-285750">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Tele Monitoring</a:t>
                      </a:r>
                    </a:p>
                    <a:p>
                      <a:pPr marL="285750" indent="-285750">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Tele Neurology</a:t>
                      </a:r>
                    </a:p>
                    <a:p>
                      <a:pPr marL="285750" indent="-285750">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Tele Nursing</a:t>
                      </a:r>
                    </a:p>
                    <a:p>
                      <a:pPr marL="285750" indent="-285750">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Tele-Behavioral Health</a:t>
                      </a:r>
                    </a:p>
                    <a:p>
                      <a:pPr marL="285750" indent="-285750">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Tele-Cardiology</a:t>
                      </a:r>
                    </a:p>
                    <a:p>
                      <a:pPr marL="285750" indent="-285750">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Tele-Dermatology</a:t>
                      </a:r>
                    </a:p>
                    <a:p>
                      <a:pPr marL="285750" indent="-285750">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Tele-Endocrinology</a:t>
                      </a:r>
                    </a:p>
                    <a:p>
                      <a:pPr marL="285750" indent="-285750">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Tele-Nephrology</a:t>
                      </a:r>
                    </a:p>
                    <a:p>
                      <a:pPr marL="285750" indent="-285750">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Tele-Oncology</a:t>
                      </a:r>
                    </a:p>
                    <a:p>
                      <a:pPr marL="285750" indent="-285750">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Tele-Pulmonology</a:t>
                      </a:r>
                    </a:p>
                    <a:p>
                      <a:pPr marL="285750" indent="-285750">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Tele-Urology</a:t>
                      </a:r>
                    </a:p>
                  </a:txBody>
                  <a:tcPr/>
                </a:tc>
                <a:extLst>
                  <a:ext uri="{0D108BD9-81ED-4DB2-BD59-A6C34878D82A}">
                    <a16:rowId xmlns:a16="http://schemas.microsoft.com/office/drawing/2014/main" val="1835155811"/>
                  </a:ext>
                </a:extLst>
              </a:tr>
              <a:tr h="491737">
                <a:tc>
                  <a:txBody>
                    <a:bodyPr/>
                    <a:lstStyle/>
                    <a:p>
                      <a:endParaRPr lang="en-US" sz="1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Verdana" panose="020B0604030504040204" pitchFamily="34" charset="0"/>
                          <a:ea typeface="Verdana" panose="020B0604030504040204" pitchFamily="34" charset="0"/>
                          <a:cs typeface="Verdana" panose="020B0604030504040204" pitchFamily="34" charset="0"/>
                        </a:rPr>
                        <a:t>Tele Outpatient Primary Care</a:t>
                      </a:r>
                    </a:p>
                  </a:txBody>
                  <a:tcPr/>
                </a:tc>
                <a:tc vMerge="1">
                  <a:txBody>
                    <a:bodyPr/>
                    <a:lstStyle/>
                    <a:p>
                      <a:endParaRPr lang="en-US" dirty="0"/>
                    </a:p>
                  </a:txBody>
                  <a:tcPr/>
                </a:tc>
                <a:extLst>
                  <a:ext uri="{0D108BD9-81ED-4DB2-BD59-A6C34878D82A}">
                    <a16:rowId xmlns:a16="http://schemas.microsoft.com/office/drawing/2014/main" val="2853645176"/>
                  </a:ext>
                </a:extLst>
              </a:tr>
              <a:tr h="2047781">
                <a:tc>
                  <a:txBody>
                    <a:bodyPr/>
                    <a:lstStyle/>
                    <a:p>
                      <a:endParaRPr lang="en-US" sz="1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Verdana" panose="020B0604030504040204" pitchFamily="34" charset="0"/>
                          <a:ea typeface="Verdana" panose="020B0604030504040204" pitchFamily="34" charset="0"/>
                          <a:cs typeface="Verdana" panose="020B0604030504040204" pitchFamily="34" charset="0"/>
                        </a:rPr>
                        <a:t>Tele Sexual Assault Medical Examiner</a:t>
                      </a:r>
                    </a:p>
                  </a:txBody>
                  <a:tcPr/>
                </a:tc>
                <a:tc vMerge="1">
                  <a:txBody>
                    <a:bodyPr/>
                    <a:lstStyle/>
                    <a:p>
                      <a:endParaRPr lang="en-US" dirty="0"/>
                    </a:p>
                  </a:txBody>
                  <a:tcPr/>
                </a:tc>
                <a:extLst>
                  <a:ext uri="{0D108BD9-81ED-4DB2-BD59-A6C34878D82A}">
                    <a16:rowId xmlns:a16="http://schemas.microsoft.com/office/drawing/2014/main" val="3162381413"/>
                  </a:ext>
                </a:extLst>
              </a:tr>
            </a:tbl>
          </a:graphicData>
        </a:graphic>
      </p:graphicFrame>
      <p:sp>
        <p:nvSpPr>
          <p:cNvPr id="29" name="Rectangle 151">
            <a:extLst>
              <a:ext uri="{FF2B5EF4-FFF2-40B4-BE49-F238E27FC236}">
                <a16:creationId xmlns:a16="http://schemas.microsoft.com/office/drawing/2014/main" id="{0ED84859-7840-E0A0-0B6D-001208F964F3}"/>
              </a:ext>
            </a:extLst>
          </p:cNvPr>
          <p:cNvSpPr>
            <a:spLocks noChangeArrowheads="1"/>
          </p:cNvSpPr>
          <p:nvPr/>
        </p:nvSpPr>
        <p:spPr bwMode="auto">
          <a:xfrm>
            <a:off x="21971000" y="9494992"/>
            <a:ext cx="20803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ctr" fontAlgn="b">
              <a:buNone/>
            </a:pPr>
            <a:r>
              <a:rPr lang="en-US" sz="2800" b="1" dirty="0">
                <a:latin typeface="Verdana" panose="020B0604030504040204" pitchFamily="34" charset="0"/>
                <a:ea typeface="Verdana" panose="020B0604030504040204" pitchFamily="34" charset="0"/>
                <a:cs typeface="Verdana" panose="020B0604030504040204" pitchFamily="34" charset="0"/>
              </a:rPr>
              <a:t>Table 2: REH Interviews Codebook</a:t>
            </a:r>
          </a:p>
        </p:txBody>
      </p:sp>
    </p:spTree>
  </p:cSld>
  <p:clrMapOvr>
    <a:masterClrMapping/>
  </p:clrMapOvr>
</p:sld>
</file>

<file path=ppt/theme/theme1.xml><?xml version="1.0" encoding="utf-8"?>
<a:theme xmlns:a="http://schemas.openxmlformats.org/drawingml/2006/main" name="Blank Presentation">
  <a:themeElements>
    <a:clrScheme name="University">
      <a:dk1>
        <a:srgbClr val="004771"/>
      </a:dk1>
      <a:lt1>
        <a:srgbClr val="FFFFFF"/>
      </a:lt1>
      <a:dk2>
        <a:srgbClr val="000000"/>
      </a:dk2>
      <a:lt2>
        <a:srgbClr val="FAF8E6"/>
      </a:lt2>
      <a:accent1>
        <a:srgbClr val="0067A0"/>
      </a:accent1>
      <a:accent2>
        <a:srgbClr val="CEE9EB"/>
      </a:accent2>
      <a:accent3>
        <a:srgbClr val="C7722E"/>
      </a:accent3>
      <a:accent4>
        <a:srgbClr val="326E8A"/>
      </a:accent4>
      <a:accent5>
        <a:srgbClr val="82AB3F"/>
      </a:accent5>
      <a:accent6>
        <a:srgbClr val="6DC9D1"/>
      </a:accent6>
      <a:hlink>
        <a:srgbClr val="005C8A"/>
      </a:hlink>
      <a:folHlink>
        <a:srgbClr val="E78835"/>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0" charset="0"/>
            <a:ea typeface="ヒラギノ角ゴ Pro W3" pitchFamily="80" charset="-128"/>
            <a:cs typeface="ヒラギノ角ゴ Pro W3"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0" charset="0"/>
            <a:ea typeface="ヒラギノ角ゴ Pro W3" pitchFamily="80" charset="-128"/>
            <a:cs typeface="ヒラギノ角ゴ Pro W3"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D00B6FEBBA3A448AAA6B6A214B0028" ma:contentTypeVersion="6" ma:contentTypeDescription="Create a new document." ma:contentTypeScope="" ma:versionID="280136b349712f731f17d658eb0b484e">
  <xsd:schema xmlns:xsd="http://www.w3.org/2001/XMLSchema" xmlns:xs="http://www.w3.org/2001/XMLSchema" xmlns:p="http://schemas.microsoft.com/office/2006/metadata/properties" xmlns:ns2="043b9f9a-9ced-46f8-b863-fcb14f0de619" xmlns:ns3="df156a73-8914-4cb1-841d-c6b053d88ede" targetNamespace="http://schemas.microsoft.com/office/2006/metadata/properties" ma:root="true" ma:fieldsID="cabfcf7f4c33b3a9406301c66592cca9" ns2:_="" ns3:_="">
    <xsd:import namespace="043b9f9a-9ced-46f8-b863-fcb14f0de619"/>
    <xsd:import namespace="df156a73-8914-4cb1-841d-c6b053d88ede"/>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3b9f9a-9ced-46f8-b863-fcb14f0de619"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f156a73-8914-4cb1-841d-c6b053d88ed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043b9f9a-9ced-46f8-b863-fcb14f0de619">J2H53RPTRU6H-775510911-184</_dlc_DocId>
    <_dlc_DocIdUrl xmlns="043b9f9a-9ced-46f8-b863-fcb14f0de619">
      <Url>https://nih.sharepoint.com/sites/HRSA-OA-OAT/Teams/_layouts/15/DocIdRedir.aspx?ID=J2H53RPTRU6H-775510911-184</Url>
      <Description>J2H53RPTRU6H-775510911-184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08A5CD5-7AB4-40FF-AEA9-7430843124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3b9f9a-9ced-46f8-b863-fcb14f0de619"/>
    <ds:schemaRef ds:uri="df156a73-8914-4cb1-841d-c6b053d88e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F17749-4ECD-4A1E-9609-059B067D251F}">
  <ds:schemaRefs>
    <ds:schemaRef ds:uri="http://purl.org/dc/terms/"/>
    <ds:schemaRef ds:uri="043b9f9a-9ced-46f8-b863-fcb14f0de619"/>
    <ds:schemaRef ds:uri="http://schemas.openxmlformats.org/package/2006/metadata/core-properties"/>
    <ds:schemaRef ds:uri="http://purl.org/dc/elements/1.1/"/>
    <ds:schemaRef ds:uri="http://www.w3.org/XML/1998/namespace"/>
    <ds:schemaRef ds:uri="df156a73-8914-4cb1-841d-c6b053d88ede"/>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1D22FAF-D175-4D96-ACCA-CAF8CD0B3647}">
  <ds:schemaRefs>
    <ds:schemaRef ds:uri="http://schemas.microsoft.com/sharepoint/v3/contenttype/forms"/>
  </ds:schemaRefs>
</ds:datastoreItem>
</file>

<file path=customXml/itemProps4.xml><?xml version="1.0" encoding="utf-8"?>
<ds:datastoreItem xmlns:ds="http://schemas.openxmlformats.org/officeDocument/2006/customXml" ds:itemID="{B032C37A-5BF4-45B0-98B7-AA505E17BEB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7657</TotalTime>
  <Words>964</Words>
  <Application>Microsoft Macintosh PowerPoint</Application>
  <PresentationFormat>Custom</PresentationFormat>
  <Paragraphs>121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Verdana</vt:lpstr>
      <vt:lpstr>Blank Presentation</vt:lpstr>
      <vt:lpstr>PowerPoint Presentation</vt:lpstr>
    </vt:vector>
  </TitlesOfParts>
  <Company>Medical University of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Educational Technology Services</dc:creator>
  <cp:lastModifiedBy>Harvey, Jillian</cp:lastModifiedBy>
  <cp:revision>164</cp:revision>
  <cp:lastPrinted>2009-01-07T16:48:40Z</cp:lastPrinted>
  <dcterms:created xsi:type="dcterms:W3CDTF">2009-01-08T19:21:07Z</dcterms:created>
  <dcterms:modified xsi:type="dcterms:W3CDTF">2026-05-08T20:23:36Z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0x010100BCD00B6FEBBA3A448AAA6B6A214B0028</vt:lpwstr>
  </property>
  <property fmtid="{D5CDD505-2E9C-101B-9397-08002B2CF9AE}" pid="4" name="_dlc_DocIdItemGuid">
    <vt:lpwstr>471bbb30-bab3-45b5-bfbe-067c3f2d5cba</vt:lpwstr>
  </property>
  <property fmtid="{D5CDD505-2E9C-101B-9397-08002B2CF9AE}" pid="5" name="_AdHocReviewCycleID">
    <vt:i4>-653058147</vt:i4>
  </property>
  <property fmtid="{D5CDD505-2E9C-101B-9397-08002B2CF9AE}" pid="6" name="_EmailSubject">
    <vt:lpwstr>NRHA Presentation / Poster for HRSA</vt:lpwstr>
  </property>
  <property fmtid="{D5CDD505-2E9C-101B-9397-08002B2CF9AE}" pid="7" name="_AuthorEmail">
    <vt:lpwstr>dorio@musc.edu</vt:lpwstr>
  </property>
  <property fmtid="{D5CDD505-2E9C-101B-9397-08002B2CF9AE}" pid="8" name="_AuthorEmailDisplayName">
    <vt:lpwstr>D'orio, Samantha</vt:lpwstr>
  </property>
</Properties>
</file>