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sldIdLst>
    <p:sldId id="265"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B476894-E7DA-C7B9-27F9-FBFC1728543E}" name="HRSA/OAT" initials="TT" userId="HRSA/OAT"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288"/>
    <a:srgbClr val="41748D"/>
    <a:srgbClr val="14726C"/>
    <a:srgbClr val="465F6E"/>
    <a:srgbClr val="516F81"/>
    <a:srgbClr val="4D4D4D"/>
    <a:srgbClr val="333333"/>
    <a:srgbClr val="7A99AC"/>
    <a:srgbClr val="6F90A5"/>
    <a:srgbClr val="4994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912"/>
    <p:restoredTop sz="96327"/>
  </p:normalViewPr>
  <p:slideViewPr>
    <p:cSldViewPr snapToGrid="0">
      <p:cViewPr>
        <p:scale>
          <a:sx n="160" d="100"/>
          <a:sy n="160" d="100"/>
        </p:scale>
        <p:origin x="144" y="1104"/>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microsoft.com/office/2018/10/relationships/authors" Target="authors.xml"/><Relationship Id="rId5" Type="http://schemas.openxmlformats.org/officeDocument/2006/relationships/slideMaster" Target="slideMasters/slideMaster1.xml"/><Relationship Id="rId10"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43615" y="676398"/>
            <a:ext cx="7036047" cy="533400"/>
          </a:xfrm>
        </p:spPr>
        <p:txBody>
          <a:bodyPr wrap="none">
            <a:noAutofit/>
          </a:bodyPr>
          <a:lstStyle>
            <a:lvl1pPr algn="l">
              <a:defRPr sz="3200" b="1" i="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048544" y="1257872"/>
            <a:ext cx="7054789" cy="749253"/>
          </a:xfrm>
        </p:spPr>
        <p:txBody>
          <a:bodyPr>
            <a:noAutofit/>
          </a:bodyPr>
          <a:lstStyle>
            <a:lvl1pPr marL="0" indent="0" algn="l">
              <a:buNone/>
              <a:defRPr sz="2000" b="0" i="0">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TextBox 3"/>
          <p:cNvSpPr txBox="1"/>
          <p:nvPr userDrawn="1"/>
        </p:nvSpPr>
        <p:spPr>
          <a:xfrm>
            <a:off x="11280561" y="4536489"/>
            <a:ext cx="184731" cy="369332"/>
          </a:xfrm>
          <a:prstGeom prst="rect">
            <a:avLst/>
          </a:prstGeom>
          <a:noFill/>
        </p:spPr>
        <p:txBody>
          <a:bodyPr wrap="none" rtlCol="0">
            <a:spAutoFit/>
          </a:bodyPr>
          <a:lstStyle/>
          <a:p>
            <a:endParaRPr lang="en-US" sz="1800" dirty="0"/>
          </a:p>
        </p:txBody>
      </p:sp>
      <p:grpSp>
        <p:nvGrpSpPr>
          <p:cNvPr id="9" name="Group 8">
            <a:extLst>
              <a:ext uri="{FF2B5EF4-FFF2-40B4-BE49-F238E27FC236}">
                <a16:creationId xmlns:a16="http://schemas.microsoft.com/office/drawing/2014/main" id="{FA22FEA0-0450-AF4A-8A71-1FC152660D4B}"/>
              </a:ext>
            </a:extLst>
          </p:cNvPr>
          <p:cNvGrpSpPr/>
          <p:nvPr userDrawn="1"/>
        </p:nvGrpSpPr>
        <p:grpSpPr>
          <a:xfrm>
            <a:off x="10766120" y="5786979"/>
            <a:ext cx="1425879" cy="914446"/>
            <a:chOff x="10766120" y="5786979"/>
            <a:chExt cx="1425879" cy="914446"/>
          </a:xfrm>
        </p:grpSpPr>
        <p:sp>
          <p:nvSpPr>
            <p:cNvPr id="5" name="Rectangle 4">
              <a:extLst>
                <a:ext uri="{FF2B5EF4-FFF2-40B4-BE49-F238E27FC236}">
                  <a16:creationId xmlns:a16="http://schemas.microsoft.com/office/drawing/2014/main" id="{87880FB1-C69E-7C43-AD8B-FB81DB6F0B67}"/>
                </a:ext>
              </a:extLst>
            </p:cNvPr>
            <p:cNvSpPr/>
            <p:nvPr userDrawn="1"/>
          </p:nvSpPr>
          <p:spPr>
            <a:xfrm>
              <a:off x="10766120" y="5810249"/>
              <a:ext cx="1425879" cy="841375"/>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n>
                  <a:noFill/>
                </a:ln>
              </a:endParaRPr>
            </a:p>
          </p:txBody>
        </p:sp>
        <p:pic>
          <p:nvPicPr>
            <p:cNvPr id="8" name="Picture 7" descr="Logo, company name&#10;&#10;Description automatically generated">
              <a:extLst>
                <a:ext uri="{FF2B5EF4-FFF2-40B4-BE49-F238E27FC236}">
                  <a16:creationId xmlns:a16="http://schemas.microsoft.com/office/drawing/2014/main" id="{4C0F79EA-EDC2-0E40-A406-6D56BA74D80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12602" y="5786979"/>
              <a:ext cx="1305380" cy="914446"/>
            </a:xfrm>
            <a:prstGeom prst="rect">
              <a:avLst/>
            </a:prstGeom>
          </p:spPr>
        </p:pic>
      </p:grpSp>
    </p:spTree>
    <p:extLst>
      <p:ext uri="{BB962C8B-B14F-4D97-AF65-F5344CB8AC3E}">
        <p14:creationId xmlns:p14="http://schemas.microsoft.com/office/powerpoint/2010/main" val="1125703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0988" y="4677399"/>
            <a:ext cx="6440905" cy="1235556"/>
          </a:xfrm>
        </p:spPr>
        <p:txBody>
          <a:bodyPr wrap="square" anchor="t">
            <a:noAutofit/>
          </a:bodyPr>
          <a:lstStyle>
            <a:lvl1pPr algn="l">
              <a:defRPr sz="3200" b="1" i="0" cap="none" baseline="0">
                <a:solidFill>
                  <a:schemeClr val="tx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1037564" y="3121730"/>
            <a:ext cx="6391921" cy="1180730"/>
          </a:xfrm>
        </p:spPr>
        <p:txBody>
          <a:bodyPr anchor="b">
            <a:no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cxnSp>
        <p:nvCxnSpPr>
          <p:cNvPr id="4" name="Straight Connector 3">
            <a:extLst>
              <a:ext uri="{FF2B5EF4-FFF2-40B4-BE49-F238E27FC236}">
                <a16:creationId xmlns:a16="http://schemas.microsoft.com/office/drawing/2014/main" id="{9884B579-000F-9E4C-9032-D18B9AFDAA49}"/>
              </a:ext>
            </a:extLst>
          </p:cNvPr>
          <p:cNvCxnSpPr>
            <a:cxnSpLocks/>
          </p:cNvCxnSpPr>
          <p:nvPr userDrawn="1"/>
        </p:nvCxnSpPr>
        <p:spPr>
          <a:xfrm>
            <a:off x="0" y="4489929"/>
            <a:ext cx="12192000" cy="0"/>
          </a:xfrm>
          <a:prstGeom prst="line">
            <a:avLst/>
          </a:prstGeom>
          <a:ln>
            <a:solidFill>
              <a:schemeClr val="bg1"/>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0351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with Gradient Top">
    <p:bg>
      <p:bgPr>
        <a:gradFill>
          <a:gsLst>
            <a:gs pos="14000">
              <a:schemeClr val="accent1">
                <a:lumMod val="0"/>
                <a:lumOff val="100000"/>
              </a:schemeClr>
            </a:gs>
            <a:gs pos="0">
              <a:schemeClr val="tx1">
                <a:lumMod val="86000"/>
                <a:lumOff val="14000"/>
                <a:alpha val="60521"/>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4" name="Text Placeholder 2"/>
          <p:cNvSpPr>
            <a:spLocks noGrp="1"/>
          </p:cNvSpPr>
          <p:nvPr>
            <p:ph idx="1"/>
          </p:nvPr>
        </p:nvSpPr>
        <p:spPr>
          <a:xfrm>
            <a:off x="609600" y="1600200"/>
            <a:ext cx="10972800" cy="4535423"/>
          </a:xfrm>
          <a:prstGeom prst="rect">
            <a:avLst/>
          </a:prstGeom>
        </p:spPr>
        <p:txBody>
          <a:bodyPr vert="horz" lIns="91440" tIns="45720" rIns="91440" bIns="45720" rtlCol="0">
            <a:noAutofit/>
          </a:bodyPr>
          <a:lstStyle>
            <a:lvl1pPr>
              <a:defRPr sz="2000">
                <a:solidFill>
                  <a:schemeClr val="accent6"/>
                </a:solidFill>
              </a:defRPr>
            </a:lvl1pPr>
            <a:lvl2pPr>
              <a:defRPr sz="2000"/>
            </a:lvl2pPr>
            <a:lvl3pPr>
              <a:defRPr sz="2000"/>
            </a:lvl3pPr>
          </a:lstStyle>
          <a:p>
            <a:pPr lvl="0"/>
            <a:r>
              <a:rPr lang="en-US"/>
              <a:t>Edit Master text styles</a:t>
            </a:r>
          </a:p>
          <a:p>
            <a:pPr lvl="1"/>
            <a:r>
              <a:rPr lang="en-US"/>
              <a:t>Second level</a:t>
            </a:r>
          </a:p>
          <a:p>
            <a:pPr lvl="2"/>
            <a:r>
              <a:rPr lang="en-US"/>
              <a:t>Third level</a:t>
            </a:r>
          </a:p>
        </p:txBody>
      </p:sp>
      <p:grpSp>
        <p:nvGrpSpPr>
          <p:cNvPr id="7" name="Group 6">
            <a:extLst>
              <a:ext uri="{FF2B5EF4-FFF2-40B4-BE49-F238E27FC236}">
                <a16:creationId xmlns:a16="http://schemas.microsoft.com/office/drawing/2014/main" id="{4C5235C9-9CB1-9443-8B10-F3DFA04600D7}"/>
              </a:ext>
            </a:extLst>
          </p:cNvPr>
          <p:cNvGrpSpPr/>
          <p:nvPr userDrawn="1"/>
        </p:nvGrpSpPr>
        <p:grpSpPr>
          <a:xfrm>
            <a:off x="10766120" y="5786979"/>
            <a:ext cx="1425879" cy="914446"/>
            <a:chOff x="10766120" y="5786979"/>
            <a:chExt cx="1425879" cy="914446"/>
          </a:xfrm>
        </p:grpSpPr>
        <p:sp>
          <p:nvSpPr>
            <p:cNvPr id="8" name="Rectangle 7">
              <a:extLst>
                <a:ext uri="{FF2B5EF4-FFF2-40B4-BE49-F238E27FC236}">
                  <a16:creationId xmlns:a16="http://schemas.microsoft.com/office/drawing/2014/main" id="{CD84A6C5-831B-FA4F-AF76-93746B449115}"/>
                </a:ext>
              </a:extLst>
            </p:cNvPr>
            <p:cNvSpPr/>
            <p:nvPr userDrawn="1"/>
          </p:nvSpPr>
          <p:spPr>
            <a:xfrm>
              <a:off x="10766120" y="5810249"/>
              <a:ext cx="1425879" cy="841375"/>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n>
                  <a:noFill/>
                </a:ln>
              </a:endParaRPr>
            </a:p>
          </p:txBody>
        </p:sp>
        <p:pic>
          <p:nvPicPr>
            <p:cNvPr id="9" name="Picture 8" descr="Logo, company name&#10;&#10;Description automatically generated">
              <a:extLst>
                <a:ext uri="{FF2B5EF4-FFF2-40B4-BE49-F238E27FC236}">
                  <a16:creationId xmlns:a16="http://schemas.microsoft.com/office/drawing/2014/main" id="{74CDB053-7758-4E47-BA78-A140C2F327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12602" y="5786979"/>
              <a:ext cx="1305380" cy="914446"/>
            </a:xfrm>
            <a:prstGeom prst="rect">
              <a:avLst/>
            </a:prstGeom>
          </p:spPr>
        </p:pic>
      </p:grpSp>
    </p:spTree>
    <p:extLst>
      <p:ext uri="{BB962C8B-B14F-4D97-AF65-F5344CB8AC3E}">
        <p14:creationId xmlns:p14="http://schemas.microsoft.com/office/powerpoint/2010/main" val="3520780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without Gradient Top">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4" name="Text Placeholder 2"/>
          <p:cNvSpPr>
            <a:spLocks noGrp="1"/>
          </p:cNvSpPr>
          <p:nvPr>
            <p:ph idx="1"/>
          </p:nvPr>
        </p:nvSpPr>
        <p:spPr>
          <a:xfrm>
            <a:off x="609600" y="1600200"/>
            <a:ext cx="10972800" cy="4535423"/>
          </a:xfrm>
          <a:prstGeom prst="rect">
            <a:avLst/>
          </a:prstGeom>
        </p:spPr>
        <p:txBody>
          <a:bodyPr vert="horz" lIns="91440" tIns="45720" rIns="91440" bIns="45720" rtlCol="0">
            <a:noAutofit/>
          </a:bodyPr>
          <a:lstStyle>
            <a:lvl1pPr>
              <a:defRPr sz="2000">
                <a:solidFill>
                  <a:schemeClr val="accent6"/>
                </a:solidFill>
              </a:defRPr>
            </a:lvl1pPr>
            <a:lvl2pPr>
              <a:defRPr sz="2000"/>
            </a:lvl2pPr>
            <a:lvl3pPr>
              <a:defRPr sz="2000"/>
            </a:lvl3pPr>
          </a:lstStyle>
          <a:p>
            <a:pPr lvl="0"/>
            <a:r>
              <a:rPr lang="en-US"/>
              <a:t>Edit Master text styles</a:t>
            </a:r>
          </a:p>
          <a:p>
            <a:pPr lvl="1"/>
            <a:r>
              <a:rPr lang="en-US"/>
              <a:t>Second level</a:t>
            </a:r>
          </a:p>
          <a:p>
            <a:pPr lvl="2"/>
            <a:r>
              <a:rPr lang="en-US"/>
              <a:t>Third level</a:t>
            </a:r>
          </a:p>
        </p:txBody>
      </p:sp>
      <p:grpSp>
        <p:nvGrpSpPr>
          <p:cNvPr id="7" name="Group 6">
            <a:extLst>
              <a:ext uri="{FF2B5EF4-FFF2-40B4-BE49-F238E27FC236}">
                <a16:creationId xmlns:a16="http://schemas.microsoft.com/office/drawing/2014/main" id="{DA8B80E3-68CA-4044-8C8D-ECFFB73E4268}"/>
              </a:ext>
            </a:extLst>
          </p:cNvPr>
          <p:cNvGrpSpPr/>
          <p:nvPr userDrawn="1"/>
        </p:nvGrpSpPr>
        <p:grpSpPr>
          <a:xfrm>
            <a:off x="10766120" y="5786979"/>
            <a:ext cx="1425879" cy="914446"/>
            <a:chOff x="10766120" y="5786979"/>
            <a:chExt cx="1425879" cy="914446"/>
          </a:xfrm>
        </p:grpSpPr>
        <p:sp>
          <p:nvSpPr>
            <p:cNvPr id="8" name="Rectangle 7">
              <a:extLst>
                <a:ext uri="{FF2B5EF4-FFF2-40B4-BE49-F238E27FC236}">
                  <a16:creationId xmlns:a16="http://schemas.microsoft.com/office/drawing/2014/main" id="{58112B23-6C20-1544-817D-EBAAE77C05BF}"/>
                </a:ext>
              </a:extLst>
            </p:cNvPr>
            <p:cNvSpPr/>
            <p:nvPr userDrawn="1"/>
          </p:nvSpPr>
          <p:spPr>
            <a:xfrm>
              <a:off x="10766120" y="5810249"/>
              <a:ext cx="1425879" cy="841375"/>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n>
                  <a:noFill/>
                </a:ln>
              </a:endParaRPr>
            </a:p>
          </p:txBody>
        </p:sp>
        <p:pic>
          <p:nvPicPr>
            <p:cNvPr id="9" name="Picture 8" descr="Logo, company name&#10;&#10;Description automatically generated">
              <a:extLst>
                <a:ext uri="{FF2B5EF4-FFF2-40B4-BE49-F238E27FC236}">
                  <a16:creationId xmlns:a16="http://schemas.microsoft.com/office/drawing/2014/main" id="{6DACA5B0-D5D3-C64C-A290-7C0991F46FB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12602" y="5786979"/>
              <a:ext cx="1305380" cy="914446"/>
            </a:xfrm>
            <a:prstGeom prst="rect">
              <a:avLst/>
            </a:prstGeom>
          </p:spPr>
        </p:pic>
      </p:grpSp>
    </p:spTree>
    <p:extLst>
      <p:ext uri="{BB962C8B-B14F-4D97-AF65-F5344CB8AC3E}">
        <p14:creationId xmlns:p14="http://schemas.microsoft.com/office/powerpoint/2010/main" val="2938116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Two Columns with Gradient Top">
    <p:bg>
      <p:bgPr>
        <a:gradFill>
          <a:gsLst>
            <a:gs pos="14000">
              <a:schemeClr val="accent1">
                <a:lumMod val="0"/>
                <a:lumOff val="100000"/>
              </a:schemeClr>
            </a:gs>
            <a:gs pos="0">
              <a:schemeClr val="tx1">
                <a:lumMod val="86000"/>
                <a:lumOff val="14000"/>
                <a:alpha val="60521"/>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4" name="Text Placeholder 2"/>
          <p:cNvSpPr>
            <a:spLocks noGrp="1"/>
          </p:cNvSpPr>
          <p:nvPr>
            <p:ph idx="1"/>
          </p:nvPr>
        </p:nvSpPr>
        <p:spPr>
          <a:xfrm>
            <a:off x="609599" y="1600200"/>
            <a:ext cx="5274365" cy="4535423"/>
          </a:xfrm>
          <a:prstGeom prst="rect">
            <a:avLst/>
          </a:prstGeom>
        </p:spPr>
        <p:txBody>
          <a:bodyPr vert="horz" lIns="91440" tIns="45720" rIns="91440" bIns="45720" numCol="2" spcCol="274320" rtlCol="0">
            <a:noAutofit/>
          </a:bodyPr>
          <a:lstStyle>
            <a:lvl1pPr>
              <a:defRPr sz="2000">
                <a:solidFill>
                  <a:schemeClr val="accent6"/>
                </a:solidFill>
              </a:defRPr>
            </a:lvl1pPr>
            <a:lvl2pPr>
              <a:defRPr sz="2000"/>
            </a:lvl2pPr>
            <a:lvl3pPr>
              <a:defRPr sz="2000"/>
            </a:lvl3pPr>
          </a:lstStyle>
          <a:p>
            <a:pPr lvl="0"/>
            <a:r>
              <a:rPr lang="en-US"/>
              <a:t>Edit Master text styles</a:t>
            </a:r>
          </a:p>
          <a:p>
            <a:pPr lvl="1"/>
            <a:r>
              <a:rPr lang="en-US"/>
              <a:t>Second level</a:t>
            </a:r>
          </a:p>
          <a:p>
            <a:pPr lvl="2"/>
            <a:r>
              <a:rPr lang="en-US"/>
              <a:t>Third level</a:t>
            </a:r>
          </a:p>
        </p:txBody>
      </p:sp>
      <p:sp>
        <p:nvSpPr>
          <p:cNvPr id="8" name="Text Placeholder 2">
            <a:extLst>
              <a:ext uri="{FF2B5EF4-FFF2-40B4-BE49-F238E27FC236}">
                <a16:creationId xmlns:a16="http://schemas.microsoft.com/office/drawing/2014/main" id="{C0B5ECBD-748C-3445-8A24-493B28A92E5F}"/>
              </a:ext>
            </a:extLst>
          </p:cNvPr>
          <p:cNvSpPr>
            <a:spLocks noGrp="1"/>
          </p:cNvSpPr>
          <p:nvPr>
            <p:ph idx="10"/>
          </p:nvPr>
        </p:nvSpPr>
        <p:spPr>
          <a:xfrm>
            <a:off x="6304721" y="1600200"/>
            <a:ext cx="5274365" cy="4535423"/>
          </a:xfrm>
          <a:prstGeom prst="rect">
            <a:avLst/>
          </a:prstGeom>
        </p:spPr>
        <p:txBody>
          <a:bodyPr vert="horz" lIns="91440" tIns="45720" rIns="91440" bIns="45720" numCol="2" spcCol="274320" rtlCol="0">
            <a:noAutofit/>
          </a:bodyPr>
          <a:lstStyle>
            <a:lvl1pPr>
              <a:defRPr sz="2000">
                <a:solidFill>
                  <a:schemeClr val="accent6"/>
                </a:solidFill>
              </a:defRPr>
            </a:lvl1pPr>
            <a:lvl2pPr>
              <a:defRPr sz="2000"/>
            </a:lvl2pPr>
            <a:lvl3pPr>
              <a:defRPr sz="2000"/>
            </a:lvl3pPr>
          </a:lstStyle>
          <a:p>
            <a:pPr lvl="0"/>
            <a:r>
              <a:rPr lang="en-US"/>
              <a:t>Edit Master text styles</a:t>
            </a:r>
          </a:p>
          <a:p>
            <a:pPr lvl="1"/>
            <a:r>
              <a:rPr lang="en-US"/>
              <a:t>Second level</a:t>
            </a:r>
          </a:p>
          <a:p>
            <a:pPr lvl="2"/>
            <a:r>
              <a:rPr lang="en-US"/>
              <a:t>Third level</a:t>
            </a:r>
          </a:p>
        </p:txBody>
      </p:sp>
      <p:grpSp>
        <p:nvGrpSpPr>
          <p:cNvPr id="9" name="Group 8">
            <a:extLst>
              <a:ext uri="{FF2B5EF4-FFF2-40B4-BE49-F238E27FC236}">
                <a16:creationId xmlns:a16="http://schemas.microsoft.com/office/drawing/2014/main" id="{E3BF121C-6755-6042-8507-8344F84C634C}"/>
              </a:ext>
            </a:extLst>
          </p:cNvPr>
          <p:cNvGrpSpPr/>
          <p:nvPr userDrawn="1"/>
        </p:nvGrpSpPr>
        <p:grpSpPr>
          <a:xfrm>
            <a:off x="10766120" y="5786979"/>
            <a:ext cx="1425879" cy="914446"/>
            <a:chOff x="10766120" y="5786979"/>
            <a:chExt cx="1425879" cy="914446"/>
          </a:xfrm>
        </p:grpSpPr>
        <p:sp>
          <p:nvSpPr>
            <p:cNvPr id="10" name="Rectangle 9">
              <a:extLst>
                <a:ext uri="{FF2B5EF4-FFF2-40B4-BE49-F238E27FC236}">
                  <a16:creationId xmlns:a16="http://schemas.microsoft.com/office/drawing/2014/main" id="{2B9F7772-F630-1A4E-94DA-BD652B0EF4A9}"/>
                </a:ext>
              </a:extLst>
            </p:cNvPr>
            <p:cNvSpPr/>
            <p:nvPr userDrawn="1"/>
          </p:nvSpPr>
          <p:spPr>
            <a:xfrm>
              <a:off x="10766120" y="5810249"/>
              <a:ext cx="1425879" cy="841375"/>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n>
                  <a:noFill/>
                </a:ln>
              </a:endParaRPr>
            </a:p>
          </p:txBody>
        </p:sp>
        <p:pic>
          <p:nvPicPr>
            <p:cNvPr id="11" name="Picture 10" descr="Logo, company name&#10;&#10;Description automatically generated">
              <a:extLst>
                <a:ext uri="{FF2B5EF4-FFF2-40B4-BE49-F238E27FC236}">
                  <a16:creationId xmlns:a16="http://schemas.microsoft.com/office/drawing/2014/main" id="{9E44CB64-AFFB-5E47-9BB7-BCA8AAB7564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12602" y="5786979"/>
              <a:ext cx="1305380" cy="914446"/>
            </a:xfrm>
            <a:prstGeom prst="rect">
              <a:avLst/>
            </a:prstGeom>
          </p:spPr>
        </p:pic>
      </p:grpSp>
    </p:spTree>
    <p:extLst>
      <p:ext uri="{BB962C8B-B14F-4D97-AF65-F5344CB8AC3E}">
        <p14:creationId xmlns:p14="http://schemas.microsoft.com/office/powerpoint/2010/main" val="38853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Title with Gradient Top">
    <p:bg>
      <p:bgPr>
        <a:gradFill>
          <a:gsLst>
            <a:gs pos="14000">
              <a:schemeClr val="accent1">
                <a:lumMod val="0"/>
                <a:lumOff val="100000"/>
              </a:schemeClr>
            </a:gs>
            <a:gs pos="0">
              <a:schemeClr val="tx1">
                <a:lumMod val="86000"/>
                <a:lumOff val="14000"/>
                <a:alpha val="60521"/>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grpSp>
        <p:nvGrpSpPr>
          <p:cNvPr id="6" name="Group 5">
            <a:extLst>
              <a:ext uri="{FF2B5EF4-FFF2-40B4-BE49-F238E27FC236}">
                <a16:creationId xmlns:a16="http://schemas.microsoft.com/office/drawing/2014/main" id="{63547B23-2439-504C-A160-1306B0861EB2}"/>
              </a:ext>
            </a:extLst>
          </p:cNvPr>
          <p:cNvGrpSpPr/>
          <p:nvPr userDrawn="1"/>
        </p:nvGrpSpPr>
        <p:grpSpPr>
          <a:xfrm>
            <a:off x="10766120" y="5786979"/>
            <a:ext cx="1425879" cy="914446"/>
            <a:chOff x="10766120" y="5786979"/>
            <a:chExt cx="1425879" cy="914446"/>
          </a:xfrm>
        </p:grpSpPr>
        <p:sp>
          <p:nvSpPr>
            <p:cNvPr id="7" name="Rectangle 6">
              <a:extLst>
                <a:ext uri="{FF2B5EF4-FFF2-40B4-BE49-F238E27FC236}">
                  <a16:creationId xmlns:a16="http://schemas.microsoft.com/office/drawing/2014/main" id="{A11534C7-A56F-0E4C-B26E-B17A3E623887}"/>
                </a:ext>
              </a:extLst>
            </p:cNvPr>
            <p:cNvSpPr/>
            <p:nvPr userDrawn="1"/>
          </p:nvSpPr>
          <p:spPr>
            <a:xfrm>
              <a:off x="10766120" y="5810249"/>
              <a:ext cx="1425879" cy="841375"/>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n>
                  <a:noFill/>
                </a:ln>
              </a:endParaRPr>
            </a:p>
          </p:txBody>
        </p:sp>
        <p:pic>
          <p:nvPicPr>
            <p:cNvPr id="8" name="Picture 7" descr="Logo, company name&#10;&#10;Description automatically generated">
              <a:extLst>
                <a:ext uri="{FF2B5EF4-FFF2-40B4-BE49-F238E27FC236}">
                  <a16:creationId xmlns:a16="http://schemas.microsoft.com/office/drawing/2014/main" id="{88264B71-2368-194C-9D50-8D22E361500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12602" y="5786979"/>
              <a:ext cx="1305380" cy="914446"/>
            </a:xfrm>
            <a:prstGeom prst="rect">
              <a:avLst/>
            </a:prstGeom>
          </p:spPr>
        </p:pic>
      </p:grpSp>
    </p:spTree>
    <p:extLst>
      <p:ext uri="{BB962C8B-B14F-4D97-AF65-F5344CB8AC3E}">
        <p14:creationId xmlns:p14="http://schemas.microsoft.com/office/powerpoint/2010/main" val="2219195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with Gradient Top">
    <p:bg>
      <p:bgPr>
        <a:gradFill>
          <a:gsLst>
            <a:gs pos="14000">
              <a:schemeClr val="accent1">
                <a:lumMod val="0"/>
                <a:lumOff val="100000"/>
              </a:schemeClr>
            </a:gs>
            <a:gs pos="0">
              <a:schemeClr val="tx1">
                <a:lumMod val="86000"/>
                <a:lumOff val="14000"/>
                <a:alpha val="60521"/>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336036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Layout without Gradient Top">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6618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09600" y="1600202"/>
            <a:ext cx="10972800" cy="451713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376829149"/>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4" r:id="rId3"/>
    <p:sldLayoutId id="2147483665" r:id="rId4"/>
    <p:sldLayoutId id="2147483668" r:id="rId5"/>
    <p:sldLayoutId id="2147483674" r:id="rId6"/>
    <p:sldLayoutId id="2147483670" r:id="rId7"/>
    <p:sldLayoutId id="2147483667" r:id="rId8"/>
  </p:sldLayoutIdLst>
  <p:txStyles>
    <p:titleStyle>
      <a:lvl1pPr algn="l" defTabSz="914400" rtl="0" eaLnBrk="1" latinLnBrk="0" hangingPunct="1">
        <a:spcBef>
          <a:spcPct val="0"/>
        </a:spcBef>
        <a:buNone/>
        <a:defRPr sz="3200" b="1" i="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spcBef>
          <a:spcPct val="20000"/>
        </a:spcBef>
        <a:buClr>
          <a:srgbClr val="005288"/>
        </a:buClr>
        <a:buSzPct val="120000"/>
        <a:buFontTx/>
        <a:buNone/>
        <a:defRPr sz="2200" kern="1200" spc="-20" baseline="0">
          <a:solidFill>
            <a:schemeClr val="accent6"/>
          </a:solidFill>
          <a:latin typeface="+mn-lt"/>
          <a:ea typeface="+mn-ea"/>
          <a:cs typeface="+mn-cs"/>
        </a:defRPr>
      </a:lvl1pPr>
      <a:lvl2pPr marL="457200" indent="-228600" algn="l" defTabSz="914400" rtl="0" eaLnBrk="1" latinLnBrk="0" hangingPunct="1">
        <a:spcBef>
          <a:spcPct val="20000"/>
        </a:spcBef>
        <a:buClr>
          <a:srgbClr val="49948E"/>
        </a:buClr>
        <a:buSzPct val="100000"/>
        <a:buFont typeface="Arial Black" panose="020B0A04020102020204" pitchFamily="34" charset="0"/>
        <a:buChar char="›"/>
        <a:tabLst>
          <a:tab pos="457200" algn="l"/>
        </a:tabLst>
        <a:defRPr sz="2000" kern="1200" spc="-20" baseline="0">
          <a:solidFill>
            <a:srgbClr val="516F81"/>
          </a:solidFill>
          <a:latin typeface="+mn-lt"/>
          <a:ea typeface="+mn-ea"/>
          <a:cs typeface="+mn-cs"/>
        </a:defRPr>
      </a:lvl2pPr>
      <a:lvl3pPr marL="914400" indent="-228600" algn="l" defTabSz="914400" rtl="0" eaLnBrk="1" latinLnBrk="0" hangingPunct="1">
        <a:spcBef>
          <a:spcPct val="20000"/>
        </a:spcBef>
        <a:buClr>
          <a:srgbClr val="49948E"/>
        </a:buClr>
        <a:buFont typeface="Arial Black" panose="020B0A04020102020204" pitchFamily="34" charset="0"/>
        <a:buChar char="›"/>
        <a:tabLst>
          <a:tab pos="457200" algn="l"/>
        </a:tabLst>
        <a:defRPr sz="2000" kern="1200" spc="-20" baseline="0">
          <a:solidFill>
            <a:srgbClr val="516F81"/>
          </a:solidFill>
          <a:latin typeface="+mn-lt"/>
          <a:ea typeface="+mn-ea"/>
          <a:cs typeface="+mn-cs"/>
        </a:defRPr>
      </a:lvl3pPr>
      <a:lvl4pPr marL="1371600" indent="-228600" algn="l" defTabSz="914400" rtl="0" eaLnBrk="1" latinLnBrk="0" hangingPunct="1">
        <a:spcBef>
          <a:spcPct val="20000"/>
        </a:spcBef>
        <a:buClr>
          <a:srgbClr val="49948E"/>
        </a:buClr>
        <a:buFont typeface="Arial Black" panose="020B0A04020102020204" pitchFamily="34" charset="0"/>
        <a:buChar char="›"/>
        <a:defRPr sz="2000" kern="1200" spc="-20" baseline="0">
          <a:solidFill>
            <a:srgbClr val="516F81"/>
          </a:solidFill>
          <a:latin typeface="+mn-lt"/>
          <a:ea typeface="+mn-ea"/>
          <a:cs typeface="+mn-cs"/>
        </a:defRPr>
      </a:lvl4pPr>
      <a:lvl5pPr marL="1828800" indent="-228600" algn="l" defTabSz="914400" rtl="0" eaLnBrk="1" latinLnBrk="0" hangingPunct="1">
        <a:spcBef>
          <a:spcPct val="20000"/>
        </a:spcBef>
        <a:buClr>
          <a:srgbClr val="49948E"/>
        </a:buClr>
        <a:buFont typeface="Arial Black" panose="020B0A04020102020204" pitchFamily="34" charset="0"/>
        <a:buChar char="›"/>
        <a:defRPr sz="2000" kern="1200" spc="-20" baseline="0">
          <a:solidFill>
            <a:srgbClr val="516F8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43516E9-01EC-4D32-BB8A-B8605B5A31DD}"/>
              </a:ext>
            </a:extLst>
          </p:cNvPr>
          <p:cNvSpPr>
            <a:spLocks noChangeArrowheads="1"/>
          </p:cNvSpPr>
          <p:nvPr/>
        </p:nvSpPr>
        <p:spPr bwMode="auto">
          <a:xfrm>
            <a:off x="0" y="-24986"/>
            <a:ext cx="3623417" cy="1391662"/>
          </a:xfrm>
          <a:prstGeom prst="rect">
            <a:avLst/>
          </a:prstGeom>
          <a:solidFill>
            <a:srgbClr val="CEE9EB"/>
          </a:solidFill>
          <a:ln>
            <a:noFill/>
          </a:ln>
        </p:spPr>
        <p:txBody>
          <a:bodyPr lIns="182880" tIns="91440" rIns="182880" bIns="91440" anchor="ctr"/>
          <a:lstStyle>
            <a:lvl1pPr defTabSz="4703763" eaLnBrk="0" hangingPunct="0">
              <a:defRPr sz="2400">
                <a:solidFill>
                  <a:schemeClr val="tx1"/>
                </a:solidFill>
                <a:latin typeface="Arial" charset="0"/>
                <a:ea typeface="ヒラギノ角ゴ Pro W3" charset="-128"/>
              </a:defRPr>
            </a:lvl1pPr>
            <a:lvl2pPr marL="37931725" indent="-37474525" defTabSz="4703763" eaLnBrk="0" hangingPunct="0">
              <a:defRPr sz="2400">
                <a:solidFill>
                  <a:schemeClr val="tx1"/>
                </a:solidFill>
                <a:latin typeface="Arial" charset="0"/>
                <a:ea typeface="ヒラギノ角ゴ Pro W3" charset="-128"/>
              </a:defRPr>
            </a:lvl2pPr>
            <a:lvl3pPr eaLnBrk="0" hangingPunct="0">
              <a:defRPr sz="2400">
                <a:solidFill>
                  <a:schemeClr val="tx1"/>
                </a:solidFill>
                <a:latin typeface="Arial" charset="0"/>
                <a:ea typeface="ヒラギノ角ゴ Pro W3" charset="-128"/>
              </a:defRPr>
            </a:lvl3pPr>
            <a:lvl4pPr eaLnBrk="0" hangingPunct="0">
              <a:defRPr sz="2400">
                <a:solidFill>
                  <a:schemeClr val="tx1"/>
                </a:solidFill>
                <a:latin typeface="Arial" charset="0"/>
                <a:ea typeface="ヒラギノ角ゴ Pro W3" charset="-128"/>
              </a:defRPr>
            </a:lvl4pPr>
            <a:lvl5pPr eaLnBrk="0" hangingPunct="0">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pPr marL="0" marR="0" lvl="0" indent="0" algn="ctr" defTabSz="4703763" eaLnBrk="1" fontAlgn="base" latinLnBrk="0" hangingPunct="1">
              <a:lnSpc>
                <a:spcPct val="100000"/>
              </a:lnSpc>
              <a:spcBef>
                <a:spcPct val="0"/>
              </a:spcBef>
              <a:spcAft>
                <a:spcPct val="0"/>
              </a:spcAft>
              <a:buClrTx/>
              <a:buSzTx/>
              <a:buFontTx/>
              <a:buNone/>
              <a:tabLst/>
              <a:defRPr/>
            </a:pPr>
            <a:endParaRPr kumimoji="0" lang="en-US" altLang="en-US" sz="4800" b="1" i="0" u="none" strike="noStrike" kern="0" cap="none" spc="0" normalizeH="0" baseline="0" noProof="0" dirty="0">
              <a:ln>
                <a:noFill/>
              </a:ln>
              <a:solidFill>
                <a:srgbClr val="FFFFFF"/>
              </a:solidFill>
              <a:effectLst/>
              <a:uLnTx/>
              <a:uFillTx/>
              <a:latin typeface="Arial" charset="0"/>
              <a:ea typeface="ヒラギノ角ゴ Pro W3" charset="-128"/>
            </a:endParaRPr>
          </a:p>
        </p:txBody>
      </p:sp>
      <p:pic>
        <p:nvPicPr>
          <p:cNvPr id="3" name="Picture 2">
            <a:extLst>
              <a:ext uri="{FF2B5EF4-FFF2-40B4-BE49-F238E27FC236}">
                <a16:creationId xmlns:a16="http://schemas.microsoft.com/office/drawing/2014/main" id="{8241D58C-0AC6-4D97-8D22-585FF02D11D5}"/>
              </a:ext>
            </a:extLst>
          </p:cNvPr>
          <p:cNvPicPr>
            <a:picLocks noChangeAspect="1"/>
          </p:cNvPicPr>
          <p:nvPr/>
        </p:nvPicPr>
        <p:blipFill>
          <a:blip r:embed="rId2"/>
          <a:srcRect l="43" r="43"/>
          <a:stretch/>
        </p:blipFill>
        <p:spPr>
          <a:xfrm>
            <a:off x="377870" y="89032"/>
            <a:ext cx="2972082" cy="910916"/>
          </a:xfrm>
          <a:prstGeom prst="rect">
            <a:avLst/>
          </a:prstGeom>
        </p:spPr>
      </p:pic>
      <p:sp>
        <p:nvSpPr>
          <p:cNvPr id="4" name="Rectangle 4">
            <a:extLst>
              <a:ext uri="{FF2B5EF4-FFF2-40B4-BE49-F238E27FC236}">
                <a16:creationId xmlns:a16="http://schemas.microsoft.com/office/drawing/2014/main" id="{3F6E99EF-411F-4203-88DC-73C732AD3297}"/>
              </a:ext>
            </a:extLst>
          </p:cNvPr>
          <p:cNvSpPr>
            <a:spLocks noChangeArrowheads="1"/>
          </p:cNvSpPr>
          <p:nvPr/>
        </p:nvSpPr>
        <p:spPr bwMode="auto">
          <a:xfrm>
            <a:off x="3623417" y="0"/>
            <a:ext cx="8568583" cy="1366676"/>
          </a:xfrm>
          <a:prstGeom prst="rect">
            <a:avLst/>
          </a:prstGeom>
          <a:solidFill>
            <a:srgbClr val="004479"/>
          </a:solidFill>
          <a:ln>
            <a:noFill/>
          </a:ln>
        </p:spPr>
        <p:txBody>
          <a:bodyPr lIns="182880" tIns="91440" rIns="182880" bIns="91440" anchor="ctr"/>
          <a:lstStyle>
            <a:lvl1pPr defTabSz="4703763" eaLnBrk="0" hangingPunct="0">
              <a:defRPr sz="2400">
                <a:solidFill>
                  <a:schemeClr val="tx1"/>
                </a:solidFill>
                <a:latin typeface="Arial" charset="0"/>
                <a:ea typeface="ヒラギノ角ゴ Pro W3" charset="-128"/>
              </a:defRPr>
            </a:lvl1pPr>
            <a:lvl2pPr marL="37931725" indent="-37474525" defTabSz="4703763" eaLnBrk="0" hangingPunct="0">
              <a:defRPr sz="2400">
                <a:solidFill>
                  <a:schemeClr val="tx1"/>
                </a:solidFill>
                <a:latin typeface="Arial" charset="0"/>
                <a:ea typeface="ヒラギノ角ゴ Pro W3" charset="-128"/>
              </a:defRPr>
            </a:lvl2pPr>
            <a:lvl3pPr eaLnBrk="0" hangingPunct="0">
              <a:defRPr sz="2400">
                <a:solidFill>
                  <a:schemeClr val="tx1"/>
                </a:solidFill>
                <a:latin typeface="Arial" charset="0"/>
                <a:ea typeface="ヒラギノ角ゴ Pro W3" charset="-128"/>
              </a:defRPr>
            </a:lvl3pPr>
            <a:lvl4pPr eaLnBrk="0" hangingPunct="0">
              <a:defRPr sz="2400">
                <a:solidFill>
                  <a:schemeClr val="tx1"/>
                </a:solidFill>
                <a:latin typeface="Arial" charset="0"/>
                <a:ea typeface="ヒラギノ角ゴ Pro W3" charset="-128"/>
              </a:defRPr>
            </a:lvl4pPr>
            <a:lvl5pPr eaLnBrk="0" hangingPunct="0">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pPr marL="0" marR="0" lvl="0" indent="0" algn="ctr" defTabSz="4703763" eaLnBrk="1" fontAlgn="base" latinLnBrk="0" hangingPunct="1">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rgbClr val="FFFFFF"/>
                </a:solidFill>
                <a:effectLst/>
                <a:uLnTx/>
                <a:uFillTx/>
                <a:latin typeface="Arial" charset="0"/>
                <a:ea typeface="ヒラギノ角ゴ Pro W3" charset="-128"/>
              </a:rPr>
              <a:t>Outcomes of a Rural Hospital Tele-Hospitalist Model: A Case-Control Design</a:t>
            </a:r>
          </a:p>
          <a:p>
            <a:pPr algn="ctr">
              <a:spcBef>
                <a:spcPts val="0"/>
              </a:spcBef>
            </a:pPr>
            <a:r>
              <a:rPr lang="en-US" sz="1000" b="1" dirty="0">
                <a:solidFill>
                  <a:schemeClr val="bg1"/>
                </a:solidFill>
                <a:latin typeface="Verdana" panose="020B0604030504040204" pitchFamily="34" charset="0"/>
                <a:ea typeface="Verdana" panose="020B0604030504040204" pitchFamily="34" charset="0"/>
                <a:cs typeface="Verdana" panose="020B0604030504040204" pitchFamily="34" charset="0"/>
              </a:rPr>
              <a:t>Jillian Harvey, PhD, Yotam Papo, MD, Kit Simpson, DrPH, Dee Ford, MD</a:t>
            </a:r>
            <a:endParaRPr lang="en-US" sz="1000" b="1" baseline="300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spcBef>
                <a:spcPts val="0"/>
              </a:spcBef>
            </a:pPr>
            <a:r>
              <a:rPr lang="en-US" sz="1000" b="1" dirty="0">
                <a:solidFill>
                  <a:schemeClr val="bg1"/>
                </a:solidFill>
                <a:latin typeface="Verdana" panose="020B0604030504040204" pitchFamily="34" charset="0"/>
                <a:ea typeface="Verdana" panose="020B0604030504040204" pitchFamily="34" charset="0"/>
                <a:cs typeface="Verdana" panose="020B0604030504040204" pitchFamily="34" charset="0"/>
              </a:rPr>
              <a:t>Dunc Williams, PhD, Marc Heincelman, MD, MPH</a:t>
            </a:r>
            <a:endParaRPr lang="en-US" sz="1000" b="1" baseline="30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6" name="Rectangle 25">
            <a:extLst>
              <a:ext uri="{FF2B5EF4-FFF2-40B4-BE49-F238E27FC236}">
                <a16:creationId xmlns:a16="http://schemas.microsoft.com/office/drawing/2014/main" id="{396D8432-5815-4B10-8E19-DDD3A850B584}"/>
              </a:ext>
            </a:extLst>
          </p:cNvPr>
          <p:cNvSpPr>
            <a:spLocks noChangeArrowheads="1"/>
          </p:cNvSpPr>
          <p:nvPr/>
        </p:nvSpPr>
        <p:spPr bwMode="auto">
          <a:xfrm>
            <a:off x="85749" y="1416611"/>
            <a:ext cx="3142405" cy="286441"/>
          </a:xfrm>
          <a:prstGeom prst="rect">
            <a:avLst/>
          </a:prstGeom>
          <a:solidFill>
            <a:srgbClr val="D8F0EF"/>
          </a:solidFill>
          <a:ln w="9525">
            <a:noFill/>
            <a:miter lim="800000"/>
            <a:headEnd/>
            <a:tailEnd/>
          </a:ln>
        </p:spPr>
        <p:txBody>
          <a:bodyPr wrap="none" anchor="ctr"/>
          <a:lstStyle>
            <a:lvl1pPr eaLnBrk="0" hangingPunct="0">
              <a:defRPr sz="2400">
                <a:solidFill>
                  <a:schemeClr val="tx1"/>
                </a:solidFill>
                <a:latin typeface="Arial" charset="0"/>
                <a:ea typeface="ヒラギノ角ゴ Pro W3" charset="-128"/>
              </a:defRPr>
            </a:lvl1pPr>
            <a:lvl2pPr marL="37931725" indent="-37474525" eaLnBrk="0" hangingPunct="0">
              <a:defRPr sz="2400">
                <a:solidFill>
                  <a:schemeClr val="tx1"/>
                </a:solidFill>
                <a:latin typeface="Arial" charset="0"/>
                <a:ea typeface="ヒラギノ角ゴ Pro W3" charset="-128"/>
              </a:defRPr>
            </a:lvl2pPr>
            <a:lvl3pPr eaLnBrk="0" hangingPunct="0">
              <a:defRPr sz="2400">
                <a:solidFill>
                  <a:schemeClr val="tx1"/>
                </a:solidFill>
                <a:latin typeface="Arial" charset="0"/>
                <a:ea typeface="ヒラギノ角ゴ Pro W3" charset="-128"/>
              </a:defRPr>
            </a:lvl3pPr>
            <a:lvl4pPr eaLnBrk="0" hangingPunct="0">
              <a:defRPr sz="2400">
                <a:solidFill>
                  <a:schemeClr val="tx1"/>
                </a:solidFill>
                <a:latin typeface="Arial" charset="0"/>
                <a:ea typeface="ヒラギノ角ゴ Pro W3" charset="-128"/>
              </a:defRPr>
            </a:lvl4pPr>
            <a:lvl5pPr eaLnBrk="0" hangingPunct="0">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pPr algn="ctr"/>
            <a:r>
              <a:rPr lang="en-US" altLang="en-US" sz="1600" b="1" dirty="0"/>
              <a:t>Background</a:t>
            </a:r>
            <a:endParaRPr lang="en-US" altLang="en-US" sz="1600" dirty="0"/>
          </a:p>
        </p:txBody>
      </p:sp>
      <p:sp>
        <p:nvSpPr>
          <p:cNvPr id="9" name="Rectangle 25">
            <a:extLst>
              <a:ext uri="{FF2B5EF4-FFF2-40B4-BE49-F238E27FC236}">
                <a16:creationId xmlns:a16="http://schemas.microsoft.com/office/drawing/2014/main" id="{6D6BB7AD-AFE5-468F-A0A2-F8CCFE66CCD8}"/>
              </a:ext>
            </a:extLst>
          </p:cNvPr>
          <p:cNvSpPr>
            <a:spLocks noChangeArrowheads="1"/>
          </p:cNvSpPr>
          <p:nvPr/>
        </p:nvSpPr>
        <p:spPr bwMode="auto">
          <a:xfrm>
            <a:off x="3665271" y="3175701"/>
            <a:ext cx="4990163" cy="273679"/>
          </a:xfrm>
          <a:prstGeom prst="rect">
            <a:avLst/>
          </a:prstGeom>
          <a:solidFill>
            <a:srgbClr val="D8F0EF"/>
          </a:solidFill>
          <a:ln w="9525">
            <a:noFill/>
            <a:miter lim="800000"/>
            <a:headEnd/>
            <a:tailEnd/>
          </a:ln>
        </p:spPr>
        <p:txBody>
          <a:bodyPr wrap="none" anchor="ctr"/>
          <a:lstStyle>
            <a:lvl1pPr eaLnBrk="0" hangingPunct="0">
              <a:defRPr sz="2400">
                <a:solidFill>
                  <a:schemeClr val="tx1"/>
                </a:solidFill>
                <a:latin typeface="Arial" charset="0"/>
                <a:ea typeface="ヒラギノ角ゴ Pro W3" charset="-128"/>
              </a:defRPr>
            </a:lvl1pPr>
            <a:lvl2pPr marL="37931725" indent="-37474525" eaLnBrk="0" hangingPunct="0">
              <a:defRPr sz="2400">
                <a:solidFill>
                  <a:schemeClr val="tx1"/>
                </a:solidFill>
                <a:latin typeface="Arial" charset="0"/>
                <a:ea typeface="ヒラギノ角ゴ Pro W3" charset="-128"/>
              </a:defRPr>
            </a:lvl2pPr>
            <a:lvl3pPr eaLnBrk="0" hangingPunct="0">
              <a:defRPr sz="2400">
                <a:solidFill>
                  <a:schemeClr val="tx1"/>
                </a:solidFill>
                <a:latin typeface="Arial" charset="0"/>
                <a:ea typeface="ヒラギノ角ゴ Pro W3" charset="-128"/>
              </a:defRPr>
            </a:lvl3pPr>
            <a:lvl4pPr eaLnBrk="0" hangingPunct="0">
              <a:defRPr sz="2400">
                <a:solidFill>
                  <a:schemeClr val="tx1"/>
                </a:solidFill>
                <a:latin typeface="Arial" charset="0"/>
                <a:ea typeface="ヒラギノ角ゴ Pro W3" charset="-128"/>
              </a:defRPr>
            </a:lvl4pPr>
            <a:lvl5pPr eaLnBrk="0" hangingPunct="0">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pPr algn="ctr"/>
            <a:r>
              <a:rPr lang="en-US" altLang="en-US" sz="1600" b="1" dirty="0"/>
              <a:t>Results</a:t>
            </a:r>
            <a:endParaRPr lang="en-US" altLang="en-US" sz="1600" dirty="0"/>
          </a:p>
        </p:txBody>
      </p:sp>
      <p:sp>
        <p:nvSpPr>
          <p:cNvPr id="10" name="Rectangle 25">
            <a:extLst>
              <a:ext uri="{FF2B5EF4-FFF2-40B4-BE49-F238E27FC236}">
                <a16:creationId xmlns:a16="http://schemas.microsoft.com/office/drawing/2014/main" id="{4423E495-B081-4805-90A5-25751831CABF}"/>
              </a:ext>
            </a:extLst>
          </p:cNvPr>
          <p:cNvSpPr>
            <a:spLocks noChangeArrowheads="1"/>
          </p:cNvSpPr>
          <p:nvPr/>
        </p:nvSpPr>
        <p:spPr bwMode="auto">
          <a:xfrm>
            <a:off x="81077" y="3295904"/>
            <a:ext cx="3054491" cy="280767"/>
          </a:xfrm>
          <a:prstGeom prst="rect">
            <a:avLst/>
          </a:prstGeom>
          <a:solidFill>
            <a:srgbClr val="D8F0EF"/>
          </a:solidFill>
          <a:ln w="9525">
            <a:noFill/>
            <a:miter lim="800000"/>
            <a:headEnd/>
            <a:tailEnd/>
          </a:ln>
        </p:spPr>
        <p:txBody>
          <a:bodyPr wrap="none" anchor="ctr"/>
          <a:lstStyle>
            <a:lvl1pPr eaLnBrk="0" hangingPunct="0">
              <a:defRPr sz="2400">
                <a:solidFill>
                  <a:schemeClr val="tx1"/>
                </a:solidFill>
                <a:latin typeface="Arial" charset="0"/>
                <a:ea typeface="ヒラギノ角ゴ Pro W3" charset="-128"/>
              </a:defRPr>
            </a:lvl1pPr>
            <a:lvl2pPr marL="37931725" indent="-37474525" eaLnBrk="0" hangingPunct="0">
              <a:defRPr sz="2400">
                <a:solidFill>
                  <a:schemeClr val="tx1"/>
                </a:solidFill>
                <a:latin typeface="Arial" charset="0"/>
                <a:ea typeface="ヒラギノ角ゴ Pro W3" charset="-128"/>
              </a:defRPr>
            </a:lvl2pPr>
            <a:lvl3pPr eaLnBrk="0" hangingPunct="0">
              <a:defRPr sz="2400">
                <a:solidFill>
                  <a:schemeClr val="tx1"/>
                </a:solidFill>
                <a:latin typeface="Arial" charset="0"/>
                <a:ea typeface="ヒラギノ角ゴ Pro W3" charset="-128"/>
              </a:defRPr>
            </a:lvl3pPr>
            <a:lvl4pPr eaLnBrk="0" hangingPunct="0">
              <a:defRPr sz="2400">
                <a:solidFill>
                  <a:schemeClr val="tx1"/>
                </a:solidFill>
                <a:latin typeface="Arial" charset="0"/>
                <a:ea typeface="ヒラギノ角ゴ Pro W3" charset="-128"/>
              </a:defRPr>
            </a:lvl4pPr>
            <a:lvl5pPr eaLnBrk="0" hangingPunct="0">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pPr algn="ctr"/>
            <a:r>
              <a:rPr lang="en-US" altLang="en-US" sz="1600" b="1" dirty="0"/>
              <a:t>HRMC Tele-Hospitalist Model</a:t>
            </a:r>
            <a:endParaRPr lang="en-US" altLang="en-US" sz="1600" dirty="0"/>
          </a:p>
        </p:txBody>
      </p:sp>
      <p:sp>
        <p:nvSpPr>
          <p:cNvPr id="11" name="Rectangle 25">
            <a:extLst>
              <a:ext uri="{FF2B5EF4-FFF2-40B4-BE49-F238E27FC236}">
                <a16:creationId xmlns:a16="http://schemas.microsoft.com/office/drawing/2014/main" id="{31D8E492-3A7F-44C3-905F-61F642558391}"/>
              </a:ext>
            </a:extLst>
          </p:cNvPr>
          <p:cNvSpPr>
            <a:spLocks noChangeArrowheads="1"/>
          </p:cNvSpPr>
          <p:nvPr/>
        </p:nvSpPr>
        <p:spPr bwMode="auto">
          <a:xfrm>
            <a:off x="9028012" y="1433473"/>
            <a:ext cx="3078235" cy="273679"/>
          </a:xfrm>
          <a:prstGeom prst="rect">
            <a:avLst/>
          </a:prstGeom>
          <a:solidFill>
            <a:srgbClr val="D8F0EF"/>
          </a:solidFill>
          <a:ln w="9525">
            <a:noFill/>
            <a:miter lim="800000"/>
            <a:headEnd/>
            <a:tailEnd/>
          </a:ln>
        </p:spPr>
        <p:txBody>
          <a:bodyPr wrap="none" anchor="ctr"/>
          <a:lstStyle>
            <a:lvl1pPr eaLnBrk="0" hangingPunct="0">
              <a:defRPr sz="2400">
                <a:solidFill>
                  <a:schemeClr val="tx1"/>
                </a:solidFill>
                <a:latin typeface="Arial" charset="0"/>
                <a:ea typeface="ヒラギノ角ゴ Pro W3" charset="-128"/>
              </a:defRPr>
            </a:lvl1pPr>
            <a:lvl2pPr marL="37931725" indent="-37474525" eaLnBrk="0" hangingPunct="0">
              <a:defRPr sz="2400">
                <a:solidFill>
                  <a:schemeClr val="tx1"/>
                </a:solidFill>
                <a:latin typeface="Arial" charset="0"/>
                <a:ea typeface="ヒラギノ角ゴ Pro W3" charset="-128"/>
              </a:defRPr>
            </a:lvl2pPr>
            <a:lvl3pPr eaLnBrk="0" hangingPunct="0">
              <a:defRPr sz="2400">
                <a:solidFill>
                  <a:schemeClr val="tx1"/>
                </a:solidFill>
                <a:latin typeface="Arial" charset="0"/>
                <a:ea typeface="ヒラギノ角ゴ Pro W3" charset="-128"/>
              </a:defRPr>
            </a:lvl3pPr>
            <a:lvl4pPr eaLnBrk="0" hangingPunct="0">
              <a:defRPr sz="2400">
                <a:solidFill>
                  <a:schemeClr val="tx1"/>
                </a:solidFill>
                <a:latin typeface="Arial" charset="0"/>
                <a:ea typeface="ヒラギノ角ゴ Pro W3" charset="-128"/>
              </a:defRPr>
            </a:lvl4pPr>
            <a:lvl5pPr eaLnBrk="0" hangingPunct="0">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pPr algn="ctr"/>
            <a:r>
              <a:rPr lang="en-US" altLang="en-US" sz="1600" b="1" dirty="0"/>
              <a:t>Discussion</a:t>
            </a:r>
            <a:endParaRPr lang="en-US" altLang="en-US" sz="1600" dirty="0"/>
          </a:p>
        </p:txBody>
      </p:sp>
      <p:sp>
        <p:nvSpPr>
          <p:cNvPr id="12" name="Rectangle 25">
            <a:extLst>
              <a:ext uri="{FF2B5EF4-FFF2-40B4-BE49-F238E27FC236}">
                <a16:creationId xmlns:a16="http://schemas.microsoft.com/office/drawing/2014/main" id="{1F3C8FC7-35D7-4B45-864A-80AFBF7BE20D}"/>
              </a:ext>
            </a:extLst>
          </p:cNvPr>
          <p:cNvSpPr>
            <a:spLocks noChangeArrowheads="1"/>
          </p:cNvSpPr>
          <p:nvPr/>
        </p:nvSpPr>
        <p:spPr bwMode="auto">
          <a:xfrm>
            <a:off x="9028016" y="4318490"/>
            <a:ext cx="3078228" cy="328198"/>
          </a:xfrm>
          <a:prstGeom prst="rect">
            <a:avLst/>
          </a:prstGeom>
          <a:solidFill>
            <a:srgbClr val="D8F0EF"/>
          </a:solidFill>
          <a:ln w="9525">
            <a:noFill/>
            <a:miter lim="800000"/>
            <a:headEnd/>
            <a:tailEnd/>
          </a:ln>
        </p:spPr>
        <p:txBody>
          <a:bodyPr wrap="none" anchor="ctr"/>
          <a:lstStyle>
            <a:lvl1pPr eaLnBrk="0" hangingPunct="0">
              <a:defRPr sz="2400">
                <a:solidFill>
                  <a:schemeClr val="tx1"/>
                </a:solidFill>
                <a:latin typeface="Arial" charset="0"/>
                <a:ea typeface="ヒラギノ角ゴ Pro W3" charset="-128"/>
              </a:defRPr>
            </a:lvl1pPr>
            <a:lvl2pPr marL="37931725" indent="-37474525" eaLnBrk="0" hangingPunct="0">
              <a:defRPr sz="2400">
                <a:solidFill>
                  <a:schemeClr val="tx1"/>
                </a:solidFill>
                <a:latin typeface="Arial" charset="0"/>
                <a:ea typeface="ヒラギノ角ゴ Pro W3" charset="-128"/>
              </a:defRPr>
            </a:lvl2pPr>
            <a:lvl3pPr eaLnBrk="0" hangingPunct="0">
              <a:defRPr sz="2400">
                <a:solidFill>
                  <a:schemeClr val="tx1"/>
                </a:solidFill>
                <a:latin typeface="Arial" charset="0"/>
                <a:ea typeface="ヒラギノ角ゴ Pro W3" charset="-128"/>
              </a:defRPr>
            </a:lvl3pPr>
            <a:lvl4pPr eaLnBrk="0" hangingPunct="0">
              <a:defRPr sz="2400">
                <a:solidFill>
                  <a:schemeClr val="tx1"/>
                </a:solidFill>
                <a:latin typeface="Arial" charset="0"/>
                <a:ea typeface="ヒラギノ角ゴ Pro W3" charset="-128"/>
              </a:defRPr>
            </a:lvl4pPr>
            <a:lvl5pPr eaLnBrk="0" hangingPunct="0">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pPr algn="ctr"/>
            <a:r>
              <a:rPr lang="en-US" altLang="en-US" sz="1600" b="1" dirty="0"/>
              <a:t>Next Steps</a:t>
            </a:r>
            <a:endParaRPr lang="en-US" altLang="en-US" sz="1600" dirty="0"/>
          </a:p>
        </p:txBody>
      </p:sp>
      <p:sp>
        <p:nvSpPr>
          <p:cNvPr id="5" name="TextBox 4">
            <a:extLst>
              <a:ext uri="{FF2B5EF4-FFF2-40B4-BE49-F238E27FC236}">
                <a16:creationId xmlns:a16="http://schemas.microsoft.com/office/drawing/2014/main" id="{BE12D78F-A219-4D94-8865-A5F73E0B1A8C}"/>
              </a:ext>
            </a:extLst>
          </p:cNvPr>
          <p:cNvSpPr txBox="1"/>
          <p:nvPr/>
        </p:nvSpPr>
        <p:spPr>
          <a:xfrm>
            <a:off x="34664" y="1726165"/>
            <a:ext cx="3385071" cy="1569660"/>
          </a:xfrm>
          <a:prstGeom prst="rect">
            <a:avLst/>
          </a:prstGeom>
          <a:noFill/>
        </p:spPr>
        <p:txBody>
          <a:bodyPr wrap="square" rtlCol="0">
            <a:spAutoFit/>
          </a:bodyPr>
          <a:lstStyle/>
          <a:p>
            <a:r>
              <a:rPr lang="en-US" sz="1200" b="0" i="0" dirty="0">
                <a:effectLst/>
                <a:latin typeface="Arial" panose="020B0604020202020204" pitchFamily="34" charset="0"/>
              </a:rPr>
              <a:t>-Rural hospitals continue to close across the US due to high fixed costs, low patient volume, and the rural healthcare workforce shortage</a:t>
            </a:r>
          </a:p>
          <a:p>
            <a:r>
              <a:rPr lang="en-US" sz="1200" dirty="0">
                <a:latin typeface="Arial" panose="020B0604020202020204" pitchFamily="34" charset="0"/>
              </a:rPr>
              <a:t>-Telehealth coverage is one solution </a:t>
            </a:r>
            <a:br>
              <a:rPr lang="en-US" sz="1200" dirty="0">
                <a:latin typeface="Arial" panose="020B0604020202020204" pitchFamily="34" charset="0"/>
              </a:rPr>
            </a:br>
            <a:r>
              <a:rPr lang="en-US" sz="1200" dirty="0">
                <a:latin typeface="Arial" panose="020B0604020202020204" pitchFamily="34" charset="0"/>
              </a:rPr>
              <a:t>-Hampton Regional Medical Center (Hampton): 32-bed not-for-profit rural hospital serving patients in counties ranked 43</a:t>
            </a:r>
            <a:r>
              <a:rPr lang="en-US" sz="1200" baseline="30000" dirty="0">
                <a:latin typeface="Arial" panose="020B0604020202020204" pitchFamily="34" charset="0"/>
              </a:rPr>
              <a:t>rd</a:t>
            </a:r>
            <a:r>
              <a:rPr lang="en-US" sz="1200" dirty="0">
                <a:latin typeface="Arial" panose="020B0604020202020204" pitchFamily="34" charset="0"/>
              </a:rPr>
              <a:t> and 46</a:t>
            </a:r>
            <a:r>
              <a:rPr lang="en-US" sz="1200" baseline="30000" dirty="0">
                <a:latin typeface="Arial" panose="020B0604020202020204" pitchFamily="34" charset="0"/>
              </a:rPr>
              <a:t>th</a:t>
            </a:r>
            <a:r>
              <a:rPr lang="en-US" sz="1200" dirty="0">
                <a:latin typeface="Arial" panose="020B0604020202020204" pitchFamily="34" charset="0"/>
              </a:rPr>
              <a:t> out of 46 counties in South Carolina Health Outcomes</a:t>
            </a:r>
          </a:p>
        </p:txBody>
      </p:sp>
      <p:sp>
        <p:nvSpPr>
          <p:cNvPr id="7" name="TextBox 6">
            <a:extLst>
              <a:ext uri="{FF2B5EF4-FFF2-40B4-BE49-F238E27FC236}">
                <a16:creationId xmlns:a16="http://schemas.microsoft.com/office/drawing/2014/main" id="{A5F43DA3-93CC-47A8-8972-6EE710D1A36A}"/>
              </a:ext>
            </a:extLst>
          </p:cNvPr>
          <p:cNvSpPr txBox="1"/>
          <p:nvPr/>
        </p:nvSpPr>
        <p:spPr>
          <a:xfrm>
            <a:off x="39428" y="3562175"/>
            <a:ext cx="3293336" cy="2677656"/>
          </a:xfrm>
          <a:prstGeom prst="rect">
            <a:avLst/>
          </a:prstGeom>
          <a:noFill/>
        </p:spPr>
        <p:txBody>
          <a:bodyPr wrap="square" rtlCol="0">
            <a:spAutoFit/>
          </a:bodyPr>
          <a:lstStyle/>
          <a:p>
            <a:r>
              <a:rPr lang="en-US" sz="1200" i="1" dirty="0"/>
              <a:t>-</a:t>
            </a:r>
            <a:r>
              <a:rPr lang="en-US" sz="1200" dirty="0"/>
              <a:t>Staffing: Onsite APPs partnering with MUSC tele-hospitalist physicians to provide coverage of </a:t>
            </a:r>
            <a:r>
              <a:rPr lang="en-US" sz="1200" u="sng" dirty="0"/>
              <a:t>all</a:t>
            </a:r>
            <a:r>
              <a:rPr lang="en-US" sz="1200" dirty="0"/>
              <a:t> admitted patients</a:t>
            </a:r>
          </a:p>
          <a:p>
            <a:r>
              <a:rPr lang="en-US" sz="1200" i="1" dirty="0"/>
              <a:t>      -In-person consults</a:t>
            </a:r>
            <a:r>
              <a:rPr lang="en-US" sz="1200" dirty="0"/>
              <a:t>: Surgery, cardiology orthopedic surgery</a:t>
            </a:r>
          </a:p>
          <a:p>
            <a:r>
              <a:rPr lang="en-US" sz="1200" dirty="0"/>
              <a:t>      -</a:t>
            </a:r>
            <a:r>
              <a:rPr lang="en-US" sz="1200" i="1" dirty="0"/>
              <a:t>Tele-consults</a:t>
            </a:r>
            <a:r>
              <a:rPr lang="en-US" sz="1200" dirty="0"/>
              <a:t>: Infectious Disease, Neurology, Critical Care</a:t>
            </a:r>
          </a:p>
          <a:p>
            <a:r>
              <a:rPr lang="en-US" sz="1200" dirty="0"/>
              <a:t>-Technology:</a:t>
            </a:r>
          </a:p>
          <a:p>
            <a:r>
              <a:rPr lang="en-US" sz="1200" dirty="0"/>
              <a:t>    -Videoconferencing Platform: Andor</a:t>
            </a:r>
          </a:p>
          <a:p>
            <a:r>
              <a:rPr lang="en-US" sz="1200" dirty="0"/>
              <a:t>    -Videoconferencing Vehicle: Telehealth cart</a:t>
            </a:r>
          </a:p>
          <a:p>
            <a:r>
              <a:rPr lang="en-US" sz="1200" dirty="0"/>
              <a:t>    -Electronic Health Record: Meditech</a:t>
            </a:r>
          </a:p>
          <a:p>
            <a:endParaRPr lang="en-US" sz="1200" dirty="0"/>
          </a:p>
          <a:p>
            <a:endParaRPr lang="en-US" sz="1200" dirty="0"/>
          </a:p>
          <a:p>
            <a:endParaRPr lang="en-US" sz="1200" dirty="0"/>
          </a:p>
        </p:txBody>
      </p:sp>
      <p:sp>
        <p:nvSpPr>
          <p:cNvPr id="8" name="TextBox 7">
            <a:extLst>
              <a:ext uri="{FF2B5EF4-FFF2-40B4-BE49-F238E27FC236}">
                <a16:creationId xmlns:a16="http://schemas.microsoft.com/office/drawing/2014/main" id="{743A6689-3114-4585-AF3F-E111B4681D1E}"/>
              </a:ext>
            </a:extLst>
          </p:cNvPr>
          <p:cNvSpPr txBox="1"/>
          <p:nvPr/>
        </p:nvSpPr>
        <p:spPr>
          <a:xfrm>
            <a:off x="9001610" y="1721893"/>
            <a:ext cx="3233307" cy="2677656"/>
          </a:xfrm>
          <a:prstGeom prst="rect">
            <a:avLst/>
          </a:prstGeom>
          <a:noFill/>
        </p:spPr>
        <p:txBody>
          <a:bodyPr wrap="square" rtlCol="0">
            <a:spAutoFit/>
          </a:bodyPr>
          <a:lstStyle/>
          <a:p>
            <a:r>
              <a:rPr lang="en-US" sz="1200" dirty="0"/>
              <a:t>-As ~300 rural hospitals in the US are facing immediate risk of closure due to high fixed costs and low inpatient volumes, our innovative tele-hospitalist partnership offers a promising approach to sustaining rural healthcare delivery </a:t>
            </a:r>
          </a:p>
          <a:p>
            <a:r>
              <a:rPr lang="en-US" sz="1200" dirty="0"/>
              <a:t>-Through this partnership, Hampton experienced an increase in total hospital events, decrease in inpatient transfers, and decrease in 30-day readmission rate </a:t>
            </a:r>
          </a:p>
          <a:p>
            <a:r>
              <a:rPr lang="en-US" sz="1200" dirty="0"/>
              <a:t>-Hampton is performing as well, and in some measures better than, the 7 comparison hospitals</a:t>
            </a:r>
          </a:p>
          <a:p>
            <a:endParaRPr lang="en-US" sz="1200" dirty="0"/>
          </a:p>
        </p:txBody>
      </p:sp>
      <p:sp>
        <p:nvSpPr>
          <p:cNvPr id="13" name="TextBox 12">
            <a:extLst>
              <a:ext uri="{FF2B5EF4-FFF2-40B4-BE49-F238E27FC236}">
                <a16:creationId xmlns:a16="http://schemas.microsoft.com/office/drawing/2014/main" id="{861E0187-840C-4EB3-8DAF-0A34D341CC3A}"/>
              </a:ext>
            </a:extLst>
          </p:cNvPr>
          <p:cNvSpPr txBox="1"/>
          <p:nvPr/>
        </p:nvSpPr>
        <p:spPr>
          <a:xfrm>
            <a:off x="9077826" y="4646577"/>
            <a:ext cx="3080876" cy="646331"/>
          </a:xfrm>
          <a:prstGeom prst="rect">
            <a:avLst/>
          </a:prstGeom>
          <a:noFill/>
        </p:spPr>
        <p:txBody>
          <a:bodyPr wrap="square" rtlCol="0">
            <a:spAutoFit/>
          </a:bodyPr>
          <a:lstStyle/>
          <a:p>
            <a:r>
              <a:rPr lang="en-US" sz="1200" dirty="0"/>
              <a:t>-Expansion of our tele-hospitalist program to three additional rural hospitals in South Carolina </a:t>
            </a:r>
          </a:p>
        </p:txBody>
      </p:sp>
      <p:pic>
        <p:nvPicPr>
          <p:cNvPr id="16" name="Picture 15">
            <a:extLst>
              <a:ext uri="{FF2B5EF4-FFF2-40B4-BE49-F238E27FC236}">
                <a16:creationId xmlns:a16="http://schemas.microsoft.com/office/drawing/2014/main" id="{026CA8D4-2231-1CF6-F33B-1FDCDA781991}"/>
              </a:ext>
            </a:extLst>
          </p:cNvPr>
          <p:cNvPicPr>
            <a:picLocks noChangeAspect="1"/>
          </p:cNvPicPr>
          <p:nvPr/>
        </p:nvPicPr>
        <p:blipFill>
          <a:blip r:embed="rId3"/>
          <a:stretch>
            <a:fillRect/>
          </a:stretch>
        </p:blipFill>
        <p:spPr>
          <a:xfrm>
            <a:off x="11344244" y="536127"/>
            <a:ext cx="762000" cy="762000"/>
          </a:xfrm>
          <a:prstGeom prst="rect">
            <a:avLst/>
          </a:prstGeom>
        </p:spPr>
      </p:pic>
      <p:pic>
        <p:nvPicPr>
          <p:cNvPr id="21" name="Picture 20">
            <a:extLst>
              <a:ext uri="{FF2B5EF4-FFF2-40B4-BE49-F238E27FC236}">
                <a16:creationId xmlns:a16="http://schemas.microsoft.com/office/drawing/2014/main" id="{AA48B080-63B3-FCCE-5673-B6C6138AC7C8}"/>
              </a:ext>
            </a:extLst>
          </p:cNvPr>
          <p:cNvPicPr>
            <a:picLocks noChangeAspect="1"/>
          </p:cNvPicPr>
          <p:nvPr/>
        </p:nvPicPr>
        <p:blipFill>
          <a:blip r:embed="rId4"/>
          <a:srcRect r="1876"/>
          <a:stretch>
            <a:fillRect/>
          </a:stretch>
        </p:blipFill>
        <p:spPr>
          <a:xfrm>
            <a:off x="3386161" y="3513252"/>
            <a:ext cx="2555936" cy="1671918"/>
          </a:xfrm>
          <a:prstGeom prst="rect">
            <a:avLst/>
          </a:prstGeom>
        </p:spPr>
      </p:pic>
      <p:pic>
        <p:nvPicPr>
          <p:cNvPr id="23" name="Picture 22">
            <a:extLst>
              <a:ext uri="{FF2B5EF4-FFF2-40B4-BE49-F238E27FC236}">
                <a16:creationId xmlns:a16="http://schemas.microsoft.com/office/drawing/2014/main" id="{D5DB3734-4A28-5E5F-D523-57F775E6B12F}"/>
              </a:ext>
            </a:extLst>
          </p:cNvPr>
          <p:cNvPicPr>
            <a:picLocks noChangeAspect="1"/>
          </p:cNvPicPr>
          <p:nvPr/>
        </p:nvPicPr>
        <p:blipFill>
          <a:blip r:embed="rId5"/>
          <a:stretch>
            <a:fillRect/>
          </a:stretch>
        </p:blipFill>
        <p:spPr>
          <a:xfrm>
            <a:off x="5939465" y="3562175"/>
            <a:ext cx="2893479" cy="1671917"/>
          </a:xfrm>
          <a:prstGeom prst="rect">
            <a:avLst/>
          </a:prstGeom>
        </p:spPr>
      </p:pic>
      <p:pic>
        <p:nvPicPr>
          <p:cNvPr id="25" name="Picture 24">
            <a:extLst>
              <a:ext uri="{FF2B5EF4-FFF2-40B4-BE49-F238E27FC236}">
                <a16:creationId xmlns:a16="http://schemas.microsoft.com/office/drawing/2014/main" id="{3CAF9D63-07AA-E160-A446-9CAEEC9AAC2A}"/>
              </a:ext>
            </a:extLst>
          </p:cNvPr>
          <p:cNvPicPr>
            <a:picLocks noChangeAspect="1"/>
          </p:cNvPicPr>
          <p:nvPr/>
        </p:nvPicPr>
        <p:blipFill>
          <a:blip r:embed="rId6"/>
          <a:stretch>
            <a:fillRect/>
          </a:stretch>
        </p:blipFill>
        <p:spPr>
          <a:xfrm>
            <a:off x="3268081" y="5283015"/>
            <a:ext cx="2808695" cy="1518509"/>
          </a:xfrm>
          <a:prstGeom prst="rect">
            <a:avLst/>
          </a:prstGeom>
        </p:spPr>
      </p:pic>
      <p:pic>
        <p:nvPicPr>
          <p:cNvPr id="27" name="Picture 26">
            <a:extLst>
              <a:ext uri="{FF2B5EF4-FFF2-40B4-BE49-F238E27FC236}">
                <a16:creationId xmlns:a16="http://schemas.microsoft.com/office/drawing/2014/main" id="{D02239A8-32EB-08DB-8FDF-50B84F6CEC3B}"/>
              </a:ext>
            </a:extLst>
          </p:cNvPr>
          <p:cNvPicPr>
            <a:picLocks noChangeAspect="1"/>
          </p:cNvPicPr>
          <p:nvPr/>
        </p:nvPicPr>
        <p:blipFill>
          <a:blip r:embed="rId7"/>
          <a:stretch>
            <a:fillRect/>
          </a:stretch>
        </p:blipFill>
        <p:spPr>
          <a:xfrm>
            <a:off x="6086388" y="5246124"/>
            <a:ext cx="2937609" cy="1632420"/>
          </a:xfrm>
          <a:prstGeom prst="rect">
            <a:avLst/>
          </a:prstGeom>
        </p:spPr>
      </p:pic>
      <p:sp>
        <p:nvSpPr>
          <p:cNvPr id="28" name="Rectangle 25">
            <a:extLst>
              <a:ext uri="{FF2B5EF4-FFF2-40B4-BE49-F238E27FC236}">
                <a16:creationId xmlns:a16="http://schemas.microsoft.com/office/drawing/2014/main" id="{161868C3-8507-59A4-6882-48F7704C3BAA}"/>
              </a:ext>
            </a:extLst>
          </p:cNvPr>
          <p:cNvSpPr>
            <a:spLocks noChangeArrowheads="1"/>
          </p:cNvSpPr>
          <p:nvPr/>
        </p:nvSpPr>
        <p:spPr bwMode="auto">
          <a:xfrm>
            <a:off x="3660913" y="1422991"/>
            <a:ext cx="4994521" cy="273679"/>
          </a:xfrm>
          <a:prstGeom prst="rect">
            <a:avLst/>
          </a:prstGeom>
          <a:solidFill>
            <a:srgbClr val="D8F0EF"/>
          </a:solidFill>
          <a:ln w="9525">
            <a:noFill/>
            <a:miter lim="800000"/>
            <a:headEnd/>
            <a:tailEnd/>
          </a:ln>
        </p:spPr>
        <p:txBody>
          <a:bodyPr wrap="none" anchor="ctr"/>
          <a:lstStyle>
            <a:lvl1pPr eaLnBrk="0" hangingPunct="0">
              <a:defRPr sz="2400">
                <a:solidFill>
                  <a:schemeClr val="tx1"/>
                </a:solidFill>
                <a:latin typeface="Arial" charset="0"/>
                <a:ea typeface="ヒラギノ角ゴ Pro W3" charset="-128"/>
              </a:defRPr>
            </a:lvl1pPr>
            <a:lvl2pPr marL="37931725" indent="-37474525" eaLnBrk="0" hangingPunct="0">
              <a:defRPr sz="2400">
                <a:solidFill>
                  <a:schemeClr val="tx1"/>
                </a:solidFill>
                <a:latin typeface="Arial" charset="0"/>
                <a:ea typeface="ヒラギノ角ゴ Pro W3" charset="-128"/>
              </a:defRPr>
            </a:lvl2pPr>
            <a:lvl3pPr eaLnBrk="0" hangingPunct="0">
              <a:defRPr sz="2400">
                <a:solidFill>
                  <a:schemeClr val="tx1"/>
                </a:solidFill>
                <a:latin typeface="Arial" charset="0"/>
                <a:ea typeface="ヒラギノ角ゴ Pro W3" charset="-128"/>
              </a:defRPr>
            </a:lvl3pPr>
            <a:lvl4pPr eaLnBrk="0" hangingPunct="0">
              <a:defRPr sz="2400">
                <a:solidFill>
                  <a:schemeClr val="tx1"/>
                </a:solidFill>
                <a:latin typeface="Arial" charset="0"/>
                <a:ea typeface="ヒラギノ角ゴ Pro W3" charset="-128"/>
              </a:defRPr>
            </a:lvl4pPr>
            <a:lvl5pPr eaLnBrk="0" hangingPunct="0">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pPr algn="ctr"/>
            <a:r>
              <a:rPr lang="en-US" altLang="en-US" sz="1600" b="1" dirty="0"/>
              <a:t>Methods</a:t>
            </a:r>
            <a:endParaRPr lang="en-US" altLang="en-US" sz="1600" dirty="0"/>
          </a:p>
        </p:txBody>
      </p:sp>
      <p:sp>
        <p:nvSpPr>
          <p:cNvPr id="29" name="TextBox 28">
            <a:extLst>
              <a:ext uri="{FF2B5EF4-FFF2-40B4-BE49-F238E27FC236}">
                <a16:creationId xmlns:a16="http://schemas.microsoft.com/office/drawing/2014/main" id="{009C2621-79AE-346B-1A11-F92D4F4E8AC1}"/>
              </a:ext>
            </a:extLst>
          </p:cNvPr>
          <p:cNvSpPr txBox="1"/>
          <p:nvPr/>
        </p:nvSpPr>
        <p:spPr>
          <a:xfrm>
            <a:off x="3705203" y="1745593"/>
            <a:ext cx="5195767" cy="1538883"/>
          </a:xfrm>
          <a:prstGeom prst="rect">
            <a:avLst/>
          </a:prstGeom>
          <a:noFill/>
        </p:spPr>
        <p:txBody>
          <a:bodyPr wrap="square" rtlCol="0">
            <a:spAutoFit/>
          </a:bodyPr>
          <a:lstStyle/>
          <a:p>
            <a:r>
              <a:rPr lang="en-US" sz="1200" i="1" dirty="0"/>
              <a:t>-Study Type</a:t>
            </a:r>
            <a:r>
              <a:rPr lang="en-US" sz="1200" dirty="0"/>
              <a:t>: case-control design from 2019-2022</a:t>
            </a:r>
          </a:p>
          <a:p>
            <a:r>
              <a:rPr lang="en-US" sz="1200" i="1" dirty="0"/>
              <a:t>     -</a:t>
            </a:r>
            <a:r>
              <a:rPr lang="en-US" sz="1000" i="1" dirty="0"/>
              <a:t>Case</a:t>
            </a:r>
            <a:r>
              <a:rPr lang="en-US" sz="1000" dirty="0"/>
              <a:t>: HRMC (telemedicine services)</a:t>
            </a:r>
          </a:p>
          <a:p>
            <a:r>
              <a:rPr lang="en-US" sz="1000" dirty="0"/>
              <a:t>      -</a:t>
            </a:r>
            <a:r>
              <a:rPr lang="en-US" sz="1000" i="1" dirty="0"/>
              <a:t>Control</a:t>
            </a:r>
            <a:r>
              <a:rPr lang="en-US" sz="1000" dirty="0"/>
              <a:t>: 7 comparison hospitals in SC</a:t>
            </a:r>
          </a:p>
          <a:p>
            <a:r>
              <a:rPr lang="en-US" sz="1200" i="1" dirty="0"/>
              <a:t>-Data Source: SC All-payor Hospital Discharge Dataset</a:t>
            </a:r>
          </a:p>
          <a:p>
            <a:r>
              <a:rPr lang="en-US" sz="1200" i="1" dirty="0"/>
              <a:t>-Outcome Measures</a:t>
            </a:r>
            <a:r>
              <a:rPr lang="en-US" sz="1200" dirty="0"/>
              <a:t>: Emergency Department visits, hospital events (inpatient admissions, observations, outpatient surgery admissions), inpatient hospital transfers, 30-day hospital readmissions</a:t>
            </a:r>
          </a:p>
          <a:p>
            <a:r>
              <a:rPr lang="en-US" sz="1200" dirty="0"/>
              <a:t>   </a:t>
            </a:r>
          </a:p>
        </p:txBody>
      </p:sp>
      <p:sp>
        <p:nvSpPr>
          <p:cNvPr id="31" name="TextBox 30">
            <a:extLst>
              <a:ext uri="{FF2B5EF4-FFF2-40B4-BE49-F238E27FC236}">
                <a16:creationId xmlns:a16="http://schemas.microsoft.com/office/drawing/2014/main" id="{37CA7854-D4C4-B646-E3CF-B9270A131541}"/>
              </a:ext>
            </a:extLst>
          </p:cNvPr>
          <p:cNvSpPr txBox="1"/>
          <p:nvPr/>
        </p:nvSpPr>
        <p:spPr>
          <a:xfrm>
            <a:off x="74398" y="5876627"/>
            <a:ext cx="3153756" cy="1015663"/>
          </a:xfrm>
          <a:prstGeom prst="rect">
            <a:avLst/>
          </a:prstGeom>
          <a:noFill/>
        </p:spPr>
        <p:txBody>
          <a:bodyPr wrap="square">
            <a:spAutoFit/>
          </a:bodyPr>
          <a:lstStyle/>
          <a:p>
            <a:r>
              <a:rPr lang="en-US" sz="1200" dirty="0">
                <a:latin typeface="Arial" panose="020B0604020202020204" pitchFamily="34" charset="0"/>
              </a:rPr>
              <a:t>-Evaluate Hampton’s performance measures since implementation of a tele-hospitalist program versus a comparison group of 7 similar-sized rural hospitals in SC</a:t>
            </a:r>
            <a:endParaRPr lang="en-US" sz="1200" dirty="0"/>
          </a:p>
        </p:txBody>
      </p:sp>
      <p:sp>
        <p:nvSpPr>
          <p:cNvPr id="32" name="Rectangle 25">
            <a:extLst>
              <a:ext uri="{FF2B5EF4-FFF2-40B4-BE49-F238E27FC236}">
                <a16:creationId xmlns:a16="http://schemas.microsoft.com/office/drawing/2014/main" id="{6327FB9B-4EE0-4269-C601-9CEBA21188CF}"/>
              </a:ext>
            </a:extLst>
          </p:cNvPr>
          <p:cNvSpPr>
            <a:spLocks noChangeArrowheads="1"/>
          </p:cNvSpPr>
          <p:nvPr/>
        </p:nvSpPr>
        <p:spPr bwMode="auto">
          <a:xfrm>
            <a:off x="81077" y="5669810"/>
            <a:ext cx="3054491" cy="280767"/>
          </a:xfrm>
          <a:prstGeom prst="rect">
            <a:avLst/>
          </a:prstGeom>
          <a:solidFill>
            <a:srgbClr val="D8F0EF"/>
          </a:solidFill>
          <a:ln w="9525">
            <a:noFill/>
            <a:miter lim="800000"/>
            <a:headEnd/>
            <a:tailEnd/>
          </a:ln>
        </p:spPr>
        <p:txBody>
          <a:bodyPr wrap="none" anchor="ctr"/>
          <a:lstStyle>
            <a:lvl1pPr eaLnBrk="0" hangingPunct="0">
              <a:defRPr sz="2400">
                <a:solidFill>
                  <a:schemeClr val="tx1"/>
                </a:solidFill>
                <a:latin typeface="Arial" charset="0"/>
                <a:ea typeface="ヒラギノ角ゴ Pro W3" charset="-128"/>
              </a:defRPr>
            </a:lvl1pPr>
            <a:lvl2pPr marL="37931725" indent="-37474525" eaLnBrk="0" hangingPunct="0">
              <a:defRPr sz="2400">
                <a:solidFill>
                  <a:schemeClr val="tx1"/>
                </a:solidFill>
                <a:latin typeface="Arial" charset="0"/>
                <a:ea typeface="ヒラギノ角ゴ Pro W3" charset="-128"/>
              </a:defRPr>
            </a:lvl2pPr>
            <a:lvl3pPr eaLnBrk="0" hangingPunct="0">
              <a:defRPr sz="2400">
                <a:solidFill>
                  <a:schemeClr val="tx1"/>
                </a:solidFill>
                <a:latin typeface="Arial" charset="0"/>
                <a:ea typeface="ヒラギノ角ゴ Pro W3" charset="-128"/>
              </a:defRPr>
            </a:lvl3pPr>
            <a:lvl4pPr eaLnBrk="0" hangingPunct="0">
              <a:defRPr sz="2400">
                <a:solidFill>
                  <a:schemeClr val="tx1"/>
                </a:solidFill>
                <a:latin typeface="Arial" charset="0"/>
                <a:ea typeface="ヒラギノ角ゴ Pro W3" charset="-128"/>
              </a:defRPr>
            </a:lvl4pPr>
            <a:lvl5pPr eaLnBrk="0" hangingPunct="0">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pPr algn="ctr"/>
            <a:r>
              <a:rPr lang="en-US" altLang="en-US" sz="1600" b="1" dirty="0"/>
              <a:t>Study Objective</a:t>
            </a:r>
            <a:endParaRPr lang="en-US" altLang="en-US" sz="1600" dirty="0"/>
          </a:p>
        </p:txBody>
      </p:sp>
      <p:sp>
        <p:nvSpPr>
          <p:cNvPr id="33" name="Rectangle 25">
            <a:extLst>
              <a:ext uri="{FF2B5EF4-FFF2-40B4-BE49-F238E27FC236}">
                <a16:creationId xmlns:a16="http://schemas.microsoft.com/office/drawing/2014/main" id="{57625093-62C0-0B39-D1F8-10E7C3BB1C30}"/>
              </a:ext>
            </a:extLst>
          </p:cNvPr>
          <p:cNvSpPr>
            <a:spLocks noChangeArrowheads="1"/>
          </p:cNvSpPr>
          <p:nvPr/>
        </p:nvSpPr>
        <p:spPr bwMode="auto">
          <a:xfrm>
            <a:off x="9028016" y="5416745"/>
            <a:ext cx="3078228" cy="328198"/>
          </a:xfrm>
          <a:prstGeom prst="rect">
            <a:avLst/>
          </a:prstGeom>
          <a:solidFill>
            <a:srgbClr val="D8F0EF"/>
          </a:solidFill>
          <a:ln w="9525">
            <a:noFill/>
            <a:miter lim="800000"/>
            <a:headEnd/>
            <a:tailEnd/>
          </a:ln>
        </p:spPr>
        <p:txBody>
          <a:bodyPr wrap="none" anchor="ctr"/>
          <a:lstStyle>
            <a:lvl1pPr eaLnBrk="0" hangingPunct="0">
              <a:defRPr sz="2400">
                <a:solidFill>
                  <a:schemeClr val="tx1"/>
                </a:solidFill>
                <a:latin typeface="Arial" charset="0"/>
                <a:ea typeface="ヒラギノ角ゴ Pro W3" charset="-128"/>
              </a:defRPr>
            </a:lvl1pPr>
            <a:lvl2pPr marL="37931725" indent="-37474525" eaLnBrk="0" hangingPunct="0">
              <a:defRPr sz="2400">
                <a:solidFill>
                  <a:schemeClr val="tx1"/>
                </a:solidFill>
                <a:latin typeface="Arial" charset="0"/>
                <a:ea typeface="ヒラギノ角ゴ Pro W3" charset="-128"/>
              </a:defRPr>
            </a:lvl2pPr>
            <a:lvl3pPr eaLnBrk="0" hangingPunct="0">
              <a:defRPr sz="2400">
                <a:solidFill>
                  <a:schemeClr val="tx1"/>
                </a:solidFill>
                <a:latin typeface="Arial" charset="0"/>
                <a:ea typeface="ヒラギノ角ゴ Pro W3" charset="-128"/>
              </a:defRPr>
            </a:lvl3pPr>
            <a:lvl4pPr eaLnBrk="0" hangingPunct="0">
              <a:defRPr sz="2400">
                <a:solidFill>
                  <a:schemeClr val="tx1"/>
                </a:solidFill>
                <a:latin typeface="Arial" charset="0"/>
                <a:ea typeface="ヒラギノ角ゴ Pro W3" charset="-128"/>
              </a:defRPr>
            </a:lvl4pPr>
            <a:lvl5pPr eaLnBrk="0" hangingPunct="0">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pPr algn="ctr"/>
            <a:r>
              <a:rPr lang="en-US" altLang="en-US" sz="1600" b="1" dirty="0"/>
              <a:t>Funding Acknowledgement</a:t>
            </a:r>
            <a:endParaRPr lang="en-US" altLang="en-US" sz="1600" dirty="0"/>
          </a:p>
        </p:txBody>
      </p:sp>
      <p:sp>
        <p:nvSpPr>
          <p:cNvPr id="35" name="TextBox 34">
            <a:extLst>
              <a:ext uri="{FF2B5EF4-FFF2-40B4-BE49-F238E27FC236}">
                <a16:creationId xmlns:a16="http://schemas.microsoft.com/office/drawing/2014/main" id="{DABBE423-CAAE-8AA5-13C6-64F7A6C14AEE}"/>
              </a:ext>
            </a:extLst>
          </p:cNvPr>
          <p:cNvSpPr txBox="1"/>
          <p:nvPr/>
        </p:nvSpPr>
        <p:spPr>
          <a:xfrm>
            <a:off x="9028016" y="5810194"/>
            <a:ext cx="3150199" cy="954107"/>
          </a:xfrm>
          <a:prstGeom prst="rect">
            <a:avLst/>
          </a:prstGeom>
          <a:noFill/>
        </p:spPr>
        <p:txBody>
          <a:bodyPr wrap="square" rtlCol="0">
            <a:spAutoFit/>
          </a:bodyPr>
          <a:lstStyle/>
          <a:p>
            <a:r>
              <a:rPr lang="en-US" sz="800" dirty="0"/>
              <a:t>This project is supported by the Health Resources and Services Administration (HRSA) of the U.S. Department of Health and Human Services (HHS) as part of the National Telehealth Center of Excellence Award (U66RH31458) totaling $4,250,000 with 100 percent funded by HRSA/HHS. The contents are those of the author(s) and do not necessarily represent the official views of, nor an endorsement, by HRSA/HHS, or the U.S. Government.</a:t>
            </a:r>
          </a:p>
        </p:txBody>
      </p:sp>
    </p:spTree>
    <p:extLst>
      <p:ext uri="{BB962C8B-B14F-4D97-AF65-F5344CB8AC3E}">
        <p14:creationId xmlns:p14="http://schemas.microsoft.com/office/powerpoint/2010/main" val="582500456"/>
      </p:ext>
    </p:extLst>
  </p:cSld>
  <p:clrMapOvr>
    <a:masterClrMapping/>
  </p:clrMapOvr>
</p:sld>
</file>

<file path=ppt/theme/theme1.xml><?xml version="1.0" encoding="utf-8"?>
<a:theme xmlns:a="http://schemas.openxmlformats.org/drawingml/2006/main" name="Office Theme">
  <a:themeElements>
    <a:clrScheme name="MUSCHealth_digital">
      <a:dk1>
        <a:srgbClr val="005288"/>
      </a:dk1>
      <a:lt1>
        <a:sysClr val="window" lastClr="FFFFFF"/>
      </a:lt1>
      <a:dk2>
        <a:srgbClr val="41748D"/>
      </a:dk2>
      <a:lt2>
        <a:srgbClr val="67C9D0"/>
      </a:lt2>
      <a:accent1>
        <a:srgbClr val="7A99AC"/>
      </a:accent1>
      <a:accent2>
        <a:srgbClr val="BBDDE6"/>
      </a:accent2>
      <a:accent3>
        <a:srgbClr val="D57800"/>
      </a:accent3>
      <a:accent4>
        <a:srgbClr val="C1BB6B"/>
      </a:accent4>
      <a:accent5>
        <a:srgbClr val="8AB43D"/>
      </a:accent5>
      <a:accent6>
        <a:srgbClr val="14726C"/>
      </a:accent6>
      <a:hlink>
        <a:srgbClr val="49948E"/>
      </a:hlink>
      <a:folHlink>
        <a:srgbClr val="000000"/>
      </a:folHlink>
    </a:clrScheme>
    <a:fontScheme name="MUSC_Health_web_safe_fonts">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1" id="{4607BF22-1B2C-6347-9F61-E50B08EEE0DC}" vid="{741548CF-2E91-554B-93C4-0D0EB708BFC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dlc_DocId xmlns="043b9f9a-9ced-46f8-b863-fcb14f0de619">J2H53RPTRU6H-775510911-188</_dlc_DocId>
    <_dlc_DocIdUrl xmlns="043b9f9a-9ced-46f8-b863-fcb14f0de619">
      <Url>https://nih.sharepoint.com/sites/HRSA-OA-OAT/Teams/_layouts/15/DocIdRedir.aspx?ID=J2H53RPTRU6H-775510911-188</Url>
      <Description>J2H53RPTRU6H-775510911-188</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CD00B6FEBBA3A448AAA6B6A214B0028" ma:contentTypeVersion="6" ma:contentTypeDescription="Create a new document." ma:contentTypeScope="" ma:versionID="280136b349712f731f17d658eb0b484e">
  <xsd:schema xmlns:xsd="http://www.w3.org/2001/XMLSchema" xmlns:xs="http://www.w3.org/2001/XMLSchema" xmlns:p="http://schemas.microsoft.com/office/2006/metadata/properties" xmlns:ns2="043b9f9a-9ced-46f8-b863-fcb14f0de619" xmlns:ns3="df156a73-8914-4cb1-841d-c6b053d88ede" targetNamespace="http://schemas.microsoft.com/office/2006/metadata/properties" ma:root="true" ma:fieldsID="cabfcf7f4c33b3a9406301c66592cca9" ns2:_="" ns3:_="">
    <xsd:import namespace="043b9f9a-9ced-46f8-b863-fcb14f0de619"/>
    <xsd:import namespace="df156a73-8914-4cb1-841d-c6b053d88ede"/>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3b9f9a-9ced-46f8-b863-fcb14f0de619" elementFormDefault="qualified">
    <xsd:import namespace="http://schemas.microsoft.com/office/2006/documentManagement/types"/>
    <xsd:import namespace="http://schemas.microsoft.com/office/infopath/2007/PartnerControls"/>
    <xsd:element name="_dlc_DocId" ma:index="4" nillable="true" ma:displayName="Document ID Value" ma:description="The value of the document ID assigned to this item." ma:indexed="true" ma:internalName="_dlc_DocId" ma:readOnly="true">
      <xsd:simpleType>
        <xsd:restriction base="dms:Text"/>
      </xsd:simpleType>
    </xsd:element>
    <xsd:element name="_dlc_DocIdUrl" ma:index="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6"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df156a73-8914-4cb1-841d-c6b053d88ede"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E6B4E1F0-DDB1-4659-B91A-19F8007B440B}">
  <ds:schemaRefs>
    <ds:schemaRef ds:uri="http://schemas.microsoft.com/sharepoint/v3/contenttype/forms"/>
  </ds:schemaRefs>
</ds:datastoreItem>
</file>

<file path=customXml/itemProps2.xml><?xml version="1.0" encoding="utf-8"?>
<ds:datastoreItem xmlns:ds="http://schemas.openxmlformats.org/officeDocument/2006/customXml" ds:itemID="{90246F99-899E-40A7-9770-44CFEE349B99}">
  <ds:schemaRefs>
    <ds:schemaRef ds:uri="http://schemas.microsoft.com/office/2006/metadata/properties"/>
    <ds:schemaRef ds:uri="http://schemas.microsoft.com/office/infopath/2007/PartnerControls"/>
    <ds:schemaRef ds:uri="043b9f9a-9ced-46f8-b863-fcb14f0de619"/>
  </ds:schemaRefs>
</ds:datastoreItem>
</file>

<file path=customXml/itemProps3.xml><?xml version="1.0" encoding="utf-8"?>
<ds:datastoreItem xmlns:ds="http://schemas.openxmlformats.org/officeDocument/2006/customXml" ds:itemID="{5C83A915-0324-4E7C-B195-70CBA4B27B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3b9f9a-9ced-46f8-b863-fcb14f0de619"/>
    <ds:schemaRef ds:uri="df156a73-8914-4cb1-841d-c6b053d88ed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95C57E14-957E-4DD3-801D-5DCE584F7CE6}">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MUSC_Enterprise (4)</Template>
  <TotalTime>1840</TotalTime>
  <Words>447</Words>
  <Application>Microsoft Macintosh PowerPoint</Application>
  <PresentationFormat>Widescreen</PresentationFormat>
  <Paragraphs>33</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Arial Black</vt:lpstr>
      <vt:lpstr>Verdana</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Kalivas, Benjamin Chapman</dc:creator>
  <cp:lastModifiedBy>Harvey, Jillian</cp:lastModifiedBy>
  <cp:revision>32</cp:revision>
  <dcterms:created xsi:type="dcterms:W3CDTF">2023-02-27T16:20:57Z</dcterms:created>
  <dcterms:modified xsi:type="dcterms:W3CDTF">2026-05-08T20:15:11Z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0x010100BCD00B6FEBBA3A448AAA6B6A214B0028</vt:lpwstr>
  </property>
  <property fmtid="{D5CDD505-2E9C-101B-9397-08002B2CF9AE}" pid="4" name="_dlc_DocIdItemGuid">
    <vt:lpwstr>c3b5c7ba-3778-4534-987c-b0833b6364ec</vt:lpwstr>
  </property>
  <property fmtid="{D5CDD505-2E9C-101B-9397-08002B2CF9AE}" pid="5" name="_AdHocReviewCycleID">
    <vt:i4>-33089607</vt:i4>
  </property>
  <property fmtid="{D5CDD505-2E9C-101B-9397-08002B2CF9AE}" pid="6" name="_EmailSubject">
    <vt:lpwstr>Hampton poster for HRSA review</vt:lpwstr>
  </property>
  <property fmtid="{D5CDD505-2E9C-101B-9397-08002B2CF9AE}" pid="7" name="_AuthorEmail">
    <vt:lpwstr>dorio@musc.edu</vt:lpwstr>
  </property>
  <property fmtid="{D5CDD505-2E9C-101B-9397-08002B2CF9AE}" pid="8" name="_AuthorEmailDisplayName">
    <vt:lpwstr>D'orio, Samantha</vt:lpwstr>
  </property>
</Properties>
</file>