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
  </p:notesMasterIdLst>
  <p:sldIdLst>
    <p:sldId id="274" r:id="rId2"/>
  </p:sldIdLst>
  <p:sldSz cx="493776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B476894-E7DA-C7B9-27F9-FBFC1728543E}" name="HRSA/OAT" initials="TT" userId="HRSA/OAT" providerId="Non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9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869"/>
    <p:restoredTop sz="94658"/>
  </p:normalViewPr>
  <p:slideViewPr>
    <p:cSldViewPr snapToGrid="0">
      <p:cViewPr>
        <p:scale>
          <a:sx n="29" d="100"/>
          <a:sy n="29" d="100"/>
        </p:scale>
        <p:origin x="144" y="-3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8/10/relationships/authors" Target="authors.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C993044-3592-AE45-BFA2-F8D541B6C01E}" type="datetimeFigureOut">
              <a:rPr lang="en-US" smtClean="0"/>
              <a:t>4/17/26</a:t>
            </a:fld>
            <a:endParaRPr lang="en-US"/>
          </a:p>
        </p:txBody>
      </p:sp>
      <p:sp>
        <p:nvSpPr>
          <p:cNvPr id="4" name="Slide Image Placeholder 3"/>
          <p:cNvSpPr>
            <a:spLocks noGrp="1" noRot="1" noChangeAspect="1"/>
          </p:cNvSpPr>
          <p:nvPr>
            <p:ph type="sldImg" idx="2"/>
          </p:nvPr>
        </p:nvSpPr>
        <p:spPr>
          <a:xfrm>
            <a:off x="1114425" y="1143000"/>
            <a:ext cx="462915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A54CD1-0243-F447-9B83-94D03ACBB930}" type="slidenum">
              <a:rPr lang="en-US" smtClean="0"/>
              <a:t>‹#›</a:t>
            </a:fld>
            <a:endParaRPr lang="en-US"/>
          </a:p>
        </p:txBody>
      </p:sp>
    </p:spTree>
    <p:extLst>
      <p:ext uri="{BB962C8B-B14F-4D97-AF65-F5344CB8AC3E}">
        <p14:creationId xmlns:p14="http://schemas.microsoft.com/office/powerpoint/2010/main" val="3489172150"/>
      </p:ext>
    </p:extLst>
  </p:cSld>
  <p:clrMap bg1="lt1" tx1="dk1" bg2="lt2" tx2="dk2" accent1="accent1" accent2="accent2" accent3="accent3" accent4="accent4" accent5="accent5" accent6="accent6" hlink="hlink" folHlink="folHlink"/>
  <p:notesStyle>
    <a:lvl1pPr marL="0" algn="l" defTabSz="3950208" rtl="0" eaLnBrk="1" latinLnBrk="0" hangingPunct="1">
      <a:defRPr sz="5184" kern="1200">
        <a:solidFill>
          <a:schemeClr val="tx1"/>
        </a:solidFill>
        <a:latin typeface="+mn-lt"/>
        <a:ea typeface="+mn-ea"/>
        <a:cs typeface="+mn-cs"/>
      </a:defRPr>
    </a:lvl1pPr>
    <a:lvl2pPr marL="1975104" algn="l" defTabSz="3950208" rtl="0" eaLnBrk="1" latinLnBrk="0" hangingPunct="1">
      <a:defRPr sz="5184" kern="1200">
        <a:solidFill>
          <a:schemeClr val="tx1"/>
        </a:solidFill>
        <a:latin typeface="+mn-lt"/>
        <a:ea typeface="+mn-ea"/>
        <a:cs typeface="+mn-cs"/>
      </a:defRPr>
    </a:lvl2pPr>
    <a:lvl3pPr marL="3950208" algn="l" defTabSz="3950208" rtl="0" eaLnBrk="1" latinLnBrk="0" hangingPunct="1">
      <a:defRPr sz="5184" kern="1200">
        <a:solidFill>
          <a:schemeClr val="tx1"/>
        </a:solidFill>
        <a:latin typeface="+mn-lt"/>
        <a:ea typeface="+mn-ea"/>
        <a:cs typeface="+mn-cs"/>
      </a:defRPr>
    </a:lvl3pPr>
    <a:lvl4pPr marL="5925312" algn="l" defTabSz="3950208" rtl="0" eaLnBrk="1" latinLnBrk="0" hangingPunct="1">
      <a:defRPr sz="5184" kern="1200">
        <a:solidFill>
          <a:schemeClr val="tx1"/>
        </a:solidFill>
        <a:latin typeface="+mn-lt"/>
        <a:ea typeface="+mn-ea"/>
        <a:cs typeface="+mn-cs"/>
      </a:defRPr>
    </a:lvl4pPr>
    <a:lvl5pPr marL="7900416" algn="l" defTabSz="3950208" rtl="0" eaLnBrk="1" latinLnBrk="0" hangingPunct="1">
      <a:defRPr sz="5184" kern="1200">
        <a:solidFill>
          <a:schemeClr val="tx1"/>
        </a:solidFill>
        <a:latin typeface="+mn-lt"/>
        <a:ea typeface="+mn-ea"/>
        <a:cs typeface="+mn-cs"/>
      </a:defRPr>
    </a:lvl5pPr>
    <a:lvl6pPr marL="9875520" algn="l" defTabSz="3950208" rtl="0" eaLnBrk="1" latinLnBrk="0" hangingPunct="1">
      <a:defRPr sz="5184" kern="1200">
        <a:solidFill>
          <a:schemeClr val="tx1"/>
        </a:solidFill>
        <a:latin typeface="+mn-lt"/>
        <a:ea typeface="+mn-ea"/>
        <a:cs typeface="+mn-cs"/>
      </a:defRPr>
    </a:lvl6pPr>
    <a:lvl7pPr marL="11850624" algn="l" defTabSz="3950208" rtl="0" eaLnBrk="1" latinLnBrk="0" hangingPunct="1">
      <a:defRPr sz="5184" kern="1200">
        <a:solidFill>
          <a:schemeClr val="tx1"/>
        </a:solidFill>
        <a:latin typeface="+mn-lt"/>
        <a:ea typeface="+mn-ea"/>
        <a:cs typeface="+mn-cs"/>
      </a:defRPr>
    </a:lvl7pPr>
    <a:lvl8pPr marL="13825728" algn="l" defTabSz="3950208" rtl="0" eaLnBrk="1" latinLnBrk="0" hangingPunct="1">
      <a:defRPr sz="5184" kern="1200">
        <a:solidFill>
          <a:schemeClr val="tx1"/>
        </a:solidFill>
        <a:latin typeface="+mn-lt"/>
        <a:ea typeface="+mn-ea"/>
        <a:cs typeface="+mn-cs"/>
      </a:defRPr>
    </a:lvl8pPr>
    <a:lvl9pPr marL="15800832" algn="l" defTabSz="3950208" rtl="0" eaLnBrk="1" latinLnBrk="0" hangingPunct="1">
      <a:defRPr sz="5184"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14425" y="1143000"/>
            <a:ext cx="4629150" cy="3086100"/>
          </a:xfrm>
        </p:spPr>
      </p:sp>
      <p:sp>
        <p:nvSpPr>
          <p:cNvPr id="3" name="Notes Placeholder 2"/>
          <p:cNvSpPr>
            <a:spLocks noGrp="1"/>
          </p:cNvSpPr>
          <p:nvPr>
            <p:ph type="body" idx="1"/>
          </p:nvPr>
        </p:nvSpPr>
        <p:spPr/>
        <p:txBody>
          <a:bodyPr/>
          <a:lstStyle/>
          <a:p>
            <a:r>
              <a:rPr lang="en-US" dirty="0"/>
              <a:t>Notes:</a:t>
            </a:r>
          </a:p>
          <a:p>
            <a:pPr marL="171450" indent="-171450">
              <a:buFont typeface="Arial" panose="020B0604020202020204" pitchFamily="34" charset="0"/>
              <a:buChar char="•"/>
            </a:pPr>
            <a:r>
              <a:rPr lang="en-US" dirty="0"/>
              <a:t>In </a:t>
            </a:r>
            <a:r>
              <a:rPr lang="en-US" dirty="0" err="1"/>
              <a:t>Powerpoint</a:t>
            </a:r>
            <a:r>
              <a:rPr lang="en-US" dirty="0"/>
              <a:t>, click View &gt; Guides</a:t>
            </a:r>
          </a:p>
          <a:p>
            <a:pPr marL="171450" indent="-171450">
              <a:buFont typeface="Arial" panose="020B0604020202020204" pitchFamily="34" charset="0"/>
              <a:buChar char="•"/>
            </a:pPr>
            <a:r>
              <a:rPr lang="en-US" dirty="0"/>
              <a:t>Keep text within gutter guides.</a:t>
            </a:r>
          </a:p>
          <a:p>
            <a:pPr marL="171450" indent="-171450">
              <a:buFont typeface="Arial" panose="020B0604020202020204" pitchFamily="34" charset="0"/>
              <a:buChar char="•"/>
            </a:pPr>
            <a:r>
              <a:rPr lang="en-US" dirty="0"/>
              <a:t>Author list: Don’t split names onto two lines (e.g., “Jimmy [break] Smith”). If that happens, use a new line, unless you need the space. </a:t>
            </a:r>
            <a:r>
              <a:rPr lang="en-US" b="1" dirty="0"/>
              <a:t>Bold the first names of anybody who’s presenting</a:t>
            </a:r>
            <a:r>
              <a:rPr lang="en-US" dirty="0"/>
              <a:t> in person.</a:t>
            </a:r>
          </a:p>
          <a:p>
            <a:pPr marL="171450" indent="-171450">
              <a:buFont typeface="Arial" panose="020B0604020202020204" pitchFamily="34" charset="0"/>
              <a:buChar char="•"/>
            </a:pPr>
            <a:r>
              <a:rPr lang="en-US" dirty="0"/>
              <a:t>Intro/methods/result: </a:t>
            </a:r>
            <a:r>
              <a:rPr lang="en-US" b="1" dirty="0"/>
              <a:t>Do not drop below font size 28</a:t>
            </a:r>
            <a:r>
              <a:rPr lang="en-US" dirty="0"/>
              <a:t>, but if you have extra space, jack up the font size until the space is full.</a:t>
            </a:r>
          </a:p>
          <a:p>
            <a:pPr marL="171450" indent="-171450">
              <a:buFont typeface="Arial" panose="020B0604020202020204" pitchFamily="34" charset="0"/>
              <a:buChar char="•"/>
            </a:pPr>
            <a:r>
              <a:rPr lang="en-US" dirty="0"/>
              <a:t>Do not use color in the sidebars except in graphs/figures. It’ll pull attention from the center and slow interpretation for passersby.</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26C2670-3342-473C-969D-FDFF399F205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665167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703320" y="5387342"/>
            <a:ext cx="4197096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6172200" y="17289782"/>
            <a:ext cx="370332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E21CF23-FF9F-8846-961B-57A007640935}" type="datetimeFigureOut">
              <a:rPr lang="en-US" smtClean="0"/>
              <a:t>4/17/26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2E9D0C-8835-4E4C-A0A7-76806B116BC9}" type="slidenum">
              <a:rPr lang="en-US" smtClean="0"/>
              <a:t>‹#›</a:t>
            </a:fld>
            <a:endParaRPr lang="en-US"/>
          </a:p>
        </p:txBody>
      </p:sp>
    </p:spTree>
    <p:extLst>
      <p:ext uri="{BB962C8B-B14F-4D97-AF65-F5344CB8AC3E}">
        <p14:creationId xmlns:p14="http://schemas.microsoft.com/office/powerpoint/2010/main" val="9503883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E21CF23-FF9F-8846-961B-57A007640935}" type="datetimeFigureOut">
              <a:rPr lang="en-US" smtClean="0"/>
              <a:t>4/17/26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2E9D0C-8835-4E4C-A0A7-76806B116BC9}" type="slidenum">
              <a:rPr lang="en-US" smtClean="0"/>
              <a:t>‹#›</a:t>
            </a:fld>
            <a:endParaRPr lang="en-US"/>
          </a:p>
        </p:txBody>
      </p:sp>
    </p:spTree>
    <p:extLst>
      <p:ext uri="{BB962C8B-B14F-4D97-AF65-F5344CB8AC3E}">
        <p14:creationId xmlns:p14="http://schemas.microsoft.com/office/powerpoint/2010/main" val="14110833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368995" y="8206749"/>
            <a:ext cx="4258818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3368995" y="22029429"/>
            <a:ext cx="42588180" cy="7200898"/>
          </a:xfrm>
        </p:spPr>
        <p:txBody>
          <a:bodyPr/>
          <a:lstStyle>
            <a:lvl1pPr marL="0" indent="0">
              <a:buNone/>
              <a:defRPr sz="11520">
                <a:solidFill>
                  <a:schemeClr val="tx1">
                    <a:tint val="82000"/>
                  </a:schemeClr>
                </a:solidFill>
              </a:defRPr>
            </a:lvl1pPr>
            <a:lvl2pPr marL="2194560" indent="0">
              <a:buNone/>
              <a:defRPr sz="9600">
                <a:solidFill>
                  <a:schemeClr val="tx1">
                    <a:tint val="82000"/>
                  </a:schemeClr>
                </a:solidFill>
              </a:defRPr>
            </a:lvl2pPr>
            <a:lvl3pPr marL="4389120" indent="0">
              <a:buNone/>
              <a:defRPr sz="8640">
                <a:solidFill>
                  <a:schemeClr val="tx1">
                    <a:tint val="82000"/>
                  </a:schemeClr>
                </a:solidFill>
              </a:defRPr>
            </a:lvl3pPr>
            <a:lvl4pPr marL="6583680" indent="0">
              <a:buNone/>
              <a:defRPr sz="7680">
                <a:solidFill>
                  <a:schemeClr val="tx1">
                    <a:tint val="82000"/>
                  </a:schemeClr>
                </a:solidFill>
              </a:defRPr>
            </a:lvl4pPr>
            <a:lvl5pPr marL="8778240" indent="0">
              <a:buNone/>
              <a:defRPr sz="7680">
                <a:solidFill>
                  <a:schemeClr val="tx1">
                    <a:tint val="82000"/>
                  </a:schemeClr>
                </a:solidFill>
              </a:defRPr>
            </a:lvl5pPr>
            <a:lvl6pPr marL="10972800" indent="0">
              <a:buNone/>
              <a:defRPr sz="7680">
                <a:solidFill>
                  <a:schemeClr val="tx1">
                    <a:tint val="82000"/>
                  </a:schemeClr>
                </a:solidFill>
              </a:defRPr>
            </a:lvl6pPr>
            <a:lvl7pPr marL="13167360" indent="0">
              <a:buNone/>
              <a:defRPr sz="7680">
                <a:solidFill>
                  <a:schemeClr val="tx1">
                    <a:tint val="82000"/>
                  </a:schemeClr>
                </a:solidFill>
              </a:defRPr>
            </a:lvl7pPr>
            <a:lvl8pPr marL="15361920" indent="0">
              <a:buNone/>
              <a:defRPr sz="7680">
                <a:solidFill>
                  <a:schemeClr val="tx1">
                    <a:tint val="82000"/>
                  </a:schemeClr>
                </a:solidFill>
              </a:defRPr>
            </a:lvl8pPr>
            <a:lvl9pPr marL="17556480" indent="0">
              <a:buNone/>
              <a:defRPr sz="768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E21CF23-FF9F-8846-961B-57A007640935}" type="datetimeFigureOut">
              <a:rPr lang="en-US" smtClean="0"/>
              <a:t>4/17/26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2E9D0C-8835-4E4C-A0A7-76806B116BC9}" type="slidenum">
              <a:rPr lang="en-US" smtClean="0"/>
              <a:t>‹#›</a:t>
            </a:fld>
            <a:endParaRPr lang="en-US"/>
          </a:p>
        </p:txBody>
      </p:sp>
    </p:spTree>
    <p:extLst>
      <p:ext uri="{BB962C8B-B14F-4D97-AF65-F5344CB8AC3E}">
        <p14:creationId xmlns:p14="http://schemas.microsoft.com/office/powerpoint/2010/main" val="4342334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394710" y="8763000"/>
            <a:ext cx="2098548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4997410" y="8763000"/>
            <a:ext cx="2098548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E21CF23-FF9F-8846-961B-57A007640935}" type="datetimeFigureOut">
              <a:rPr lang="en-US" smtClean="0"/>
              <a:t>4/17/26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B2E9D0C-8835-4E4C-A0A7-76806B116BC9}" type="slidenum">
              <a:rPr lang="en-US" smtClean="0"/>
              <a:t>‹#›</a:t>
            </a:fld>
            <a:endParaRPr lang="en-US"/>
          </a:p>
        </p:txBody>
      </p:sp>
    </p:spTree>
    <p:extLst>
      <p:ext uri="{BB962C8B-B14F-4D97-AF65-F5344CB8AC3E}">
        <p14:creationId xmlns:p14="http://schemas.microsoft.com/office/powerpoint/2010/main" val="3601432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01141" y="1752607"/>
            <a:ext cx="4258818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401147" y="8069582"/>
            <a:ext cx="20889036"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3401147" y="12024360"/>
            <a:ext cx="20889036"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4997413" y="8069582"/>
            <a:ext cx="20991911"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4997413" y="12024360"/>
            <a:ext cx="20991911"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E21CF23-FF9F-8846-961B-57A007640935}" type="datetimeFigureOut">
              <a:rPr lang="en-US" smtClean="0"/>
              <a:t>4/17/26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B2E9D0C-8835-4E4C-A0A7-76806B116BC9}" type="slidenum">
              <a:rPr lang="en-US" smtClean="0"/>
              <a:t>‹#›</a:t>
            </a:fld>
            <a:endParaRPr lang="en-US"/>
          </a:p>
        </p:txBody>
      </p:sp>
    </p:spTree>
    <p:extLst>
      <p:ext uri="{BB962C8B-B14F-4D97-AF65-F5344CB8AC3E}">
        <p14:creationId xmlns:p14="http://schemas.microsoft.com/office/powerpoint/2010/main" val="2601953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E21CF23-FF9F-8846-961B-57A007640935}" type="datetimeFigureOut">
              <a:rPr lang="en-US" smtClean="0"/>
              <a:t>4/17/26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B2E9D0C-8835-4E4C-A0A7-76806B116BC9}" type="slidenum">
              <a:rPr lang="en-US" smtClean="0"/>
              <a:t>‹#›</a:t>
            </a:fld>
            <a:endParaRPr lang="en-US"/>
          </a:p>
        </p:txBody>
      </p:sp>
    </p:spTree>
    <p:extLst>
      <p:ext uri="{BB962C8B-B14F-4D97-AF65-F5344CB8AC3E}">
        <p14:creationId xmlns:p14="http://schemas.microsoft.com/office/powerpoint/2010/main" val="38796852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21CF23-FF9F-8846-961B-57A007640935}" type="datetimeFigureOut">
              <a:rPr lang="en-US" smtClean="0"/>
              <a:t>4/17/26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B2E9D0C-8835-4E4C-A0A7-76806B116BC9}" type="slidenum">
              <a:rPr lang="en-US" smtClean="0"/>
              <a:t>‹#›</a:t>
            </a:fld>
            <a:endParaRPr lang="en-US"/>
          </a:p>
        </p:txBody>
      </p:sp>
    </p:spTree>
    <p:extLst>
      <p:ext uri="{BB962C8B-B14F-4D97-AF65-F5344CB8AC3E}">
        <p14:creationId xmlns:p14="http://schemas.microsoft.com/office/powerpoint/2010/main" val="25542425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01142" y="2194560"/>
            <a:ext cx="15925561"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20991911" y="4739647"/>
            <a:ext cx="2499741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01142" y="9875520"/>
            <a:ext cx="15925561"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CE21CF23-FF9F-8846-961B-57A007640935}" type="datetimeFigureOut">
              <a:rPr lang="en-US" smtClean="0"/>
              <a:t>4/17/26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B2E9D0C-8835-4E4C-A0A7-76806B116BC9}" type="slidenum">
              <a:rPr lang="en-US" smtClean="0"/>
              <a:t>‹#›</a:t>
            </a:fld>
            <a:endParaRPr lang="en-US"/>
          </a:p>
        </p:txBody>
      </p:sp>
    </p:spTree>
    <p:extLst>
      <p:ext uri="{BB962C8B-B14F-4D97-AF65-F5344CB8AC3E}">
        <p14:creationId xmlns:p14="http://schemas.microsoft.com/office/powerpoint/2010/main" val="9600706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01142" y="2194560"/>
            <a:ext cx="15925561"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20991911" y="4739647"/>
            <a:ext cx="2499741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401142" y="9875520"/>
            <a:ext cx="15925561"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CE21CF23-FF9F-8846-961B-57A007640935}" type="datetimeFigureOut">
              <a:rPr lang="en-US" smtClean="0"/>
              <a:t>4/17/26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B2E9D0C-8835-4E4C-A0A7-76806B116BC9}" type="slidenum">
              <a:rPr lang="en-US" smtClean="0"/>
              <a:t>‹#›</a:t>
            </a:fld>
            <a:endParaRPr lang="en-US"/>
          </a:p>
        </p:txBody>
      </p:sp>
    </p:spTree>
    <p:extLst>
      <p:ext uri="{BB962C8B-B14F-4D97-AF65-F5344CB8AC3E}">
        <p14:creationId xmlns:p14="http://schemas.microsoft.com/office/powerpoint/2010/main" val="35296511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E21CF23-FF9F-8846-961B-57A007640935}" type="datetimeFigureOut">
              <a:rPr lang="en-US" smtClean="0"/>
              <a:t>4/17/26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2E9D0C-8835-4E4C-A0A7-76806B116BC9}" type="slidenum">
              <a:rPr lang="en-US" smtClean="0"/>
              <a:t>‹#›</a:t>
            </a:fld>
            <a:endParaRPr lang="en-US"/>
          </a:p>
        </p:txBody>
      </p:sp>
    </p:spTree>
    <p:extLst>
      <p:ext uri="{BB962C8B-B14F-4D97-AF65-F5344CB8AC3E}">
        <p14:creationId xmlns:p14="http://schemas.microsoft.com/office/powerpoint/2010/main" val="6172700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5335848" y="1752600"/>
            <a:ext cx="10647045"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394713" y="1752600"/>
            <a:ext cx="31323915"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E21CF23-FF9F-8846-961B-57A007640935}" type="datetimeFigureOut">
              <a:rPr lang="en-US" smtClean="0"/>
              <a:t>4/17/26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2E9D0C-8835-4E4C-A0A7-76806B116BC9}" type="slidenum">
              <a:rPr lang="en-US" smtClean="0"/>
              <a:t>‹#›</a:t>
            </a:fld>
            <a:endParaRPr lang="en-US"/>
          </a:p>
        </p:txBody>
      </p:sp>
    </p:spTree>
    <p:extLst>
      <p:ext uri="{BB962C8B-B14F-4D97-AF65-F5344CB8AC3E}">
        <p14:creationId xmlns:p14="http://schemas.microsoft.com/office/powerpoint/2010/main" val="5469944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394710" y="1752607"/>
            <a:ext cx="4258818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394710" y="8763000"/>
            <a:ext cx="4258818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394710" y="30510487"/>
            <a:ext cx="11109960" cy="1752600"/>
          </a:xfrm>
          <a:prstGeom prst="rect">
            <a:avLst/>
          </a:prstGeom>
        </p:spPr>
        <p:txBody>
          <a:bodyPr vert="horz" lIns="91440" tIns="45720" rIns="91440" bIns="45720" rtlCol="0" anchor="ctr"/>
          <a:lstStyle>
            <a:lvl1pPr algn="l">
              <a:defRPr sz="5760">
                <a:solidFill>
                  <a:schemeClr val="tx1">
                    <a:tint val="82000"/>
                  </a:schemeClr>
                </a:solidFill>
              </a:defRPr>
            </a:lvl1pPr>
          </a:lstStyle>
          <a:p>
            <a:fld id="{CE21CF23-FF9F-8846-961B-57A007640935}" type="datetimeFigureOut">
              <a:rPr lang="en-US" smtClean="0"/>
              <a:t>4/17/26</a:t>
            </a:fld>
            <a:endParaRPr lang="en-US"/>
          </a:p>
        </p:txBody>
      </p:sp>
      <p:sp>
        <p:nvSpPr>
          <p:cNvPr id="5" name="Footer Placeholder 4"/>
          <p:cNvSpPr>
            <a:spLocks noGrp="1"/>
          </p:cNvSpPr>
          <p:nvPr>
            <p:ph type="ftr" sz="quarter" idx="3"/>
          </p:nvPr>
        </p:nvSpPr>
        <p:spPr>
          <a:xfrm>
            <a:off x="16356330" y="30510487"/>
            <a:ext cx="16664940" cy="1752600"/>
          </a:xfrm>
          <a:prstGeom prst="rect">
            <a:avLst/>
          </a:prstGeom>
        </p:spPr>
        <p:txBody>
          <a:bodyPr vert="horz" lIns="91440" tIns="45720" rIns="91440" bIns="45720" rtlCol="0" anchor="ctr"/>
          <a:lstStyle>
            <a:lvl1pPr algn="ctr">
              <a:defRPr sz="576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34872930" y="30510487"/>
            <a:ext cx="11109960" cy="1752600"/>
          </a:xfrm>
          <a:prstGeom prst="rect">
            <a:avLst/>
          </a:prstGeom>
        </p:spPr>
        <p:txBody>
          <a:bodyPr vert="horz" lIns="91440" tIns="45720" rIns="91440" bIns="45720" rtlCol="0" anchor="ctr"/>
          <a:lstStyle>
            <a:lvl1pPr algn="r">
              <a:defRPr sz="5760">
                <a:solidFill>
                  <a:schemeClr val="tx1">
                    <a:tint val="82000"/>
                  </a:schemeClr>
                </a:solidFill>
              </a:defRPr>
            </a:lvl1pPr>
          </a:lstStyle>
          <a:p>
            <a:fld id="{4B2E9D0C-8835-4E4C-A0A7-76806B116BC9}" type="slidenum">
              <a:rPr lang="en-US" smtClean="0"/>
              <a:t>‹#›</a:t>
            </a:fld>
            <a:endParaRPr lang="en-US"/>
          </a:p>
        </p:txBody>
      </p:sp>
    </p:spTree>
    <p:extLst>
      <p:ext uri="{BB962C8B-B14F-4D97-AF65-F5344CB8AC3E}">
        <p14:creationId xmlns:p14="http://schemas.microsoft.com/office/powerpoint/2010/main" val="21503595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mailto:cak240@musc.edu" TargetMode="Externa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lumMod val="90000"/>
            <a:lumOff val="10000"/>
          </a:schemeClr>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678733BE-059C-47B7-9415-5ADF2F3024F1}"/>
              </a:ext>
            </a:extLst>
          </p:cNvPr>
          <p:cNvSpPr/>
          <p:nvPr/>
        </p:nvSpPr>
        <p:spPr>
          <a:xfrm>
            <a:off x="1163355" y="4850632"/>
            <a:ext cx="13357317" cy="101714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308610" tIns="540068" rIns="308610" rtlCol="0" anchor="t" anchorCtr="0"/>
          <a:lstStyle/>
          <a:p>
            <a:pPr algn="ctr">
              <a:spcBef>
                <a:spcPts val="800"/>
              </a:spcBef>
              <a:spcAft>
                <a:spcPts val="800"/>
              </a:spcAft>
            </a:pPr>
            <a:r>
              <a:rPr lang="en-US" sz="4400" b="1" dirty="0">
                <a:solidFill>
                  <a:prstClr val="black"/>
                </a:solidFill>
                <a:latin typeface="Arial" panose="020B0604020202020204" pitchFamily="34" charset="0"/>
                <a:cs typeface="Arial" panose="020B0604020202020204" pitchFamily="34" charset="0"/>
              </a:rPr>
              <a:t>BACKGROUND</a:t>
            </a:r>
          </a:p>
          <a:p>
            <a:pPr marL="457212" indent="-457212">
              <a:spcBef>
                <a:spcPts val="200"/>
              </a:spcBef>
              <a:spcAft>
                <a:spcPts val="800"/>
              </a:spcAft>
              <a:buFont typeface="Arial" panose="020B0604020202020204" pitchFamily="34" charset="0"/>
              <a:buChar char="•"/>
            </a:pPr>
            <a:r>
              <a:rPr lang="en-US" sz="4000" dirty="0">
                <a:solidFill>
                  <a:prstClr val="black"/>
                </a:solidFill>
                <a:latin typeface="Arial" panose="020B0604020202020204" pitchFamily="34" charset="0"/>
                <a:cs typeface="Arial" panose="020B0604020202020204" pitchFamily="34" charset="0"/>
              </a:rPr>
              <a:t>Virtual nursing programs (VRN) are evolving</a:t>
            </a:r>
          </a:p>
          <a:p>
            <a:pPr marL="914412" lvl="1" indent="-457212">
              <a:spcBef>
                <a:spcPts val="200"/>
              </a:spcBef>
              <a:spcAft>
                <a:spcPts val="800"/>
              </a:spcAft>
              <a:buFont typeface="Arial" panose="020B0604020202020204" pitchFamily="34" charset="0"/>
              <a:buChar char="•"/>
            </a:pPr>
            <a:r>
              <a:rPr lang="en-US" sz="4000" dirty="0">
                <a:solidFill>
                  <a:prstClr val="black"/>
                </a:solidFill>
                <a:latin typeface="Arial" panose="020B0604020202020204" pitchFamily="34" charset="0"/>
                <a:cs typeface="Arial" panose="020B0604020202020204" pitchFamily="34" charset="0"/>
              </a:rPr>
              <a:t>Offering an innovative care delivery model to support retention and alleviate workload burden for bedside nurses</a:t>
            </a:r>
          </a:p>
          <a:p>
            <a:pPr marL="457212" indent="-457212">
              <a:spcBef>
                <a:spcPts val="200"/>
              </a:spcBef>
              <a:spcAft>
                <a:spcPts val="800"/>
              </a:spcAft>
              <a:buFont typeface="Arial" panose="020B0604020202020204" pitchFamily="34" charset="0"/>
              <a:buChar char="•"/>
            </a:pPr>
            <a:r>
              <a:rPr lang="en-US" sz="4000" dirty="0">
                <a:solidFill>
                  <a:prstClr val="black"/>
                </a:solidFill>
                <a:latin typeface="Arial" panose="020B0604020202020204" pitchFamily="34" charset="0"/>
                <a:cs typeface="Arial" panose="020B0604020202020204" pitchFamily="34" charset="0"/>
              </a:rPr>
              <a:t>Prior research has focused on single-site implementation</a:t>
            </a:r>
          </a:p>
          <a:p>
            <a:pPr marL="914412" lvl="1" indent="-457212">
              <a:spcBef>
                <a:spcPts val="200"/>
              </a:spcBef>
              <a:spcAft>
                <a:spcPts val="800"/>
              </a:spcAft>
              <a:buFont typeface="Arial" panose="020B0604020202020204" pitchFamily="34" charset="0"/>
              <a:buChar char="•"/>
            </a:pPr>
            <a:r>
              <a:rPr lang="en-US" sz="4000" dirty="0">
                <a:solidFill>
                  <a:prstClr val="black"/>
                </a:solidFill>
                <a:latin typeface="Arial" panose="020B0604020202020204" pitchFamily="34" charset="0"/>
                <a:cs typeface="Arial" panose="020B0604020202020204" pitchFamily="34" charset="0"/>
              </a:rPr>
              <a:t>Little understanding of provider-level outcomes or operational management of such programs</a:t>
            </a:r>
          </a:p>
          <a:p>
            <a:pPr marL="457212" indent="-457212">
              <a:spcBef>
                <a:spcPts val="200"/>
              </a:spcBef>
              <a:spcAft>
                <a:spcPts val="800"/>
              </a:spcAft>
              <a:buFont typeface="Arial" panose="020B0604020202020204" pitchFamily="34" charset="0"/>
              <a:buChar char="•"/>
            </a:pPr>
            <a:r>
              <a:rPr lang="en-US" sz="4000" dirty="0">
                <a:solidFill>
                  <a:prstClr val="black"/>
                </a:solidFill>
                <a:latin typeface="Arial" panose="020B0604020202020204" pitchFamily="34" charset="0"/>
                <a:cs typeface="Arial" panose="020B0604020202020204" pitchFamily="34" charset="0"/>
              </a:rPr>
              <a:t>In a large health system in South Carolina, a VRN model was rapidly implemented in 32 units in 2024</a:t>
            </a:r>
          </a:p>
          <a:p>
            <a:pPr>
              <a:spcBef>
                <a:spcPts val="800"/>
              </a:spcBef>
              <a:spcAft>
                <a:spcPts val="800"/>
              </a:spcAft>
            </a:pPr>
            <a:r>
              <a:rPr lang="en-US" sz="4000" b="1" dirty="0">
                <a:solidFill>
                  <a:prstClr val="black"/>
                </a:solidFill>
                <a:latin typeface="Arial" panose="020B0604020202020204" pitchFamily="34" charset="0"/>
                <a:cs typeface="Arial" panose="020B0604020202020204" pitchFamily="34" charset="0"/>
              </a:rPr>
              <a:t>Study Purpose: </a:t>
            </a:r>
            <a:r>
              <a:rPr lang="en-US" sz="4000" dirty="0">
                <a:solidFill>
                  <a:prstClr val="black"/>
                </a:solidFill>
                <a:latin typeface="Arial" panose="020B0604020202020204" pitchFamily="34" charset="0"/>
                <a:cs typeface="Arial" panose="020B0604020202020204" pitchFamily="34" charset="0"/>
              </a:rPr>
              <a:t>To evaluate the impact of VRN on care delivery, particularly in rural hospitals</a:t>
            </a:r>
            <a:endParaRPr lang="en-US" sz="4000" b="1" dirty="0">
              <a:solidFill>
                <a:prstClr val="black"/>
              </a:solidFill>
              <a:latin typeface="Arial" panose="020B0604020202020204" pitchFamily="34" charset="0"/>
              <a:cs typeface="Arial" panose="020B0604020202020204" pitchFamily="34" charset="0"/>
            </a:endParaRPr>
          </a:p>
        </p:txBody>
      </p:sp>
      <p:sp>
        <p:nvSpPr>
          <p:cNvPr id="18" name="Rectangle 17">
            <a:extLst>
              <a:ext uri="{FF2B5EF4-FFF2-40B4-BE49-F238E27FC236}">
                <a16:creationId xmlns:a16="http://schemas.microsoft.com/office/drawing/2014/main" id="{678733BE-059C-47B7-9415-5ADF2F3024F1}"/>
              </a:ext>
            </a:extLst>
          </p:cNvPr>
          <p:cNvSpPr/>
          <p:nvPr/>
        </p:nvSpPr>
        <p:spPr>
          <a:xfrm>
            <a:off x="0" y="-37494"/>
            <a:ext cx="49377600" cy="4452007"/>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800"/>
              </a:spcAft>
            </a:pPr>
            <a:r>
              <a:rPr lang="en-US" sz="6600" b="1" dirty="0">
                <a:solidFill>
                  <a:prstClr val="black"/>
                </a:solidFill>
                <a:latin typeface="Arial" panose="020B0604020202020204" pitchFamily="34" charset="0"/>
                <a:cs typeface="Arial" panose="020B0604020202020204" pitchFamily="34" charset="0"/>
              </a:rPr>
              <a:t>Impact of Virtual Nursing on Care Delivery in Rural Hospitals</a:t>
            </a:r>
          </a:p>
          <a:p>
            <a:pPr algn="ctr"/>
            <a:r>
              <a:rPr lang="en-US" sz="4400" dirty="0">
                <a:solidFill>
                  <a:prstClr val="black"/>
                </a:solidFill>
                <a:latin typeface="Arial" panose="020B0604020202020204" pitchFamily="34" charset="0"/>
                <a:cs typeface="Arial" panose="020B0604020202020204" pitchFamily="34" charset="0"/>
              </a:rPr>
              <a:t>Caitlin Koob, PhD</a:t>
            </a:r>
            <a:r>
              <a:rPr lang="en-US" sz="4400" baseline="30000" dirty="0">
                <a:solidFill>
                  <a:prstClr val="black"/>
                </a:solidFill>
                <a:latin typeface="Arial" panose="020B0604020202020204" pitchFamily="34" charset="0"/>
                <a:cs typeface="Arial" panose="020B0604020202020204" pitchFamily="34" charset="0"/>
              </a:rPr>
              <a:t>1,2</a:t>
            </a:r>
            <a:r>
              <a:rPr lang="en-US" sz="4400" dirty="0">
                <a:solidFill>
                  <a:prstClr val="black"/>
                </a:solidFill>
                <a:latin typeface="Arial" panose="020B0604020202020204" pitchFamily="34" charset="0"/>
                <a:cs typeface="Arial" panose="020B0604020202020204" pitchFamily="34" charset="0"/>
              </a:rPr>
              <a:t>, Kit N. Simpson, DrPH</a:t>
            </a:r>
            <a:r>
              <a:rPr lang="en-US" sz="4400" baseline="30000" dirty="0">
                <a:solidFill>
                  <a:prstClr val="black"/>
                </a:solidFill>
                <a:latin typeface="Arial" panose="020B0604020202020204" pitchFamily="34" charset="0"/>
                <a:cs typeface="Arial" panose="020B0604020202020204" pitchFamily="34" charset="0"/>
              </a:rPr>
              <a:t>1,2</a:t>
            </a:r>
            <a:r>
              <a:rPr lang="en-US" sz="4400" dirty="0">
                <a:solidFill>
                  <a:prstClr val="black"/>
                </a:solidFill>
                <a:latin typeface="Arial" panose="020B0604020202020204" pitchFamily="34" charset="0"/>
                <a:cs typeface="Arial" panose="020B0604020202020204" pitchFamily="34" charset="0"/>
              </a:rPr>
              <a:t>, Jillian Harvey, PhD</a:t>
            </a:r>
            <a:r>
              <a:rPr lang="en-US" sz="4400" baseline="30000" dirty="0">
                <a:solidFill>
                  <a:prstClr val="black"/>
                </a:solidFill>
                <a:latin typeface="Arial" panose="020B0604020202020204" pitchFamily="34" charset="0"/>
                <a:cs typeface="Arial" panose="020B0604020202020204" pitchFamily="34" charset="0"/>
              </a:rPr>
              <a:t>1,2</a:t>
            </a:r>
            <a:r>
              <a:rPr lang="en-US" sz="4400" dirty="0">
                <a:solidFill>
                  <a:prstClr val="black"/>
                </a:solidFill>
                <a:latin typeface="Arial" panose="020B0604020202020204" pitchFamily="34" charset="0"/>
                <a:cs typeface="Arial" panose="020B0604020202020204" pitchFamily="34" charset="0"/>
              </a:rPr>
              <a:t>, Dunc Williams, PhD</a:t>
            </a:r>
            <a:r>
              <a:rPr lang="en-US" sz="4400" baseline="30000" dirty="0">
                <a:solidFill>
                  <a:prstClr val="black"/>
                </a:solidFill>
                <a:latin typeface="Arial" panose="020B0604020202020204" pitchFamily="34" charset="0"/>
                <a:cs typeface="Arial" panose="020B0604020202020204" pitchFamily="34" charset="0"/>
              </a:rPr>
              <a:t>1,2</a:t>
            </a:r>
            <a:r>
              <a:rPr lang="en-US" sz="4400" dirty="0">
                <a:solidFill>
                  <a:prstClr val="black"/>
                </a:solidFill>
                <a:latin typeface="Arial" panose="020B0604020202020204" pitchFamily="34" charset="0"/>
                <a:cs typeface="Arial" panose="020B0604020202020204" pitchFamily="34" charset="0"/>
              </a:rPr>
              <a:t>, Katie Kirchoff, MSHI</a:t>
            </a:r>
            <a:r>
              <a:rPr lang="en-US" sz="4400" baseline="30000" dirty="0">
                <a:solidFill>
                  <a:prstClr val="black"/>
                </a:solidFill>
                <a:latin typeface="Arial" panose="020B0604020202020204" pitchFamily="34" charset="0"/>
                <a:cs typeface="Arial" panose="020B0604020202020204" pitchFamily="34" charset="0"/>
              </a:rPr>
              <a:t>2</a:t>
            </a:r>
            <a:r>
              <a:rPr lang="en-US" sz="4400" dirty="0">
                <a:solidFill>
                  <a:prstClr val="black"/>
                </a:solidFill>
                <a:latin typeface="Arial" panose="020B0604020202020204" pitchFamily="34" charset="0"/>
                <a:cs typeface="Arial" panose="020B0604020202020204" pitchFamily="34" charset="0"/>
              </a:rPr>
              <a:t>, </a:t>
            </a:r>
          </a:p>
          <a:p>
            <a:pPr algn="ctr"/>
            <a:r>
              <a:rPr lang="en-US" sz="4400" dirty="0">
                <a:solidFill>
                  <a:prstClr val="black"/>
                </a:solidFill>
                <a:latin typeface="Arial" panose="020B0604020202020204" pitchFamily="34" charset="0"/>
                <a:cs typeface="Arial" panose="020B0604020202020204" pitchFamily="34" charset="0"/>
              </a:rPr>
              <a:t>Peter Gardella, MBA</a:t>
            </a:r>
            <a:r>
              <a:rPr lang="en-US" sz="4400" baseline="30000" dirty="0">
                <a:solidFill>
                  <a:prstClr val="black"/>
                </a:solidFill>
                <a:latin typeface="Arial" panose="020B0604020202020204" pitchFamily="34" charset="0"/>
                <a:cs typeface="Arial" panose="020B0604020202020204" pitchFamily="34" charset="0"/>
              </a:rPr>
              <a:t>2</a:t>
            </a:r>
            <a:r>
              <a:rPr lang="en-US" sz="4400" dirty="0">
                <a:solidFill>
                  <a:prstClr val="black"/>
                </a:solidFill>
                <a:latin typeface="Arial" panose="020B0604020202020204" pitchFamily="34" charset="0"/>
                <a:cs typeface="Arial" panose="020B0604020202020204" pitchFamily="34" charset="0"/>
              </a:rPr>
              <a:t>, Emily Warr, MSN</a:t>
            </a:r>
            <a:r>
              <a:rPr lang="en-US" sz="4400" baseline="30000" dirty="0">
                <a:solidFill>
                  <a:prstClr val="black"/>
                </a:solidFill>
                <a:latin typeface="Arial" panose="020B0604020202020204" pitchFamily="34" charset="0"/>
                <a:cs typeface="Arial" panose="020B0604020202020204" pitchFamily="34" charset="0"/>
              </a:rPr>
              <a:t>2</a:t>
            </a:r>
            <a:r>
              <a:rPr lang="en-US" sz="4400" dirty="0">
                <a:solidFill>
                  <a:prstClr val="black"/>
                </a:solidFill>
                <a:latin typeface="Arial" panose="020B0604020202020204" pitchFamily="34" charset="0"/>
                <a:cs typeface="Arial" panose="020B0604020202020204" pitchFamily="34" charset="0"/>
              </a:rPr>
              <a:t>, &amp; Dee Ford, MD</a:t>
            </a:r>
            <a:r>
              <a:rPr lang="en-US" sz="4400" baseline="30000" dirty="0">
                <a:solidFill>
                  <a:prstClr val="black"/>
                </a:solidFill>
                <a:latin typeface="Arial" panose="020B0604020202020204" pitchFamily="34" charset="0"/>
                <a:cs typeface="Arial" panose="020B0604020202020204" pitchFamily="34" charset="0"/>
              </a:rPr>
              <a:t>2,3</a:t>
            </a:r>
          </a:p>
          <a:p>
            <a:pPr algn="ctr"/>
            <a:r>
              <a:rPr lang="en-US" sz="3200" baseline="30000" dirty="0">
                <a:solidFill>
                  <a:prstClr val="black"/>
                </a:solidFill>
                <a:latin typeface="Arial" panose="020B0604020202020204" pitchFamily="34" charset="0"/>
                <a:cs typeface="Arial" panose="020B0604020202020204" pitchFamily="34" charset="0"/>
              </a:rPr>
              <a:t>1</a:t>
            </a:r>
            <a:r>
              <a:rPr lang="en-US" sz="3200" dirty="0">
                <a:solidFill>
                  <a:prstClr val="black"/>
                </a:solidFill>
                <a:latin typeface="Arial" panose="020B0604020202020204" pitchFamily="34" charset="0"/>
                <a:cs typeface="Arial" panose="020B0604020202020204" pitchFamily="34" charset="0"/>
              </a:rPr>
              <a:t>Department of Healthcare Leadership and Management, Medical University of South Carolina (MUSC), Charleston, SC;  </a:t>
            </a:r>
            <a:r>
              <a:rPr lang="en-US" sz="3200" baseline="30000" dirty="0">
                <a:solidFill>
                  <a:prstClr val="black"/>
                </a:solidFill>
                <a:latin typeface="Arial" panose="020B0604020202020204" pitchFamily="34" charset="0"/>
                <a:cs typeface="Arial" panose="020B0604020202020204" pitchFamily="34" charset="0"/>
              </a:rPr>
              <a:t>2</a:t>
            </a:r>
            <a:r>
              <a:rPr lang="en-US" sz="3200" dirty="0">
                <a:solidFill>
                  <a:prstClr val="black"/>
                </a:solidFill>
                <a:latin typeface="Arial" panose="020B0604020202020204" pitchFamily="34" charset="0"/>
                <a:cs typeface="Arial" panose="020B0604020202020204" pitchFamily="34" charset="0"/>
              </a:rPr>
              <a:t>Center for Telehealth, MUSC, Charleston, SC; </a:t>
            </a:r>
          </a:p>
          <a:p>
            <a:pPr algn="ctr"/>
            <a:r>
              <a:rPr lang="en-US" sz="3200" baseline="30000" dirty="0">
                <a:solidFill>
                  <a:prstClr val="black"/>
                </a:solidFill>
                <a:latin typeface="Arial" panose="020B0604020202020204" pitchFamily="34" charset="0"/>
                <a:cs typeface="Arial" panose="020B0604020202020204" pitchFamily="34" charset="0"/>
              </a:rPr>
              <a:t>3</a:t>
            </a:r>
            <a:r>
              <a:rPr lang="en-US" sz="3200" dirty="0">
                <a:solidFill>
                  <a:prstClr val="black"/>
                </a:solidFill>
                <a:latin typeface="Arial" panose="020B0604020202020204" pitchFamily="34" charset="0"/>
                <a:cs typeface="Arial" panose="020B0604020202020204" pitchFamily="34" charset="0"/>
              </a:rPr>
              <a:t>College of Medicine, MUSC, Charleston, SC</a:t>
            </a:r>
          </a:p>
        </p:txBody>
      </p:sp>
      <p:sp>
        <p:nvSpPr>
          <p:cNvPr id="21" name="Rectangle 20">
            <a:extLst>
              <a:ext uri="{FF2B5EF4-FFF2-40B4-BE49-F238E27FC236}">
                <a16:creationId xmlns:a16="http://schemas.microsoft.com/office/drawing/2014/main" id="{678733BE-059C-47B7-9415-5ADF2F3024F1}"/>
              </a:ext>
            </a:extLst>
          </p:cNvPr>
          <p:cNvSpPr/>
          <p:nvPr/>
        </p:nvSpPr>
        <p:spPr>
          <a:xfrm>
            <a:off x="0" y="28928824"/>
            <a:ext cx="49377600" cy="398957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Ins="4706303" rtlCol="0" anchor="ctr"/>
          <a:lstStyle/>
          <a:p>
            <a:pPr algn="ctr"/>
            <a:endParaRPr lang="en-US" sz="3200" b="1" dirty="0">
              <a:solidFill>
                <a:schemeClr val="tx2">
                  <a:lumMod val="90000"/>
                  <a:lumOff val="10000"/>
                </a:schemeClr>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CD35AB1B-0FF2-877E-41C6-014D415E1B58}"/>
              </a:ext>
            </a:extLst>
          </p:cNvPr>
          <p:cNvSpPr txBox="1"/>
          <p:nvPr/>
        </p:nvSpPr>
        <p:spPr>
          <a:xfrm>
            <a:off x="17739360" y="17068800"/>
            <a:ext cx="184731" cy="369332"/>
          </a:xfrm>
          <a:prstGeom prst="rect">
            <a:avLst/>
          </a:prstGeom>
          <a:noFill/>
        </p:spPr>
        <p:txBody>
          <a:bodyPr wrap="none" rtlCol="0">
            <a:spAutoFit/>
          </a:bodyPr>
          <a:lstStyle/>
          <a:p>
            <a:endParaRPr lang="en-US" dirty="0"/>
          </a:p>
        </p:txBody>
      </p:sp>
      <p:pic>
        <p:nvPicPr>
          <p:cNvPr id="3" name="Picture 2" descr="A black and white logo&#10;&#10;AI-generated content may be incorrect.">
            <a:extLst>
              <a:ext uri="{FF2B5EF4-FFF2-40B4-BE49-F238E27FC236}">
                <a16:creationId xmlns:a16="http://schemas.microsoft.com/office/drawing/2014/main" id="{E4F726C1-EF67-82A5-5929-376D3291B24F}"/>
              </a:ext>
            </a:extLst>
          </p:cNvPr>
          <p:cNvPicPr>
            <a:picLocks noChangeAspect="1"/>
          </p:cNvPicPr>
          <p:nvPr/>
        </p:nvPicPr>
        <p:blipFill>
          <a:blip r:embed="rId3"/>
          <a:stretch>
            <a:fillRect/>
          </a:stretch>
        </p:blipFill>
        <p:spPr>
          <a:xfrm>
            <a:off x="41935068" y="28928824"/>
            <a:ext cx="7104280" cy="3717906"/>
          </a:xfrm>
          <a:prstGeom prst="rect">
            <a:avLst/>
          </a:prstGeom>
        </p:spPr>
      </p:pic>
      <p:pic>
        <p:nvPicPr>
          <p:cNvPr id="5" name="Picture 4">
            <a:extLst>
              <a:ext uri="{FF2B5EF4-FFF2-40B4-BE49-F238E27FC236}">
                <a16:creationId xmlns:a16="http://schemas.microsoft.com/office/drawing/2014/main" id="{27BC5C26-B440-4773-B1EC-E787FAC85FE7}"/>
              </a:ext>
            </a:extLst>
          </p:cNvPr>
          <p:cNvPicPr>
            <a:picLocks noChangeAspect="1"/>
          </p:cNvPicPr>
          <p:nvPr/>
        </p:nvPicPr>
        <p:blipFill>
          <a:blip r:embed="rId4"/>
          <a:stretch>
            <a:fillRect/>
          </a:stretch>
        </p:blipFill>
        <p:spPr>
          <a:xfrm>
            <a:off x="1590451" y="178207"/>
            <a:ext cx="4020604" cy="4020604"/>
          </a:xfrm>
          <a:prstGeom prst="rect">
            <a:avLst/>
          </a:prstGeom>
        </p:spPr>
      </p:pic>
      <p:sp>
        <p:nvSpPr>
          <p:cNvPr id="20" name="TextBox 19">
            <a:extLst>
              <a:ext uri="{FF2B5EF4-FFF2-40B4-BE49-F238E27FC236}">
                <a16:creationId xmlns:a16="http://schemas.microsoft.com/office/drawing/2014/main" id="{A71909FF-AD36-AC5F-70F7-19FEB32A4C65}"/>
              </a:ext>
            </a:extLst>
          </p:cNvPr>
          <p:cNvSpPr txBox="1"/>
          <p:nvPr/>
        </p:nvSpPr>
        <p:spPr>
          <a:xfrm>
            <a:off x="13411990" y="29482358"/>
            <a:ext cx="22553620" cy="2554545"/>
          </a:xfrm>
          <a:prstGeom prst="rect">
            <a:avLst/>
          </a:prstGeom>
          <a:noFill/>
        </p:spPr>
        <p:txBody>
          <a:bodyPr wrap="square" rtlCol="0">
            <a:spAutoFit/>
          </a:bodyPr>
          <a:lstStyle/>
          <a:p>
            <a:pPr algn="ctr"/>
            <a:r>
              <a:rPr lang="en-US" sz="3200" i="1" dirty="0">
                <a:solidFill>
                  <a:prstClr val="black"/>
                </a:solidFill>
                <a:latin typeface="Arial" panose="020B0604020202020204" pitchFamily="34" charset="0"/>
                <a:cs typeface="Arial" panose="020B0604020202020204" pitchFamily="34" charset="0"/>
              </a:rPr>
              <a:t>This poster is supported by the Health Resources and Services Administration (HRSA) of the U.S. Department of Health and Human Services (HHS) as part of  the Telehealth Center of Excellence Award (U66RH31458) totaling $4,250,000 with 100 percent funded by HRSA/HHS. The contents are those of the author(s) and do not necessarily represent the official views of, nor an endorsement, by HRSA/HHS, or the U.S. Government.</a:t>
            </a:r>
          </a:p>
          <a:p>
            <a:pPr algn="ctr"/>
            <a:r>
              <a:rPr lang="en-US" sz="3200" b="1" dirty="0">
                <a:solidFill>
                  <a:schemeClr val="tx2"/>
                </a:solidFill>
                <a:latin typeface="Arial" panose="020B0604020202020204" pitchFamily="34" charset="0"/>
                <a:cs typeface="Arial" panose="020B0604020202020204" pitchFamily="34" charset="0"/>
              </a:rPr>
              <a:t>Questions? Please reach out to Caitlin Koob at </a:t>
            </a:r>
            <a:r>
              <a:rPr lang="en-US" sz="3200" b="1" dirty="0">
                <a:solidFill>
                  <a:schemeClr val="tx2"/>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cak240@musc.edu</a:t>
            </a:r>
            <a:r>
              <a:rPr lang="en-US" sz="3200" b="1" dirty="0">
                <a:solidFill>
                  <a:schemeClr val="tx2"/>
                </a:solidFill>
                <a:latin typeface="Arial" panose="020B0604020202020204" pitchFamily="34" charset="0"/>
                <a:cs typeface="Arial" panose="020B0604020202020204" pitchFamily="34" charset="0"/>
              </a:rPr>
              <a:t>.</a:t>
            </a:r>
          </a:p>
        </p:txBody>
      </p:sp>
      <p:graphicFrame>
        <p:nvGraphicFramePr>
          <p:cNvPr id="26" name="Table 25">
            <a:extLst>
              <a:ext uri="{FF2B5EF4-FFF2-40B4-BE49-F238E27FC236}">
                <a16:creationId xmlns:a16="http://schemas.microsoft.com/office/drawing/2014/main" id="{E4C1797C-1E75-4F0C-4F89-81D200C8C78D}"/>
              </a:ext>
            </a:extLst>
          </p:cNvPr>
          <p:cNvGraphicFramePr>
            <a:graphicFrameLocks noGrp="1"/>
          </p:cNvGraphicFramePr>
          <p:nvPr>
            <p:extLst>
              <p:ext uri="{D42A27DB-BD31-4B8C-83A1-F6EECF244321}">
                <p14:modId xmlns:p14="http://schemas.microsoft.com/office/powerpoint/2010/main" val="510217052"/>
              </p:ext>
            </p:extLst>
          </p:nvPr>
        </p:nvGraphicFramePr>
        <p:xfrm>
          <a:off x="17515322" y="4767110"/>
          <a:ext cx="29231300" cy="8739468"/>
        </p:xfrm>
        <a:graphic>
          <a:graphicData uri="http://schemas.openxmlformats.org/drawingml/2006/table">
            <a:tbl>
              <a:tblPr firstRow="1" bandRow="1">
                <a:tableStyleId>{5C22544A-7EE6-4342-B048-85BDC9FD1C3A}</a:tableStyleId>
              </a:tblPr>
              <a:tblGrid>
                <a:gridCol w="4884031">
                  <a:extLst>
                    <a:ext uri="{9D8B030D-6E8A-4147-A177-3AD203B41FA5}">
                      <a16:colId xmlns:a16="http://schemas.microsoft.com/office/drawing/2014/main" val="2093635720"/>
                    </a:ext>
                  </a:extLst>
                </a:gridCol>
                <a:gridCol w="24347269">
                  <a:extLst>
                    <a:ext uri="{9D8B030D-6E8A-4147-A177-3AD203B41FA5}">
                      <a16:colId xmlns:a16="http://schemas.microsoft.com/office/drawing/2014/main" val="1144928937"/>
                    </a:ext>
                  </a:extLst>
                </a:gridCol>
              </a:tblGrid>
              <a:tr h="804508">
                <a:tc gridSpan="2">
                  <a:txBody>
                    <a:bodyPr/>
                    <a:lstStyle/>
                    <a:p>
                      <a:pPr algn="ctr">
                        <a:spcBef>
                          <a:spcPts val="200"/>
                        </a:spcBef>
                        <a:spcAft>
                          <a:spcPts val="200"/>
                        </a:spcAft>
                      </a:pPr>
                      <a:r>
                        <a:rPr lang="en-US" sz="4400" dirty="0">
                          <a:solidFill>
                            <a:schemeClr val="tx1"/>
                          </a:solidFill>
                          <a:latin typeface="Arial" panose="020B0604020202020204" pitchFamily="34" charset="0"/>
                          <a:cs typeface="Arial" panose="020B0604020202020204" pitchFamily="34" charset="0"/>
                        </a:rPr>
                        <a:t>RESULTS: Operational Findings Systemwide</a:t>
                      </a:r>
                    </a:p>
                  </a:txBody>
                  <a:tcPr>
                    <a:solidFill>
                      <a:schemeClr val="tx2">
                        <a:lumMod val="25000"/>
                        <a:lumOff val="75000"/>
                      </a:schemeClr>
                    </a:solidFill>
                  </a:tcPr>
                </a:tc>
                <a:tc hMerge="1">
                  <a:txBody>
                    <a:bodyPr/>
                    <a:lstStyle/>
                    <a:p>
                      <a:endParaRPr lang="en-US" sz="38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200272198"/>
                  </a:ext>
                </a:extLst>
              </a:tr>
              <a:tr h="1683323">
                <a:tc gridSpan="2">
                  <a:txBody>
                    <a:bodyPr/>
                    <a:lstStyle/>
                    <a:p>
                      <a:pPr marL="571500" indent="-571500" algn="l">
                        <a:buFont typeface="Arial" panose="020B0604020202020204" pitchFamily="34" charset="0"/>
                        <a:buChar char="•"/>
                      </a:pPr>
                      <a:r>
                        <a:rPr lang="en-US" sz="4000" b="0" dirty="0">
                          <a:latin typeface="Arial" panose="020B0604020202020204" pitchFamily="34" charset="0"/>
                          <a:cs typeface="Arial" panose="020B0604020202020204" pitchFamily="34" charset="0"/>
                        </a:rPr>
                        <a:t>From January through June 2025, VRN supported </a:t>
                      </a:r>
                      <a:r>
                        <a:rPr lang="en-US" sz="4000" b="1" dirty="0">
                          <a:latin typeface="Arial" panose="020B0604020202020204" pitchFamily="34" charset="0"/>
                          <a:cs typeface="Arial" panose="020B0604020202020204" pitchFamily="34" charset="0"/>
                        </a:rPr>
                        <a:t>23,516 admissions, </a:t>
                      </a:r>
                      <a:r>
                        <a:rPr lang="en-US" sz="4000" b="0" dirty="0">
                          <a:latin typeface="Arial" panose="020B0604020202020204" pitchFamily="34" charset="0"/>
                          <a:cs typeface="Arial" panose="020B0604020202020204" pitchFamily="34" charset="0"/>
                        </a:rPr>
                        <a:t>including </a:t>
                      </a:r>
                      <a:r>
                        <a:rPr lang="en-US" sz="4000" b="1" dirty="0">
                          <a:latin typeface="Arial" panose="020B0604020202020204" pitchFamily="34" charset="0"/>
                          <a:cs typeface="Arial" panose="020B0604020202020204" pitchFamily="34" charset="0"/>
                        </a:rPr>
                        <a:t>58,793 tasks</a:t>
                      </a:r>
                      <a:r>
                        <a:rPr lang="en-US" sz="4000" b="0" dirty="0">
                          <a:latin typeface="Arial" panose="020B0604020202020204" pitchFamily="34" charset="0"/>
                          <a:cs typeface="Arial" panose="020B0604020202020204" pitchFamily="34" charset="0"/>
                        </a:rPr>
                        <a:t>, systemwide</a:t>
                      </a:r>
                    </a:p>
                    <a:p>
                      <a:pPr marL="571500" indent="-571500" algn="l">
                        <a:buFont typeface="Arial" panose="020B0604020202020204" pitchFamily="34" charset="0"/>
                        <a:buChar char="•"/>
                      </a:pPr>
                      <a:r>
                        <a:rPr lang="en-US" sz="4000" b="0" dirty="0">
                          <a:latin typeface="Arial" panose="020B0604020202020204" pitchFamily="34" charset="0"/>
                          <a:cs typeface="Arial" panose="020B0604020202020204" pitchFamily="34" charset="0"/>
                        </a:rPr>
                        <a:t>VRN supported </a:t>
                      </a:r>
                      <a:r>
                        <a:rPr lang="en-US" sz="4000" b="1" dirty="0">
                          <a:latin typeface="Arial" panose="020B0604020202020204" pitchFamily="34" charset="0"/>
                          <a:cs typeface="Arial" panose="020B0604020202020204" pitchFamily="34" charset="0"/>
                        </a:rPr>
                        <a:t>60.2% of hospital admissions:</a:t>
                      </a:r>
                    </a:p>
                    <a:p>
                      <a:pPr marL="2766060" lvl="1" indent="-571500" algn="l">
                        <a:buFont typeface="Arial" panose="020B0604020202020204" pitchFamily="34" charset="0"/>
                        <a:buChar char="•"/>
                      </a:pPr>
                      <a:r>
                        <a:rPr lang="en-US" sz="4000" b="0" dirty="0">
                          <a:latin typeface="Arial" panose="020B0604020202020204" pitchFamily="34" charset="0"/>
                          <a:cs typeface="Arial" panose="020B0604020202020204" pitchFamily="34" charset="0"/>
                        </a:rPr>
                        <a:t>Primarily for Admissions (65%)</a:t>
                      </a:r>
                    </a:p>
                    <a:p>
                      <a:pPr marL="2766060" lvl="1" indent="-571500" algn="l">
                        <a:buFont typeface="Arial" panose="020B0604020202020204" pitchFamily="34" charset="0"/>
                        <a:buChar char="•"/>
                      </a:pPr>
                      <a:r>
                        <a:rPr lang="en-US" sz="4000" b="0" dirty="0">
                          <a:latin typeface="Arial" panose="020B0604020202020204" pitchFamily="34" charset="0"/>
                          <a:cs typeface="Arial" panose="020B0604020202020204" pitchFamily="34" charset="0"/>
                        </a:rPr>
                        <a:t>Followed by: Quality of Care (18%) and Discharges (17%), and often provided </a:t>
                      </a:r>
                      <a:r>
                        <a:rPr lang="en-US" sz="4000" b="1" dirty="0">
                          <a:latin typeface="Arial" panose="020B0604020202020204" pitchFamily="34" charset="0"/>
                          <a:cs typeface="Arial" panose="020B0604020202020204" pitchFamily="34" charset="0"/>
                        </a:rPr>
                        <a:t>multiple services within one visit</a:t>
                      </a:r>
                      <a:endParaRPr lang="en-US" sz="4000" b="0" dirty="0">
                        <a:latin typeface="Arial" panose="020B0604020202020204" pitchFamily="34" charset="0"/>
                        <a:cs typeface="Arial" panose="020B0604020202020204" pitchFamily="34" charset="0"/>
                      </a:endParaRPr>
                    </a:p>
                  </a:txBody>
                  <a:tcPr/>
                </a:tc>
                <a:tc hMerge="1">
                  <a:txBody>
                    <a:bodyPr/>
                    <a:lstStyle/>
                    <a:p>
                      <a:pPr marL="914412" lvl="1" indent="-457212">
                        <a:spcBef>
                          <a:spcPts val="200"/>
                        </a:spcBef>
                        <a:spcAft>
                          <a:spcPts val="200"/>
                        </a:spcAft>
                        <a:buFont typeface="Arial" panose="020B0604020202020204" pitchFamily="34" charset="0"/>
                        <a:buChar char="•"/>
                      </a:pPr>
                      <a:endParaRPr lang="en-US" sz="4000" dirty="0">
                        <a:solidFill>
                          <a:prstClr val="black"/>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235418589"/>
                  </a:ext>
                </a:extLst>
              </a:tr>
              <a:tr h="1656051">
                <a:tc>
                  <a:txBody>
                    <a:bodyPr/>
                    <a:lstStyle/>
                    <a:p>
                      <a:pPr algn="ctr"/>
                      <a:r>
                        <a:rPr lang="en-US" sz="4000" b="1" dirty="0">
                          <a:latin typeface="Arial" panose="020B0604020202020204" pitchFamily="34" charset="0"/>
                          <a:cs typeface="Arial" panose="020B0604020202020204" pitchFamily="34" charset="0"/>
                        </a:rPr>
                        <a:t>Time spent across service types </a:t>
                      </a:r>
                    </a:p>
                  </a:txBody>
                  <a:tcPr/>
                </a:tc>
                <a:tc>
                  <a:txBody>
                    <a:bodyPr/>
                    <a:lstStyle/>
                    <a:p>
                      <a:pPr marL="914412" lvl="1" indent="-457212">
                        <a:spcBef>
                          <a:spcPts val="200"/>
                        </a:spcBef>
                        <a:spcAft>
                          <a:spcPts val="200"/>
                        </a:spcAft>
                        <a:buFont typeface="Arial" panose="020B0604020202020204" pitchFamily="34" charset="0"/>
                        <a:buChar char="•"/>
                      </a:pPr>
                      <a:r>
                        <a:rPr lang="en-US" sz="4000" dirty="0">
                          <a:solidFill>
                            <a:prstClr val="black"/>
                          </a:solidFill>
                          <a:latin typeface="Arial" panose="020B0604020202020204" pitchFamily="34" charset="0"/>
                          <a:cs typeface="Arial" panose="020B0604020202020204" pitchFamily="34" charset="0"/>
                        </a:rPr>
                        <a:t>Overall (M = </a:t>
                      </a:r>
                      <a:r>
                        <a:rPr lang="en-US" sz="4000" b="1" dirty="0">
                          <a:solidFill>
                            <a:prstClr val="black"/>
                          </a:solidFill>
                          <a:latin typeface="Arial" panose="020B0604020202020204" pitchFamily="34" charset="0"/>
                          <a:cs typeface="Arial" panose="020B0604020202020204" pitchFamily="34" charset="0"/>
                        </a:rPr>
                        <a:t>36.8 minutes per visit</a:t>
                      </a:r>
                      <a:r>
                        <a:rPr lang="en-US" sz="4000" dirty="0">
                          <a:solidFill>
                            <a:prstClr val="black"/>
                          </a:solidFill>
                          <a:latin typeface="Arial" panose="020B0604020202020204" pitchFamily="34" charset="0"/>
                          <a:cs typeface="Arial" panose="020B0604020202020204" pitchFamily="34" charset="0"/>
                        </a:rPr>
                        <a:t>, SD = 27.0)</a:t>
                      </a:r>
                    </a:p>
                    <a:p>
                      <a:pPr marL="914412" lvl="1" indent="-457212">
                        <a:spcBef>
                          <a:spcPts val="200"/>
                        </a:spcBef>
                        <a:spcAft>
                          <a:spcPts val="200"/>
                        </a:spcAft>
                        <a:buFont typeface="Arial" panose="020B0604020202020204" pitchFamily="34" charset="0"/>
                        <a:buChar char="•"/>
                      </a:pPr>
                      <a:r>
                        <a:rPr lang="en-US" sz="4000" b="1" dirty="0">
                          <a:solidFill>
                            <a:prstClr val="black"/>
                          </a:solidFill>
                          <a:latin typeface="Arial" panose="020B0604020202020204" pitchFamily="34" charset="0"/>
                          <a:cs typeface="Arial" panose="020B0604020202020204" pitchFamily="34" charset="0"/>
                        </a:rPr>
                        <a:t>Longer visits for admissions alone </a:t>
                      </a:r>
                      <a:r>
                        <a:rPr lang="en-US" sz="4000" dirty="0">
                          <a:solidFill>
                            <a:prstClr val="black"/>
                          </a:solidFill>
                          <a:latin typeface="Arial" panose="020B0604020202020204" pitchFamily="34" charset="0"/>
                          <a:cs typeface="Arial" panose="020B0604020202020204" pitchFamily="34" charset="0"/>
                        </a:rPr>
                        <a:t>(M = 34.6 minutes, SD = 26.9)</a:t>
                      </a:r>
                    </a:p>
                    <a:p>
                      <a:pPr marL="914412" lvl="1" indent="-457212">
                        <a:spcBef>
                          <a:spcPts val="200"/>
                        </a:spcBef>
                        <a:spcAft>
                          <a:spcPts val="200"/>
                        </a:spcAft>
                        <a:buFont typeface="Arial" panose="020B0604020202020204" pitchFamily="34" charset="0"/>
                        <a:buChar char="•"/>
                      </a:pPr>
                      <a:r>
                        <a:rPr lang="en-US" sz="4000" dirty="0">
                          <a:solidFill>
                            <a:prstClr val="black"/>
                          </a:solidFill>
                          <a:latin typeface="Arial" panose="020B0604020202020204" pitchFamily="34" charset="0"/>
                          <a:cs typeface="Arial" panose="020B0604020202020204" pitchFamily="34" charset="0"/>
                        </a:rPr>
                        <a:t>Visit for admission support, </a:t>
                      </a:r>
                      <a:r>
                        <a:rPr lang="en-US" sz="4000" b="0" dirty="0">
                          <a:solidFill>
                            <a:prstClr val="black"/>
                          </a:solidFill>
                          <a:latin typeface="Arial" panose="020B0604020202020204" pitchFamily="34" charset="0"/>
                          <a:cs typeface="Arial" panose="020B0604020202020204" pitchFamily="34" charset="0"/>
                        </a:rPr>
                        <a:t>combined </a:t>
                      </a:r>
                      <a:r>
                        <a:rPr lang="en-US" sz="4000" b="1" dirty="0">
                          <a:solidFill>
                            <a:prstClr val="black"/>
                          </a:solidFill>
                          <a:latin typeface="Arial" panose="020B0604020202020204" pitchFamily="34" charset="0"/>
                          <a:cs typeface="Arial" panose="020B0604020202020204" pitchFamily="34" charset="0"/>
                        </a:rPr>
                        <a:t>with care planning or education</a:t>
                      </a:r>
                      <a:r>
                        <a:rPr lang="en-US" sz="4000" dirty="0">
                          <a:solidFill>
                            <a:prstClr val="black"/>
                          </a:solidFill>
                          <a:latin typeface="Arial" panose="020B0604020202020204" pitchFamily="34" charset="0"/>
                          <a:cs typeface="Arial" panose="020B0604020202020204" pitchFamily="34" charset="0"/>
                        </a:rPr>
                        <a:t>: M = 44.7 minutes</a:t>
                      </a:r>
                    </a:p>
                  </a:txBody>
                  <a:tcPr/>
                </a:tc>
                <a:extLst>
                  <a:ext uri="{0D108BD9-81ED-4DB2-BD59-A6C34878D82A}">
                    <a16:rowId xmlns:a16="http://schemas.microsoft.com/office/drawing/2014/main" val="629777418"/>
                  </a:ext>
                </a:extLst>
              </a:tr>
              <a:tr h="1174253">
                <a:tc>
                  <a:txBody>
                    <a:bodyPr/>
                    <a:lstStyle/>
                    <a:p>
                      <a:pPr algn="ctr"/>
                      <a:r>
                        <a:rPr lang="en-US" sz="4000" b="1" dirty="0">
                          <a:latin typeface="Arial" panose="020B0604020202020204" pitchFamily="34" charset="0"/>
                          <a:cs typeface="Arial" panose="020B0604020202020204" pitchFamily="34" charset="0"/>
                        </a:rPr>
                        <a:t>Quality of care</a:t>
                      </a:r>
                    </a:p>
                  </a:txBody>
                  <a:tcPr/>
                </a:tc>
                <a:tc>
                  <a:txBody>
                    <a:bodyPr/>
                    <a:lstStyle/>
                    <a:p>
                      <a:pPr marL="914412" lvl="1" indent="-457212">
                        <a:spcBef>
                          <a:spcPts val="200"/>
                        </a:spcBef>
                        <a:spcAft>
                          <a:spcPts val="200"/>
                        </a:spcAft>
                        <a:buFont typeface="Arial" panose="020B0604020202020204" pitchFamily="34" charset="0"/>
                        <a:buChar char="•"/>
                      </a:pPr>
                      <a:r>
                        <a:rPr lang="en-US" sz="4000" b="0" dirty="0">
                          <a:solidFill>
                            <a:prstClr val="black"/>
                          </a:solidFill>
                          <a:latin typeface="Arial" panose="020B0604020202020204" pitchFamily="34" charset="0"/>
                          <a:cs typeface="Arial" panose="020B0604020202020204" pitchFamily="34" charset="0"/>
                        </a:rPr>
                        <a:t>Visit length for </a:t>
                      </a:r>
                      <a:r>
                        <a:rPr lang="en-US" sz="4000" b="1" dirty="0">
                          <a:solidFill>
                            <a:prstClr val="black"/>
                          </a:solidFill>
                          <a:latin typeface="Arial" panose="020B0604020202020204" pitchFamily="34" charset="0"/>
                          <a:cs typeface="Arial" panose="020B0604020202020204" pitchFamily="34" charset="0"/>
                        </a:rPr>
                        <a:t>quality of care alone</a:t>
                      </a:r>
                      <a:r>
                        <a:rPr lang="en-US" sz="4000" dirty="0">
                          <a:solidFill>
                            <a:prstClr val="black"/>
                          </a:solidFill>
                          <a:latin typeface="Arial" panose="020B0604020202020204" pitchFamily="34" charset="0"/>
                          <a:cs typeface="Arial" panose="020B0604020202020204" pitchFamily="34" charset="0"/>
                        </a:rPr>
                        <a:t>: M = </a:t>
                      </a:r>
                      <a:r>
                        <a:rPr lang="en-US" sz="4000" b="1" dirty="0">
                          <a:solidFill>
                            <a:prstClr val="black"/>
                          </a:solidFill>
                          <a:latin typeface="Arial" panose="020B0604020202020204" pitchFamily="34" charset="0"/>
                          <a:cs typeface="Arial" panose="020B0604020202020204" pitchFamily="34" charset="0"/>
                        </a:rPr>
                        <a:t>9.3 minutes </a:t>
                      </a:r>
                      <a:r>
                        <a:rPr lang="en-US" sz="4000" dirty="0">
                          <a:solidFill>
                            <a:prstClr val="black"/>
                          </a:solidFill>
                          <a:latin typeface="Arial" panose="020B0604020202020204" pitchFamily="34" charset="0"/>
                          <a:cs typeface="Arial" panose="020B0604020202020204" pitchFamily="34" charset="0"/>
                        </a:rPr>
                        <a:t>(SD = 6.5)</a:t>
                      </a:r>
                    </a:p>
                    <a:p>
                      <a:pPr marL="914412" lvl="1" indent="-457212">
                        <a:spcBef>
                          <a:spcPts val="200"/>
                        </a:spcBef>
                        <a:spcAft>
                          <a:spcPts val="200"/>
                        </a:spcAft>
                        <a:buFont typeface="Arial" panose="020B0604020202020204" pitchFamily="34" charset="0"/>
                        <a:buChar char="•"/>
                      </a:pPr>
                      <a:r>
                        <a:rPr lang="en-US" sz="4000" dirty="0">
                          <a:solidFill>
                            <a:prstClr val="black"/>
                          </a:solidFill>
                          <a:latin typeface="Arial" panose="020B0604020202020204" pitchFamily="34" charset="0"/>
                          <a:cs typeface="Arial" panose="020B0604020202020204" pitchFamily="34" charset="0"/>
                        </a:rPr>
                        <a:t>Combined </a:t>
                      </a:r>
                      <a:r>
                        <a:rPr lang="en-US" sz="4000" b="1" dirty="0">
                          <a:solidFill>
                            <a:prstClr val="black"/>
                          </a:solidFill>
                          <a:latin typeface="Arial" panose="020B0604020202020204" pitchFamily="34" charset="0"/>
                          <a:cs typeface="Arial" panose="020B0604020202020204" pitchFamily="34" charset="0"/>
                        </a:rPr>
                        <a:t>with education</a:t>
                      </a:r>
                      <a:r>
                        <a:rPr lang="en-US" sz="4000" dirty="0">
                          <a:solidFill>
                            <a:prstClr val="black"/>
                          </a:solidFill>
                          <a:latin typeface="Arial" panose="020B0604020202020204" pitchFamily="34" charset="0"/>
                          <a:cs typeface="Arial" panose="020B0604020202020204" pitchFamily="34" charset="0"/>
                        </a:rPr>
                        <a:t>: M = 23.8 minutes</a:t>
                      </a:r>
                      <a:endParaRPr lang="en-US" sz="4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301460505"/>
                  </a:ext>
                </a:extLst>
              </a:tr>
              <a:tr h="740147">
                <a:tc>
                  <a:txBody>
                    <a:bodyPr/>
                    <a:lstStyle/>
                    <a:p>
                      <a:pPr algn="ctr"/>
                      <a:r>
                        <a:rPr lang="en-US" sz="4000" b="1" dirty="0">
                          <a:latin typeface="Arial" panose="020B0604020202020204" pitchFamily="34" charset="0"/>
                          <a:cs typeface="Arial" panose="020B0604020202020204" pitchFamily="34" charset="0"/>
                        </a:rPr>
                        <a:t>Discharge</a:t>
                      </a:r>
                    </a:p>
                  </a:txBody>
                  <a:tcPr/>
                </a:tc>
                <a:tc>
                  <a:txBody>
                    <a:bodyPr/>
                    <a:lstStyle/>
                    <a:p>
                      <a:pPr marL="914412" lvl="1" indent="-457212">
                        <a:spcBef>
                          <a:spcPts val="200"/>
                        </a:spcBef>
                        <a:spcAft>
                          <a:spcPts val="200"/>
                        </a:spcAft>
                        <a:buFont typeface="Arial" panose="020B0604020202020204" pitchFamily="34" charset="0"/>
                        <a:buChar char="•"/>
                      </a:pPr>
                      <a:r>
                        <a:rPr lang="en-US" sz="4000" dirty="0">
                          <a:solidFill>
                            <a:prstClr val="black"/>
                          </a:solidFill>
                          <a:latin typeface="Arial" panose="020B0604020202020204" pitchFamily="34" charset="0"/>
                          <a:cs typeface="Arial" panose="020B0604020202020204" pitchFamily="34" charset="0"/>
                        </a:rPr>
                        <a:t>Visit length for </a:t>
                      </a:r>
                      <a:r>
                        <a:rPr lang="en-US" sz="4000" b="1" dirty="0">
                          <a:solidFill>
                            <a:prstClr val="black"/>
                          </a:solidFill>
                          <a:latin typeface="Arial" panose="020B0604020202020204" pitchFamily="34" charset="0"/>
                          <a:cs typeface="Arial" panose="020B0604020202020204" pitchFamily="34" charset="0"/>
                        </a:rPr>
                        <a:t>discharge alone: </a:t>
                      </a:r>
                      <a:r>
                        <a:rPr lang="en-US" sz="4000" b="0" dirty="0">
                          <a:solidFill>
                            <a:prstClr val="black"/>
                          </a:solidFill>
                          <a:latin typeface="Arial" panose="020B0604020202020204" pitchFamily="34" charset="0"/>
                          <a:cs typeface="Arial" panose="020B0604020202020204" pitchFamily="34" charset="0"/>
                        </a:rPr>
                        <a:t>M = 25.5 minutes (SD = 12.3)</a:t>
                      </a:r>
                    </a:p>
                    <a:p>
                      <a:pPr marL="914412" lvl="1" indent="-457212">
                        <a:spcBef>
                          <a:spcPts val="200"/>
                        </a:spcBef>
                        <a:spcAft>
                          <a:spcPts val="200"/>
                        </a:spcAft>
                        <a:buFont typeface="Arial" panose="020B0604020202020204" pitchFamily="34" charset="0"/>
                        <a:buChar char="•"/>
                      </a:pPr>
                      <a:r>
                        <a:rPr lang="en-US" sz="4000" b="0" dirty="0">
                          <a:solidFill>
                            <a:prstClr val="black"/>
                          </a:solidFill>
                          <a:latin typeface="Arial" panose="020B0604020202020204" pitchFamily="34" charset="0"/>
                          <a:cs typeface="Arial" panose="020B0604020202020204" pitchFamily="34" charset="0"/>
                        </a:rPr>
                        <a:t>C</a:t>
                      </a:r>
                      <a:r>
                        <a:rPr lang="en-US" sz="4000" dirty="0">
                          <a:solidFill>
                            <a:prstClr val="black"/>
                          </a:solidFill>
                          <a:latin typeface="Arial" panose="020B0604020202020204" pitchFamily="34" charset="0"/>
                          <a:cs typeface="Arial" panose="020B0604020202020204" pitchFamily="34" charset="0"/>
                        </a:rPr>
                        <a:t>ombined </a:t>
                      </a:r>
                      <a:r>
                        <a:rPr lang="en-US" sz="4000" b="1" dirty="0">
                          <a:solidFill>
                            <a:prstClr val="black"/>
                          </a:solidFill>
                          <a:latin typeface="Arial" panose="020B0604020202020204" pitchFamily="34" charset="0"/>
                          <a:cs typeface="Arial" panose="020B0604020202020204" pitchFamily="34" charset="0"/>
                        </a:rPr>
                        <a:t>with education: </a:t>
                      </a:r>
                      <a:r>
                        <a:rPr lang="en-US" sz="4000" b="0" dirty="0">
                          <a:solidFill>
                            <a:prstClr val="black"/>
                          </a:solidFill>
                          <a:latin typeface="Arial" panose="020B0604020202020204" pitchFamily="34" charset="0"/>
                          <a:cs typeface="Arial" panose="020B0604020202020204" pitchFamily="34" charset="0"/>
                        </a:rPr>
                        <a:t>M = 23.0 (SD = 11.4)</a:t>
                      </a:r>
                    </a:p>
                    <a:p>
                      <a:pPr marL="914412" lvl="1" indent="-457212">
                        <a:spcBef>
                          <a:spcPts val="200"/>
                        </a:spcBef>
                        <a:spcAft>
                          <a:spcPts val="200"/>
                        </a:spcAft>
                        <a:buFont typeface="Arial" panose="020B0604020202020204" pitchFamily="34" charset="0"/>
                        <a:buChar char="•"/>
                      </a:pPr>
                      <a:r>
                        <a:rPr lang="en-US" sz="4000" b="0" dirty="0">
                          <a:solidFill>
                            <a:prstClr val="black"/>
                          </a:solidFill>
                          <a:latin typeface="Arial" panose="020B0604020202020204" pitchFamily="34" charset="0"/>
                          <a:cs typeface="Arial" panose="020B0604020202020204" pitchFamily="34" charset="0"/>
                        </a:rPr>
                        <a:t>Nearly two-thirds (61.8%) of discharges occurred in </a:t>
                      </a:r>
                      <a:r>
                        <a:rPr lang="en-US" sz="4000" b="0" u="sng" dirty="0">
                          <a:solidFill>
                            <a:prstClr val="black"/>
                          </a:solidFill>
                          <a:latin typeface="Arial" panose="020B0604020202020204" pitchFamily="34" charset="0"/>
                          <a:cs typeface="Arial" panose="020B0604020202020204" pitchFamily="34" charset="0"/>
                        </a:rPr>
                        <a:t>&lt;</a:t>
                      </a:r>
                      <a:r>
                        <a:rPr lang="en-US" sz="4000" b="0" dirty="0">
                          <a:solidFill>
                            <a:prstClr val="black"/>
                          </a:solidFill>
                          <a:latin typeface="Arial" panose="020B0604020202020204" pitchFamily="34" charset="0"/>
                          <a:cs typeface="Arial" panose="020B0604020202020204" pitchFamily="34" charset="0"/>
                        </a:rPr>
                        <a:t>3 hours from time of order with VRN support</a:t>
                      </a:r>
                      <a:endParaRPr lang="en-US" sz="4000" dirty="0">
                        <a:solidFill>
                          <a:prstClr val="black"/>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19509001"/>
                  </a:ext>
                </a:extLst>
              </a:tr>
            </a:tbl>
          </a:graphicData>
        </a:graphic>
      </p:graphicFrame>
      <p:sp>
        <p:nvSpPr>
          <p:cNvPr id="27" name="Rectangle 26">
            <a:extLst>
              <a:ext uri="{FF2B5EF4-FFF2-40B4-BE49-F238E27FC236}">
                <a16:creationId xmlns:a16="http://schemas.microsoft.com/office/drawing/2014/main" id="{F6003628-FD52-F68C-123D-8F77C8EB95A1}"/>
              </a:ext>
            </a:extLst>
          </p:cNvPr>
          <p:cNvSpPr/>
          <p:nvPr/>
        </p:nvSpPr>
        <p:spPr>
          <a:xfrm>
            <a:off x="26590752" y="24110547"/>
            <a:ext cx="21828299" cy="40823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308610" tIns="540068" rIns="308610" rtlCol="0" anchor="t" anchorCtr="0"/>
          <a:lstStyle/>
          <a:p>
            <a:pPr algn="ctr">
              <a:spcAft>
                <a:spcPts val="600"/>
              </a:spcAft>
            </a:pPr>
            <a:r>
              <a:rPr lang="en-US" sz="4400" b="1" dirty="0">
                <a:solidFill>
                  <a:prstClr val="black"/>
                </a:solidFill>
                <a:latin typeface="Arial" panose="020B0604020202020204" pitchFamily="34" charset="0"/>
                <a:cs typeface="Arial" panose="020B0604020202020204" pitchFamily="34" charset="0"/>
              </a:rPr>
              <a:t>CONCLUSIONS &amp; NEXT STEPS</a:t>
            </a:r>
          </a:p>
          <a:p>
            <a:pPr marL="457212" indent="-457212">
              <a:spcBef>
                <a:spcPts val="533"/>
              </a:spcBef>
              <a:spcAft>
                <a:spcPts val="533"/>
              </a:spcAft>
              <a:buFont typeface="Arial" panose="020B0604020202020204" pitchFamily="34" charset="0"/>
              <a:buChar char="•"/>
            </a:pPr>
            <a:r>
              <a:rPr lang="en-US" sz="4000" kern="0" dirty="0">
                <a:solidFill>
                  <a:srgbClr val="000000"/>
                </a:solidFill>
                <a:latin typeface="Arial" panose="020B0604020202020204" pitchFamily="34" charset="0"/>
                <a:ea typeface="Times New Roman" panose="02020603050405020304" pitchFamily="18" charset="0"/>
                <a:cs typeface="Arial" panose="020B0604020202020204" pitchFamily="34" charset="0"/>
              </a:rPr>
              <a:t>Situated within a larger, multi-level evaluation of VRN’s multi-level impact </a:t>
            </a:r>
          </a:p>
          <a:p>
            <a:pPr marL="457212" indent="-457212">
              <a:spcBef>
                <a:spcPts val="533"/>
              </a:spcBef>
              <a:spcAft>
                <a:spcPts val="533"/>
              </a:spcAft>
              <a:buFont typeface="Arial" panose="020B0604020202020204" pitchFamily="34" charset="0"/>
              <a:buChar char="•"/>
            </a:pPr>
            <a:r>
              <a:rPr lang="en-US" sz="4000" kern="0" dirty="0">
                <a:solidFill>
                  <a:srgbClr val="000000"/>
                </a:solidFill>
                <a:latin typeface="Arial" panose="020B0604020202020204" pitchFamily="34" charset="0"/>
                <a:ea typeface="Times New Roman" panose="02020603050405020304" pitchFamily="18" charset="0"/>
                <a:cs typeface="Arial" panose="020B0604020202020204" pitchFamily="34" charset="0"/>
              </a:rPr>
              <a:t>Further investigation is needed to understand the financial return on VRN investments in rural hospitals, including improved throughput and/or decreased turnover rates</a:t>
            </a:r>
          </a:p>
        </p:txBody>
      </p:sp>
      <p:sp>
        <p:nvSpPr>
          <p:cNvPr id="2" name="Rectangle 1">
            <a:extLst>
              <a:ext uri="{FF2B5EF4-FFF2-40B4-BE49-F238E27FC236}">
                <a16:creationId xmlns:a16="http://schemas.microsoft.com/office/drawing/2014/main" id="{DDD7430C-4DE2-9585-8263-A5F720A31805}"/>
              </a:ext>
            </a:extLst>
          </p:cNvPr>
          <p:cNvSpPr/>
          <p:nvPr/>
        </p:nvSpPr>
        <p:spPr>
          <a:xfrm>
            <a:off x="1163355" y="15417478"/>
            <a:ext cx="13357317" cy="131159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308610" tIns="540068" rIns="308610" rtlCol="0" anchor="t" anchorCtr="0"/>
          <a:lstStyle/>
          <a:p>
            <a:pPr algn="ctr">
              <a:spcBef>
                <a:spcPts val="800"/>
              </a:spcBef>
              <a:spcAft>
                <a:spcPts val="800"/>
              </a:spcAft>
            </a:pPr>
            <a:r>
              <a:rPr lang="en-US" sz="4400" b="1" dirty="0">
                <a:solidFill>
                  <a:prstClr val="black"/>
                </a:solidFill>
                <a:latin typeface="Arial" panose="020B0604020202020204" pitchFamily="34" charset="0"/>
                <a:cs typeface="Arial" panose="020B0604020202020204" pitchFamily="34" charset="0"/>
              </a:rPr>
              <a:t>METHODS &amp; STUDY DESIGN</a:t>
            </a:r>
          </a:p>
          <a:p>
            <a:pPr marL="457212" indent="-457212">
              <a:spcBef>
                <a:spcPts val="200"/>
              </a:spcBef>
              <a:spcAft>
                <a:spcPts val="800"/>
              </a:spcAft>
              <a:buFont typeface="Arial" panose="020B0604020202020204" pitchFamily="34" charset="0"/>
              <a:buChar char="•"/>
            </a:pPr>
            <a:r>
              <a:rPr lang="en-US" sz="4000" dirty="0">
                <a:solidFill>
                  <a:prstClr val="black"/>
                </a:solidFill>
                <a:latin typeface="Arial" panose="020B0604020202020204" pitchFamily="34" charset="0"/>
                <a:cs typeface="Arial" panose="020B0604020202020204" pitchFamily="34" charset="0"/>
              </a:rPr>
              <a:t>We retrospectively analyzed VRN data across 32 </a:t>
            </a:r>
            <a:r>
              <a:rPr lang="en-US" sz="4000">
                <a:solidFill>
                  <a:prstClr val="black"/>
                </a:solidFill>
                <a:latin typeface="Arial" panose="020B0604020202020204" pitchFamily="34" charset="0"/>
                <a:cs typeface="Arial" panose="020B0604020202020204" pitchFamily="34" charset="0"/>
              </a:rPr>
              <a:t>units </a:t>
            </a:r>
          </a:p>
          <a:p>
            <a:pPr marL="457212" indent="-457212">
              <a:spcBef>
                <a:spcPts val="200"/>
              </a:spcBef>
              <a:spcAft>
                <a:spcPts val="800"/>
              </a:spcAft>
              <a:buFont typeface="Arial" panose="020B0604020202020204" pitchFamily="34" charset="0"/>
              <a:buChar char="•"/>
            </a:pPr>
            <a:r>
              <a:rPr lang="en-US" sz="4000">
                <a:solidFill>
                  <a:prstClr val="black"/>
                </a:solidFill>
                <a:latin typeface="Arial" panose="020B0604020202020204" pitchFamily="34" charset="0"/>
                <a:cs typeface="Arial" panose="020B0604020202020204" pitchFamily="34" charset="0"/>
              </a:rPr>
              <a:t>Data </a:t>
            </a:r>
            <a:r>
              <a:rPr lang="en-US" sz="4000" dirty="0">
                <a:solidFill>
                  <a:prstClr val="black"/>
                </a:solidFill>
                <a:latin typeface="Arial" panose="020B0604020202020204" pitchFamily="34" charset="0"/>
                <a:cs typeface="Arial" panose="020B0604020202020204" pitchFamily="34" charset="0"/>
              </a:rPr>
              <a:t>were triangulated from: </a:t>
            </a:r>
          </a:p>
          <a:p>
            <a:pPr marL="914412" lvl="1" indent="-457212">
              <a:spcBef>
                <a:spcPts val="200"/>
              </a:spcBef>
              <a:spcAft>
                <a:spcPts val="800"/>
              </a:spcAft>
              <a:buFont typeface="Arial" panose="020B0604020202020204" pitchFamily="34" charset="0"/>
              <a:buChar char="•"/>
            </a:pPr>
            <a:r>
              <a:rPr lang="en-US" sz="4000" dirty="0">
                <a:solidFill>
                  <a:prstClr val="black"/>
                </a:solidFill>
                <a:latin typeface="Arial" panose="020B0604020202020204" pitchFamily="34" charset="0"/>
                <a:cs typeface="Arial" panose="020B0604020202020204" pitchFamily="34" charset="0"/>
              </a:rPr>
              <a:t>Program tracking within REDCap (from January to June 2025)</a:t>
            </a:r>
          </a:p>
          <a:p>
            <a:pPr marL="914412" lvl="1" indent="-457212">
              <a:spcBef>
                <a:spcPts val="200"/>
              </a:spcBef>
              <a:spcAft>
                <a:spcPts val="800"/>
              </a:spcAft>
              <a:buFont typeface="Arial" panose="020B0604020202020204" pitchFamily="34" charset="0"/>
              <a:buChar char="•"/>
            </a:pPr>
            <a:r>
              <a:rPr lang="en-US" sz="4000" dirty="0">
                <a:solidFill>
                  <a:prstClr val="black"/>
                </a:solidFill>
                <a:latin typeface="Arial" panose="020B0604020202020204" pitchFamily="34" charset="0"/>
                <a:cs typeface="Arial" panose="020B0604020202020204" pitchFamily="34" charset="0"/>
              </a:rPr>
              <a:t>A REDCap survey distributed among bedside and virtual nurses (from May to September 2025; N=142)</a:t>
            </a:r>
          </a:p>
          <a:p>
            <a:pPr marL="457212" indent="-457212">
              <a:spcBef>
                <a:spcPts val="200"/>
              </a:spcBef>
              <a:spcAft>
                <a:spcPts val="800"/>
              </a:spcAft>
              <a:buFont typeface="Arial" panose="020B0604020202020204" pitchFamily="34" charset="0"/>
              <a:buChar char="•"/>
            </a:pPr>
            <a:r>
              <a:rPr lang="en-US" sz="4000" dirty="0">
                <a:solidFill>
                  <a:prstClr val="black"/>
                </a:solidFill>
                <a:latin typeface="Arial" panose="020B0604020202020204" pitchFamily="34" charset="0"/>
                <a:cs typeface="Arial" panose="020B0604020202020204" pitchFamily="34" charset="0"/>
              </a:rPr>
              <a:t>Outcomes: VRN utilization, VRN service unit types, time spent per task</a:t>
            </a:r>
          </a:p>
          <a:p>
            <a:pPr marL="457212" indent="-457212">
              <a:spcBef>
                <a:spcPts val="200"/>
              </a:spcBef>
              <a:spcAft>
                <a:spcPts val="800"/>
              </a:spcAft>
              <a:buFont typeface="Arial" panose="020B0604020202020204" pitchFamily="34" charset="0"/>
              <a:buChar char="•"/>
            </a:pPr>
            <a:r>
              <a:rPr lang="en-US" sz="4000" dirty="0">
                <a:solidFill>
                  <a:prstClr val="black"/>
                </a:solidFill>
                <a:latin typeface="Arial" panose="020B0604020202020204" pitchFamily="34" charset="0"/>
                <a:cs typeface="Arial" panose="020B0604020202020204" pitchFamily="34" charset="0"/>
              </a:rPr>
              <a:t>Service unit types: admission, discharge, care plan, education, quality-of-care, and documentation compliance</a:t>
            </a:r>
          </a:p>
          <a:p>
            <a:pPr marL="457212" indent="-457212">
              <a:spcBef>
                <a:spcPts val="200"/>
              </a:spcBef>
              <a:spcAft>
                <a:spcPts val="800"/>
              </a:spcAft>
              <a:buFont typeface="Arial" panose="020B0604020202020204" pitchFamily="34" charset="0"/>
              <a:buChar char="•"/>
            </a:pPr>
            <a:r>
              <a:rPr lang="en-US" sz="4000" dirty="0">
                <a:solidFill>
                  <a:prstClr val="black"/>
                </a:solidFill>
                <a:latin typeface="Arial" panose="020B0604020202020204" pitchFamily="34" charset="0"/>
                <a:cs typeface="Arial" panose="020B0604020202020204" pitchFamily="34" charset="0"/>
              </a:rPr>
              <a:t>Descriptive statistics were used to understand patterns of VRN support across service types, estimate time spent on each type of task, and nurses’ perceptions of the VRN program</a:t>
            </a:r>
          </a:p>
          <a:p>
            <a:pPr marL="457212" indent="-457212">
              <a:spcBef>
                <a:spcPts val="200"/>
              </a:spcBef>
              <a:spcAft>
                <a:spcPts val="800"/>
              </a:spcAft>
              <a:buFont typeface="Arial" panose="020B0604020202020204" pitchFamily="34" charset="0"/>
              <a:buChar char="•"/>
            </a:pPr>
            <a:r>
              <a:rPr lang="en-US" sz="4000" dirty="0">
                <a:solidFill>
                  <a:prstClr val="black"/>
                </a:solidFill>
                <a:latin typeface="Arial" panose="020B0604020202020204" pitchFamily="34" charset="0"/>
                <a:cs typeface="Arial" panose="020B0604020202020204" pitchFamily="34" charset="0"/>
              </a:rPr>
              <a:t>Sub analyses were conducted to examine rural impact</a:t>
            </a:r>
          </a:p>
          <a:p>
            <a:pPr marL="457212" indent="-457212">
              <a:spcBef>
                <a:spcPts val="200"/>
              </a:spcBef>
              <a:spcAft>
                <a:spcPts val="800"/>
              </a:spcAft>
              <a:buFont typeface="Arial" panose="020B0604020202020204" pitchFamily="34" charset="0"/>
              <a:buChar char="•"/>
            </a:pPr>
            <a:endParaRPr lang="en-US" sz="4300" dirty="0">
              <a:solidFill>
                <a:prstClr val="black"/>
              </a:solidFill>
              <a:latin typeface="Arial" panose="020B0604020202020204" pitchFamily="34" charset="0"/>
              <a:cs typeface="Arial" panose="020B0604020202020204" pitchFamily="34" charset="0"/>
            </a:endParaRPr>
          </a:p>
        </p:txBody>
      </p:sp>
      <p:pic>
        <p:nvPicPr>
          <p:cNvPr id="12" name="Picture 11" descr="A map of the state of south carolina&#10;&#10;AI-generated content may be incorrect.">
            <a:extLst>
              <a:ext uri="{FF2B5EF4-FFF2-40B4-BE49-F238E27FC236}">
                <a16:creationId xmlns:a16="http://schemas.microsoft.com/office/drawing/2014/main" id="{921D21CF-37F8-4F01-5EC9-333C1FDDB7FD}"/>
              </a:ext>
            </a:extLst>
          </p:cNvPr>
          <p:cNvPicPr>
            <a:picLocks noChangeAspect="1"/>
          </p:cNvPicPr>
          <p:nvPr/>
        </p:nvPicPr>
        <p:blipFill>
          <a:blip r:embed="rId6"/>
          <a:stretch>
            <a:fillRect/>
          </a:stretch>
        </p:blipFill>
        <p:spPr>
          <a:xfrm>
            <a:off x="15333976" y="16427009"/>
            <a:ext cx="10443472" cy="9038426"/>
          </a:xfrm>
          <a:prstGeom prst="rect">
            <a:avLst/>
          </a:prstGeom>
        </p:spPr>
      </p:pic>
      <p:sp>
        <p:nvSpPr>
          <p:cNvPr id="14" name="TextBox 13">
            <a:extLst>
              <a:ext uri="{FF2B5EF4-FFF2-40B4-BE49-F238E27FC236}">
                <a16:creationId xmlns:a16="http://schemas.microsoft.com/office/drawing/2014/main" id="{80034622-C6F6-7EB4-BFBF-3A71DC88B496}"/>
              </a:ext>
            </a:extLst>
          </p:cNvPr>
          <p:cNvSpPr txBox="1"/>
          <p:nvPr/>
        </p:nvSpPr>
        <p:spPr>
          <a:xfrm>
            <a:off x="15578274" y="14885936"/>
            <a:ext cx="9954875" cy="1323439"/>
          </a:xfrm>
          <a:prstGeom prst="rect">
            <a:avLst/>
          </a:prstGeom>
          <a:noFill/>
        </p:spPr>
        <p:txBody>
          <a:bodyPr wrap="square" rtlCol="0">
            <a:spAutoFit/>
          </a:bodyPr>
          <a:lstStyle/>
          <a:p>
            <a:pPr algn="ctr"/>
            <a:r>
              <a:rPr lang="en-US" sz="4000" b="1" dirty="0">
                <a:solidFill>
                  <a:schemeClr val="tx2">
                    <a:lumMod val="25000"/>
                    <a:lumOff val="75000"/>
                  </a:schemeClr>
                </a:solidFill>
                <a:latin typeface="Arial" panose="020B0604020202020204" pitchFamily="34" charset="0"/>
                <a:cs typeface="Arial" panose="020B0604020202020204" pitchFamily="34" charset="0"/>
              </a:rPr>
              <a:t>MUSC’s Virtual Nursing Units</a:t>
            </a:r>
          </a:p>
          <a:p>
            <a:pPr algn="ctr"/>
            <a:r>
              <a:rPr lang="en-US" sz="4000" b="1" dirty="0">
                <a:solidFill>
                  <a:schemeClr val="tx2">
                    <a:lumMod val="25000"/>
                    <a:lumOff val="75000"/>
                  </a:schemeClr>
                </a:solidFill>
                <a:latin typeface="Arial" panose="020B0604020202020204" pitchFamily="34" charset="0"/>
                <a:cs typeface="Arial" panose="020B0604020202020204" pitchFamily="34" charset="0"/>
              </a:rPr>
              <a:t>By Rurality</a:t>
            </a:r>
          </a:p>
        </p:txBody>
      </p:sp>
      <p:sp>
        <p:nvSpPr>
          <p:cNvPr id="15" name="TextBox 14">
            <a:extLst>
              <a:ext uri="{FF2B5EF4-FFF2-40B4-BE49-F238E27FC236}">
                <a16:creationId xmlns:a16="http://schemas.microsoft.com/office/drawing/2014/main" id="{5DB5302F-5347-F602-FA42-D2C67030FB05}"/>
              </a:ext>
            </a:extLst>
          </p:cNvPr>
          <p:cNvSpPr txBox="1"/>
          <p:nvPr/>
        </p:nvSpPr>
        <p:spPr>
          <a:xfrm>
            <a:off x="15578273" y="25683069"/>
            <a:ext cx="9954875" cy="1200329"/>
          </a:xfrm>
          <a:prstGeom prst="rect">
            <a:avLst/>
          </a:prstGeom>
          <a:noFill/>
        </p:spPr>
        <p:txBody>
          <a:bodyPr wrap="square" rtlCol="0">
            <a:spAutoFit/>
          </a:bodyPr>
          <a:lstStyle/>
          <a:p>
            <a:pPr algn="ctr"/>
            <a:r>
              <a:rPr lang="en-US" sz="3600" i="1" dirty="0">
                <a:solidFill>
                  <a:schemeClr val="tx2">
                    <a:lumMod val="25000"/>
                    <a:lumOff val="75000"/>
                  </a:schemeClr>
                </a:solidFill>
                <a:latin typeface="Arial" panose="020B0604020202020204" pitchFamily="34" charset="0"/>
                <a:cs typeface="Arial" panose="020B0604020202020204" pitchFamily="34" charset="0"/>
              </a:rPr>
              <a:t>Green diamonds indicate VRN units.</a:t>
            </a:r>
          </a:p>
          <a:p>
            <a:pPr algn="ctr"/>
            <a:r>
              <a:rPr lang="en-US" sz="3600" i="1" dirty="0">
                <a:solidFill>
                  <a:schemeClr val="tx2">
                    <a:lumMod val="25000"/>
                    <a:lumOff val="75000"/>
                  </a:schemeClr>
                </a:solidFill>
                <a:latin typeface="Arial" panose="020B0604020202020204" pitchFamily="34" charset="0"/>
                <a:cs typeface="Arial" panose="020B0604020202020204" pitchFamily="34" charset="0"/>
              </a:rPr>
              <a:t>Note: Some counties have &gt; 1 VRN unit.</a:t>
            </a:r>
          </a:p>
        </p:txBody>
      </p:sp>
      <p:graphicFrame>
        <p:nvGraphicFramePr>
          <p:cNvPr id="17" name="Table 16">
            <a:extLst>
              <a:ext uri="{FF2B5EF4-FFF2-40B4-BE49-F238E27FC236}">
                <a16:creationId xmlns:a16="http://schemas.microsoft.com/office/drawing/2014/main" id="{C00F54CF-3037-F8FE-6EA5-219D3F378605}"/>
              </a:ext>
            </a:extLst>
          </p:cNvPr>
          <p:cNvGraphicFramePr>
            <a:graphicFrameLocks noGrp="1"/>
          </p:cNvGraphicFramePr>
          <p:nvPr>
            <p:extLst>
              <p:ext uri="{D42A27DB-BD31-4B8C-83A1-F6EECF244321}">
                <p14:modId xmlns:p14="http://schemas.microsoft.com/office/powerpoint/2010/main" val="3131081109"/>
              </p:ext>
            </p:extLst>
          </p:nvPr>
        </p:nvGraphicFramePr>
        <p:xfrm>
          <a:off x="26590752" y="13874533"/>
          <a:ext cx="21828299" cy="9682480"/>
        </p:xfrm>
        <a:graphic>
          <a:graphicData uri="http://schemas.openxmlformats.org/drawingml/2006/table">
            <a:tbl>
              <a:tblPr firstRow="1" bandRow="1">
                <a:tableStyleId>{5C22544A-7EE6-4342-B048-85BDC9FD1C3A}</a:tableStyleId>
              </a:tblPr>
              <a:tblGrid>
                <a:gridCol w="3039957">
                  <a:extLst>
                    <a:ext uri="{9D8B030D-6E8A-4147-A177-3AD203B41FA5}">
                      <a16:colId xmlns:a16="http://schemas.microsoft.com/office/drawing/2014/main" val="2093635720"/>
                    </a:ext>
                  </a:extLst>
                </a:gridCol>
                <a:gridCol w="18788342">
                  <a:extLst>
                    <a:ext uri="{9D8B030D-6E8A-4147-A177-3AD203B41FA5}">
                      <a16:colId xmlns:a16="http://schemas.microsoft.com/office/drawing/2014/main" val="1144928937"/>
                    </a:ext>
                  </a:extLst>
                </a:gridCol>
              </a:tblGrid>
              <a:tr h="728158">
                <a:tc gridSpan="2">
                  <a:txBody>
                    <a:bodyPr/>
                    <a:lstStyle/>
                    <a:p>
                      <a:pPr algn="ctr">
                        <a:spcBef>
                          <a:spcPts val="200"/>
                        </a:spcBef>
                        <a:spcAft>
                          <a:spcPts val="200"/>
                        </a:spcAft>
                      </a:pPr>
                      <a:r>
                        <a:rPr lang="en-US" sz="4400" dirty="0">
                          <a:solidFill>
                            <a:schemeClr val="tx1"/>
                          </a:solidFill>
                          <a:latin typeface="Arial" panose="020B0604020202020204" pitchFamily="34" charset="0"/>
                          <a:cs typeface="Arial" panose="020B0604020202020204" pitchFamily="34" charset="0"/>
                        </a:rPr>
                        <a:t>RESULTS: Rural Impact</a:t>
                      </a:r>
                    </a:p>
                  </a:txBody>
                  <a:tcPr>
                    <a:solidFill>
                      <a:schemeClr val="tx2">
                        <a:lumMod val="25000"/>
                        <a:lumOff val="75000"/>
                      </a:schemeClr>
                    </a:solidFill>
                  </a:tcPr>
                </a:tc>
                <a:tc hMerge="1">
                  <a:txBody>
                    <a:bodyPr/>
                    <a:lstStyle/>
                    <a:p>
                      <a:endParaRPr lang="en-US" sz="38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200272198"/>
                  </a:ext>
                </a:extLst>
              </a:tr>
              <a:tr h="4139639">
                <a:tc gridSpan="2">
                  <a:txBody>
                    <a:bodyPr/>
                    <a:lstStyle/>
                    <a:p>
                      <a:pPr marL="571500" indent="-571500" algn="l">
                        <a:buFont typeface="Arial" panose="020B0604020202020204" pitchFamily="34" charset="0"/>
                        <a:buChar char="•"/>
                      </a:pPr>
                      <a:r>
                        <a:rPr lang="en-US" sz="4000" b="1" dirty="0">
                          <a:latin typeface="Arial" panose="020B0604020202020204" pitchFamily="34" charset="0"/>
                          <a:cs typeface="Arial" panose="020B0604020202020204" pitchFamily="34" charset="0"/>
                        </a:rPr>
                        <a:t>Over half </a:t>
                      </a:r>
                      <a:r>
                        <a:rPr lang="en-US" sz="4000" b="0" dirty="0">
                          <a:latin typeface="Arial" panose="020B0604020202020204" pitchFamily="34" charset="0"/>
                          <a:cs typeface="Arial" panose="020B0604020202020204" pitchFamily="34" charset="0"/>
                        </a:rPr>
                        <a:t>(51.2%, </a:t>
                      </a:r>
                      <a:r>
                        <a:rPr lang="en-US" sz="4000" b="0" i="1" dirty="0">
                          <a:latin typeface="Arial" panose="020B0604020202020204" pitchFamily="34" charset="0"/>
                          <a:cs typeface="Arial" panose="020B0604020202020204" pitchFamily="34" charset="0"/>
                        </a:rPr>
                        <a:t>n</a:t>
                      </a:r>
                      <a:r>
                        <a:rPr lang="en-US" sz="4000" b="0" i="0" dirty="0">
                          <a:latin typeface="Arial" panose="020B0604020202020204" pitchFamily="34" charset="0"/>
                          <a:cs typeface="Arial" panose="020B0604020202020204" pitchFamily="34" charset="0"/>
                        </a:rPr>
                        <a:t>=21) VRN units were </a:t>
                      </a:r>
                      <a:r>
                        <a:rPr lang="en-US" sz="4000" b="1" i="0" dirty="0">
                          <a:latin typeface="Arial" panose="020B0604020202020204" pitchFamily="34" charset="0"/>
                          <a:cs typeface="Arial" panose="020B0604020202020204" pitchFamily="34" charset="0"/>
                        </a:rPr>
                        <a:t>implemented in rural hospitals</a:t>
                      </a:r>
                    </a:p>
                    <a:p>
                      <a:pPr marL="571500" indent="-571500" algn="l">
                        <a:buFont typeface="Arial" panose="020B0604020202020204" pitchFamily="34" charset="0"/>
                        <a:buChar char="•"/>
                      </a:pPr>
                      <a:r>
                        <a:rPr lang="en-US" sz="4000" b="0" i="0" dirty="0">
                          <a:latin typeface="Arial" panose="020B0604020202020204" pitchFamily="34" charset="0"/>
                          <a:cs typeface="Arial" panose="020B0604020202020204" pitchFamily="34" charset="0"/>
                        </a:rPr>
                        <a:t>Bedside nurses in rural hospitals </a:t>
                      </a:r>
                      <a:r>
                        <a:rPr lang="en-US" sz="4000" b="1" dirty="0">
                          <a:latin typeface="Arial" panose="020B0604020202020204" pitchFamily="34" charset="0"/>
                          <a:cs typeface="Arial" panose="020B0604020202020204" pitchFamily="34" charset="0"/>
                        </a:rPr>
                        <a:t>reported more clinical experience</a:t>
                      </a:r>
                      <a:r>
                        <a:rPr lang="en-US" sz="4000" b="0" dirty="0">
                          <a:latin typeface="Arial" panose="020B0604020202020204" pitchFamily="34" charset="0"/>
                          <a:cs typeface="Arial" panose="020B0604020202020204" pitchFamily="34" charset="0"/>
                        </a:rPr>
                        <a:t>, compared to those in urban hospitals</a:t>
                      </a:r>
                    </a:p>
                    <a:p>
                      <a:pPr marL="2766060" lvl="1" indent="-571500" algn="l">
                        <a:buFont typeface="Arial" panose="020B0604020202020204" pitchFamily="34" charset="0"/>
                        <a:buChar char="•"/>
                      </a:pPr>
                      <a:r>
                        <a:rPr lang="en-US" sz="4000" b="0" dirty="0">
                          <a:latin typeface="Arial" panose="020B0604020202020204" pitchFamily="34" charset="0"/>
                          <a:cs typeface="Arial" panose="020B0604020202020204" pitchFamily="34" charset="0"/>
                        </a:rPr>
                        <a:t>M=16.17 years (SD=11.62) vs. M=9.87 years (SD=10.07), </a:t>
                      </a:r>
                      <a:r>
                        <a:rPr lang="en-US" sz="4000" b="0" i="1" dirty="0">
                          <a:latin typeface="Arial" panose="020B0604020202020204" pitchFamily="34" charset="0"/>
                          <a:cs typeface="Arial" panose="020B0604020202020204" pitchFamily="34" charset="0"/>
                        </a:rPr>
                        <a:t>p </a:t>
                      </a:r>
                      <a:r>
                        <a:rPr lang="en-US" sz="4000" b="0" i="0" dirty="0">
                          <a:latin typeface="Arial" panose="020B0604020202020204" pitchFamily="34" charset="0"/>
                          <a:cs typeface="Arial" panose="020B0604020202020204" pitchFamily="34" charset="0"/>
                        </a:rPr>
                        <a:t>= 0.003</a:t>
                      </a:r>
                    </a:p>
                    <a:p>
                      <a:pPr marL="571500" lvl="0" indent="-571500" algn="l">
                        <a:buFont typeface="Arial" panose="020B0604020202020204" pitchFamily="34" charset="0"/>
                        <a:buChar char="•"/>
                      </a:pPr>
                      <a:r>
                        <a:rPr lang="en-US" sz="4000" b="0" dirty="0">
                          <a:latin typeface="Arial" panose="020B0604020202020204" pitchFamily="34" charset="0"/>
                          <a:cs typeface="Arial" panose="020B0604020202020204" pitchFamily="34" charset="0"/>
                        </a:rPr>
                        <a:t>The majority of bedside nurses in rural (78.0%) and urban (76.4%) hospitals reported being </a:t>
                      </a:r>
                      <a:r>
                        <a:rPr lang="en-US" sz="4000" b="1" dirty="0">
                          <a:latin typeface="Arial" panose="020B0604020202020204" pitchFamily="34" charset="0"/>
                          <a:cs typeface="Arial" panose="020B0604020202020204" pitchFamily="34" charset="0"/>
                        </a:rPr>
                        <a:t>“satisfied” or “very satisfied” with the VRN program</a:t>
                      </a:r>
                      <a:r>
                        <a:rPr lang="en-US" sz="4000" b="0" dirty="0">
                          <a:latin typeface="Arial" panose="020B0604020202020204" pitchFamily="34" charset="0"/>
                          <a:cs typeface="Arial" panose="020B0604020202020204" pitchFamily="34" charset="0"/>
                        </a:rPr>
                        <a:t>, compared to 100% of virtual nurses</a:t>
                      </a:r>
                    </a:p>
                    <a:p>
                      <a:pPr marL="571500" lvl="0" indent="-571500" algn="l">
                        <a:buFont typeface="Arial" panose="020B0604020202020204" pitchFamily="34" charset="0"/>
                        <a:buChar char="•"/>
                      </a:pPr>
                      <a:r>
                        <a:rPr lang="en-US" sz="4000" b="0" dirty="0">
                          <a:latin typeface="Arial" panose="020B0604020202020204" pitchFamily="34" charset="0"/>
                          <a:cs typeface="Arial" panose="020B0604020202020204" pitchFamily="34" charset="0"/>
                        </a:rPr>
                        <a:t>Most bedside nurses also reported a </a:t>
                      </a:r>
                      <a:r>
                        <a:rPr lang="en-US" sz="4000" b="1" dirty="0">
                          <a:latin typeface="Arial" panose="020B0604020202020204" pitchFamily="34" charset="0"/>
                          <a:cs typeface="Arial" panose="020B0604020202020204" pitchFamily="34" charset="0"/>
                        </a:rPr>
                        <a:t>“slight” or “significant decrease” in workload </a:t>
                      </a:r>
                      <a:r>
                        <a:rPr lang="en-US" sz="4000" b="0" dirty="0">
                          <a:latin typeface="Arial" panose="020B0604020202020204" pitchFamily="34" charset="0"/>
                          <a:cs typeface="Arial" panose="020B0604020202020204" pitchFamily="34" charset="0"/>
                        </a:rPr>
                        <a:t>with VRN support (Rural: 88.1%, Urban: 80%)</a:t>
                      </a:r>
                    </a:p>
                  </a:txBody>
                  <a:tcPr/>
                </a:tc>
                <a:tc hMerge="1">
                  <a:txBody>
                    <a:bodyPr/>
                    <a:lstStyle/>
                    <a:p>
                      <a:pPr marL="914412" lvl="1" indent="-457212">
                        <a:spcBef>
                          <a:spcPts val="200"/>
                        </a:spcBef>
                        <a:spcAft>
                          <a:spcPts val="200"/>
                        </a:spcAft>
                        <a:buFont typeface="Arial" panose="020B0604020202020204" pitchFamily="34" charset="0"/>
                        <a:buChar char="•"/>
                      </a:pPr>
                      <a:endParaRPr lang="en-US" sz="4000" dirty="0">
                        <a:solidFill>
                          <a:prstClr val="black"/>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235418589"/>
                  </a:ext>
                </a:extLst>
              </a:tr>
              <a:tr h="2905600">
                <a:tc>
                  <a:txBody>
                    <a:bodyPr/>
                    <a:lstStyle/>
                    <a:p>
                      <a:pPr algn="ctr"/>
                      <a:endParaRPr lang="en-US" sz="4000" b="1" dirty="0">
                        <a:latin typeface="Arial" panose="020B0604020202020204" pitchFamily="34" charset="0"/>
                        <a:cs typeface="Arial" panose="020B0604020202020204" pitchFamily="34" charset="0"/>
                      </a:endParaRPr>
                    </a:p>
                    <a:p>
                      <a:pPr algn="ctr"/>
                      <a:endParaRPr lang="en-US" sz="4000" b="1" dirty="0">
                        <a:latin typeface="Arial" panose="020B0604020202020204" pitchFamily="34" charset="0"/>
                        <a:cs typeface="Arial" panose="020B0604020202020204" pitchFamily="34" charset="0"/>
                      </a:endParaRPr>
                    </a:p>
                    <a:p>
                      <a:pPr algn="ctr"/>
                      <a:r>
                        <a:rPr lang="en-US" sz="4000" b="1" dirty="0">
                          <a:latin typeface="Arial" panose="020B0604020202020204" pitchFamily="34" charset="0"/>
                          <a:cs typeface="Arial" panose="020B0604020202020204" pitchFamily="34" charset="0"/>
                        </a:rPr>
                        <a:t>Exemplar Quotes</a:t>
                      </a:r>
                    </a:p>
                  </a:txBody>
                  <a:tcPr/>
                </a:tc>
                <a:tc>
                  <a:txBody>
                    <a:bodyPr/>
                    <a:lstStyle/>
                    <a:p>
                      <a:pPr marL="914412" lvl="1" indent="-457212">
                        <a:spcBef>
                          <a:spcPts val="200"/>
                        </a:spcBef>
                        <a:spcAft>
                          <a:spcPts val="200"/>
                        </a:spcAft>
                        <a:buFont typeface="Arial" panose="020B0604020202020204" pitchFamily="34" charset="0"/>
                        <a:buChar char="•"/>
                      </a:pPr>
                      <a:r>
                        <a:rPr lang="en-US" sz="4000" dirty="0">
                          <a:solidFill>
                            <a:prstClr val="black"/>
                          </a:solidFill>
                          <a:latin typeface="Arial" panose="020B0604020202020204" pitchFamily="34" charset="0"/>
                          <a:cs typeface="Arial" panose="020B0604020202020204" pitchFamily="34" charset="0"/>
                        </a:rPr>
                        <a:t>Bedside nurses in rural hospitals reported: </a:t>
                      </a:r>
                    </a:p>
                    <a:p>
                      <a:pPr marL="3108972" lvl="2" indent="-457212">
                        <a:spcBef>
                          <a:spcPts val="200"/>
                        </a:spcBef>
                        <a:spcAft>
                          <a:spcPts val="200"/>
                        </a:spcAft>
                        <a:buFont typeface="Arial" panose="020B0604020202020204" pitchFamily="34" charset="0"/>
                        <a:buChar char="•"/>
                      </a:pPr>
                      <a:r>
                        <a:rPr lang="en-US" sz="4000" dirty="0">
                          <a:solidFill>
                            <a:prstClr val="black"/>
                          </a:solidFill>
                          <a:latin typeface="Arial" panose="020B0604020202020204" pitchFamily="34" charset="0"/>
                          <a:cs typeface="Arial" panose="020B0604020202020204" pitchFamily="34" charset="0"/>
                        </a:rPr>
                        <a:t>Receiving most support for time-consuming admission tasks</a:t>
                      </a:r>
                    </a:p>
                    <a:p>
                      <a:pPr marL="3108972" lvl="2" indent="-457212">
                        <a:spcBef>
                          <a:spcPts val="200"/>
                        </a:spcBef>
                        <a:spcAft>
                          <a:spcPts val="200"/>
                        </a:spcAft>
                        <a:buFont typeface="Arial" panose="020B0604020202020204" pitchFamily="34" charset="0"/>
                        <a:buChar char="•"/>
                      </a:pPr>
                      <a:r>
                        <a:rPr lang="en-US" sz="4000" dirty="0">
                          <a:solidFill>
                            <a:prstClr val="black"/>
                          </a:solidFill>
                          <a:latin typeface="Arial" panose="020B0604020202020204" pitchFamily="34" charset="0"/>
                          <a:cs typeface="Arial" panose="020B0604020202020204" pitchFamily="34" charset="0"/>
                        </a:rPr>
                        <a:t>Described VRN as “a great asset,” “makes the workday so much better,” and “has restored faith in bedside nursing”</a:t>
                      </a:r>
                    </a:p>
                    <a:p>
                      <a:pPr marL="914412" lvl="1" indent="-457212">
                        <a:spcBef>
                          <a:spcPts val="200"/>
                        </a:spcBef>
                        <a:spcAft>
                          <a:spcPts val="200"/>
                        </a:spcAft>
                        <a:buFont typeface="Arial" panose="020B0604020202020204" pitchFamily="34" charset="0"/>
                        <a:buChar char="•"/>
                      </a:pPr>
                      <a:r>
                        <a:rPr lang="en-US" sz="4000" dirty="0">
                          <a:solidFill>
                            <a:prstClr val="black"/>
                          </a:solidFill>
                          <a:latin typeface="Arial" panose="020B0604020202020204" pitchFamily="34" charset="0"/>
                          <a:cs typeface="Arial" panose="020B0604020202020204" pitchFamily="34" charset="0"/>
                        </a:rPr>
                        <a:t>Virtual nurses echoed that this “team” approach to nursing “is the future” </a:t>
                      </a:r>
                    </a:p>
                    <a:p>
                      <a:pPr marL="3108972" lvl="2" indent="-457212">
                        <a:spcBef>
                          <a:spcPts val="200"/>
                        </a:spcBef>
                        <a:spcAft>
                          <a:spcPts val="200"/>
                        </a:spcAft>
                        <a:buFont typeface="Arial" panose="020B0604020202020204" pitchFamily="34" charset="0"/>
                        <a:buChar char="•"/>
                      </a:pPr>
                      <a:r>
                        <a:rPr lang="en-US" sz="4000" dirty="0">
                          <a:solidFill>
                            <a:prstClr val="black"/>
                          </a:solidFill>
                          <a:latin typeface="Arial" panose="020B0604020202020204" pitchFamily="34" charset="0"/>
                          <a:cs typeface="Arial" panose="020B0604020202020204" pitchFamily="34" charset="0"/>
                        </a:rPr>
                        <a:t>This role allowed them to “stay in the field that [they love]"</a:t>
                      </a:r>
                    </a:p>
                  </a:txBody>
                  <a:tcPr/>
                </a:tc>
                <a:extLst>
                  <a:ext uri="{0D108BD9-81ED-4DB2-BD59-A6C34878D82A}">
                    <a16:rowId xmlns:a16="http://schemas.microsoft.com/office/drawing/2014/main" val="629777418"/>
                  </a:ext>
                </a:extLst>
              </a:tr>
            </a:tbl>
          </a:graphicData>
        </a:graphic>
      </p:graphicFrame>
    </p:spTree>
    <p:extLst>
      <p:ext uri="{BB962C8B-B14F-4D97-AF65-F5344CB8AC3E}">
        <p14:creationId xmlns:p14="http://schemas.microsoft.com/office/powerpoint/2010/main" val="144828387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7937</TotalTime>
  <Words>954</Words>
  <Application>Microsoft Macintosh PowerPoint</Application>
  <PresentationFormat>Custom</PresentationFormat>
  <Paragraphs>67</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Aptos Display</vt:lpstr>
      <vt:lpstr>Arial</vt:lpstr>
      <vt:lpstr>Calibri</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Koob, Caitlin</dc:creator>
  <cp:lastModifiedBy>Caitlin Koob</cp:lastModifiedBy>
  <cp:revision>18</cp:revision>
  <cp:lastPrinted>2025-01-16T14:47:41Z</cp:lastPrinted>
  <dcterms:created xsi:type="dcterms:W3CDTF">2024-09-25T15:05:35Z</dcterms:created>
  <dcterms:modified xsi:type="dcterms:W3CDTF">2026-04-17T16:50:24Z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_AdHocReviewCycleID">
    <vt:i4>-322196787</vt:i4>
  </property>
  <property fmtid="{D5CDD505-2E9C-101B-9397-08002B2CF9AE}" pid="4" name="_EmailSubject">
    <vt:lpwstr>MUSC COE ATA Presentations for Review</vt:lpwstr>
  </property>
  <property fmtid="{D5CDD505-2E9C-101B-9397-08002B2CF9AE}" pid="5" name="_AuthorEmail">
    <vt:lpwstr>dorio@musc.edu</vt:lpwstr>
  </property>
  <property fmtid="{D5CDD505-2E9C-101B-9397-08002B2CF9AE}" pid="6" name="_AuthorEmailDisplayName">
    <vt:lpwstr>D'orio, Samantha</vt:lpwstr>
  </property>
</Properties>
</file>