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EA17_90484E9F.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277" r:id="rId6"/>
    <p:sldId id="276" r:id="rId7"/>
    <p:sldId id="278" r:id="rId8"/>
    <p:sldId id="279" r:id="rId9"/>
    <p:sldId id="281" r:id="rId10"/>
    <p:sldId id="283" r:id="rId11"/>
    <p:sldId id="322" r:id="rId12"/>
    <p:sldId id="2147478052" r:id="rId13"/>
    <p:sldId id="261" r:id="rId14"/>
    <p:sldId id="2147478044" r:id="rId15"/>
    <p:sldId id="2147478045" r:id="rId16"/>
    <p:sldId id="2147478051" r:id="rId17"/>
    <p:sldId id="2147478058" r:id="rId18"/>
    <p:sldId id="2147478022" r:id="rId19"/>
    <p:sldId id="2147478025" r:id="rId20"/>
    <p:sldId id="2147478023" r:id="rId21"/>
    <p:sldId id="2147478053" r:id="rId22"/>
    <p:sldId id="262" r:id="rId23"/>
    <p:sldId id="2147478029" r:id="rId24"/>
    <p:sldId id="2147478055" r:id="rId25"/>
    <p:sldId id="2147478030" r:id="rId26"/>
    <p:sldId id="2147478031" r:id="rId27"/>
    <p:sldId id="2147478061" r:id="rId28"/>
    <p:sldId id="2147478038" r:id="rId29"/>
    <p:sldId id="2147478035" r:id="rId30"/>
    <p:sldId id="2147478033" r:id="rId31"/>
    <p:sldId id="2147478054" r:id="rId32"/>
    <p:sldId id="2147478034" r:id="rId33"/>
    <p:sldId id="264" r:id="rId34"/>
    <p:sldId id="266" r:id="rId35"/>
    <p:sldId id="269" r:id="rId36"/>
    <p:sldId id="2147478059" r:id="rId37"/>
    <p:sldId id="2147478056" r:id="rId38"/>
    <p:sldId id="2147478039" r:id="rId39"/>
    <p:sldId id="2147478057" r:id="rId40"/>
    <p:sldId id="2147478047" r:id="rId41"/>
    <p:sldId id="2147478060" r:id="rId42"/>
    <p:sldId id="2147478042" r:id="rId43"/>
    <p:sldId id="2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568A5-3FCB-7606-7F94-4A3B81FAAD8F}" name="Williams, Dunc" initials="WD" userId="S::jdw26@musc.edu::0074d4c4-1987-4f5d-96bd-7fcecb2fc5e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CA9"/>
    <a:srgbClr val="69647C"/>
    <a:srgbClr val="FEC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p:restoredTop sz="88095"/>
  </p:normalViewPr>
  <p:slideViewPr>
    <p:cSldViewPr snapToGrid="0">
      <p:cViewPr varScale="1">
        <p:scale>
          <a:sx n="75" d="100"/>
          <a:sy n="75" d="100"/>
        </p:scale>
        <p:origin x="192" y="9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7FFFEA17_90484E9F.xml><?xml version="1.0" encoding="utf-8"?>
<p188:cmLst xmlns:a="http://schemas.openxmlformats.org/drawingml/2006/main" xmlns:r="http://schemas.openxmlformats.org/officeDocument/2006/relationships" xmlns:p188="http://schemas.microsoft.com/office/powerpoint/2018/8/main">
  <p188:cm id="{3AE07A00-9BFC-C24D-B433-03D766AFF410}" authorId="{21A568A5-3FCB-7606-7F94-4A3B81FAAD8F}" created="2026-03-23T14:16:35.960">
    <ac:deMkLst xmlns:ac="http://schemas.microsoft.com/office/drawing/2013/main/command">
      <pc:docMk xmlns:pc="http://schemas.microsoft.com/office/powerpoint/2013/main/command"/>
      <pc:sldMk xmlns:pc="http://schemas.microsoft.com/office/powerpoint/2013/main/command" cId="2420657823" sldId="2147478039"/>
      <ac:graphicFrameMk id="13" creationId="{170D7975-FC15-AA58-0D6C-317334A9250F}"/>
    </ac:deMkLst>
    <p188:txBody>
      <a:bodyPr/>
      <a:lstStyle/>
      <a:p>
        <a:r>
          <a:rPr lang="en-US"/>
          <a:t>Learn about how we overcame, how much we hire OOS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705524-93CC-6044-9D48-7572F4F30B68}"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003A3F9D-29FC-4146-ABF5-E64446BCB41C}">
      <dgm:prSet phldrT="[Text]" custT="1"/>
      <dgm:spPr/>
      <dgm:t>
        <a:bodyPr/>
        <a:lstStyle/>
        <a:p>
          <a:r>
            <a:rPr lang="en-US" sz="1400" dirty="0"/>
            <a:t>Pre-visit support for clinical triage needs and tech support</a:t>
          </a:r>
        </a:p>
      </dgm:t>
    </dgm:pt>
    <dgm:pt modelId="{1737C1F0-C08E-EB48-B676-1F6CE39E50AF}" type="parTrans" cxnId="{F95AB4B2-B8B5-C244-9A12-90D3745B520B}">
      <dgm:prSet/>
      <dgm:spPr/>
      <dgm:t>
        <a:bodyPr/>
        <a:lstStyle/>
        <a:p>
          <a:endParaRPr lang="en-US"/>
        </a:p>
      </dgm:t>
    </dgm:pt>
    <dgm:pt modelId="{1CEDBA9E-D650-4E4A-8677-22A47C093DC0}" type="sibTrans" cxnId="{F95AB4B2-B8B5-C244-9A12-90D3745B520B}">
      <dgm:prSet/>
      <dgm:spPr/>
      <dgm:t>
        <a:bodyPr/>
        <a:lstStyle/>
        <a:p>
          <a:endParaRPr lang="en-US"/>
        </a:p>
      </dgm:t>
    </dgm:pt>
    <dgm:pt modelId="{70F5CC0C-626D-014D-BCEC-DDB94021DD95}">
      <dgm:prSet phldrT="[Text]" custT="1"/>
      <dgm:spPr/>
      <dgm:t>
        <a:bodyPr/>
        <a:lstStyle/>
        <a:p>
          <a:r>
            <a:rPr lang="en-US" sz="1400" dirty="0"/>
            <a:t>My Chart messages with Virtual Practice panel patients</a:t>
          </a:r>
        </a:p>
      </dgm:t>
    </dgm:pt>
    <dgm:pt modelId="{B1327494-B30F-2D49-928A-437AB9083994}" type="parTrans" cxnId="{E5C2C230-B54D-4D46-B611-2A9829841A22}">
      <dgm:prSet/>
      <dgm:spPr/>
      <dgm:t>
        <a:bodyPr/>
        <a:lstStyle/>
        <a:p>
          <a:endParaRPr lang="en-US"/>
        </a:p>
      </dgm:t>
    </dgm:pt>
    <dgm:pt modelId="{C44D51DD-A47E-B84A-B4F9-5CE88DCCDBE2}" type="sibTrans" cxnId="{E5C2C230-B54D-4D46-B611-2A9829841A22}">
      <dgm:prSet/>
      <dgm:spPr/>
      <dgm:t>
        <a:bodyPr/>
        <a:lstStyle/>
        <a:p>
          <a:endParaRPr lang="en-US"/>
        </a:p>
      </dgm:t>
    </dgm:pt>
    <dgm:pt modelId="{60D71D86-D0BA-3745-BAE5-4EA00C94B489}">
      <dgm:prSet phldrT="[Text]" custT="1"/>
      <dgm:spPr/>
      <dgm:t>
        <a:bodyPr/>
        <a:lstStyle/>
        <a:p>
          <a:r>
            <a:rPr lang="en-US" sz="1200" dirty="0"/>
            <a:t>Coordination follow-up with ancillary service network, results management, escalation support</a:t>
          </a:r>
        </a:p>
      </dgm:t>
    </dgm:pt>
    <dgm:pt modelId="{83C7132F-5E8C-4245-84C0-FC9073AE123A}" type="parTrans" cxnId="{8C218661-440A-AB4C-B920-0D4FD59BAA83}">
      <dgm:prSet/>
      <dgm:spPr/>
      <dgm:t>
        <a:bodyPr/>
        <a:lstStyle/>
        <a:p>
          <a:endParaRPr lang="en-US"/>
        </a:p>
      </dgm:t>
    </dgm:pt>
    <dgm:pt modelId="{CFE523F3-8BA9-3744-AD31-7DDA20C4BDC0}" type="sibTrans" cxnId="{8C218661-440A-AB4C-B920-0D4FD59BAA83}">
      <dgm:prSet/>
      <dgm:spPr/>
      <dgm:t>
        <a:bodyPr/>
        <a:lstStyle/>
        <a:p>
          <a:endParaRPr lang="en-US"/>
        </a:p>
      </dgm:t>
    </dgm:pt>
    <dgm:pt modelId="{CC05D4DE-652A-964F-BC14-E9B8528F59CD}" type="pres">
      <dgm:prSet presAssocID="{3E705524-93CC-6044-9D48-7572F4F30B68}" presName="Name0" presStyleCnt="0">
        <dgm:presLayoutVars>
          <dgm:dir/>
          <dgm:resizeHandles val="exact"/>
        </dgm:presLayoutVars>
      </dgm:prSet>
      <dgm:spPr/>
    </dgm:pt>
    <dgm:pt modelId="{E01603E1-AEB6-5441-884B-9A544FD365FE}" type="pres">
      <dgm:prSet presAssocID="{003A3F9D-29FC-4146-ABF5-E64446BCB41C}" presName="composite" presStyleCnt="0"/>
      <dgm:spPr/>
    </dgm:pt>
    <dgm:pt modelId="{D7CD49E7-4761-BC4B-8314-29B6D83A727A}" type="pres">
      <dgm:prSet presAssocID="{003A3F9D-29FC-4146-ABF5-E64446BCB41C}" presName="rect1" presStyleLbl="trAlignAcc1" presStyleIdx="0" presStyleCnt="3">
        <dgm:presLayoutVars>
          <dgm:bulletEnabled val="1"/>
        </dgm:presLayoutVars>
      </dgm:prSet>
      <dgm:spPr/>
    </dgm:pt>
    <dgm:pt modelId="{17469C0D-D428-654D-A146-208EC9104714}" type="pres">
      <dgm:prSet presAssocID="{003A3F9D-29FC-4146-ABF5-E64446BCB41C}"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a:solidFill>
            <a:schemeClr val="accent4">
              <a:lumMod val="75000"/>
            </a:schemeClr>
          </a:solidFill>
        </a:ln>
      </dgm:spPr>
    </dgm:pt>
    <dgm:pt modelId="{B166FA3F-988A-674D-B6F7-F37B0499034D}" type="pres">
      <dgm:prSet presAssocID="{1CEDBA9E-D650-4E4A-8677-22A47C093DC0}" presName="sibTrans" presStyleCnt="0"/>
      <dgm:spPr/>
    </dgm:pt>
    <dgm:pt modelId="{0D7B2389-FB08-9F42-99B6-9F8D19D1D990}" type="pres">
      <dgm:prSet presAssocID="{70F5CC0C-626D-014D-BCEC-DDB94021DD95}" presName="composite" presStyleCnt="0"/>
      <dgm:spPr/>
    </dgm:pt>
    <dgm:pt modelId="{EA920914-B066-E84D-BC70-BBD7B75B82DE}" type="pres">
      <dgm:prSet presAssocID="{70F5CC0C-626D-014D-BCEC-DDB94021DD95}" presName="rect1" presStyleLbl="trAlignAcc1" presStyleIdx="1" presStyleCnt="3">
        <dgm:presLayoutVars>
          <dgm:bulletEnabled val="1"/>
        </dgm:presLayoutVars>
      </dgm:prSet>
      <dgm:spPr/>
    </dgm:pt>
    <dgm:pt modelId="{4C57F06E-803D-E648-8830-9783F12F0BCF}" type="pres">
      <dgm:prSet presAssocID="{70F5CC0C-626D-014D-BCEC-DDB94021DD95}"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a:solidFill>
            <a:srgbClr val="C00000"/>
          </a:solidFill>
        </a:ln>
      </dgm:spPr>
    </dgm:pt>
    <dgm:pt modelId="{0539652F-B949-8D40-9980-514FA3C0F40E}" type="pres">
      <dgm:prSet presAssocID="{C44D51DD-A47E-B84A-B4F9-5CE88DCCDBE2}" presName="sibTrans" presStyleCnt="0"/>
      <dgm:spPr/>
    </dgm:pt>
    <dgm:pt modelId="{33C85AA0-D801-1342-9208-823D0E6C17F2}" type="pres">
      <dgm:prSet presAssocID="{60D71D86-D0BA-3745-BAE5-4EA00C94B489}" presName="composite" presStyleCnt="0"/>
      <dgm:spPr/>
    </dgm:pt>
    <dgm:pt modelId="{0F8E48D7-0C18-7C42-B19F-2A99495C5310}" type="pres">
      <dgm:prSet presAssocID="{60D71D86-D0BA-3745-BAE5-4EA00C94B489}" presName="rect1" presStyleLbl="trAlignAcc1" presStyleIdx="2" presStyleCnt="3">
        <dgm:presLayoutVars>
          <dgm:bulletEnabled val="1"/>
        </dgm:presLayoutVars>
      </dgm:prSet>
      <dgm:spPr/>
    </dgm:pt>
    <dgm:pt modelId="{B8F42FF2-83B4-AB4E-B962-BDF1F0B45D99}" type="pres">
      <dgm:prSet presAssocID="{60D71D86-D0BA-3745-BAE5-4EA00C94B489}"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a:solidFill>
            <a:schemeClr val="accent4">
              <a:lumMod val="60000"/>
              <a:lumOff val="40000"/>
            </a:schemeClr>
          </a:solidFill>
        </a:ln>
      </dgm:spPr>
    </dgm:pt>
  </dgm:ptLst>
  <dgm:cxnLst>
    <dgm:cxn modelId="{32FC5300-7329-3647-A8AA-03781BCB9D5C}" type="presOf" srcId="{70F5CC0C-626D-014D-BCEC-DDB94021DD95}" destId="{EA920914-B066-E84D-BC70-BBD7B75B82DE}" srcOrd="0" destOrd="0" presId="urn:microsoft.com/office/officeart/2008/layout/PictureStrips"/>
    <dgm:cxn modelId="{E5C2C230-B54D-4D46-B611-2A9829841A22}" srcId="{3E705524-93CC-6044-9D48-7572F4F30B68}" destId="{70F5CC0C-626D-014D-BCEC-DDB94021DD95}" srcOrd="1" destOrd="0" parTransId="{B1327494-B30F-2D49-928A-437AB9083994}" sibTransId="{C44D51DD-A47E-B84A-B4F9-5CE88DCCDBE2}"/>
    <dgm:cxn modelId="{55BA9C40-8265-E44C-A9E3-D17D35A63CE0}" type="presOf" srcId="{60D71D86-D0BA-3745-BAE5-4EA00C94B489}" destId="{0F8E48D7-0C18-7C42-B19F-2A99495C5310}" srcOrd="0" destOrd="0" presId="urn:microsoft.com/office/officeart/2008/layout/PictureStrips"/>
    <dgm:cxn modelId="{8C218661-440A-AB4C-B920-0D4FD59BAA83}" srcId="{3E705524-93CC-6044-9D48-7572F4F30B68}" destId="{60D71D86-D0BA-3745-BAE5-4EA00C94B489}" srcOrd="2" destOrd="0" parTransId="{83C7132F-5E8C-4245-84C0-FC9073AE123A}" sibTransId="{CFE523F3-8BA9-3744-AD31-7DDA20C4BDC0}"/>
    <dgm:cxn modelId="{9ED0D89A-9B2E-864C-95D8-4B65B0F6F3DF}" type="presOf" srcId="{003A3F9D-29FC-4146-ABF5-E64446BCB41C}" destId="{D7CD49E7-4761-BC4B-8314-29B6D83A727A}" srcOrd="0" destOrd="0" presId="urn:microsoft.com/office/officeart/2008/layout/PictureStrips"/>
    <dgm:cxn modelId="{F95AB4B2-B8B5-C244-9A12-90D3745B520B}" srcId="{3E705524-93CC-6044-9D48-7572F4F30B68}" destId="{003A3F9D-29FC-4146-ABF5-E64446BCB41C}" srcOrd="0" destOrd="0" parTransId="{1737C1F0-C08E-EB48-B676-1F6CE39E50AF}" sibTransId="{1CEDBA9E-D650-4E4A-8677-22A47C093DC0}"/>
    <dgm:cxn modelId="{C8FD42D2-1279-0F43-9194-3A526B357AAF}" type="presOf" srcId="{3E705524-93CC-6044-9D48-7572F4F30B68}" destId="{CC05D4DE-652A-964F-BC14-E9B8528F59CD}" srcOrd="0" destOrd="0" presId="urn:microsoft.com/office/officeart/2008/layout/PictureStrips"/>
    <dgm:cxn modelId="{27534D42-BF61-BD41-A8F8-2EE12F9F7000}" type="presParOf" srcId="{CC05D4DE-652A-964F-BC14-E9B8528F59CD}" destId="{E01603E1-AEB6-5441-884B-9A544FD365FE}" srcOrd="0" destOrd="0" presId="urn:microsoft.com/office/officeart/2008/layout/PictureStrips"/>
    <dgm:cxn modelId="{391E424E-1418-0142-9420-6EB7EF8406B0}" type="presParOf" srcId="{E01603E1-AEB6-5441-884B-9A544FD365FE}" destId="{D7CD49E7-4761-BC4B-8314-29B6D83A727A}" srcOrd="0" destOrd="0" presId="urn:microsoft.com/office/officeart/2008/layout/PictureStrips"/>
    <dgm:cxn modelId="{FAD2E17F-08AE-D74F-B99E-38A41834B8E7}" type="presParOf" srcId="{E01603E1-AEB6-5441-884B-9A544FD365FE}" destId="{17469C0D-D428-654D-A146-208EC9104714}" srcOrd="1" destOrd="0" presId="urn:microsoft.com/office/officeart/2008/layout/PictureStrips"/>
    <dgm:cxn modelId="{265B168B-7EE8-6848-8F7E-66E6C2C2B366}" type="presParOf" srcId="{CC05D4DE-652A-964F-BC14-E9B8528F59CD}" destId="{B166FA3F-988A-674D-B6F7-F37B0499034D}" srcOrd="1" destOrd="0" presId="urn:microsoft.com/office/officeart/2008/layout/PictureStrips"/>
    <dgm:cxn modelId="{46BD1537-C494-5246-AE5E-36156E04A4A1}" type="presParOf" srcId="{CC05D4DE-652A-964F-BC14-E9B8528F59CD}" destId="{0D7B2389-FB08-9F42-99B6-9F8D19D1D990}" srcOrd="2" destOrd="0" presId="urn:microsoft.com/office/officeart/2008/layout/PictureStrips"/>
    <dgm:cxn modelId="{BDAD3F70-4BA9-7C47-A343-6FEC31955335}" type="presParOf" srcId="{0D7B2389-FB08-9F42-99B6-9F8D19D1D990}" destId="{EA920914-B066-E84D-BC70-BBD7B75B82DE}" srcOrd="0" destOrd="0" presId="urn:microsoft.com/office/officeart/2008/layout/PictureStrips"/>
    <dgm:cxn modelId="{1B1BB334-0D3F-5F42-B80E-93E3F4998702}" type="presParOf" srcId="{0D7B2389-FB08-9F42-99B6-9F8D19D1D990}" destId="{4C57F06E-803D-E648-8830-9783F12F0BCF}" srcOrd="1" destOrd="0" presId="urn:microsoft.com/office/officeart/2008/layout/PictureStrips"/>
    <dgm:cxn modelId="{D8F23D3E-4A62-E04B-8EA0-6602C58A74EC}" type="presParOf" srcId="{CC05D4DE-652A-964F-BC14-E9B8528F59CD}" destId="{0539652F-B949-8D40-9980-514FA3C0F40E}" srcOrd="3" destOrd="0" presId="urn:microsoft.com/office/officeart/2008/layout/PictureStrips"/>
    <dgm:cxn modelId="{9B0E01BC-ABB4-A843-BF1E-9C468831D33A}" type="presParOf" srcId="{CC05D4DE-652A-964F-BC14-E9B8528F59CD}" destId="{33C85AA0-D801-1342-9208-823D0E6C17F2}" srcOrd="4" destOrd="0" presId="urn:microsoft.com/office/officeart/2008/layout/PictureStrips"/>
    <dgm:cxn modelId="{49FC7C65-4442-314B-A981-4C5D1704CBFC}" type="presParOf" srcId="{33C85AA0-D801-1342-9208-823D0E6C17F2}" destId="{0F8E48D7-0C18-7C42-B19F-2A99495C5310}" srcOrd="0" destOrd="0" presId="urn:microsoft.com/office/officeart/2008/layout/PictureStrips"/>
    <dgm:cxn modelId="{5715667D-FEFC-6F4D-BC57-23C5DC188482}" type="presParOf" srcId="{33C85AA0-D801-1342-9208-823D0E6C17F2}" destId="{B8F42FF2-83B4-AB4E-B962-BDF1F0B45D9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18F08-1878-4959-8331-12F7F5C31BEF}"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92A1BA14-5D0A-4FC4-AFE7-3E6DF6B617DA}">
      <dgm:prSet/>
      <dgm:spPr/>
      <dgm:t>
        <a:bodyPr/>
        <a:lstStyle/>
        <a:p>
          <a:r>
            <a:rPr lang="en-US" dirty="0"/>
            <a:t>Additional providers are added per specialty based on access metrics</a:t>
          </a:r>
        </a:p>
      </dgm:t>
    </dgm:pt>
    <dgm:pt modelId="{E65C8FA2-B50B-49FB-927A-45EBF32255B9}" type="parTrans" cxnId="{038169C7-9EF6-4D9E-ABAE-44BC555597F9}">
      <dgm:prSet/>
      <dgm:spPr/>
      <dgm:t>
        <a:bodyPr/>
        <a:lstStyle/>
        <a:p>
          <a:endParaRPr lang="en-US"/>
        </a:p>
      </dgm:t>
    </dgm:pt>
    <dgm:pt modelId="{ADE8EA3E-994F-460A-9673-20449C08DEF2}" type="sibTrans" cxnId="{038169C7-9EF6-4D9E-ABAE-44BC555597F9}">
      <dgm:prSet/>
      <dgm:spPr/>
      <dgm:t>
        <a:bodyPr/>
        <a:lstStyle/>
        <a:p>
          <a:endParaRPr lang="en-US"/>
        </a:p>
      </dgm:t>
    </dgm:pt>
    <dgm:pt modelId="{BFA48886-F39B-4F48-AD26-906268FCB86E}">
      <dgm:prSet/>
      <dgm:spPr/>
      <dgm:t>
        <a:bodyPr/>
        <a:lstStyle/>
        <a:p>
          <a:r>
            <a:rPr lang="en-US" dirty="0"/>
            <a:t>Additional specialties are added based on system access needs</a:t>
          </a:r>
        </a:p>
      </dgm:t>
    </dgm:pt>
    <dgm:pt modelId="{4C6C5D1B-0E12-4EDA-AD79-78D58FDCC83D}" type="parTrans" cxnId="{8C2145E5-42BB-4583-96FF-C636220FDD72}">
      <dgm:prSet/>
      <dgm:spPr/>
      <dgm:t>
        <a:bodyPr/>
        <a:lstStyle/>
        <a:p>
          <a:endParaRPr lang="en-US"/>
        </a:p>
      </dgm:t>
    </dgm:pt>
    <dgm:pt modelId="{2CD7758C-AD9D-4189-8DCA-45957972C0C6}" type="sibTrans" cxnId="{8C2145E5-42BB-4583-96FF-C636220FDD72}">
      <dgm:prSet/>
      <dgm:spPr/>
      <dgm:t>
        <a:bodyPr/>
        <a:lstStyle/>
        <a:p>
          <a:endParaRPr lang="en-US"/>
        </a:p>
      </dgm:t>
    </dgm:pt>
    <dgm:pt modelId="{21BBA2AA-683E-430B-9A78-21A4D036AC36}">
      <dgm:prSet/>
      <dgm:spPr/>
      <dgm:t>
        <a:bodyPr/>
        <a:lstStyle/>
        <a:p>
          <a:r>
            <a:rPr lang="en-US" dirty="0"/>
            <a:t>Examination of provider capacity vs tendency to overbook to account for no-show appointments</a:t>
          </a:r>
        </a:p>
      </dgm:t>
    </dgm:pt>
    <dgm:pt modelId="{497460F1-0327-4E5D-AB9F-B41348F2D53F}" type="parTrans" cxnId="{560FE6DF-D23F-4F1B-85E3-D764FFCD48F4}">
      <dgm:prSet/>
      <dgm:spPr/>
      <dgm:t>
        <a:bodyPr/>
        <a:lstStyle/>
        <a:p>
          <a:endParaRPr lang="en-US"/>
        </a:p>
      </dgm:t>
    </dgm:pt>
    <dgm:pt modelId="{9EE843BF-639F-42C4-B11E-F97520B7B8ED}" type="sibTrans" cxnId="{560FE6DF-D23F-4F1B-85E3-D764FFCD48F4}">
      <dgm:prSet/>
      <dgm:spPr/>
      <dgm:t>
        <a:bodyPr/>
        <a:lstStyle/>
        <a:p>
          <a:endParaRPr lang="en-US"/>
        </a:p>
      </dgm:t>
    </dgm:pt>
    <dgm:pt modelId="{D7295533-9C98-4A48-9345-52099C78E6DF}" type="pres">
      <dgm:prSet presAssocID="{3BC18F08-1878-4959-8331-12F7F5C31BEF}" presName="hierChild1" presStyleCnt="0">
        <dgm:presLayoutVars>
          <dgm:chPref val="1"/>
          <dgm:dir/>
          <dgm:animOne val="branch"/>
          <dgm:animLvl val="lvl"/>
          <dgm:resizeHandles/>
        </dgm:presLayoutVars>
      </dgm:prSet>
      <dgm:spPr/>
    </dgm:pt>
    <dgm:pt modelId="{816B629A-DBBE-D447-8687-BBF29E6B3E1D}" type="pres">
      <dgm:prSet presAssocID="{92A1BA14-5D0A-4FC4-AFE7-3E6DF6B617DA}" presName="hierRoot1" presStyleCnt="0"/>
      <dgm:spPr/>
    </dgm:pt>
    <dgm:pt modelId="{03188E0F-1D3E-DF4B-89BC-17B00E3C1088}" type="pres">
      <dgm:prSet presAssocID="{92A1BA14-5D0A-4FC4-AFE7-3E6DF6B617DA}" presName="composite" presStyleCnt="0"/>
      <dgm:spPr/>
    </dgm:pt>
    <dgm:pt modelId="{21DBC1DD-5F11-9F4E-96B5-B83F1FE020CA}" type="pres">
      <dgm:prSet presAssocID="{92A1BA14-5D0A-4FC4-AFE7-3E6DF6B617DA}" presName="background" presStyleLbl="node0" presStyleIdx="0" presStyleCnt="3"/>
      <dgm:spPr/>
    </dgm:pt>
    <dgm:pt modelId="{117E3194-F080-7549-B82D-3CC7CE782997}" type="pres">
      <dgm:prSet presAssocID="{92A1BA14-5D0A-4FC4-AFE7-3E6DF6B617DA}" presName="text" presStyleLbl="fgAcc0" presStyleIdx="0" presStyleCnt="3">
        <dgm:presLayoutVars>
          <dgm:chPref val="3"/>
        </dgm:presLayoutVars>
      </dgm:prSet>
      <dgm:spPr/>
    </dgm:pt>
    <dgm:pt modelId="{B1543C7C-736C-904C-A105-30DB0D947C89}" type="pres">
      <dgm:prSet presAssocID="{92A1BA14-5D0A-4FC4-AFE7-3E6DF6B617DA}" presName="hierChild2" presStyleCnt="0"/>
      <dgm:spPr/>
    </dgm:pt>
    <dgm:pt modelId="{DD86AA4F-B70F-E347-A7A9-C2C4B62DD40E}" type="pres">
      <dgm:prSet presAssocID="{BFA48886-F39B-4F48-AD26-906268FCB86E}" presName="hierRoot1" presStyleCnt="0"/>
      <dgm:spPr/>
    </dgm:pt>
    <dgm:pt modelId="{F85638C4-EC5D-AA43-B5D5-B7B1AB941F74}" type="pres">
      <dgm:prSet presAssocID="{BFA48886-F39B-4F48-AD26-906268FCB86E}" presName="composite" presStyleCnt="0"/>
      <dgm:spPr/>
    </dgm:pt>
    <dgm:pt modelId="{2B942C83-7292-0848-9453-D119F1AF5BA7}" type="pres">
      <dgm:prSet presAssocID="{BFA48886-F39B-4F48-AD26-906268FCB86E}" presName="background" presStyleLbl="node0" presStyleIdx="1" presStyleCnt="3"/>
      <dgm:spPr/>
    </dgm:pt>
    <dgm:pt modelId="{1309E1C9-93CC-CF42-AC51-CECDD6044721}" type="pres">
      <dgm:prSet presAssocID="{BFA48886-F39B-4F48-AD26-906268FCB86E}" presName="text" presStyleLbl="fgAcc0" presStyleIdx="1" presStyleCnt="3">
        <dgm:presLayoutVars>
          <dgm:chPref val="3"/>
        </dgm:presLayoutVars>
      </dgm:prSet>
      <dgm:spPr/>
    </dgm:pt>
    <dgm:pt modelId="{927EACDE-15E9-9B42-9D66-32265033B6B9}" type="pres">
      <dgm:prSet presAssocID="{BFA48886-F39B-4F48-AD26-906268FCB86E}" presName="hierChild2" presStyleCnt="0"/>
      <dgm:spPr/>
    </dgm:pt>
    <dgm:pt modelId="{F4015ECB-CD8A-134F-A2E8-3EE9ADC064F1}" type="pres">
      <dgm:prSet presAssocID="{21BBA2AA-683E-430B-9A78-21A4D036AC36}" presName="hierRoot1" presStyleCnt="0"/>
      <dgm:spPr/>
    </dgm:pt>
    <dgm:pt modelId="{2C6D2A86-1902-D542-8987-26285F7E0ABC}" type="pres">
      <dgm:prSet presAssocID="{21BBA2AA-683E-430B-9A78-21A4D036AC36}" presName="composite" presStyleCnt="0"/>
      <dgm:spPr/>
    </dgm:pt>
    <dgm:pt modelId="{1FF7B550-9506-344D-947F-E90C448E660B}" type="pres">
      <dgm:prSet presAssocID="{21BBA2AA-683E-430B-9A78-21A4D036AC36}" presName="background" presStyleLbl="node0" presStyleIdx="2" presStyleCnt="3"/>
      <dgm:spPr/>
    </dgm:pt>
    <dgm:pt modelId="{B415D673-084D-5E47-B194-BAEFC8A16D0D}" type="pres">
      <dgm:prSet presAssocID="{21BBA2AA-683E-430B-9A78-21A4D036AC36}" presName="text" presStyleLbl="fgAcc0" presStyleIdx="2" presStyleCnt="3">
        <dgm:presLayoutVars>
          <dgm:chPref val="3"/>
        </dgm:presLayoutVars>
      </dgm:prSet>
      <dgm:spPr/>
    </dgm:pt>
    <dgm:pt modelId="{FFF86501-A32C-9541-8CF6-F79F4B5ACE3D}" type="pres">
      <dgm:prSet presAssocID="{21BBA2AA-683E-430B-9A78-21A4D036AC36}" presName="hierChild2" presStyleCnt="0"/>
      <dgm:spPr/>
    </dgm:pt>
  </dgm:ptLst>
  <dgm:cxnLst>
    <dgm:cxn modelId="{67815220-8A51-3946-8912-5310E0243C62}" type="presOf" srcId="{21BBA2AA-683E-430B-9A78-21A4D036AC36}" destId="{B415D673-084D-5E47-B194-BAEFC8A16D0D}" srcOrd="0" destOrd="0" presId="urn:microsoft.com/office/officeart/2005/8/layout/hierarchy1"/>
    <dgm:cxn modelId="{E2A65E50-6446-1B4B-8B5D-5850771FB2DF}" type="presOf" srcId="{92A1BA14-5D0A-4FC4-AFE7-3E6DF6B617DA}" destId="{117E3194-F080-7549-B82D-3CC7CE782997}" srcOrd="0" destOrd="0" presId="urn:microsoft.com/office/officeart/2005/8/layout/hierarchy1"/>
    <dgm:cxn modelId="{A6A936BF-5F1B-504F-8E2F-A4B86E2AF9F5}" type="presOf" srcId="{BFA48886-F39B-4F48-AD26-906268FCB86E}" destId="{1309E1C9-93CC-CF42-AC51-CECDD6044721}" srcOrd="0" destOrd="0" presId="urn:microsoft.com/office/officeart/2005/8/layout/hierarchy1"/>
    <dgm:cxn modelId="{038169C7-9EF6-4D9E-ABAE-44BC555597F9}" srcId="{3BC18F08-1878-4959-8331-12F7F5C31BEF}" destId="{92A1BA14-5D0A-4FC4-AFE7-3E6DF6B617DA}" srcOrd="0" destOrd="0" parTransId="{E65C8FA2-B50B-49FB-927A-45EBF32255B9}" sibTransId="{ADE8EA3E-994F-460A-9673-20449C08DEF2}"/>
    <dgm:cxn modelId="{560FE6DF-D23F-4F1B-85E3-D764FFCD48F4}" srcId="{3BC18F08-1878-4959-8331-12F7F5C31BEF}" destId="{21BBA2AA-683E-430B-9A78-21A4D036AC36}" srcOrd="2" destOrd="0" parTransId="{497460F1-0327-4E5D-AB9F-B41348F2D53F}" sibTransId="{9EE843BF-639F-42C4-B11E-F97520B7B8ED}"/>
    <dgm:cxn modelId="{8C2145E5-42BB-4583-96FF-C636220FDD72}" srcId="{3BC18F08-1878-4959-8331-12F7F5C31BEF}" destId="{BFA48886-F39B-4F48-AD26-906268FCB86E}" srcOrd="1" destOrd="0" parTransId="{4C6C5D1B-0E12-4EDA-AD79-78D58FDCC83D}" sibTransId="{2CD7758C-AD9D-4189-8DCA-45957972C0C6}"/>
    <dgm:cxn modelId="{6942F4F6-F968-A94A-BCD8-0ED6A3AAAC73}" type="presOf" srcId="{3BC18F08-1878-4959-8331-12F7F5C31BEF}" destId="{D7295533-9C98-4A48-9345-52099C78E6DF}" srcOrd="0" destOrd="0" presId="urn:microsoft.com/office/officeart/2005/8/layout/hierarchy1"/>
    <dgm:cxn modelId="{E7797206-028F-4B43-8151-DDF4647E1D3A}" type="presParOf" srcId="{D7295533-9C98-4A48-9345-52099C78E6DF}" destId="{816B629A-DBBE-D447-8687-BBF29E6B3E1D}" srcOrd="0" destOrd="0" presId="urn:microsoft.com/office/officeart/2005/8/layout/hierarchy1"/>
    <dgm:cxn modelId="{0C0512D8-A16E-544C-A4C8-044FC8ABA05B}" type="presParOf" srcId="{816B629A-DBBE-D447-8687-BBF29E6B3E1D}" destId="{03188E0F-1D3E-DF4B-89BC-17B00E3C1088}" srcOrd="0" destOrd="0" presId="urn:microsoft.com/office/officeart/2005/8/layout/hierarchy1"/>
    <dgm:cxn modelId="{9F1783BA-D845-894E-880C-9E009159B06C}" type="presParOf" srcId="{03188E0F-1D3E-DF4B-89BC-17B00E3C1088}" destId="{21DBC1DD-5F11-9F4E-96B5-B83F1FE020CA}" srcOrd="0" destOrd="0" presId="urn:microsoft.com/office/officeart/2005/8/layout/hierarchy1"/>
    <dgm:cxn modelId="{E88753AE-A50E-5343-9B06-183DF6FF0E16}" type="presParOf" srcId="{03188E0F-1D3E-DF4B-89BC-17B00E3C1088}" destId="{117E3194-F080-7549-B82D-3CC7CE782997}" srcOrd="1" destOrd="0" presId="urn:microsoft.com/office/officeart/2005/8/layout/hierarchy1"/>
    <dgm:cxn modelId="{90349D62-F30C-DD46-AC8B-D85976844CB8}" type="presParOf" srcId="{816B629A-DBBE-D447-8687-BBF29E6B3E1D}" destId="{B1543C7C-736C-904C-A105-30DB0D947C89}" srcOrd="1" destOrd="0" presId="urn:microsoft.com/office/officeart/2005/8/layout/hierarchy1"/>
    <dgm:cxn modelId="{4E303577-EEF6-0C4E-9979-3CC73601AC7E}" type="presParOf" srcId="{D7295533-9C98-4A48-9345-52099C78E6DF}" destId="{DD86AA4F-B70F-E347-A7A9-C2C4B62DD40E}" srcOrd="1" destOrd="0" presId="urn:microsoft.com/office/officeart/2005/8/layout/hierarchy1"/>
    <dgm:cxn modelId="{3BA04E49-742C-3F45-AEB5-CFD1964B33E0}" type="presParOf" srcId="{DD86AA4F-B70F-E347-A7A9-C2C4B62DD40E}" destId="{F85638C4-EC5D-AA43-B5D5-B7B1AB941F74}" srcOrd="0" destOrd="0" presId="urn:microsoft.com/office/officeart/2005/8/layout/hierarchy1"/>
    <dgm:cxn modelId="{A82CBEC8-1C1C-2840-95ED-C2DB61418779}" type="presParOf" srcId="{F85638C4-EC5D-AA43-B5D5-B7B1AB941F74}" destId="{2B942C83-7292-0848-9453-D119F1AF5BA7}" srcOrd="0" destOrd="0" presId="urn:microsoft.com/office/officeart/2005/8/layout/hierarchy1"/>
    <dgm:cxn modelId="{A11FC9C3-73C5-3045-83DB-1FED8487327D}" type="presParOf" srcId="{F85638C4-EC5D-AA43-B5D5-B7B1AB941F74}" destId="{1309E1C9-93CC-CF42-AC51-CECDD6044721}" srcOrd="1" destOrd="0" presId="urn:microsoft.com/office/officeart/2005/8/layout/hierarchy1"/>
    <dgm:cxn modelId="{E6B2BB1D-78A2-F14F-8183-7A84050187C1}" type="presParOf" srcId="{DD86AA4F-B70F-E347-A7A9-C2C4B62DD40E}" destId="{927EACDE-15E9-9B42-9D66-32265033B6B9}" srcOrd="1" destOrd="0" presId="urn:microsoft.com/office/officeart/2005/8/layout/hierarchy1"/>
    <dgm:cxn modelId="{A9D3771F-BDE3-8346-8445-12B384F5E456}" type="presParOf" srcId="{D7295533-9C98-4A48-9345-52099C78E6DF}" destId="{F4015ECB-CD8A-134F-A2E8-3EE9ADC064F1}" srcOrd="2" destOrd="0" presId="urn:microsoft.com/office/officeart/2005/8/layout/hierarchy1"/>
    <dgm:cxn modelId="{72196000-12A1-AE4C-9149-02EDFAFA98A4}" type="presParOf" srcId="{F4015ECB-CD8A-134F-A2E8-3EE9ADC064F1}" destId="{2C6D2A86-1902-D542-8987-26285F7E0ABC}" srcOrd="0" destOrd="0" presId="urn:microsoft.com/office/officeart/2005/8/layout/hierarchy1"/>
    <dgm:cxn modelId="{0BF6F0CE-84D8-B649-996D-15156F0536ED}" type="presParOf" srcId="{2C6D2A86-1902-D542-8987-26285F7E0ABC}" destId="{1FF7B550-9506-344D-947F-E90C448E660B}" srcOrd="0" destOrd="0" presId="urn:microsoft.com/office/officeart/2005/8/layout/hierarchy1"/>
    <dgm:cxn modelId="{62CA7CA4-9206-6D4D-B25F-EED889FA2A2B}" type="presParOf" srcId="{2C6D2A86-1902-D542-8987-26285F7E0ABC}" destId="{B415D673-084D-5E47-B194-BAEFC8A16D0D}" srcOrd="1" destOrd="0" presId="urn:microsoft.com/office/officeart/2005/8/layout/hierarchy1"/>
    <dgm:cxn modelId="{AC10BB7E-D430-6741-9537-6AA0888773AF}" type="presParOf" srcId="{F4015ECB-CD8A-134F-A2E8-3EE9ADC064F1}" destId="{FFF86501-A32C-9541-8CF6-F79F4B5ACE3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323A04-1C0F-4EDF-9523-5C527A192A6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1FC5E6-1B09-44CD-A337-A82F0389AE54}">
      <dgm:prSet/>
      <dgm:spPr/>
      <dgm:t>
        <a:bodyPr/>
        <a:lstStyle/>
        <a:p>
          <a:r>
            <a:rPr lang="en-US" dirty="0"/>
            <a:t>Benchmarking for sustainability</a:t>
          </a:r>
        </a:p>
      </dgm:t>
    </dgm:pt>
    <dgm:pt modelId="{9D9C0DC8-BE34-4B4F-BE83-5F111B4A54DB}" type="parTrans" cxnId="{B405EB7B-43D4-4A8C-80BD-3347501B4FD5}">
      <dgm:prSet/>
      <dgm:spPr/>
      <dgm:t>
        <a:bodyPr/>
        <a:lstStyle/>
        <a:p>
          <a:endParaRPr lang="en-US"/>
        </a:p>
      </dgm:t>
    </dgm:pt>
    <dgm:pt modelId="{D7626F46-CD9D-4535-B534-88E255FF6C1E}" type="sibTrans" cxnId="{B405EB7B-43D4-4A8C-80BD-3347501B4FD5}">
      <dgm:prSet/>
      <dgm:spPr/>
      <dgm:t>
        <a:bodyPr/>
        <a:lstStyle/>
        <a:p>
          <a:endParaRPr lang="en-US"/>
        </a:p>
      </dgm:t>
    </dgm:pt>
    <dgm:pt modelId="{1BDF1647-84F2-46E3-9BFA-B068C451EB76}">
      <dgm:prSet/>
      <dgm:spPr/>
      <dgm:t>
        <a:bodyPr/>
        <a:lstStyle/>
        <a:p>
          <a:r>
            <a:rPr lang="en-US" dirty="0"/>
            <a:t>Assessing relative effectiveness</a:t>
          </a:r>
        </a:p>
      </dgm:t>
    </dgm:pt>
    <dgm:pt modelId="{A73C754B-C476-4310-AE4F-EAC752E28D68}" type="parTrans" cxnId="{87285DB0-7A72-47C8-94FB-681A525B29F3}">
      <dgm:prSet/>
      <dgm:spPr/>
      <dgm:t>
        <a:bodyPr/>
        <a:lstStyle/>
        <a:p>
          <a:endParaRPr lang="en-US"/>
        </a:p>
      </dgm:t>
    </dgm:pt>
    <dgm:pt modelId="{6F0AAEDB-CFD2-4BD7-B68C-008093BC615F}" type="sibTrans" cxnId="{87285DB0-7A72-47C8-94FB-681A525B29F3}">
      <dgm:prSet/>
      <dgm:spPr/>
      <dgm:t>
        <a:bodyPr/>
        <a:lstStyle/>
        <a:p>
          <a:endParaRPr lang="en-US"/>
        </a:p>
      </dgm:t>
    </dgm:pt>
    <dgm:pt modelId="{29A2356D-9AA6-4083-88F9-2504F778611B}">
      <dgm:prSet/>
      <dgm:spPr/>
      <dgm:t>
        <a:bodyPr/>
        <a:lstStyle/>
        <a:p>
          <a:r>
            <a:rPr lang="en-US" dirty="0"/>
            <a:t>Context for organizational decision making</a:t>
          </a:r>
        </a:p>
      </dgm:t>
    </dgm:pt>
    <dgm:pt modelId="{8C800566-AF2D-45CC-B28F-31A7CD73EA4F}" type="parTrans" cxnId="{BEB4C93F-5444-4FC4-B927-A29A95C138A0}">
      <dgm:prSet/>
      <dgm:spPr/>
      <dgm:t>
        <a:bodyPr/>
        <a:lstStyle/>
        <a:p>
          <a:endParaRPr lang="en-US"/>
        </a:p>
      </dgm:t>
    </dgm:pt>
    <dgm:pt modelId="{6362087F-7993-4042-BCFC-380FD5658417}" type="sibTrans" cxnId="{BEB4C93F-5444-4FC4-B927-A29A95C138A0}">
      <dgm:prSet/>
      <dgm:spPr/>
      <dgm:t>
        <a:bodyPr/>
        <a:lstStyle/>
        <a:p>
          <a:endParaRPr lang="en-US"/>
        </a:p>
      </dgm:t>
    </dgm:pt>
    <dgm:pt modelId="{A7F412D3-A964-47C9-BA51-33BB232DF53E}">
      <dgm:prSet/>
      <dgm:spPr/>
      <dgm:t>
        <a:bodyPr/>
        <a:lstStyle/>
        <a:p>
          <a:r>
            <a:rPr lang="en-US" dirty="0"/>
            <a:t>Access evaluation</a:t>
          </a:r>
        </a:p>
      </dgm:t>
    </dgm:pt>
    <dgm:pt modelId="{1CC3332E-6A8E-4C75-B723-A4DD6C0B79DA}" type="parTrans" cxnId="{FB0163F5-DAE7-468A-9CE5-B000FDB061F1}">
      <dgm:prSet/>
      <dgm:spPr/>
      <dgm:t>
        <a:bodyPr/>
        <a:lstStyle/>
        <a:p>
          <a:endParaRPr lang="en-US"/>
        </a:p>
      </dgm:t>
    </dgm:pt>
    <dgm:pt modelId="{57AEF2D7-84C3-4CF3-A42E-75EA090A7618}" type="sibTrans" cxnId="{FB0163F5-DAE7-468A-9CE5-B000FDB061F1}">
      <dgm:prSet/>
      <dgm:spPr/>
      <dgm:t>
        <a:bodyPr/>
        <a:lstStyle/>
        <a:p>
          <a:endParaRPr lang="en-US"/>
        </a:p>
      </dgm:t>
    </dgm:pt>
    <dgm:pt modelId="{446150A4-6DD6-405D-835A-37A2E41AD8D3}" type="pres">
      <dgm:prSet presAssocID="{86323A04-1C0F-4EDF-9523-5C527A192A6D}" presName="root" presStyleCnt="0">
        <dgm:presLayoutVars>
          <dgm:dir/>
          <dgm:resizeHandles val="exact"/>
        </dgm:presLayoutVars>
      </dgm:prSet>
      <dgm:spPr/>
    </dgm:pt>
    <dgm:pt modelId="{F4A43E01-A630-4E44-A1E3-EB388E5C14AA}" type="pres">
      <dgm:prSet presAssocID="{7C1FC5E6-1B09-44CD-A337-A82F0389AE54}" presName="compNode" presStyleCnt="0"/>
      <dgm:spPr/>
    </dgm:pt>
    <dgm:pt modelId="{5C797FC8-8DFD-4E8F-AC53-F6DC5C2B1FB0}" type="pres">
      <dgm:prSet presAssocID="{7C1FC5E6-1B09-44CD-A337-A82F0389AE54}" presName="bgRect" presStyleLbl="bgShp" presStyleIdx="0" presStyleCnt="4"/>
      <dgm:spPr/>
    </dgm:pt>
    <dgm:pt modelId="{2E8DFE38-8657-48E5-8057-0856032255A2}" type="pres">
      <dgm:prSet presAssocID="{7C1FC5E6-1B09-44CD-A337-A82F0389AE5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33961EC1-15DF-40A0-BEB5-EA7CD6747FE8}" type="pres">
      <dgm:prSet presAssocID="{7C1FC5E6-1B09-44CD-A337-A82F0389AE54}" presName="spaceRect" presStyleCnt="0"/>
      <dgm:spPr/>
    </dgm:pt>
    <dgm:pt modelId="{86CB7245-6087-44D5-8BFE-D91CE8EE549E}" type="pres">
      <dgm:prSet presAssocID="{7C1FC5E6-1B09-44CD-A337-A82F0389AE54}" presName="parTx" presStyleLbl="revTx" presStyleIdx="0" presStyleCnt="4">
        <dgm:presLayoutVars>
          <dgm:chMax val="0"/>
          <dgm:chPref val="0"/>
        </dgm:presLayoutVars>
      </dgm:prSet>
      <dgm:spPr/>
    </dgm:pt>
    <dgm:pt modelId="{B11982C1-A084-490D-9A90-034538F8149E}" type="pres">
      <dgm:prSet presAssocID="{D7626F46-CD9D-4535-B534-88E255FF6C1E}" presName="sibTrans" presStyleCnt="0"/>
      <dgm:spPr/>
    </dgm:pt>
    <dgm:pt modelId="{F165EFA4-F43A-4951-BE80-123A799D3D28}" type="pres">
      <dgm:prSet presAssocID="{1BDF1647-84F2-46E3-9BFA-B068C451EB76}" presName="compNode" presStyleCnt="0"/>
      <dgm:spPr/>
    </dgm:pt>
    <dgm:pt modelId="{14C31B59-7DD5-49E6-ACA3-C143275A159B}" type="pres">
      <dgm:prSet presAssocID="{1BDF1647-84F2-46E3-9BFA-B068C451EB76}" presName="bgRect" presStyleLbl="bgShp" presStyleIdx="1" presStyleCnt="4"/>
      <dgm:spPr/>
    </dgm:pt>
    <dgm:pt modelId="{01105D95-F0BE-4EC3-A26B-5E8B1278987E}" type="pres">
      <dgm:prSet presAssocID="{1BDF1647-84F2-46E3-9BFA-B068C451EB7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C3849B2F-3C29-4DCE-8D95-C3A902097FD6}" type="pres">
      <dgm:prSet presAssocID="{1BDF1647-84F2-46E3-9BFA-B068C451EB76}" presName="spaceRect" presStyleCnt="0"/>
      <dgm:spPr/>
    </dgm:pt>
    <dgm:pt modelId="{BB6BA5B2-050F-4AB6-B206-CE55FA8A2B62}" type="pres">
      <dgm:prSet presAssocID="{1BDF1647-84F2-46E3-9BFA-B068C451EB76}" presName="parTx" presStyleLbl="revTx" presStyleIdx="1" presStyleCnt="4">
        <dgm:presLayoutVars>
          <dgm:chMax val="0"/>
          <dgm:chPref val="0"/>
        </dgm:presLayoutVars>
      </dgm:prSet>
      <dgm:spPr/>
    </dgm:pt>
    <dgm:pt modelId="{4658C18E-82A8-4905-A7B6-D97D8BAAEF54}" type="pres">
      <dgm:prSet presAssocID="{6F0AAEDB-CFD2-4BD7-B68C-008093BC615F}" presName="sibTrans" presStyleCnt="0"/>
      <dgm:spPr/>
    </dgm:pt>
    <dgm:pt modelId="{BDB2046C-C68E-4035-AACA-C07A350D9F08}" type="pres">
      <dgm:prSet presAssocID="{29A2356D-9AA6-4083-88F9-2504F778611B}" presName="compNode" presStyleCnt="0"/>
      <dgm:spPr/>
    </dgm:pt>
    <dgm:pt modelId="{2C24597A-3B80-42BC-A3D8-6ABF5904BC82}" type="pres">
      <dgm:prSet presAssocID="{29A2356D-9AA6-4083-88F9-2504F778611B}" presName="bgRect" presStyleLbl="bgShp" presStyleIdx="2" presStyleCnt="4"/>
      <dgm:spPr/>
    </dgm:pt>
    <dgm:pt modelId="{88DCC0CF-2D7A-431F-BCD8-840048BE26E0}" type="pres">
      <dgm:prSet presAssocID="{29A2356D-9AA6-4083-88F9-2504F77861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6286BF3-C94C-498C-86C1-B4753EBE5C45}" type="pres">
      <dgm:prSet presAssocID="{29A2356D-9AA6-4083-88F9-2504F778611B}" presName="spaceRect" presStyleCnt="0"/>
      <dgm:spPr/>
    </dgm:pt>
    <dgm:pt modelId="{1C7E7E1F-7B85-441F-BF1C-8BC0F897095E}" type="pres">
      <dgm:prSet presAssocID="{29A2356D-9AA6-4083-88F9-2504F778611B}" presName="parTx" presStyleLbl="revTx" presStyleIdx="2" presStyleCnt="4">
        <dgm:presLayoutVars>
          <dgm:chMax val="0"/>
          <dgm:chPref val="0"/>
        </dgm:presLayoutVars>
      </dgm:prSet>
      <dgm:spPr/>
    </dgm:pt>
    <dgm:pt modelId="{30A855A0-D130-44A6-AE56-BE750748C714}" type="pres">
      <dgm:prSet presAssocID="{6362087F-7993-4042-BCFC-380FD5658417}" presName="sibTrans" presStyleCnt="0"/>
      <dgm:spPr/>
    </dgm:pt>
    <dgm:pt modelId="{7C5EBEC2-B5D8-4BB3-BD46-A08170F43923}" type="pres">
      <dgm:prSet presAssocID="{A7F412D3-A964-47C9-BA51-33BB232DF53E}" presName="compNode" presStyleCnt="0"/>
      <dgm:spPr/>
    </dgm:pt>
    <dgm:pt modelId="{8FF682C0-DC72-43B8-A324-15EAF9D8AE4E}" type="pres">
      <dgm:prSet presAssocID="{A7F412D3-A964-47C9-BA51-33BB232DF53E}" presName="bgRect" presStyleLbl="bgShp" presStyleIdx="3" presStyleCnt="4"/>
      <dgm:spPr/>
    </dgm:pt>
    <dgm:pt modelId="{60BE9DEC-F7D0-4DF6-9780-92C15AFD77B8}" type="pres">
      <dgm:prSet presAssocID="{A7F412D3-A964-47C9-BA51-33BB232DF53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DFFBEAC5-DD66-4EFB-845D-7DB112699373}" type="pres">
      <dgm:prSet presAssocID="{A7F412D3-A964-47C9-BA51-33BB232DF53E}" presName="spaceRect" presStyleCnt="0"/>
      <dgm:spPr/>
    </dgm:pt>
    <dgm:pt modelId="{59667D41-27E2-4C27-9ECB-C06DAD4A80DD}" type="pres">
      <dgm:prSet presAssocID="{A7F412D3-A964-47C9-BA51-33BB232DF53E}" presName="parTx" presStyleLbl="revTx" presStyleIdx="3" presStyleCnt="4">
        <dgm:presLayoutVars>
          <dgm:chMax val="0"/>
          <dgm:chPref val="0"/>
        </dgm:presLayoutVars>
      </dgm:prSet>
      <dgm:spPr/>
    </dgm:pt>
  </dgm:ptLst>
  <dgm:cxnLst>
    <dgm:cxn modelId="{BD137717-662B-4D7D-B4F8-E8AADD280D6B}" type="presOf" srcId="{A7F412D3-A964-47C9-BA51-33BB232DF53E}" destId="{59667D41-27E2-4C27-9ECB-C06DAD4A80DD}" srcOrd="0" destOrd="0" presId="urn:microsoft.com/office/officeart/2018/2/layout/IconVerticalSolidList"/>
    <dgm:cxn modelId="{860DD524-8EAF-4BF4-9E25-DA5F96179700}" type="presOf" srcId="{7C1FC5E6-1B09-44CD-A337-A82F0389AE54}" destId="{86CB7245-6087-44D5-8BFE-D91CE8EE549E}" srcOrd="0" destOrd="0" presId="urn:microsoft.com/office/officeart/2018/2/layout/IconVerticalSolidList"/>
    <dgm:cxn modelId="{BEB4C93F-5444-4FC4-B927-A29A95C138A0}" srcId="{86323A04-1C0F-4EDF-9523-5C527A192A6D}" destId="{29A2356D-9AA6-4083-88F9-2504F778611B}" srcOrd="2" destOrd="0" parTransId="{8C800566-AF2D-45CC-B28F-31A7CD73EA4F}" sibTransId="{6362087F-7993-4042-BCFC-380FD5658417}"/>
    <dgm:cxn modelId="{94DD8170-00A7-48C7-8033-9F825E6A3ACE}" type="presOf" srcId="{1BDF1647-84F2-46E3-9BFA-B068C451EB76}" destId="{BB6BA5B2-050F-4AB6-B206-CE55FA8A2B62}" srcOrd="0" destOrd="0" presId="urn:microsoft.com/office/officeart/2018/2/layout/IconVerticalSolidList"/>
    <dgm:cxn modelId="{B405EB7B-43D4-4A8C-80BD-3347501B4FD5}" srcId="{86323A04-1C0F-4EDF-9523-5C527A192A6D}" destId="{7C1FC5E6-1B09-44CD-A337-A82F0389AE54}" srcOrd="0" destOrd="0" parTransId="{9D9C0DC8-BE34-4B4F-BE83-5F111B4A54DB}" sibTransId="{D7626F46-CD9D-4535-B534-88E255FF6C1E}"/>
    <dgm:cxn modelId="{3714CD80-EE87-4CCA-B9CE-12555D0484ED}" type="presOf" srcId="{86323A04-1C0F-4EDF-9523-5C527A192A6D}" destId="{446150A4-6DD6-405D-835A-37A2E41AD8D3}" srcOrd="0" destOrd="0" presId="urn:microsoft.com/office/officeart/2018/2/layout/IconVerticalSolidList"/>
    <dgm:cxn modelId="{E3F0CD9A-40F4-475C-8CE1-34822445096A}" type="presOf" srcId="{29A2356D-9AA6-4083-88F9-2504F778611B}" destId="{1C7E7E1F-7B85-441F-BF1C-8BC0F897095E}" srcOrd="0" destOrd="0" presId="urn:microsoft.com/office/officeart/2018/2/layout/IconVerticalSolidList"/>
    <dgm:cxn modelId="{87285DB0-7A72-47C8-94FB-681A525B29F3}" srcId="{86323A04-1C0F-4EDF-9523-5C527A192A6D}" destId="{1BDF1647-84F2-46E3-9BFA-B068C451EB76}" srcOrd="1" destOrd="0" parTransId="{A73C754B-C476-4310-AE4F-EAC752E28D68}" sibTransId="{6F0AAEDB-CFD2-4BD7-B68C-008093BC615F}"/>
    <dgm:cxn modelId="{FB0163F5-DAE7-468A-9CE5-B000FDB061F1}" srcId="{86323A04-1C0F-4EDF-9523-5C527A192A6D}" destId="{A7F412D3-A964-47C9-BA51-33BB232DF53E}" srcOrd="3" destOrd="0" parTransId="{1CC3332E-6A8E-4C75-B723-A4DD6C0B79DA}" sibTransId="{57AEF2D7-84C3-4CF3-A42E-75EA090A7618}"/>
    <dgm:cxn modelId="{5D401105-9DDF-4D41-BBCF-C81AD4E995E7}" type="presParOf" srcId="{446150A4-6DD6-405D-835A-37A2E41AD8D3}" destId="{F4A43E01-A630-4E44-A1E3-EB388E5C14AA}" srcOrd="0" destOrd="0" presId="urn:microsoft.com/office/officeart/2018/2/layout/IconVerticalSolidList"/>
    <dgm:cxn modelId="{1B538D3E-10AA-4644-AEB8-E9E55D8B14BD}" type="presParOf" srcId="{F4A43E01-A630-4E44-A1E3-EB388E5C14AA}" destId="{5C797FC8-8DFD-4E8F-AC53-F6DC5C2B1FB0}" srcOrd="0" destOrd="0" presId="urn:microsoft.com/office/officeart/2018/2/layout/IconVerticalSolidList"/>
    <dgm:cxn modelId="{52D7B0FE-7850-4B92-BDBE-6970759839FA}" type="presParOf" srcId="{F4A43E01-A630-4E44-A1E3-EB388E5C14AA}" destId="{2E8DFE38-8657-48E5-8057-0856032255A2}" srcOrd="1" destOrd="0" presId="urn:microsoft.com/office/officeart/2018/2/layout/IconVerticalSolidList"/>
    <dgm:cxn modelId="{7733C5C3-3349-4B46-A3A8-297E4F43FD9A}" type="presParOf" srcId="{F4A43E01-A630-4E44-A1E3-EB388E5C14AA}" destId="{33961EC1-15DF-40A0-BEB5-EA7CD6747FE8}" srcOrd="2" destOrd="0" presId="urn:microsoft.com/office/officeart/2018/2/layout/IconVerticalSolidList"/>
    <dgm:cxn modelId="{A006020E-4523-462B-AB30-6A339F020487}" type="presParOf" srcId="{F4A43E01-A630-4E44-A1E3-EB388E5C14AA}" destId="{86CB7245-6087-44D5-8BFE-D91CE8EE549E}" srcOrd="3" destOrd="0" presId="urn:microsoft.com/office/officeart/2018/2/layout/IconVerticalSolidList"/>
    <dgm:cxn modelId="{4C4373FE-F9FE-40E7-AFDE-9F699968BFC0}" type="presParOf" srcId="{446150A4-6DD6-405D-835A-37A2E41AD8D3}" destId="{B11982C1-A084-490D-9A90-034538F8149E}" srcOrd="1" destOrd="0" presId="urn:microsoft.com/office/officeart/2018/2/layout/IconVerticalSolidList"/>
    <dgm:cxn modelId="{D38A217E-83AC-4FB9-B53A-73BB6F70DBC8}" type="presParOf" srcId="{446150A4-6DD6-405D-835A-37A2E41AD8D3}" destId="{F165EFA4-F43A-4951-BE80-123A799D3D28}" srcOrd="2" destOrd="0" presId="urn:microsoft.com/office/officeart/2018/2/layout/IconVerticalSolidList"/>
    <dgm:cxn modelId="{7E7E955B-5830-42B0-A416-2EC99DAF978F}" type="presParOf" srcId="{F165EFA4-F43A-4951-BE80-123A799D3D28}" destId="{14C31B59-7DD5-49E6-ACA3-C143275A159B}" srcOrd="0" destOrd="0" presId="urn:microsoft.com/office/officeart/2018/2/layout/IconVerticalSolidList"/>
    <dgm:cxn modelId="{6805271D-00C7-46BE-BE90-AFB958AA4EA4}" type="presParOf" srcId="{F165EFA4-F43A-4951-BE80-123A799D3D28}" destId="{01105D95-F0BE-4EC3-A26B-5E8B1278987E}" srcOrd="1" destOrd="0" presId="urn:microsoft.com/office/officeart/2018/2/layout/IconVerticalSolidList"/>
    <dgm:cxn modelId="{768FBFC7-6F93-46A3-80DB-9EB541EFEC4B}" type="presParOf" srcId="{F165EFA4-F43A-4951-BE80-123A799D3D28}" destId="{C3849B2F-3C29-4DCE-8D95-C3A902097FD6}" srcOrd="2" destOrd="0" presId="urn:microsoft.com/office/officeart/2018/2/layout/IconVerticalSolidList"/>
    <dgm:cxn modelId="{4121820A-571F-4C45-B54D-E27A1A8BC372}" type="presParOf" srcId="{F165EFA4-F43A-4951-BE80-123A799D3D28}" destId="{BB6BA5B2-050F-4AB6-B206-CE55FA8A2B62}" srcOrd="3" destOrd="0" presId="urn:microsoft.com/office/officeart/2018/2/layout/IconVerticalSolidList"/>
    <dgm:cxn modelId="{D2D2537B-556E-48C9-9E1E-927B2C7B114B}" type="presParOf" srcId="{446150A4-6DD6-405D-835A-37A2E41AD8D3}" destId="{4658C18E-82A8-4905-A7B6-D97D8BAAEF54}" srcOrd="3" destOrd="0" presId="urn:microsoft.com/office/officeart/2018/2/layout/IconVerticalSolidList"/>
    <dgm:cxn modelId="{C6F0897B-25BE-4B57-830E-4A46A80A08BC}" type="presParOf" srcId="{446150A4-6DD6-405D-835A-37A2E41AD8D3}" destId="{BDB2046C-C68E-4035-AACA-C07A350D9F08}" srcOrd="4" destOrd="0" presId="urn:microsoft.com/office/officeart/2018/2/layout/IconVerticalSolidList"/>
    <dgm:cxn modelId="{5C72AA7A-B6CB-4904-AE87-8A0EBDA3F411}" type="presParOf" srcId="{BDB2046C-C68E-4035-AACA-C07A350D9F08}" destId="{2C24597A-3B80-42BC-A3D8-6ABF5904BC82}" srcOrd="0" destOrd="0" presId="urn:microsoft.com/office/officeart/2018/2/layout/IconVerticalSolidList"/>
    <dgm:cxn modelId="{FF81BFFF-1A7F-42C5-A838-40D1C827F868}" type="presParOf" srcId="{BDB2046C-C68E-4035-AACA-C07A350D9F08}" destId="{88DCC0CF-2D7A-431F-BCD8-840048BE26E0}" srcOrd="1" destOrd="0" presId="urn:microsoft.com/office/officeart/2018/2/layout/IconVerticalSolidList"/>
    <dgm:cxn modelId="{09718BA2-A143-4A4D-8684-886E7769E77E}" type="presParOf" srcId="{BDB2046C-C68E-4035-AACA-C07A350D9F08}" destId="{B6286BF3-C94C-498C-86C1-B4753EBE5C45}" srcOrd="2" destOrd="0" presId="urn:microsoft.com/office/officeart/2018/2/layout/IconVerticalSolidList"/>
    <dgm:cxn modelId="{0B5B8970-B16D-4EAC-BEA6-7147B3A2657D}" type="presParOf" srcId="{BDB2046C-C68E-4035-AACA-C07A350D9F08}" destId="{1C7E7E1F-7B85-441F-BF1C-8BC0F897095E}" srcOrd="3" destOrd="0" presId="urn:microsoft.com/office/officeart/2018/2/layout/IconVerticalSolidList"/>
    <dgm:cxn modelId="{266FB9AF-63EF-4153-A962-915C778852EF}" type="presParOf" srcId="{446150A4-6DD6-405D-835A-37A2E41AD8D3}" destId="{30A855A0-D130-44A6-AE56-BE750748C714}" srcOrd="5" destOrd="0" presId="urn:microsoft.com/office/officeart/2018/2/layout/IconVerticalSolidList"/>
    <dgm:cxn modelId="{ADC0BAC8-59C5-4F12-B156-0F9EA56E8D88}" type="presParOf" srcId="{446150A4-6DD6-405D-835A-37A2E41AD8D3}" destId="{7C5EBEC2-B5D8-4BB3-BD46-A08170F43923}" srcOrd="6" destOrd="0" presId="urn:microsoft.com/office/officeart/2018/2/layout/IconVerticalSolidList"/>
    <dgm:cxn modelId="{2D716F83-B190-4701-BB40-25C83082CEC5}" type="presParOf" srcId="{7C5EBEC2-B5D8-4BB3-BD46-A08170F43923}" destId="{8FF682C0-DC72-43B8-A324-15EAF9D8AE4E}" srcOrd="0" destOrd="0" presId="urn:microsoft.com/office/officeart/2018/2/layout/IconVerticalSolidList"/>
    <dgm:cxn modelId="{735FCDD0-1500-47E7-8B73-07E9F00CCC30}" type="presParOf" srcId="{7C5EBEC2-B5D8-4BB3-BD46-A08170F43923}" destId="{60BE9DEC-F7D0-4DF6-9780-92C15AFD77B8}" srcOrd="1" destOrd="0" presId="urn:microsoft.com/office/officeart/2018/2/layout/IconVerticalSolidList"/>
    <dgm:cxn modelId="{C8EA832A-DFC0-47EE-90A6-B4EBB0C41294}" type="presParOf" srcId="{7C5EBEC2-B5D8-4BB3-BD46-A08170F43923}" destId="{DFFBEAC5-DD66-4EFB-845D-7DB112699373}" srcOrd="2" destOrd="0" presId="urn:microsoft.com/office/officeart/2018/2/layout/IconVerticalSolidList"/>
    <dgm:cxn modelId="{E8703FC5-D7EE-4AA1-972E-3B6A0BD3A08E}" type="presParOf" srcId="{7C5EBEC2-B5D8-4BB3-BD46-A08170F43923}" destId="{59667D41-27E2-4C27-9ECB-C06DAD4A80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E15881-27D1-4839-860D-514EEDD7807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DD09F62-6036-4296-A759-4AC814377141}">
      <dgm:prSet/>
      <dgm:spPr/>
      <dgm:t>
        <a:bodyPr/>
        <a:lstStyle/>
        <a:p>
          <a:pPr>
            <a:lnSpc>
              <a:spcPct val="100000"/>
            </a:lnSpc>
          </a:pPr>
          <a:r>
            <a:rPr lang="en-US" dirty="0"/>
            <a:t>       Hiring out of state/fully remote providers. </a:t>
          </a:r>
        </a:p>
      </dgm:t>
    </dgm:pt>
    <dgm:pt modelId="{4C8B256C-356A-428C-89F1-28B391DA9F4B}" type="parTrans" cxnId="{32899116-1066-4EB5-A2FE-B061066EB0B8}">
      <dgm:prSet/>
      <dgm:spPr/>
      <dgm:t>
        <a:bodyPr/>
        <a:lstStyle/>
        <a:p>
          <a:endParaRPr lang="en-US"/>
        </a:p>
      </dgm:t>
    </dgm:pt>
    <dgm:pt modelId="{422AC5A4-0877-4BBF-8A6F-96852F088949}" type="sibTrans" cxnId="{32899116-1066-4EB5-A2FE-B061066EB0B8}">
      <dgm:prSet/>
      <dgm:spPr/>
      <dgm:t>
        <a:bodyPr/>
        <a:lstStyle/>
        <a:p>
          <a:endParaRPr lang="en-US"/>
        </a:p>
      </dgm:t>
    </dgm:pt>
    <dgm:pt modelId="{860D24FD-1CFA-46A0-8193-01786077600F}">
      <dgm:prSet/>
      <dgm:spPr/>
      <dgm:t>
        <a:bodyPr/>
        <a:lstStyle/>
        <a:p>
          <a:pPr>
            <a:lnSpc>
              <a:spcPct val="100000"/>
            </a:lnSpc>
            <a:buFont typeface="Arial" panose="020B0604020202020204" pitchFamily="34" charset="0"/>
            <a:buChar char="•"/>
          </a:pPr>
          <a:r>
            <a:rPr lang="en-US" dirty="0"/>
            <a:t>Initial fears about quality, accountability &amp; engagement</a:t>
          </a:r>
        </a:p>
        <a:p>
          <a:pPr>
            <a:lnSpc>
              <a:spcPct val="100000"/>
            </a:lnSpc>
            <a:buFont typeface="Arial" panose="020B0604020202020204" pitchFamily="34" charset="0"/>
            <a:buChar char="•"/>
          </a:pPr>
          <a:r>
            <a:rPr lang="en-US" dirty="0"/>
            <a:t>HR Issue with certain states</a:t>
          </a:r>
        </a:p>
      </dgm:t>
    </dgm:pt>
    <dgm:pt modelId="{AAFD0E05-EB4A-4F5A-BD1D-70DD9624E8D2}" type="parTrans" cxnId="{22B81D14-13DC-49AE-A9A2-0F15CE61C1EA}">
      <dgm:prSet/>
      <dgm:spPr/>
      <dgm:t>
        <a:bodyPr/>
        <a:lstStyle/>
        <a:p>
          <a:endParaRPr lang="en-US"/>
        </a:p>
      </dgm:t>
    </dgm:pt>
    <dgm:pt modelId="{A14BBBF2-CCFF-4309-83C4-E838E10BB544}" type="sibTrans" cxnId="{22B81D14-13DC-49AE-A9A2-0F15CE61C1EA}">
      <dgm:prSet/>
      <dgm:spPr/>
      <dgm:t>
        <a:bodyPr/>
        <a:lstStyle/>
        <a:p>
          <a:endParaRPr lang="en-US"/>
        </a:p>
      </dgm:t>
    </dgm:pt>
    <dgm:pt modelId="{0B41D9EA-6938-4E52-9334-8B71C8792F6B}">
      <dgm:prSet/>
      <dgm:spPr/>
      <dgm:t>
        <a:bodyPr/>
        <a:lstStyle/>
        <a:p>
          <a:pPr>
            <a:lnSpc>
              <a:spcPct val="100000"/>
            </a:lnSpc>
          </a:pPr>
          <a:r>
            <a:rPr lang="en-US" dirty="0"/>
            <a:t>EHR/Scheduling interface with how appointments are scheduled for in person vs virtual</a:t>
          </a:r>
        </a:p>
      </dgm:t>
    </dgm:pt>
    <dgm:pt modelId="{9250C30F-29CE-4424-82AA-A5DED3502161}" type="parTrans" cxnId="{C80D9AAD-5EAC-41C5-B4D8-13CF26B37CA3}">
      <dgm:prSet/>
      <dgm:spPr/>
      <dgm:t>
        <a:bodyPr/>
        <a:lstStyle/>
        <a:p>
          <a:endParaRPr lang="en-US"/>
        </a:p>
      </dgm:t>
    </dgm:pt>
    <dgm:pt modelId="{38953168-7DC2-4FC7-9AD5-8188CB7C35F3}" type="sibTrans" cxnId="{C80D9AAD-5EAC-41C5-B4D8-13CF26B37CA3}">
      <dgm:prSet/>
      <dgm:spPr/>
      <dgm:t>
        <a:bodyPr/>
        <a:lstStyle/>
        <a:p>
          <a:endParaRPr lang="en-US"/>
        </a:p>
      </dgm:t>
    </dgm:pt>
    <dgm:pt modelId="{F44C9031-D3A5-4753-89C4-F88E654B9860}">
      <dgm:prSet/>
      <dgm:spPr/>
      <dgm:t>
        <a:bodyPr/>
        <a:lstStyle/>
        <a:p>
          <a:pPr>
            <a:lnSpc>
              <a:spcPct val="100000"/>
            </a:lnSpc>
          </a:pPr>
          <a:r>
            <a:rPr lang="en-US" dirty="0"/>
            <a:t>Different specialties have different needs (Sleep vs. Dermatology)</a:t>
          </a:r>
        </a:p>
      </dgm:t>
    </dgm:pt>
    <dgm:pt modelId="{ECD1D27C-34A9-4FDB-81B6-27C497C2AB94}" type="parTrans" cxnId="{22CE5B2E-A9E0-4E6E-BBF5-13747871FB35}">
      <dgm:prSet/>
      <dgm:spPr/>
      <dgm:t>
        <a:bodyPr/>
        <a:lstStyle/>
        <a:p>
          <a:endParaRPr lang="en-US"/>
        </a:p>
      </dgm:t>
    </dgm:pt>
    <dgm:pt modelId="{722C2ADE-820A-40C8-A8BE-4958489759D1}" type="sibTrans" cxnId="{22CE5B2E-A9E0-4E6E-BBF5-13747871FB35}">
      <dgm:prSet/>
      <dgm:spPr/>
      <dgm:t>
        <a:bodyPr/>
        <a:lstStyle/>
        <a:p>
          <a:endParaRPr lang="en-US"/>
        </a:p>
      </dgm:t>
    </dgm:pt>
    <dgm:pt modelId="{1840EB49-69B0-4050-A6C6-3D7AD1576D2B}">
      <dgm:prSet/>
      <dgm:spPr/>
      <dgm:t>
        <a:bodyPr/>
        <a:lstStyle/>
        <a:p>
          <a:pPr>
            <a:lnSpc>
              <a:spcPct val="100000"/>
            </a:lnSpc>
          </a:pPr>
          <a:r>
            <a:rPr lang="en-US" dirty="0"/>
            <a:t>Pt acceptance and buy-in (Pulmonology vs Dermatology)</a:t>
          </a:r>
        </a:p>
      </dgm:t>
    </dgm:pt>
    <dgm:pt modelId="{6A602DAA-880E-4862-ACF4-540764298B66}" type="parTrans" cxnId="{DB882F0B-4D15-4175-B6EE-199EEAFF528C}">
      <dgm:prSet/>
      <dgm:spPr/>
      <dgm:t>
        <a:bodyPr/>
        <a:lstStyle/>
        <a:p>
          <a:endParaRPr lang="en-US"/>
        </a:p>
      </dgm:t>
    </dgm:pt>
    <dgm:pt modelId="{90BC7935-346D-435E-A2FB-443BEA34066F}" type="sibTrans" cxnId="{DB882F0B-4D15-4175-B6EE-199EEAFF528C}">
      <dgm:prSet/>
      <dgm:spPr/>
      <dgm:t>
        <a:bodyPr/>
        <a:lstStyle/>
        <a:p>
          <a:endParaRPr lang="en-US"/>
        </a:p>
      </dgm:t>
    </dgm:pt>
    <dgm:pt modelId="{64EA100C-3415-4B5A-8C03-CC53FD77B70A}">
      <dgm:prSet/>
      <dgm:spPr/>
      <dgm:t>
        <a:bodyPr/>
        <a:lstStyle/>
        <a:p>
          <a:pPr>
            <a:lnSpc>
              <a:spcPct val="100000"/>
            </a:lnSpc>
          </a:pPr>
          <a:r>
            <a:rPr lang="en-US" dirty="0"/>
            <a:t>Provider buy-in</a:t>
          </a:r>
        </a:p>
      </dgm:t>
    </dgm:pt>
    <dgm:pt modelId="{E509624F-46AE-499D-B0FD-591DAE9EB2ED}" type="parTrans" cxnId="{95FB5DDB-02A7-4E9E-984A-6E00A4D0634F}">
      <dgm:prSet/>
      <dgm:spPr/>
      <dgm:t>
        <a:bodyPr/>
        <a:lstStyle/>
        <a:p>
          <a:endParaRPr lang="en-US"/>
        </a:p>
      </dgm:t>
    </dgm:pt>
    <dgm:pt modelId="{4C74A118-605E-43ED-AB81-1AD6F31F528C}" type="sibTrans" cxnId="{95FB5DDB-02A7-4E9E-984A-6E00A4D0634F}">
      <dgm:prSet/>
      <dgm:spPr/>
      <dgm:t>
        <a:bodyPr/>
        <a:lstStyle/>
        <a:p>
          <a:endParaRPr lang="en-US"/>
        </a:p>
      </dgm:t>
    </dgm:pt>
    <dgm:pt modelId="{F3BA42FA-FFC8-463B-ADAE-0B0520794FB6}" type="pres">
      <dgm:prSet presAssocID="{16E15881-27D1-4839-860D-514EEDD7807E}" presName="root" presStyleCnt="0">
        <dgm:presLayoutVars>
          <dgm:dir/>
          <dgm:resizeHandles val="exact"/>
        </dgm:presLayoutVars>
      </dgm:prSet>
      <dgm:spPr/>
    </dgm:pt>
    <dgm:pt modelId="{29E336E6-4FF6-4879-B169-7BCC98702473}" type="pres">
      <dgm:prSet presAssocID="{1DD09F62-6036-4296-A759-4AC814377141}" presName="compNode" presStyleCnt="0"/>
      <dgm:spPr/>
    </dgm:pt>
    <dgm:pt modelId="{070D564D-500F-42B3-BCD7-A386B43FD779}" type="pres">
      <dgm:prSet presAssocID="{1DD09F62-6036-4296-A759-4AC814377141}" presName="bgRect" presStyleLbl="bgShp" presStyleIdx="0" presStyleCnt="5" custLinFactNeighborX="105" custLinFactNeighborY="9744"/>
      <dgm:spPr/>
    </dgm:pt>
    <dgm:pt modelId="{4895F587-0A7D-4C8E-86CD-33EA0873DDA7}" type="pres">
      <dgm:prSet presAssocID="{1DD09F62-6036-4296-A759-4AC8143771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ruitment Management"/>
        </a:ext>
      </dgm:extLst>
    </dgm:pt>
    <dgm:pt modelId="{EFCED02A-5F82-4C1B-B518-F53D775DED8F}" type="pres">
      <dgm:prSet presAssocID="{1DD09F62-6036-4296-A759-4AC814377141}" presName="spaceRect" presStyleCnt="0"/>
      <dgm:spPr/>
    </dgm:pt>
    <dgm:pt modelId="{2BF1612A-EC36-47A9-A938-45DC4D69229B}" type="pres">
      <dgm:prSet presAssocID="{1DD09F62-6036-4296-A759-4AC814377141}" presName="parTx" presStyleLbl="revTx" presStyleIdx="0" presStyleCnt="6" custScaleX="111895" custLinFactNeighborX="-2228" custLinFactNeighborY="9744">
        <dgm:presLayoutVars>
          <dgm:chMax val="0"/>
          <dgm:chPref val="0"/>
        </dgm:presLayoutVars>
      </dgm:prSet>
      <dgm:spPr/>
    </dgm:pt>
    <dgm:pt modelId="{609BFE0D-8C3E-479C-8B2A-FF29C695D025}" type="pres">
      <dgm:prSet presAssocID="{1DD09F62-6036-4296-A759-4AC814377141}" presName="desTx" presStyleLbl="revTx" presStyleIdx="1" presStyleCnt="6" custScaleX="100000" custLinFactNeighborX="1549" custLinFactNeighborY="9744">
        <dgm:presLayoutVars/>
      </dgm:prSet>
      <dgm:spPr/>
    </dgm:pt>
    <dgm:pt modelId="{2E9452C3-707B-42CD-B776-ABDC6FDAF6DC}" type="pres">
      <dgm:prSet presAssocID="{422AC5A4-0877-4BBF-8A6F-96852F088949}" presName="sibTrans" presStyleCnt="0"/>
      <dgm:spPr/>
    </dgm:pt>
    <dgm:pt modelId="{D3842E4C-F219-4BB7-A83E-11197724B31E}" type="pres">
      <dgm:prSet presAssocID="{0B41D9EA-6938-4E52-9334-8B71C8792F6B}" presName="compNode" presStyleCnt="0"/>
      <dgm:spPr/>
    </dgm:pt>
    <dgm:pt modelId="{1507AA7A-4903-46D6-889F-50A00900A6F3}" type="pres">
      <dgm:prSet presAssocID="{0B41D9EA-6938-4E52-9334-8B71C8792F6B}" presName="bgRect" presStyleLbl="bgShp" presStyleIdx="1" presStyleCnt="5" custLinFactNeighborX="105" custLinFactNeighborY="10828"/>
      <dgm:spPr/>
    </dgm:pt>
    <dgm:pt modelId="{FF1DF2CB-41C9-4E70-8FB5-351996DEFA70}" type="pres">
      <dgm:prSet presAssocID="{0B41D9EA-6938-4E52-9334-8B71C8792F6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edule Event Action"/>
        </a:ext>
      </dgm:extLst>
    </dgm:pt>
    <dgm:pt modelId="{AD7C61EE-44CB-456F-B5F1-5DE698BA4018}" type="pres">
      <dgm:prSet presAssocID="{0B41D9EA-6938-4E52-9334-8B71C8792F6B}" presName="spaceRect" presStyleCnt="0"/>
      <dgm:spPr/>
    </dgm:pt>
    <dgm:pt modelId="{A4795663-2329-470B-B03E-E2AEB6594CF7}" type="pres">
      <dgm:prSet presAssocID="{0B41D9EA-6938-4E52-9334-8B71C8792F6B}" presName="parTx" presStyleLbl="revTx" presStyleIdx="2" presStyleCnt="6">
        <dgm:presLayoutVars>
          <dgm:chMax val="0"/>
          <dgm:chPref val="0"/>
        </dgm:presLayoutVars>
      </dgm:prSet>
      <dgm:spPr/>
    </dgm:pt>
    <dgm:pt modelId="{749754A3-5449-4F4B-8778-EED3777E3AC3}" type="pres">
      <dgm:prSet presAssocID="{38953168-7DC2-4FC7-9AD5-8188CB7C35F3}" presName="sibTrans" presStyleCnt="0"/>
      <dgm:spPr/>
    </dgm:pt>
    <dgm:pt modelId="{05E917F2-C0DE-4768-8B0D-710256B5813E}" type="pres">
      <dgm:prSet presAssocID="{F44C9031-D3A5-4753-89C4-F88E654B9860}" presName="compNode" presStyleCnt="0"/>
      <dgm:spPr/>
    </dgm:pt>
    <dgm:pt modelId="{11989FBE-7FFD-4729-A0FE-F53F7B35CDB2}" type="pres">
      <dgm:prSet presAssocID="{F44C9031-D3A5-4753-89C4-F88E654B9860}" presName="bgRect" presStyleLbl="bgShp" presStyleIdx="2" presStyleCnt="5"/>
      <dgm:spPr/>
    </dgm:pt>
    <dgm:pt modelId="{7A132394-7F47-4261-8529-5504A70A21EC}" type="pres">
      <dgm:prSet presAssocID="{F44C9031-D3A5-4753-89C4-F88E654B986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larm Clock"/>
        </a:ext>
      </dgm:extLst>
    </dgm:pt>
    <dgm:pt modelId="{04BEAF8A-F2E2-4951-AB9E-C4AEF2EFAA22}" type="pres">
      <dgm:prSet presAssocID="{F44C9031-D3A5-4753-89C4-F88E654B9860}" presName="spaceRect" presStyleCnt="0"/>
      <dgm:spPr/>
    </dgm:pt>
    <dgm:pt modelId="{899C6285-73A7-4A44-9E87-A6AC17EACCBD}" type="pres">
      <dgm:prSet presAssocID="{F44C9031-D3A5-4753-89C4-F88E654B9860}" presName="parTx" presStyleLbl="revTx" presStyleIdx="3" presStyleCnt="6">
        <dgm:presLayoutVars>
          <dgm:chMax val="0"/>
          <dgm:chPref val="0"/>
        </dgm:presLayoutVars>
      </dgm:prSet>
      <dgm:spPr/>
    </dgm:pt>
    <dgm:pt modelId="{E1144F1F-27D6-40E9-8257-79C439FE41E4}" type="pres">
      <dgm:prSet presAssocID="{722C2ADE-820A-40C8-A8BE-4958489759D1}" presName="sibTrans" presStyleCnt="0"/>
      <dgm:spPr/>
    </dgm:pt>
    <dgm:pt modelId="{B3558277-053B-4711-9B33-23C6416DEE95}" type="pres">
      <dgm:prSet presAssocID="{1840EB49-69B0-4050-A6C6-3D7AD1576D2B}" presName="compNode" presStyleCnt="0"/>
      <dgm:spPr/>
    </dgm:pt>
    <dgm:pt modelId="{6BAB8DC0-5254-4983-AF8D-9DFAF5A18F64}" type="pres">
      <dgm:prSet presAssocID="{1840EB49-69B0-4050-A6C6-3D7AD1576D2B}" presName="bgRect" presStyleLbl="bgShp" presStyleIdx="3" presStyleCnt="5"/>
      <dgm:spPr/>
    </dgm:pt>
    <dgm:pt modelId="{7459220C-9641-40B8-9889-DC7B4FDC9EA2}" type="pres">
      <dgm:prSet presAssocID="{1840EB49-69B0-4050-A6C6-3D7AD1576D2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ccept"/>
        </a:ext>
      </dgm:extLst>
    </dgm:pt>
    <dgm:pt modelId="{4EEB33DA-3168-4916-B6CE-B99309EE4AFC}" type="pres">
      <dgm:prSet presAssocID="{1840EB49-69B0-4050-A6C6-3D7AD1576D2B}" presName="spaceRect" presStyleCnt="0"/>
      <dgm:spPr/>
    </dgm:pt>
    <dgm:pt modelId="{D7215836-202A-48D3-BC4B-A34DA9455E48}" type="pres">
      <dgm:prSet presAssocID="{1840EB49-69B0-4050-A6C6-3D7AD1576D2B}" presName="parTx" presStyleLbl="revTx" presStyleIdx="4" presStyleCnt="6">
        <dgm:presLayoutVars>
          <dgm:chMax val="0"/>
          <dgm:chPref val="0"/>
        </dgm:presLayoutVars>
      </dgm:prSet>
      <dgm:spPr/>
    </dgm:pt>
    <dgm:pt modelId="{783D0961-7C1D-4171-8D4B-B906988F063C}" type="pres">
      <dgm:prSet presAssocID="{90BC7935-346D-435E-A2FB-443BEA34066F}" presName="sibTrans" presStyleCnt="0"/>
      <dgm:spPr/>
    </dgm:pt>
    <dgm:pt modelId="{21C801D9-387F-460B-BB41-310EFFCE8A06}" type="pres">
      <dgm:prSet presAssocID="{64EA100C-3415-4B5A-8C03-CC53FD77B70A}" presName="compNode" presStyleCnt="0"/>
      <dgm:spPr/>
    </dgm:pt>
    <dgm:pt modelId="{D5AA3A02-4DC8-4134-9CCD-A8F97ECF1C63}" type="pres">
      <dgm:prSet presAssocID="{64EA100C-3415-4B5A-8C03-CC53FD77B70A}" presName="bgRect" presStyleLbl="bgShp" presStyleIdx="4" presStyleCnt="5"/>
      <dgm:spPr/>
    </dgm:pt>
    <dgm:pt modelId="{5AB21A39-87BC-4E46-91B5-6BA9A4116CC8}" type="pres">
      <dgm:prSet presAssocID="{64EA100C-3415-4B5A-8C03-CC53FD77B70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orkforce Management"/>
        </a:ext>
      </dgm:extLst>
    </dgm:pt>
    <dgm:pt modelId="{F1A2B071-0A1C-450D-AE14-ED8007946D7B}" type="pres">
      <dgm:prSet presAssocID="{64EA100C-3415-4B5A-8C03-CC53FD77B70A}" presName="spaceRect" presStyleCnt="0"/>
      <dgm:spPr/>
    </dgm:pt>
    <dgm:pt modelId="{2A03E373-6A1B-4AF4-BB2B-E1B1750EAB8C}" type="pres">
      <dgm:prSet presAssocID="{64EA100C-3415-4B5A-8C03-CC53FD77B70A}" presName="parTx" presStyleLbl="revTx" presStyleIdx="5" presStyleCnt="6">
        <dgm:presLayoutVars>
          <dgm:chMax val="0"/>
          <dgm:chPref val="0"/>
        </dgm:presLayoutVars>
      </dgm:prSet>
      <dgm:spPr/>
    </dgm:pt>
  </dgm:ptLst>
  <dgm:cxnLst>
    <dgm:cxn modelId="{DB882F0B-4D15-4175-B6EE-199EEAFF528C}" srcId="{16E15881-27D1-4839-860D-514EEDD7807E}" destId="{1840EB49-69B0-4050-A6C6-3D7AD1576D2B}" srcOrd="3" destOrd="0" parTransId="{6A602DAA-880E-4862-ACF4-540764298B66}" sibTransId="{90BC7935-346D-435E-A2FB-443BEA34066F}"/>
    <dgm:cxn modelId="{22B81D14-13DC-49AE-A9A2-0F15CE61C1EA}" srcId="{1DD09F62-6036-4296-A759-4AC814377141}" destId="{860D24FD-1CFA-46A0-8193-01786077600F}" srcOrd="0" destOrd="0" parTransId="{AAFD0E05-EB4A-4F5A-BD1D-70DD9624E8D2}" sibTransId="{A14BBBF2-CCFF-4309-83C4-E838E10BB544}"/>
    <dgm:cxn modelId="{32899116-1066-4EB5-A2FE-B061066EB0B8}" srcId="{16E15881-27D1-4839-860D-514EEDD7807E}" destId="{1DD09F62-6036-4296-A759-4AC814377141}" srcOrd="0" destOrd="0" parTransId="{4C8B256C-356A-428C-89F1-28B391DA9F4B}" sibTransId="{422AC5A4-0877-4BBF-8A6F-96852F088949}"/>
    <dgm:cxn modelId="{1B964B1D-C876-4522-9165-74F673D7A170}" type="presOf" srcId="{0B41D9EA-6938-4E52-9334-8B71C8792F6B}" destId="{A4795663-2329-470B-B03E-E2AEB6594CF7}" srcOrd="0" destOrd="0" presId="urn:microsoft.com/office/officeart/2018/2/layout/IconVerticalSolidList"/>
    <dgm:cxn modelId="{22CE5B2E-A9E0-4E6E-BBF5-13747871FB35}" srcId="{16E15881-27D1-4839-860D-514EEDD7807E}" destId="{F44C9031-D3A5-4753-89C4-F88E654B9860}" srcOrd="2" destOrd="0" parTransId="{ECD1D27C-34A9-4FDB-81B6-27C497C2AB94}" sibTransId="{722C2ADE-820A-40C8-A8BE-4958489759D1}"/>
    <dgm:cxn modelId="{6EDCBB3C-EC53-4D83-B65C-16F4623AE6BB}" type="presOf" srcId="{64EA100C-3415-4B5A-8C03-CC53FD77B70A}" destId="{2A03E373-6A1B-4AF4-BB2B-E1B1750EAB8C}" srcOrd="0" destOrd="0" presId="urn:microsoft.com/office/officeart/2018/2/layout/IconVerticalSolidList"/>
    <dgm:cxn modelId="{F4014F40-C242-41A0-888F-8854452C7D51}" type="presOf" srcId="{16E15881-27D1-4839-860D-514EEDD7807E}" destId="{F3BA42FA-FFC8-463B-ADAE-0B0520794FB6}" srcOrd="0" destOrd="0" presId="urn:microsoft.com/office/officeart/2018/2/layout/IconVerticalSolidList"/>
    <dgm:cxn modelId="{E66A5B4B-8590-412C-B852-3837F829A78E}" type="presOf" srcId="{1DD09F62-6036-4296-A759-4AC814377141}" destId="{2BF1612A-EC36-47A9-A938-45DC4D69229B}" srcOrd="0" destOrd="0" presId="urn:microsoft.com/office/officeart/2018/2/layout/IconVerticalSolidList"/>
    <dgm:cxn modelId="{C80D9AAD-5EAC-41C5-B4D8-13CF26B37CA3}" srcId="{16E15881-27D1-4839-860D-514EEDD7807E}" destId="{0B41D9EA-6938-4E52-9334-8B71C8792F6B}" srcOrd="1" destOrd="0" parTransId="{9250C30F-29CE-4424-82AA-A5DED3502161}" sibTransId="{38953168-7DC2-4FC7-9AD5-8188CB7C35F3}"/>
    <dgm:cxn modelId="{6E91BAB5-ED1A-40CF-98C7-A4A21E5DE336}" type="presOf" srcId="{860D24FD-1CFA-46A0-8193-01786077600F}" destId="{609BFE0D-8C3E-479C-8B2A-FF29C695D025}" srcOrd="0" destOrd="0" presId="urn:microsoft.com/office/officeart/2018/2/layout/IconVerticalSolidList"/>
    <dgm:cxn modelId="{1917C1C4-B776-43BA-800B-94B9E8F503AE}" type="presOf" srcId="{1840EB49-69B0-4050-A6C6-3D7AD1576D2B}" destId="{D7215836-202A-48D3-BC4B-A34DA9455E48}" srcOrd="0" destOrd="0" presId="urn:microsoft.com/office/officeart/2018/2/layout/IconVerticalSolidList"/>
    <dgm:cxn modelId="{95FB5DDB-02A7-4E9E-984A-6E00A4D0634F}" srcId="{16E15881-27D1-4839-860D-514EEDD7807E}" destId="{64EA100C-3415-4B5A-8C03-CC53FD77B70A}" srcOrd="4" destOrd="0" parTransId="{E509624F-46AE-499D-B0FD-591DAE9EB2ED}" sibTransId="{4C74A118-605E-43ED-AB81-1AD6F31F528C}"/>
    <dgm:cxn modelId="{27EA2FE3-F57E-4CE5-B07F-9DFE0547BCAB}" type="presOf" srcId="{F44C9031-D3A5-4753-89C4-F88E654B9860}" destId="{899C6285-73A7-4A44-9E87-A6AC17EACCBD}" srcOrd="0" destOrd="0" presId="urn:microsoft.com/office/officeart/2018/2/layout/IconVerticalSolidList"/>
    <dgm:cxn modelId="{B5929747-6BD1-478E-88CA-933842B3F653}" type="presParOf" srcId="{F3BA42FA-FFC8-463B-ADAE-0B0520794FB6}" destId="{29E336E6-4FF6-4879-B169-7BCC98702473}" srcOrd="0" destOrd="0" presId="urn:microsoft.com/office/officeart/2018/2/layout/IconVerticalSolidList"/>
    <dgm:cxn modelId="{63301437-74DA-401D-A017-7821944C8B9C}" type="presParOf" srcId="{29E336E6-4FF6-4879-B169-7BCC98702473}" destId="{070D564D-500F-42B3-BCD7-A386B43FD779}" srcOrd="0" destOrd="0" presId="urn:microsoft.com/office/officeart/2018/2/layout/IconVerticalSolidList"/>
    <dgm:cxn modelId="{B4DB257D-21CA-49ED-BA5F-2D37397E432D}" type="presParOf" srcId="{29E336E6-4FF6-4879-B169-7BCC98702473}" destId="{4895F587-0A7D-4C8E-86CD-33EA0873DDA7}" srcOrd="1" destOrd="0" presId="urn:microsoft.com/office/officeart/2018/2/layout/IconVerticalSolidList"/>
    <dgm:cxn modelId="{0B8DBEBA-4346-4122-A6D8-EE7E7FC7B45B}" type="presParOf" srcId="{29E336E6-4FF6-4879-B169-7BCC98702473}" destId="{EFCED02A-5F82-4C1B-B518-F53D775DED8F}" srcOrd="2" destOrd="0" presId="urn:microsoft.com/office/officeart/2018/2/layout/IconVerticalSolidList"/>
    <dgm:cxn modelId="{B246099A-B785-4961-88EF-A137F99977F7}" type="presParOf" srcId="{29E336E6-4FF6-4879-B169-7BCC98702473}" destId="{2BF1612A-EC36-47A9-A938-45DC4D69229B}" srcOrd="3" destOrd="0" presId="urn:microsoft.com/office/officeart/2018/2/layout/IconVerticalSolidList"/>
    <dgm:cxn modelId="{1F9999A1-8619-41EA-BAE3-2E45D8C46B16}" type="presParOf" srcId="{29E336E6-4FF6-4879-B169-7BCC98702473}" destId="{609BFE0D-8C3E-479C-8B2A-FF29C695D025}" srcOrd="4" destOrd="0" presId="urn:microsoft.com/office/officeart/2018/2/layout/IconVerticalSolidList"/>
    <dgm:cxn modelId="{7FA55F53-E367-4F49-BD4D-30265AD023BF}" type="presParOf" srcId="{F3BA42FA-FFC8-463B-ADAE-0B0520794FB6}" destId="{2E9452C3-707B-42CD-B776-ABDC6FDAF6DC}" srcOrd="1" destOrd="0" presId="urn:microsoft.com/office/officeart/2018/2/layout/IconVerticalSolidList"/>
    <dgm:cxn modelId="{C0BE0375-3DAA-4401-83DF-609734217A7C}" type="presParOf" srcId="{F3BA42FA-FFC8-463B-ADAE-0B0520794FB6}" destId="{D3842E4C-F219-4BB7-A83E-11197724B31E}" srcOrd="2" destOrd="0" presId="urn:microsoft.com/office/officeart/2018/2/layout/IconVerticalSolidList"/>
    <dgm:cxn modelId="{C39209AA-F5EF-4465-9F07-B5ED1AC4CFE8}" type="presParOf" srcId="{D3842E4C-F219-4BB7-A83E-11197724B31E}" destId="{1507AA7A-4903-46D6-889F-50A00900A6F3}" srcOrd="0" destOrd="0" presId="urn:microsoft.com/office/officeart/2018/2/layout/IconVerticalSolidList"/>
    <dgm:cxn modelId="{01C95A79-C9A5-4BC6-8B7D-12E795C567BB}" type="presParOf" srcId="{D3842E4C-F219-4BB7-A83E-11197724B31E}" destId="{FF1DF2CB-41C9-4E70-8FB5-351996DEFA70}" srcOrd="1" destOrd="0" presId="urn:microsoft.com/office/officeart/2018/2/layout/IconVerticalSolidList"/>
    <dgm:cxn modelId="{F132636B-8375-49FB-896F-5315C0A0CB03}" type="presParOf" srcId="{D3842E4C-F219-4BB7-A83E-11197724B31E}" destId="{AD7C61EE-44CB-456F-B5F1-5DE698BA4018}" srcOrd="2" destOrd="0" presId="urn:microsoft.com/office/officeart/2018/2/layout/IconVerticalSolidList"/>
    <dgm:cxn modelId="{DE1C4E3E-8010-4FA0-AC19-72E4CBAFEF37}" type="presParOf" srcId="{D3842E4C-F219-4BB7-A83E-11197724B31E}" destId="{A4795663-2329-470B-B03E-E2AEB6594CF7}" srcOrd="3" destOrd="0" presId="urn:microsoft.com/office/officeart/2018/2/layout/IconVerticalSolidList"/>
    <dgm:cxn modelId="{B3E08255-1319-4E38-8E29-35E7D8316940}" type="presParOf" srcId="{F3BA42FA-FFC8-463B-ADAE-0B0520794FB6}" destId="{749754A3-5449-4F4B-8778-EED3777E3AC3}" srcOrd="3" destOrd="0" presId="urn:microsoft.com/office/officeart/2018/2/layout/IconVerticalSolidList"/>
    <dgm:cxn modelId="{8DCB7D84-420C-4D8E-AF36-6182167D1197}" type="presParOf" srcId="{F3BA42FA-FFC8-463B-ADAE-0B0520794FB6}" destId="{05E917F2-C0DE-4768-8B0D-710256B5813E}" srcOrd="4" destOrd="0" presId="urn:microsoft.com/office/officeart/2018/2/layout/IconVerticalSolidList"/>
    <dgm:cxn modelId="{EBF8C90A-93D5-45BD-A8DD-B7C352E29EA2}" type="presParOf" srcId="{05E917F2-C0DE-4768-8B0D-710256B5813E}" destId="{11989FBE-7FFD-4729-A0FE-F53F7B35CDB2}" srcOrd="0" destOrd="0" presId="urn:microsoft.com/office/officeart/2018/2/layout/IconVerticalSolidList"/>
    <dgm:cxn modelId="{4F8568E9-8A0A-4165-AEC9-7AF0DB8BF8B4}" type="presParOf" srcId="{05E917F2-C0DE-4768-8B0D-710256B5813E}" destId="{7A132394-7F47-4261-8529-5504A70A21EC}" srcOrd="1" destOrd="0" presId="urn:microsoft.com/office/officeart/2018/2/layout/IconVerticalSolidList"/>
    <dgm:cxn modelId="{EE88F4E4-480B-4671-9A5B-94F13280804B}" type="presParOf" srcId="{05E917F2-C0DE-4768-8B0D-710256B5813E}" destId="{04BEAF8A-F2E2-4951-AB9E-C4AEF2EFAA22}" srcOrd="2" destOrd="0" presId="urn:microsoft.com/office/officeart/2018/2/layout/IconVerticalSolidList"/>
    <dgm:cxn modelId="{87DAA131-0ACC-47FA-8536-45707F3F938B}" type="presParOf" srcId="{05E917F2-C0DE-4768-8B0D-710256B5813E}" destId="{899C6285-73A7-4A44-9E87-A6AC17EACCBD}" srcOrd="3" destOrd="0" presId="urn:microsoft.com/office/officeart/2018/2/layout/IconVerticalSolidList"/>
    <dgm:cxn modelId="{544836D7-60AF-4DCD-B725-70BE1910F1E8}" type="presParOf" srcId="{F3BA42FA-FFC8-463B-ADAE-0B0520794FB6}" destId="{E1144F1F-27D6-40E9-8257-79C439FE41E4}" srcOrd="5" destOrd="0" presId="urn:microsoft.com/office/officeart/2018/2/layout/IconVerticalSolidList"/>
    <dgm:cxn modelId="{E55C6FE9-91D2-474E-993D-B5B80177C229}" type="presParOf" srcId="{F3BA42FA-FFC8-463B-ADAE-0B0520794FB6}" destId="{B3558277-053B-4711-9B33-23C6416DEE95}" srcOrd="6" destOrd="0" presId="urn:microsoft.com/office/officeart/2018/2/layout/IconVerticalSolidList"/>
    <dgm:cxn modelId="{50492D45-BEFF-45B6-9A75-E20667401A57}" type="presParOf" srcId="{B3558277-053B-4711-9B33-23C6416DEE95}" destId="{6BAB8DC0-5254-4983-AF8D-9DFAF5A18F64}" srcOrd="0" destOrd="0" presId="urn:microsoft.com/office/officeart/2018/2/layout/IconVerticalSolidList"/>
    <dgm:cxn modelId="{3F4F62A0-2EA0-453E-9989-10707B02C84D}" type="presParOf" srcId="{B3558277-053B-4711-9B33-23C6416DEE95}" destId="{7459220C-9641-40B8-9889-DC7B4FDC9EA2}" srcOrd="1" destOrd="0" presId="urn:microsoft.com/office/officeart/2018/2/layout/IconVerticalSolidList"/>
    <dgm:cxn modelId="{00BCC7B4-E4EC-4BAA-B8E6-5D029BB3F9BF}" type="presParOf" srcId="{B3558277-053B-4711-9B33-23C6416DEE95}" destId="{4EEB33DA-3168-4916-B6CE-B99309EE4AFC}" srcOrd="2" destOrd="0" presId="urn:microsoft.com/office/officeart/2018/2/layout/IconVerticalSolidList"/>
    <dgm:cxn modelId="{7F4123B2-50CA-41AB-A30D-2AF56ED5A912}" type="presParOf" srcId="{B3558277-053B-4711-9B33-23C6416DEE95}" destId="{D7215836-202A-48D3-BC4B-A34DA9455E48}" srcOrd="3" destOrd="0" presId="urn:microsoft.com/office/officeart/2018/2/layout/IconVerticalSolidList"/>
    <dgm:cxn modelId="{B8E18598-D000-4D45-B4C8-84960BB1F42D}" type="presParOf" srcId="{F3BA42FA-FFC8-463B-ADAE-0B0520794FB6}" destId="{783D0961-7C1D-4171-8D4B-B906988F063C}" srcOrd="7" destOrd="0" presId="urn:microsoft.com/office/officeart/2018/2/layout/IconVerticalSolidList"/>
    <dgm:cxn modelId="{3A76F074-D0D8-4245-9562-908BE59D0D91}" type="presParOf" srcId="{F3BA42FA-FFC8-463B-ADAE-0B0520794FB6}" destId="{21C801D9-387F-460B-BB41-310EFFCE8A06}" srcOrd="8" destOrd="0" presId="urn:microsoft.com/office/officeart/2018/2/layout/IconVerticalSolidList"/>
    <dgm:cxn modelId="{10656067-B033-4387-8DCA-2C568A50CE7B}" type="presParOf" srcId="{21C801D9-387F-460B-BB41-310EFFCE8A06}" destId="{D5AA3A02-4DC8-4134-9CCD-A8F97ECF1C63}" srcOrd="0" destOrd="0" presId="urn:microsoft.com/office/officeart/2018/2/layout/IconVerticalSolidList"/>
    <dgm:cxn modelId="{542A3A1B-F4D2-4C0A-8889-F09C1F940A2A}" type="presParOf" srcId="{21C801D9-387F-460B-BB41-310EFFCE8A06}" destId="{5AB21A39-87BC-4E46-91B5-6BA9A4116CC8}" srcOrd="1" destOrd="0" presId="urn:microsoft.com/office/officeart/2018/2/layout/IconVerticalSolidList"/>
    <dgm:cxn modelId="{3ACEBD1C-FF7B-4C9E-BA44-14FE877EBA9A}" type="presParOf" srcId="{21C801D9-387F-460B-BB41-310EFFCE8A06}" destId="{F1A2B071-0A1C-450D-AE14-ED8007946D7B}" srcOrd="2" destOrd="0" presId="urn:microsoft.com/office/officeart/2018/2/layout/IconVerticalSolidList"/>
    <dgm:cxn modelId="{BAE92BCC-F099-4F5F-A8B1-01988C1DB0E0}" type="presParOf" srcId="{21C801D9-387F-460B-BB41-310EFFCE8A06}" destId="{2A03E373-6A1B-4AF4-BB2B-E1B1750EAB8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F359A9-7619-426D-AACA-960618E3E351}"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4EB1FD6A-F58D-40B5-A301-564C81C4FC32}">
      <dgm:prSet/>
      <dgm:spPr/>
      <dgm:t>
        <a:bodyPr/>
        <a:lstStyle/>
        <a:p>
          <a:pPr>
            <a:lnSpc>
              <a:spcPct val="100000"/>
            </a:lnSpc>
          </a:pPr>
          <a:r>
            <a:rPr lang="en-US" b="1" dirty="0"/>
            <a:t>Patient Impact</a:t>
          </a:r>
          <a:r>
            <a:rPr lang="en-US" dirty="0"/>
            <a:t>: </a:t>
          </a:r>
        </a:p>
      </dgm:t>
    </dgm:pt>
    <dgm:pt modelId="{C3C66F32-AB3D-43D4-8FA6-051855C06CA9}" type="parTrans" cxnId="{6C71BC85-952F-4018-B910-AB6D76E4F8DA}">
      <dgm:prSet/>
      <dgm:spPr/>
      <dgm:t>
        <a:bodyPr/>
        <a:lstStyle/>
        <a:p>
          <a:endParaRPr lang="en-US"/>
        </a:p>
      </dgm:t>
    </dgm:pt>
    <dgm:pt modelId="{571E7277-4BBB-4A58-A564-81189FB670B3}" type="sibTrans" cxnId="{6C71BC85-952F-4018-B910-AB6D76E4F8DA}">
      <dgm:prSet/>
      <dgm:spPr/>
      <dgm:t>
        <a:bodyPr/>
        <a:lstStyle/>
        <a:p>
          <a:endParaRPr lang="en-US"/>
        </a:p>
      </dgm:t>
    </dgm:pt>
    <dgm:pt modelId="{B7DF27F3-6672-4EA5-BA5C-081F5DA4FC71}">
      <dgm:prSet custT="1"/>
      <dgm:spPr/>
      <dgm:t>
        <a:bodyPr/>
        <a:lstStyle/>
        <a:p>
          <a:pPr>
            <a:lnSpc>
              <a:spcPct val="100000"/>
            </a:lnSpc>
          </a:pPr>
          <a:r>
            <a:rPr lang="en-US" sz="1800" dirty="0"/>
            <a:t>Early results show-</a:t>
          </a:r>
        </a:p>
      </dgm:t>
    </dgm:pt>
    <dgm:pt modelId="{EEF3240A-6F45-4A82-9504-7AD8EF961621}" type="parTrans" cxnId="{A96FF735-F9D8-4E41-A4F7-50AA99939508}">
      <dgm:prSet/>
      <dgm:spPr/>
      <dgm:t>
        <a:bodyPr/>
        <a:lstStyle/>
        <a:p>
          <a:endParaRPr lang="en-US"/>
        </a:p>
      </dgm:t>
    </dgm:pt>
    <dgm:pt modelId="{6D22C431-B691-4144-AB23-16CAA80BDE67}" type="sibTrans" cxnId="{A96FF735-F9D8-4E41-A4F7-50AA99939508}">
      <dgm:prSet/>
      <dgm:spPr/>
      <dgm:t>
        <a:bodyPr/>
        <a:lstStyle/>
        <a:p>
          <a:endParaRPr lang="en-US"/>
        </a:p>
      </dgm:t>
    </dgm:pt>
    <dgm:pt modelId="{C97607D8-3989-459A-8BC8-6DA91157BE56}">
      <dgm:prSet/>
      <dgm:spPr/>
      <dgm:t>
        <a:bodyPr/>
        <a:lstStyle/>
        <a:p>
          <a:pPr>
            <a:lnSpc>
              <a:spcPct val="100000"/>
            </a:lnSpc>
          </a:pPr>
          <a:r>
            <a:rPr lang="en-US" b="1" dirty="0"/>
            <a:t>Access &amp; Integration</a:t>
          </a:r>
          <a:r>
            <a:rPr lang="en-US" dirty="0"/>
            <a:t>: </a:t>
          </a:r>
        </a:p>
      </dgm:t>
    </dgm:pt>
    <dgm:pt modelId="{246E86E2-8703-4125-BDBD-47732DA754AA}" type="parTrans" cxnId="{26DD8BF6-6574-4FBB-8A5B-2CF565BB23EE}">
      <dgm:prSet/>
      <dgm:spPr/>
      <dgm:t>
        <a:bodyPr/>
        <a:lstStyle/>
        <a:p>
          <a:endParaRPr lang="en-US"/>
        </a:p>
      </dgm:t>
    </dgm:pt>
    <dgm:pt modelId="{0226432B-6575-4C24-8084-E2CB4F77F8CC}" type="sibTrans" cxnId="{26DD8BF6-6574-4FBB-8A5B-2CF565BB23EE}">
      <dgm:prSet/>
      <dgm:spPr/>
      <dgm:t>
        <a:bodyPr/>
        <a:lstStyle/>
        <a:p>
          <a:endParaRPr lang="en-US"/>
        </a:p>
      </dgm:t>
    </dgm:pt>
    <dgm:pt modelId="{93613B54-779E-49BA-85CD-ABD8B2C59272}">
      <dgm:prSet custT="1"/>
      <dgm:spPr/>
      <dgm:t>
        <a:bodyPr/>
        <a:lstStyle/>
        <a:p>
          <a:pPr>
            <a:lnSpc>
              <a:spcPct val="100000"/>
            </a:lnSpc>
          </a:pPr>
          <a:r>
            <a:rPr lang="en-US" sz="1600" dirty="0"/>
            <a:t>Establishing a highly accessible digital front door remains a challenge, when integrating Electronic Health Record (EHR) tools.</a:t>
          </a:r>
          <a:endParaRPr lang="en-US" sz="1400" dirty="0"/>
        </a:p>
      </dgm:t>
    </dgm:pt>
    <dgm:pt modelId="{E539D05A-5909-4515-87F5-7D5F85DE27FE}" type="parTrans" cxnId="{49F3D11C-0291-4BE4-BABD-9BB46F9DAA52}">
      <dgm:prSet/>
      <dgm:spPr/>
      <dgm:t>
        <a:bodyPr/>
        <a:lstStyle/>
        <a:p>
          <a:endParaRPr lang="en-US"/>
        </a:p>
      </dgm:t>
    </dgm:pt>
    <dgm:pt modelId="{B6D9CA31-056E-42B7-B89B-84BD926BDE38}" type="sibTrans" cxnId="{49F3D11C-0291-4BE4-BABD-9BB46F9DAA52}">
      <dgm:prSet/>
      <dgm:spPr/>
      <dgm:t>
        <a:bodyPr/>
        <a:lstStyle/>
        <a:p>
          <a:endParaRPr lang="en-US"/>
        </a:p>
      </dgm:t>
    </dgm:pt>
    <dgm:pt modelId="{3070DF10-B151-4F17-8E17-7E2B390B0650}">
      <dgm:prSet/>
      <dgm:spPr/>
      <dgm:t>
        <a:bodyPr/>
        <a:lstStyle/>
        <a:p>
          <a:pPr>
            <a:lnSpc>
              <a:spcPct val="100000"/>
            </a:lnSpc>
          </a:pPr>
          <a:r>
            <a:rPr lang="en-US" b="1" dirty="0"/>
            <a:t>Regulatory Barriers</a:t>
          </a:r>
          <a:r>
            <a:rPr lang="en-US" dirty="0"/>
            <a:t>: </a:t>
          </a:r>
        </a:p>
      </dgm:t>
    </dgm:pt>
    <dgm:pt modelId="{4A7BBCC8-64DF-42E8-8EE2-B3FA1B176B1E}" type="parTrans" cxnId="{F23B4C2B-7F76-4C5B-924B-7C61E8944621}">
      <dgm:prSet/>
      <dgm:spPr/>
      <dgm:t>
        <a:bodyPr/>
        <a:lstStyle/>
        <a:p>
          <a:endParaRPr lang="en-US"/>
        </a:p>
      </dgm:t>
    </dgm:pt>
    <dgm:pt modelId="{F8310347-9D57-4CB2-ACDC-043C4A1C3564}" type="sibTrans" cxnId="{F23B4C2B-7F76-4C5B-924B-7C61E8944621}">
      <dgm:prSet/>
      <dgm:spPr/>
      <dgm:t>
        <a:bodyPr/>
        <a:lstStyle/>
        <a:p>
          <a:endParaRPr lang="en-US"/>
        </a:p>
      </dgm:t>
    </dgm:pt>
    <dgm:pt modelId="{905BCC16-C9A8-4360-A0AB-723824CAEBE4}">
      <dgm:prSet/>
      <dgm:spPr/>
      <dgm:t>
        <a:bodyPr/>
        <a:lstStyle/>
        <a:p>
          <a:pPr>
            <a:lnSpc>
              <a:spcPct val="100000"/>
            </a:lnSpc>
          </a:pPr>
          <a:r>
            <a:rPr lang="en-US" dirty="0"/>
            <a:t>South Carolina regulations on Schedule II &amp; III medication prescribing limit care options.</a:t>
          </a:r>
        </a:p>
      </dgm:t>
    </dgm:pt>
    <dgm:pt modelId="{EF14DD0C-2966-4A26-838D-30571FD5FC82}" type="parTrans" cxnId="{ECE2D24E-1097-4D9C-8F6B-C86C4B876064}">
      <dgm:prSet/>
      <dgm:spPr/>
      <dgm:t>
        <a:bodyPr/>
        <a:lstStyle/>
        <a:p>
          <a:endParaRPr lang="en-US"/>
        </a:p>
      </dgm:t>
    </dgm:pt>
    <dgm:pt modelId="{7A114E40-20BA-4980-A78F-6880C7EFD538}" type="sibTrans" cxnId="{ECE2D24E-1097-4D9C-8F6B-C86C4B876064}">
      <dgm:prSet/>
      <dgm:spPr/>
      <dgm:t>
        <a:bodyPr/>
        <a:lstStyle/>
        <a:p>
          <a:endParaRPr lang="en-US"/>
        </a:p>
      </dgm:t>
    </dgm:pt>
    <dgm:pt modelId="{4B0E9B45-0FE9-4327-AB01-9832EBC14342}">
      <dgm:prSet/>
      <dgm:spPr/>
      <dgm:t>
        <a:bodyPr/>
        <a:lstStyle/>
        <a:p>
          <a:pPr>
            <a:lnSpc>
              <a:spcPct val="100000"/>
            </a:lnSpc>
          </a:pPr>
          <a:r>
            <a:rPr lang="en-US" b="1" dirty="0"/>
            <a:t>Program Growth</a:t>
          </a:r>
          <a:r>
            <a:rPr lang="en-US" dirty="0"/>
            <a:t>: </a:t>
          </a:r>
        </a:p>
      </dgm:t>
    </dgm:pt>
    <dgm:pt modelId="{3B19BC5C-060B-40B9-A712-8568036BBDAC}" type="parTrans" cxnId="{0A6C7355-C72B-43E3-B3A2-B7F47F11F422}">
      <dgm:prSet/>
      <dgm:spPr/>
      <dgm:t>
        <a:bodyPr/>
        <a:lstStyle/>
        <a:p>
          <a:endParaRPr lang="en-US"/>
        </a:p>
      </dgm:t>
    </dgm:pt>
    <dgm:pt modelId="{23569C66-7CCE-4D8F-B9D1-100CB4403DB2}" type="sibTrans" cxnId="{0A6C7355-C72B-43E3-B3A2-B7F47F11F422}">
      <dgm:prSet/>
      <dgm:spPr/>
      <dgm:t>
        <a:bodyPr/>
        <a:lstStyle/>
        <a:p>
          <a:endParaRPr lang="en-US"/>
        </a:p>
      </dgm:t>
    </dgm:pt>
    <dgm:pt modelId="{08B41A82-5513-4885-BD38-7F2EF669A1D4}">
      <dgm:prSet/>
      <dgm:spPr/>
      <dgm:t>
        <a:bodyPr/>
        <a:lstStyle/>
        <a:p>
          <a:pPr>
            <a:lnSpc>
              <a:spcPct val="100000"/>
            </a:lnSpc>
          </a:pPr>
          <a:r>
            <a:rPr lang="en-US" dirty="0"/>
            <a:t>Continued expansion will involve innovative partnerships, cross-specialty collaboration, and coordination with trusted affiliates.</a:t>
          </a:r>
        </a:p>
      </dgm:t>
    </dgm:pt>
    <dgm:pt modelId="{58AEB607-5CAD-413D-AE80-C5A0F08C1119}" type="parTrans" cxnId="{07F3768E-6939-4D38-8E01-4570279DBA6D}">
      <dgm:prSet/>
      <dgm:spPr/>
      <dgm:t>
        <a:bodyPr/>
        <a:lstStyle/>
        <a:p>
          <a:endParaRPr lang="en-US"/>
        </a:p>
      </dgm:t>
    </dgm:pt>
    <dgm:pt modelId="{2756C876-B1F0-4093-B956-3C5C225A6280}" type="sibTrans" cxnId="{07F3768E-6939-4D38-8E01-4570279DBA6D}">
      <dgm:prSet/>
      <dgm:spPr/>
      <dgm:t>
        <a:bodyPr/>
        <a:lstStyle/>
        <a:p>
          <a:endParaRPr lang="en-US"/>
        </a:p>
      </dgm:t>
    </dgm:pt>
    <dgm:pt modelId="{EF49572E-7517-4409-8F38-669804107ADB}">
      <dgm:prSet custT="1"/>
      <dgm:spPr/>
      <dgm:t>
        <a:bodyPr/>
        <a:lstStyle/>
        <a:p>
          <a:pPr>
            <a:lnSpc>
              <a:spcPct val="100000"/>
            </a:lnSpc>
          </a:pPr>
          <a:r>
            <a:rPr lang="en-US" sz="1600" dirty="0"/>
            <a:t>Increased access to timely care</a:t>
          </a:r>
        </a:p>
      </dgm:t>
    </dgm:pt>
    <dgm:pt modelId="{4AED98D6-983B-4298-AACB-216109B6386A}" type="parTrans" cxnId="{F8659278-EBF2-4EAF-80CF-9E9A77F585AF}">
      <dgm:prSet/>
      <dgm:spPr/>
      <dgm:t>
        <a:bodyPr/>
        <a:lstStyle/>
        <a:p>
          <a:endParaRPr lang="en-US"/>
        </a:p>
      </dgm:t>
    </dgm:pt>
    <dgm:pt modelId="{D6C8C48E-6B07-4F2E-9555-B496ACA97502}" type="sibTrans" cxnId="{F8659278-EBF2-4EAF-80CF-9E9A77F585AF}">
      <dgm:prSet/>
      <dgm:spPr/>
      <dgm:t>
        <a:bodyPr/>
        <a:lstStyle/>
        <a:p>
          <a:endParaRPr lang="en-US"/>
        </a:p>
      </dgm:t>
    </dgm:pt>
    <dgm:pt modelId="{749547B0-C5F9-4BF3-9640-0F7AB963E12D}">
      <dgm:prSet custT="1"/>
      <dgm:spPr/>
      <dgm:t>
        <a:bodyPr/>
        <a:lstStyle/>
        <a:p>
          <a:pPr>
            <a:lnSpc>
              <a:spcPct val="100000"/>
            </a:lnSpc>
          </a:pPr>
          <a:r>
            <a:rPr lang="en-US" sz="1600" dirty="0"/>
            <a:t>Improved patient experience</a:t>
          </a:r>
        </a:p>
      </dgm:t>
    </dgm:pt>
    <dgm:pt modelId="{F3E5E04C-1958-4549-A585-F73974653011}" type="parTrans" cxnId="{90D54B43-C4A3-43A1-925C-E7CC3D51BF17}">
      <dgm:prSet/>
      <dgm:spPr/>
      <dgm:t>
        <a:bodyPr/>
        <a:lstStyle/>
        <a:p>
          <a:endParaRPr lang="en-US"/>
        </a:p>
      </dgm:t>
    </dgm:pt>
    <dgm:pt modelId="{CC0D6AC2-F8E1-43DF-8D54-74E7AB5646F1}" type="sibTrans" cxnId="{90D54B43-C4A3-43A1-925C-E7CC3D51BF17}">
      <dgm:prSet/>
      <dgm:spPr/>
      <dgm:t>
        <a:bodyPr/>
        <a:lstStyle/>
        <a:p>
          <a:endParaRPr lang="en-US"/>
        </a:p>
      </dgm:t>
    </dgm:pt>
    <dgm:pt modelId="{BD424AE3-6657-4537-9244-D31A7DA513B3}">
      <dgm:prSet custT="1"/>
      <dgm:spPr/>
      <dgm:t>
        <a:bodyPr/>
        <a:lstStyle/>
        <a:p>
          <a:pPr>
            <a:lnSpc>
              <a:spcPct val="100000"/>
            </a:lnSpc>
          </a:pPr>
          <a:r>
            <a:rPr lang="en-US" sz="1600" dirty="0"/>
            <a:t>Lower no-show rates than national benchmarks</a:t>
          </a:r>
        </a:p>
      </dgm:t>
    </dgm:pt>
    <dgm:pt modelId="{FA8C7A5E-2D20-4991-A9EA-ADCF5F94A7E3}" type="parTrans" cxnId="{C473E679-7FC1-4017-83C8-70B2BAB615B7}">
      <dgm:prSet/>
      <dgm:spPr/>
      <dgm:t>
        <a:bodyPr/>
        <a:lstStyle/>
        <a:p>
          <a:endParaRPr lang="en-US"/>
        </a:p>
      </dgm:t>
    </dgm:pt>
    <dgm:pt modelId="{AA0503A2-4FD0-437B-8AD7-EA7A50FABD5E}" type="sibTrans" cxnId="{C473E679-7FC1-4017-83C8-70B2BAB615B7}">
      <dgm:prSet/>
      <dgm:spPr/>
      <dgm:t>
        <a:bodyPr/>
        <a:lstStyle/>
        <a:p>
          <a:endParaRPr lang="en-US"/>
        </a:p>
      </dgm:t>
    </dgm:pt>
    <dgm:pt modelId="{CEB290F0-93A6-450E-9C71-4FE0D87DBD11}">
      <dgm:prSet/>
      <dgm:spPr/>
      <dgm:t>
        <a:bodyPr/>
        <a:lstStyle/>
        <a:p>
          <a:pPr>
            <a:lnSpc>
              <a:spcPct val="100000"/>
            </a:lnSpc>
          </a:pPr>
          <a:r>
            <a:rPr lang="en-US" dirty="0"/>
            <a:t>Geographic requirement for overseeing physicians regarding APPs </a:t>
          </a:r>
        </a:p>
      </dgm:t>
    </dgm:pt>
    <dgm:pt modelId="{8EB36587-BBB9-47B9-9142-190670580E46}" type="parTrans" cxnId="{B4ACD8AC-B2CF-43B9-84F9-13F7A4B8278B}">
      <dgm:prSet/>
      <dgm:spPr/>
      <dgm:t>
        <a:bodyPr/>
        <a:lstStyle/>
        <a:p>
          <a:endParaRPr lang="en-US"/>
        </a:p>
      </dgm:t>
    </dgm:pt>
    <dgm:pt modelId="{039BF22C-D5FB-464D-AC6D-8AB285B8569C}" type="sibTrans" cxnId="{B4ACD8AC-B2CF-43B9-84F9-13F7A4B8278B}">
      <dgm:prSet/>
      <dgm:spPr/>
      <dgm:t>
        <a:bodyPr/>
        <a:lstStyle/>
        <a:p>
          <a:endParaRPr lang="en-US"/>
        </a:p>
      </dgm:t>
    </dgm:pt>
    <dgm:pt modelId="{C8BAC02B-C0DF-4483-B369-7172B7D87502}" type="pres">
      <dgm:prSet presAssocID="{ADF359A9-7619-426D-AACA-960618E3E351}" presName="Name0" presStyleCnt="0">
        <dgm:presLayoutVars>
          <dgm:dir/>
          <dgm:animLvl val="lvl"/>
          <dgm:resizeHandles val="exact"/>
        </dgm:presLayoutVars>
      </dgm:prSet>
      <dgm:spPr/>
    </dgm:pt>
    <dgm:pt modelId="{DEC74460-4C66-439A-8D31-DBC94CF0B28C}" type="pres">
      <dgm:prSet presAssocID="{4EB1FD6A-F58D-40B5-A301-564C81C4FC32}" presName="composite" presStyleCnt="0"/>
      <dgm:spPr/>
    </dgm:pt>
    <dgm:pt modelId="{6EAB98ED-5BE6-4CDB-9F4F-D1AF2C030F9E}" type="pres">
      <dgm:prSet presAssocID="{4EB1FD6A-F58D-40B5-A301-564C81C4FC32}" presName="parTx" presStyleLbl="alignNode1" presStyleIdx="0" presStyleCnt="4">
        <dgm:presLayoutVars>
          <dgm:chMax val="0"/>
          <dgm:chPref val="0"/>
          <dgm:bulletEnabled val="1"/>
        </dgm:presLayoutVars>
      </dgm:prSet>
      <dgm:spPr/>
    </dgm:pt>
    <dgm:pt modelId="{9A298117-6018-4657-A3D1-ACACEB58EBC8}" type="pres">
      <dgm:prSet presAssocID="{4EB1FD6A-F58D-40B5-A301-564C81C4FC32}" presName="desTx" presStyleLbl="alignAccFollowNode1" presStyleIdx="0" presStyleCnt="4">
        <dgm:presLayoutVars>
          <dgm:bulletEnabled val="1"/>
        </dgm:presLayoutVars>
      </dgm:prSet>
      <dgm:spPr/>
    </dgm:pt>
    <dgm:pt modelId="{36E71965-B06C-4F67-A6EC-BDD5E9AC2AEB}" type="pres">
      <dgm:prSet presAssocID="{571E7277-4BBB-4A58-A564-81189FB670B3}" presName="space" presStyleCnt="0"/>
      <dgm:spPr/>
    </dgm:pt>
    <dgm:pt modelId="{4D983C9A-A9C0-48A6-85C9-080727A28D98}" type="pres">
      <dgm:prSet presAssocID="{C97607D8-3989-459A-8BC8-6DA91157BE56}" presName="composite" presStyleCnt="0"/>
      <dgm:spPr/>
    </dgm:pt>
    <dgm:pt modelId="{C0B2E5FF-8B37-4DBC-986B-9C60AFF6994B}" type="pres">
      <dgm:prSet presAssocID="{C97607D8-3989-459A-8BC8-6DA91157BE56}" presName="parTx" presStyleLbl="alignNode1" presStyleIdx="1" presStyleCnt="4">
        <dgm:presLayoutVars>
          <dgm:chMax val="0"/>
          <dgm:chPref val="0"/>
          <dgm:bulletEnabled val="1"/>
        </dgm:presLayoutVars>
      </dgm:prSet>
      <dgm:spPr/>
    </dgm:pt>
    <dgm:pt modelId="{C74461ED-04A8-4BA8-9835-15866D958934}" type="pres">
      <dgm:prSet presAssocID="{C97607D8-3989-459A-8BC8-6DA91157BE56}" presName="desTx" presStyleLbl="alignAccFollowNode1" presStyleIdx="1" presStyleCnt="4">
        <dgm:presLayoutVars>
          <dgm:bulletEnabled val="1"/>
        </dgm:presLayoutVars>
      </dgm:prSet>
      <dgm:spPr/>
    </dgm:pt>
    <dgm:pt modelId="{34BF6D70-5D6C-4C9E-B6CA-A43222163DF6}" type="pres">
      <dgm:prSet presAssocID="{0226432B-6575-4C24-8084-E2CB4F77F8CC}" presName="space" presStyleCnt="0"/>
      <dgm:spPr/>
    </dgm:pt>
    <dgm:pt modelId="{CA39925A-10BA-4893-A3AE-C0DFA18D210D}" type="pres">
      <dgm:prSet presAssocID="{3070DF10-B151-4F17-8E17-7E2B390B0650}" presName="composite" presStyleCnt="0"/>
      <dgm:spPr/>
    </dgm:pt>
    <dgm:pt modelId="{FDC651EA-28C3-4471-8B8F-D48C303DC3BE}" type="pres">
      <dgm:prSet presAssocID="{3070DF10-B151-4F17-8E17-7E2B390B0650}" presName="parTx" presStyleLbl="alignNode1" presStyleIdx="2" presStyleCnt="4">
        <dgm:presLayoutVars>
          <dgm:chMax val="0"/>
          <dgm:chPref val="0"/>
          <dgm:bulletEnabled val="1"/>
        </dgm:presLayoutVars>
      </dgm:prSet>
      <dgm:spPr/>
    </dgm:pt>
    <dgm:pt modelId="{726ACD24-B474-45C1-B210-70BF2D861594}" type="pres">
      <dgm:prSet presAssocID="{3070DF10-B151-4F17-8E17-7E2B390B0650}" presName="desTx" presStyleLbl="alignAccFollowNode1" presStyleIdx="2" presStyleCnt="4">
        <dgm:presLayoutVars>
          <dgm:bulletEnabled val="1"/>
        </dgm:presLayoutVars>
      </dgm:prSet>
      <dgm:spPr/>
    </dgm:pt>
    <dgm:pt modelId="{756D1E1B-48D2-49C3-83B3-2530F1ADEC37}" type="pres">
      <dgm:prSet presAssocID="{F8310347-9D57-4CB2-ACDC-043C4A1C3564}" presName="space" presStyleCnt="0"/>
      <dgm:spPr/>
    </dgm:pt>
    <dgm:pt modelId="{3FCD7196-F685-428F-B86A-780EDEB44A99}" type="pres">
      <dgm:prSet presAssocID="{4B0E9B45-0FE9-4327-AB01-9832EBC14342}" presName="composite" presStyleCnt="0"/>
      <dgm:spPr/>
    </dgm:pt>
    <dgm:pt modelId="{C254CDDA-A1DE-43E2-81B1-CE3F2FDE2369}" type="pres">
      <dgm:prSet presAssocID="{4B0E9B45-0FE9-4327-AB01-9832EBC14342}" presName="parTx" presStyleLbl="alignNode1" presStyleIdx="3" presStyleCnt="4">
        <dgm:presLayoutVars>
          <dgm:chMax val="0"/>
          <dgm:chPref val="0"/>
          <dgm:bulletEnabled val="1"/>
        </dgm:presLayoutVars>
      </dgm:prSet>
      <dgm:spPr/>
    </dgm:pt>
    <dgm:pt modelId="{B0987AD1-E8A5-4578-9E58-A3DEA9C1792B}" type="pres">
      <dgm:prSet presAssocID="{4B0E9B45-0FE9-4327-AB01-9832EBC14342}" presName="desTx" presStyleLbl="alignAccFollowNode1" presStyleIdx="3" presStyleCnt="4">
        <dgm:presLayoutVars>
          <dgm:bulletEnabled val="1"/>
        </dgm:presLayoutVars>
      </dgm:prSet>
      <dgm:spPr/>
    </dgm:pt>
  </dgm:ptLst>
  <dgm:cxnLst>
    <dgm:cxn modelId="{ACEC2212-0934-4BD5-B2C6-AF0FC96D95C5}" type="presOf" srcId="{BD424AE3-6657-4537-9244-D31A7DA513B3}" destId="{9A298117-6018-4657-A3D1-ACACEB58EBC8}" srcOrd="0" destOrd="3" presId="urn:microsoft.com/office/officeart/2005/8/layout/hList1"/>
    <dgm:cxn modelId="{EBAAE615-5A62-4A97-9721-F5846763775D}" type="presOf" srcId="{B7DF27F3-6672-4EA5-BA5C-081F5DA4FC71}" destId="{9A298117-6018-4657-A3D1-ACACEB58EBC8}" srcOrd="0" destOrd="0" presId="urn:microsoft.com/office/officeart/2005/8/layout/hList1"/>
    <dgm:cxn modelId="{49F3D11C-0291-4BE4-BABD-9BB46F9DAA52}" srcId="{C97607D8-3989-459A-8BC8-6DA91157BE56}" destId="{93613B54-779E-49BA-85CD-ABD8B2C59272}" srcOrd="0" destOrd="0" parTransId="{E539D05A-5909-4515-87F5-7D5F85DE27FE}" sibTransId="{B6D9CA31-056E-42B7-B89B-84BD926BDE38}"/>
    <dgm:cxn modelId="{D3F76B28-BE63-4FC4-A072-15182D87F2C3}" type="presOf" srcId="{EF49572E-7517-4409-8F38-669804107ADB}" destId="{9A298117-6018-4657-A3D1-ACACEB58EBC8}" srcOrd="0" destOrd="1" presId="urn:microsoft.com/office/officeart/2005/8/layout/hList1"/>
    <dgm:cxn modelId="{43CAA929-77B9-4F25-9C34-76870127B705}" type="presOf" srcId="{93613B54-779E-49BA-85CD-ABD8B2C59272}" destId="{C74461ED-04A8-4BA8-9835-15866D958934}" srcOrd="0" destOrd="0" presId="urn:microsoft.com/office/officeart/2005/8/layout/hList1"/>
    <dgm:cxn modelId="{F23B4C2B-7F76-4C5B-924B-7C61E8944621}" srcId="{ADF359A9-7619-426D-AACA-960618E3E351}" destId="{3070DF10-B151-4F17-8E17-7E2B390B0650}" srcOrd="2" destOrd="0" parTransId="{4A7BBCC8-64DF-42E8-8EE2-B3FA1B176B1E}" sibTransId="{F8310347-9D57-4CB2-ACDC-043C4A1C3564}"/>
    <dgm:cxn modelId="{A96FF735-F9D8-4E41-A4F7-50AA99939508}" srcId="{4EB1FD6A-F58D-40B5-A301-564C81C4FC32}" destId="{B7DF27F3-6672-4EA5-BA5C-081F5DA4FC71}" srcOrd="0" destOrd="0" parTransId="{EEF3240A-6F45-4A82-9504-7AD8EF961621}" sibTransId="{6D22C431-B691-4144-AB23-16CAA80BDE67}"/>
    <dgm:cxn modelId="{90D54B43-C4A3-43A1-925C-E7CC3D51BF17}" srcId="{B7DF27F3-6672-4EA5-BA5C-081F5DA4FC71}" destId="{749547B0-C5F9-4BF3-9640-0F7AB963E12D}" srcOrd="1" destOrd="0" parTransId="{F3E5E04C-1958-4549-A585-F73974653011}" sibTransId="{CC0D6AC2-F8E1-43DF-8D54-74E7AB5646F1}"/>
    <dgm:cxn modelId="{ECE2D24E-1097-4D9C-8F6B-C86C4B876064}" srcId="{3070DF10-B151-4F17-8E17-7E2B390B0650}" destId="{905BCC16-C9A8-4360-A0AB-723824CAEBE4}" srcOrd="0" destOrd="0" parTransId="{EF14DD0C-2966-4A26-838D-30571FD5FC82}" sibTransId="{7A114E40-20BA-4980-A78F-6880C7EFD538}"/>
    <dgm:cxn modelId="{0A6C7355-C72B-43E3-B3A2-B7F47F11F422}" srcId="{ADF359A9-7619-426D-AACA-960618E3E351}" destId="{4B0E9B45-0FE9-4327-AB01-9832EBC14342}" srcOrd="3" destOrd="0" parTransId="{3B19BC5C-060B-40B9-A712-8568036BBDAC}" sibTransId="{23569C66-7CCE-4D8F-B9D1-100CB4403DB2}"/>
    <dgm:cxn modelId="{3B82756E-B7C8-483C-92EB-69D963A4BB1F}" type="presOf" srcId="{ADF359A9-7619-426D-AACA-960618E3E351}" destId="{C8BAC02B-C0DF-4483-B369-7172B7D87502}" srcOrd="0" destOrd="0" presId="urn:microsoft.com/office/officeart/2005/8/layout/hList1"/>
    <dgm:cxn modelId="{B5864C72-2728-4138-8834-D8B299508C97}" type="presOf" srcId="{4EB1FD6A-F58D-40B5-A301-564C81C4FC32}" destId="{6EAB98ED-5BE6-4CDB-9F4F-D1AF2C030F9E}" srcOrd="0" destOrd="0" presId="urn:microsoft.com/office/officeart/2005/8/layout/hList1"/>
    <dgm:cxn modelId="{F8659278-EBF2-4EAF-80CF-9E9A77F585AF}" srcId="{B7DF27F3-6672-4EA5-BA5C-081F5DA4FC71}" destId="{EF49572E-7517-4409-8F38-669804107ADB}" srcOrd="0" destOrd="0" parTransId="{4AED98D6-983B-4298-AACB-216109B6386A}" sibTransId="{D6C8C48E-6B07-4F2E-9555-B496ACA97502}"/>
    <dgm:cxn modelId="{C473E679-7FC1-4017-83C8-70B2BAB615B7}" srcId="{B7DF27F3-6672-4EA5-BA5C-081F5DA4FC71}" destId="{BD424AE3-6657-4537-9244-D31A7DA513B3}" srcOrd="2" destOrd="0" parTransId="{FA8C7A5E-2D20-4991-A9EA-ADCF5F94A7E3}" sibTransId="{AA0503A2-4FD0-437B-8AD7-EA7A50FABD5E}"/>
    <dgm:cxn modelId="{6C71BC85-952F-4018-B910-AB6D76E4F8DA}" srcId="{ADF359A9-7619-426D-AACA-960618E3E351}" destId="{4EB1FD6A-F58D-40B5-A301-564C81C4FC32}" srcOrd="0" destOrd="0" parTransId="{C3C66F32-AB3D-43D4-8FA6-051855C06CA9}" sibTransId="{571E7277-4BBB-4A58-A564-81189FB670B3}"/>
    <dgm:cxn modelId="{E098CA8C-5FBD-4858-AD0A-9D29391BB66D}" type="presOf" srcId="{749547B0-C5F9-4BF3-9640-0F7AB963E12D}" destId="{9A298117-6018-4657-A3D1-ACACEB58EBC8}" srcOrd="0" destOrd="2" presId="urn:microsoft.com/office/officeart/2005/8/layout/hList1"/>
    <dgm:cxn modelId="{F70AEA8D-CEF0-48AB-91AD-33B24447FDFB}" type="presOf" srcId="{4B0E9B45-0FE9-4327-AB01-9832EBC14342}" destId="{C254CDDA-A1DE-43E2-81B1-CE3F2FDE2369}" srcOrd="0" destOrd="0" presId="urn:microsoft.com/office/officeart/2005/8/layout/hList1"/>
    <dgm:cxn modelId="{07F3768E-6939-4D38-8E01-4570279DBA6D}" srcId="{4B0E9B45-0FE9-4327-AB01-9832EBC14342}" destId="{08B41A82-5513-4885-BD38-7F2EF669A1D4}" srcOrd="0" destOrd="0" parTransId="{58AEB607-5CAD-413D-AE80-C5A0F08C1119}" sibTransId="{2756C876-B1F0-4093-B956-3C5C225A6280}"/>
    <dgm:cxn modelId="{B4ACD8AC-B2CF-43B9-84F9-13F7A4B8278B}" srcId="{3070DF10-B151-4F17-8E17-7E2B390B0650}" destId="{CEB290F0-93A6-450E-9C71-4FE0D87DBD11}" srcOrd="1" destOrd="0" parTransId="{8EB36587-BBB9-47B9-9142-190670580E46}" sibTransId="{039BF22C-D5FB-464D-AC6D-8AB285B8569C}"/>
    <dgm:cxn modelId="{C93FF0AF-8F27-4F8E-B487-06E5CFED2123}" type="presOf" srcId="{3070DF10-B151-4F17-8E17-7E2B390B0650}" destId="{FDC651EA-28C3-4471-8B8F-D48C303DC3BE}" srcOrd="0" destOrd="0" presId="urn:microsoft.com/office/officeart/2005/8/layout/hList1"/>
    <dgm:cxn modelId="{089810B6-C7AD-41A7-B7A0-67A9BBEF0DF8}" type="presOf" srcId="{08B41A82-5513-4885-BD38-7F2EF669A1D4}" destId="{B0987AD1-E8A5-4578-9E58-A3DEA9C1792B}" srcOrd="0" destOrd="0" presId="urn:microsoft.com/office/officeart/2005/8/layout/hList1"/>
    <dgm:cxn modelId="{9EC5BAD6-FAE2-4E12-86E6-2A4AB363EC12}" type="presOf" srcId="{C97607D8-3989-459A-8BC8-6DA91157BE56}" destId="{C0B2E5FF-8B37-4DBC-986B-9C60AFF6994B}" srcOrd="0" destOrd="0" presId="urn:microsoft.com/office/officeart/2005/8/layout/hList1"/>
    <dgm:cxn modelId="{7704A5DC-3D9E-4E4D-AC57-2EE02ED40AC3}" type="presOf" srcId="{905BCC16-C9A8-4360-A0AB-723824CAEBE4}" destId="{726ACD24-B474-45C1-B210-70BF2D861594}" srcOrd="0" destOrd="0" presId="urn:microsoft.com/office/officeart/2005/8/layout/hList1"/>
    <dgm:cxn modelId="{749AC7E1-F20F-4141-B6FE-14F82270E883}" type="presOf" srcId="{CEB290F0-93A6-450E-9C71-4FE0D87DBD11}" destId="{726ACD24-B474-45C1-B210-70BF2D861594}" srcOrd="0" destOrd="1" presId="urn:microsoft.com/office/officeart/2005/8/layout/hList1"/>
    <dgm:cxn modelId="{26DD8BF6-6574-4FBB-8A5B-2CF565BB23EE}" srcId="{ADF359A9-7619-426D-AACA-960618E3E351}" destId="{C97607D8-3989-459A-8BC8-6DA91157BE56}" srcOrd="1" destOrd="0" parTransId="{246E86E2-8703-4125-BDBD-47732DA754AA}" sibTransId="{0226432B-6575-4C24-8084-E2CB4F77F8CC}"/>
    <dgm:cxn modelId="{7272C483-7C1B-47B5-8759-07D19B95A191}" type="presParOf" srcId="{C8BAC02B-C0DF-4483-B369-7172B7D87502}" destId="{DEC74460-4C66-439A-8D31-DBC94CF0B28C}" srcOrd="0" destOrd="0" presId="urn:microsoft.com/office/officeart/2005/8/layout/hList1"/>
    <dgm:cxn modelId="{8B324E05-464B-4586-AD38-0256B411FA8F}" type="presParOf" srcId="{DEC74460-4C66-439A-8D31-DBC94CF0B28C}" destId="{6EAB98ED-5BE6-4CDB-9F4F-D1AF2C030F9E}" srcOrd="0" destOrd="0" presId="urn:microsoft.com/office/officeart/2005/8/layout/hList1"/>
    <dgm:cxn modelId="{BD47B770-E7AC-4D97-BEDD-C2A2A73A97AD}" type="presParOf" srcId="{DEC74460-4C66-439A-8D31-DBC94CF0B28C}" destId="{9A298117-6018-4657-A3D1-ACACEB58EBC8}" srcOrd="1" destOrd="0" presId="urn:microsoft.com/office/officeart/2005/8/layout/hList1"/>
    <dgm:cxn modelId="{F6E87A84-3B39-4E22-BBB9-33F6A440F2E1}" type="presParOf" srcId="{C8BAC02B-C0DF-4483-B369-7172B7D87502}" destId="{36E71965-B06C-4F67-A6EC-BDD5E9AC2AEB}" srcOrd="1" destOrd="0" presId="urn:microsoft.com/office/officeart/2005/8/layout/hList1"/>
    <dgm:cxn modelId="{58A0A53D-E830-4E66-86A3-1CDE99E05250}" type="presParOf" srcId="{C8BAC02B-C0DF-4483-B369-7172B7D87502}" destId="{4D983C9A-A9C0-48A6-85C9-080727A28D98}" srcOrd="2" destOrd="0" presId="urn:microsoft.com/office/officeart/2005/8/layout/hList1"/>
    <dgm:cxn modelId="{FC10500E-37BB-4CE4-84C8-C440F1064027}" type="presParOf" srcId="{4D983C9A-A9C0-48A6-85C9-080727A28D98}" destId="{C0B2E5FF-8B37-4DBC-986B-9C60AFF6994B}" srcOrd="0" destOrd="0" presId="urn:microsoft.com/office/officeart/2005/8/layout/hList1"/>
    <dgm:cxn modelId="{EDD3D963-0042-4FA2-8477-F604518E2211}" type="presParOf" srcId="{4D983C9A-A9C0-48A6-85C9-080727A28D98}" destId="{C74461ED-04A8-4BA8-9835-15866D958934}" srcOrd="1" destOrd="0" presId="urn:microsoft.com/office/officeart/2005/8/layout/hList1"/>
    <dgm:cxn modelId="{82C4EB77-0C54-4954-BDCA-4CB25CEFEFD9}" type="presParOf" srcId="{C8BAC02B-C0DF-4483-B369-7172B7D87502}" destId="{34BF6D70-5D6C-4C9E-B6CA-A43222163DF6}" srcOrd="3" destOrd="0" presId="urn:microsoft.com/office/officeart/2005/8/layout/hList1"/>
    <dgm:cxn modelId="{001721DB-ABF9-4AD7-9F65-0311B02449D2}" type="presParOf" srcId="{C8BAC02B-C0DF-4483-B369-7172B7D87502}" destId="{CA39925A-10BA-4893-A3AE-C0DFA18D210D}" srcOrd="4" destOrd="0" presId="urn:microsoft.com/office/officeart/2005/8/layout/hList1"/>
    <dgm:cxn modelId="{94EE034B-6E85-4272-9B9F-4DADA6BB460F}" type="presParOf" srcId="{CA39925A-10BA-4893-A3AE-C0DFA18D210D}" destId="{FDC651EA-28C3-4471-8B8F-D48C303DC3BE}" srcOrd="0" destOrd="0" presId="urn:microsoft.com/office/officeart/2005/8/layout/hList1"/>
    <dgm:cxn modelId="{A19ED3A7-A762-4B55-A13E-838E46931AE9}" type="presParOf" srcId="{CA39925A-10BA-4893-A3AE-C0DFA18D210D}" destId="{726ACD24-B474-45C1-B210-70BF2D861594}" srcOrd="1" destOrd="0" presId="urn:microsoft.com/office/officeart/2005/8/layout/hList1"/>
    <dgm:cxn modelId="{7CBFBFFA-48EE-47B3-818B-1EC4E8ED70FA}" type="presParOf" srcId="{C8BAC02B-C0DF-4483-B369-7172B7D87502}" destId="{756D1E1B-48D2-49C3-83B3-2530F1ADEC37}" srcOrd="5" destOrd="0" presId="urn:microsoft.com/office/officeart/2005/8/layout/hList1"/>
    <dgm:cxn modelId="{CDB6B7E2-0C06-4A3D-BDE8-E8013DE262E7}" type="presParOf" srcId="{C8BAC02B-C0DF-4483-B369-7172B7D87502}" destId="{3FCD7196-F685-428F-B86A-780EDEB44A99}" srcOrd="6" destOrd="0" presId="urn:microsoft.com/office/officeart/2005/8/layout/hList1"/>
    <dgm:cxn modelId="{552983FD-3869-407C-8F02-4DBF4DB17DD9}" type="presParOf" srcId="{3FCD7196-F685-428F-B86A-780EDEB44A99}" destId="{C254CDDA-A1DE-43E2-81B1-CE3F2FDE2369}" srcOrd="0" destOrd="0" presId="urn:microsoft.com/office/officeart/2005/8/layout/hList1"/>
    <dgm:cxn modelId="{5DCF4804-64C5-4E90-BC1B-BE442E2BD7EC}" type="presParOf" srcId="{3FCD7196-F685-428F-B86A-780EDEB44A99}" destId="{B0987AD1-E8A5-4578-9E58-A3DEA9C1792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D49E7-4761-BC4B-8314-29B6D83A727A}">
      <dsp:nvSpPr>
        <dsp:cNvPr id="0" name=""/>
        <dsp:cNvSpPr/>
      </dsp:nvSpPr>
      <dsp:spPr>
        <a:xfrm>
          <a:off x="1349066" y="248637"/>
          <a:ext cx="3119126" cy="97472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15"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Pre-visit support for clinical triage needs and tech support</a:t>
          </a:r>
        </a:p>
      </dsp:txBody>
      <dsp:txXfrm>
        <a:off x="1349066" y="248637"/>
        <a:ext cx="3119126" cy="974727"/>
      </dsp:txXfrm>
    </dsp:sp>
    <dsp:sp modelId="{17469C0D-D428-654D-A146-208EC9104714}">
      <dsp:nvSpPr>
        <dsp:cNvPr id="0" name=""/>
        <dsp:cNvSpPr/>
      </dsp:nvSpPr>
      <dsp:spPr>
        <a:xfrm>
          <a:off x="1219103" y="107844"/>
          <a:ext cx="682308" cy="10234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A920914-B066-E84D-BC70-BBD7B75B82DE}">
      <dsp:nvSpPr>
        <dsp:cNvPr id="0" name=""/>
        <dsp:cNvSpPr/>
      </dsp:nvSpPr>
      <dsp:spPr>
        <a:xfrm>
          <a:off x="1349066" y="1475710"/>
          <a:ext cx="3119126" cy="97472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15"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My Chart messages with Virtual Practice panel patients</a:t>
          </a:r>
        </a:p>
      </dsp:txBody>
      <dsp:txXfrm>
        <a:off x="1349066" y="1475710"/>
        <a:ext cx="3119126" cy="974727"/>
      </dsp:txXfrm>
    </dsp:sp>
    <dsp:sp modelId="{4C57F06E-803D-E648-8830-9783F12F0BCF}">
      <dsp:nvSpPr>
        <dsp:cNvPr id="0" name=""/>
        <dsp:cNvSpPr/>
      </dsp:nvSpPr>
      <dsp:spPr>
        <a:xfrm>
          <a:off x="1219103" y="1334917"/>
          <a:ext cx="682308" cy="102346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sp>
    <dsp:sp modelId="{0F8E48D7-0C18-7C42-B19F-2A99495C5310}">
      <dsp:nvSpPr>
        <dsp:cNvPr id="0" name=""/>
        <dsp:cNvSpPr/>
      </dsp:nvSpPr>
      <dsp:spPr>
        <a:xfrm>
          <a:off x="1349066" y="2702783"/>
          <a:ext cx="3119126" cy="97472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15"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Coordination follow-up with ancillary service network, results management, escalation support</a:t>
          </a:r>
        </a:p>
      </dsp:txBody>
      <dsp:txXfrm>
        <a:off x="1349066" y="2702783"/>
        <a:ext cx="3119126" cy="974727"/>
      </dsp:txXfrm>
    </dsp:sp>
    <dsp:sp modelId="{B8F42FF2-83B4-AB4E-B962-BDF1F0B45D99}">
      <dsp:nvSpPr>
        <dsp:cNvPr id="0" name=""/>
        <dsp:cNvSpPr/>
      </dsp:nvSpPr>
      <dsp:spPr>
        <a:xfrm>
          <a:off x="1219103" y="2561990"/>
          <a:ext cx="682308" cy="102346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BC1DD-5F11-9F4E-96B5-B83F1FE020CA}">
      <dsp:nvSpPr>
        <dsp:cNvPr id="0" name=""/>
        <dsp:cNvSpPr/>
      </dsp:nvSpPr>
      <dsp:spPr>
        <a:xfrm>
          <a:off x="0" y="472957"/>
          <a:ext cx="3016448" cy="191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17E3194-F080-7549-B82D-3CC7CE782997}">
      <dsp:nvSpPr>
        <dsp:cNvPr id="0" name=""/>
        <dsp:cNvSpPr/>
      </dsp:nvSpPr>
      <dsp:spPr>
        <a:xfrm>
          <a:off x="335160" y="791360"/>
          <a:ext cx="3016448" cy="191544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Additional providers are added per specialty based on access metrics</a:t>
          </a:r>
        </a:p>
      </dsp:txBody>
      <dsp:txXfrm>
        <a:off x="391261" y="847461"/>
        <a:ext cx="2904246" cy="1803242"/>
      </dsp:txXfrm>
    </dsp:sp>
    <dsp:sp modelId="{2B942C83-7292-0848-9453-D119F1AF5BA7}">
      <dsp:nvSpPr>
        <dsp:cNvPr id="0" name=""/>
        <dsp:cNvSpPr/>
      </dsp:nvSpPr>
      <dsp:spPr>
        <a:xfrm>
          <a:off x="3686770" y="472957"/>
          <a:ext cx="3016448" cy="191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09E1C9-93CC-CF42-AC51-CECDD6044721}">
      <dsp:nvSpPr>
        <dsp:cNvPr id="0" name=""/>
        <dsp:cNvSpPr/>
      </dsp:nvSpPr>
      <dsp:spPr>
        <a:xfrm>
          <a:off x="4021931" y="791360"/>
          <a:ext cx="3016448" cy="191544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Additional specialties are added based on system access needs</a:t>
          </a:r>
        </a:p>
      </dsp:txBody>
      <dsp:txXfrm>
        <a:off x="4078032" y="847461"/>
        <a:ext cx="2904246" cy="1803242"/>
      </dsp:txXfrm>
    </dsp:sp>
    <dsp:sp modelId="{1FF7B550-9506-344D-947F-E90C448E660B}">
      <dsp:nvSpPr>
        <dsp:cNvPr id="0" name=""/>
        <dsp:cNvSpPr/>
      </dsp:nvSpPr>
      <dsp:spPr>
        <a:xfrm>
          <a:off x="7373540" y="472957"/>
          <a:ext cx="3016448" cy="191544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15D673-084D-5E47-B194-BAEFC8A16D0D}">
      <dsp:nvSpPr>
        <dsp:cNvPr id="0" name=""/>
        <dsp:cNvSpPr/>
      </dsp:nvSpPr>
      <dsp:spPr>
        <a:xfrm>
          <a:off x="7708701" y="791360"/>
          <a:ext cx="3016448" cy="1915444"/>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Examination of provider capacity vs tendency to overbook to account for no-show appointments</a:t>
          </a:r>
        </a:p>
      </dsp:txBody>
      <dsp:txXfrm>
        <a:off x="7764802" y="847461"/>
        <a:ext cx="2904246" cy="1803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97FC8-8DFD-4E8F-AC53-F6DC5C2B1FB0}">
      <dsp:nvSpPr>
        <dsp:cNvPr id="0" name=""/>
        <dsp:cNvSpPr/>
      </dsp:nvSpPr>
      <dsp:spPr>
        <a:xfrm>
          <a:off x="0" y="1319"/>
          <a:ext cx="10725150" cy="6688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8DFE38-8657-48E5-8057-0856032255A2}">
      <dsp:nvSpPr>
        <dsp:cNvPr id="0" name=""/>
        <dsp:cNvSpPr/>
      </dsp:nvSpPr>
      <dsp:spPr>
        <a:xfrm>
          <a:off x="202332" y="151815"/>
          <a:ext cx="367877" cy="367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B7245-6087-44D5-8BFE-D91CE8EE549E}">
      <dsp:nvSpPr>
        <dsp:cNvPr id="0" name=""/>
        <dsp:cNvSpPr/>
      </dsp:nvSpPr>
      <dsp:spPr>
        <a:xfrm>
          <a:off x="772542" y="1319"/>
          <a:ext cx="9952607" cy="66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9" tIns="70789" rIns="70789" bIns="70789" numCol="1" spcCol="1270" anchor="ctr" anchorCtr="0">
          <a:noAutofit/>
        </a:bodyPr>
        <a:lstStyle/>
        <a:p>
          <a:pPr marL="0" lvl="0" indent="0" algn="l" defTabSz="977900">
            <a:lnSpc>
              <a:spcPct val="90000"/>
            </a:lnSpc>
            <a:spcBef>
              <a:spcPct val="0"/>
            </a:spcBef>
            <a:spcAft>
              <a:spcPct val="35000"/>
            </a:spcAft>
            <a:buNone/>
          </a:pPr>
          <a:r>
            <a:rPr lang="en-US" sz="2200" kern="1200" dirty="0"/>
            <a:t>Benchmarking for sustainability</a:t>
          </a:r>
        </a:p>
      </dsp:txBody>
      <dsp:txXfrm>
        <a:off x="772542" y="1319"/>
        <a:ext cx="9952607" cy="668868"/>
      </dsp:txXfrm>
    </dsp:sp>
    <dsp:sp modelId="{14C31B59-7DD5-49E6-ACA3-C143275A159B}">
      <dsp:nvSpPr>
        <dsp:cNvPr id="0" name=""/>
        <dsp:cNvSpPr/>
      </dsp:nvSpPr>
      <dsp:spPr>
        <a:xfrm>
          <a:off x="0" y="837404"/>
          <a:ext cx="10725150" cy="6688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05D95-F0BE-4EC3-A26B-5E8B1278987E}">
      <dsp:nvSpPr>
        <dsp:cNvPr id="0" name=""/>
        <dsp:cNvSpPr/>
      </dsp:nvSpPr>
      <dsp:spPr>
        <a:xfrm>
          <a:off x="202332" y="987900"/>
          <a:ext cx="367877" cy="367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6BA5B2-050F-4AB6-B206-CE55FA8A2B62}">
      <dsp:nvSpPr>
        <dsp:cNvPr id="0" name=""/>
        <dsp:cNvSpPr/>
      </dsp:nvSpPr>
      <dsp:spPr>
        <a:xfrm>
          <a:off x="772542" y="837404"/>
          <a:ext cx="9952607" cy="66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9" tIns="70789" rIns="70789" bIns="70789" numCol="1" spcCol="1270" anchor="ctr" anchorCtr="0">
          <a:noAutofit/>
        </a:bodyPr>
        <a:lstStyle/>
        <a:p>
          <a:pPr marL="0" lvl="0" indent="0" algn="l" defTabSz="977900">
            <a:lnSpc>
              <a:spcPct val="90000"/>
            </a:lnSpc>
            <a:spcBef>
              <a:spcPct val="0"/>
            </a:spcBef>
            <a:spcAft>
              <a:spcPct val="35000"/>
            </a:spcAft>
            <a:buNone/>
          </a:pPr>
          <a:r>
            <a:rPr lang="en-US" sz="2200" kern="1200" dirty="0"/>
            <a:t>Assessing relative effectiveness</a:t>
          </a:r>
        </a:p>
      </dsp:txBody>
      <dsp:txXfrm>
        <a:off x="772542" y="837404"/>
        <a:ext cx="9952607" cy="668868"/>
      </dsp:txXfrm>
    </dsp:sp>
    <dsp:sp modelId="{2C24597A-3B80-42BC-A3D8-6ABF5904BC82}">
      <dsp:nvSpPr>
        <dsp:cNvPr id="0" name=""/>
        <dsp:cNvSpPr/>
      </dsp:nvSpPr>
      <dsp:spPr>
        <a:xfrm>
          <a:off x="0" y="1673490"/>
          <a:ext cx="10725150" cy="6688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DCC0CF-2D7A-431F-BCD8-840048BE26E0}">
      <dsp:nvSpPr>
        <dsp:cNvPr id="0" name=""/>
        <dsp:cNvSpPr/>
      </dsp:nvSpPr>
      <dsp:spPr>
        <a:xfrm>
          <a:off x="202332" y="1823985"/>
          <a:ext cx="367877" cy="367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E7E1F-7B85-441F-BF1C-8BC0F897095E}">
      <dsp:nvSpPr>
        <dsp:cNvPr id="0" name=""/>
        <dsp:cNvSpPr/>
      </dsp:nvSpPr>
      <dsp:spPr>
        <a:xfrm>
          <a:off x="772542" y="1673490"/>
          <a:ext cx="9952607" cy="66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9" tIns="70789" rIns="70789" bIns="70789" numCol="1" spcCol="1270" anchor="ctr" anchorCtr="0">
          <a:noAutofit/>
        </a:bodyPr>
        <a:lstStyle/>
        <a:p>
          <a:pPr marL="0" lvl="0" indent="0" algn="l" defTabSz="977900">
            <a:lnSpc>
              <a:spcPct val="90000"/>
            </a:lnSpc>
            <a:spcBef>
              <a:spcPct val="0"/>
            </a:spcBef>
            <a:spcAft>
              <a:spcPct val="35000"/>
            </a:spcAft>
            <a:buNone/>
          </a:pPr>
          <a:r>
            <a:rPr lang="en-US" sz="2200" kern="1200" dirty="0"/>
            <a:t>Context for organizational decision making</a:t>
          </a:r>
        </a:p>
      </dsp:txBody>
      <dsp:txXfrm>
        <a:off x="772542" y="1673490"/>
        <a:ext cx="9952607" cy="668868"/>
      </dsp:txXfrm>
    </dsp:sp>
    <dsp:sp modelId="{8FF682C0-DC72-43B8-A324-15EAF9D8AE4E}">
      <dsp:nvSpPr>
        <dsp:cNvPr id="0" name=""/>
        <dsp:cNvSpPr/>
      </dsp:nvSpPr>
      <dsp:spPr>
        <a:xfrm>
          <a:off x="0" y="2509575"/>
          <a:ext cx="10725150" cy="6688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E9DEC-F7D0-4DF6-9780-92C15AFD77B8}">
      <dsp:nvSpPr>
        <dsp:cNvPr id="0" name=""/>
        <dsp:cNvSpPr/>
      </dsp:nvSpPr>
      <dsp:spPr>
        <a:xfrm>
          <a:off x="202332" y="2660070"/>
          <a:ext cx="367877" cy="3678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67D41-27E2-4C27-9ECB-C06DAD4A80DD}">
      <dsp:nvSpPr>
        <dsp:cNvPr id="0" name=""/>
        <dsp:cNvSpPr/>
      </dsp:nvSpPr>
      <dsp:spPr>
        <a:xfrm>
          <a:off x="772542" y="2509575"/>
          <a:ext cx="9952607" cy="668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89" tIns="70789" rIns="70789" bIns="70789" numCol="1" spcCol="1270" anchor="ctr" anchorCtr="0">
          <a:noAutofit/>
        </a:bodyPr>
        <a:lstStyle/>
        <a:p>
          <a:pPr marL="0" lvl="0" indent="0" algn="l" defTabSz="977900">
            <a:lnSpc>
              <a:spcPct val="90000"/>
            </a:lnSpc>
            <a:spcBef>
              <a:spcPct val="0"/>
            </a:spcBef>
            <a:spcAft>
              <a:spcPct val="35000"/>
            </a:spcAft>
            <a:buNone/>
          </a:pPr>
          <a:r>
            <a:rPr lang="en-US" sz="2200" kern="1200" dirty="0"/>
            <a:t>Access evaluation</a:t>
          </a:r>
        </a:p>
      </dsp:txBody>
      <dsp:txXfrm>
        <a:off x="772542" y="2509575"/>
        <a:ext cx="9952607" cy="6688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D564D-500F-42B3-BCD7-A386B43FD779}">
      <dsp:nvSpPr>
        <dsp:cNvPr id="0" name=""/>
        <dsp:cNvSpPr/>
      </dsp:nvSpPr>
      <dsp:spPr>
        <a:xfrm>
          <a:off x="0" y="54042"/>
          <a:ext cx="10725150" cy="5291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95F587-0A7D-4C8E-86CD-33EA0873DDA7}">
      <dsp:nvSpPr>
        <dsp:cNvPr id="0" name=""/>
        <dsp:cNvSpPr/>
      </dsp:nvSpPr>
      <dsp:spPr>
        <a:xfrm>
          <a:off x="160062" y="121538"/>
          <a:ext cx="291022" cy="291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F1612A-EC36-47A9-A938-45DC4D69229B}">
      <dsp:nvSpPr>
        <dsp:cNvPr id="0" name=""/>
        <dsp:cNvSpPr/>
      </dsp:nvSpPr>
      <dsp:spPr>
        <a:xfrm>
          <a:off x="216572" y="54042"/>
          <a:ext cx="5400407"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844550">
            <a:lnSpc>
              <a:spcPct val="100000"/>
            </a:lnSpc>
            <a:spcBef>
              <a:spcPct val="0"/>
            </a:spcBef>
            <a:spcAft>
              <a:spcPct val="35000"/>
            </a:spcAft>
            <a:buNone/>
          </a:pPr>
          <a:r>
            <a:rPr lang="en-US" sz="1900" kern="1200" dirty="0"/>
            <a:t>       Hiring out of state/fully remote providers. </a:t>
          </a:r>
        </a:p>
      </dsp:txBody>
      <dsp:txXfrm>
        <a:off x="216572" y="54042"/>
        <a:ext cx="5400407" cy="529132"/>
      </dsp:txXfrm>
    </dsp:sp>
    <dsp:sp modelId="{609BFE0D-8C3E-479C-8B2A-FF29C695D025}">
      <dsp:nvSpPr>
        <dsp:cNvPr id="0" name=""/>
        <dsp:cNvSpPr/>
      </dsp:nvSpPr>
      <dsp:spPr>
        <a:xfrm>
          <a:off x="5437465" y="54042"/>
          <a:ext cx="5287684"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488950">
            <a:lnSpc>
              <a:spcPct val="100000"/>
            </a:lnSpc>
            <a:spcBef>
              <a:spcPct val="0"/>
            </a:spcBef>
            <a:spcAft>
              <a:spcPct val="35000"/>
            </a:spcAft>
            <a:buFont typeface="Arial" panose="020B0604020202020204" pitchFamily="34" charset="0"/>
            <a:buNone/>
          </a:pPr>
          <a:r>
            <a:rPr lang="en-US" sz="1100" kern="1200" dirty="0"/>
            <a:t>Initial fears about quality, accountability &amp; engagement</a:t>
          </a:r>
        </a:p>
        <a:p>
          <a:pPr marL="0" lvl="0" indent="0" algn="l" defTabSz="488950">
            <a:lnSpc>
              <a:spcPct val="100000"/>
            </a:lnSpc>
            <a:spcBef>
              <a:spcPct val="0"/>
            </a:spcBef>
            <a:spcAft>
              <a:spcPct val="35000"/>
            </a:spcAft>
            <a:buFont typeface="Arial" panose="020B0604020202020204" pitchFamily="34" charset="0"/>
            <a:buNone/>
          </a:pPr>
          <a:r>
            <a:rPr lang="en-US" sz="1100" kern="1200" dirty="0"/>
            <a:t>HR Issue with certain states</a:t>
          </a:r>
        </a:p>
      </dsp:txBody>
      <dsp:txXfrm>
        <a:off x="5437465" y="54042"/>
        <a:ext cx="5287684" cy="529132"/>
      </dsp:txXfrm>
    </dsp:sp>
    <dsp:sp modelId="{1507AA7A-4903-46D6-889F-50A00900A6F3}">
      <dsp:nvSpPr>
        <dsp:cNvPr id="0" name=""/>
        <dsp:cNvSpPr/>
      </dsp:nvSpPr>
      <dsp:spPr>
        <a:xfrm>
          <a:off x="0" y="721194"/>
          <a:ext cx="10725150" cy="5291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1DF2CB-41C9-4E70-8FB5-351996DEFA70}">
      <dsp:nvSpPr>
        <dsp:cNvPr id="0" name=""/>
        <dsp:cNvSpPr/>
      </dsp:nvSpPr>
      <dsp:spPr>
        <a:xfrm>
          <a:off x="160062" y="782954"/>
          <a:ext cx="291022" cy="291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795663-2329-470B-B03E-E2AEB6594CF7}">
      <dsp:nvSpPr>
        <dsp:cNvPr id="0" name=""/>
        <dsp:cNvSpPr/>
      </dsp:nvSpPr>
      <dsp:spPr>
        <a:xfrm>
          <a:off x="611147" y="663899"/>
          <a:ext cx="10114002"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844550">
            <a:lnSpc>
              <a:spcPct val="100000"/>
            </a:lnSpc>
            <a:spcBef>
              <a:spcPct val="0"/>
            </a:spcBef>
            <a:spcAft>
              <a:spcPct val="35000"/>
            </a:spcAft>
            <a:buNone/>
          </a:pPr>
          <a:r>
            <a:rPr lang="en-US" sz="1900" kern="1200" dirty="0"/>
            <a:t>EHR/Scheduling interface with how appointments are scheduled for in person vs virtual</a:t>
          </a:r>
        </a:p>
      </dsp:txBody>
      <dsp:txXfrm>
        <a:off x="611147" y="663899"/>
        <a:ext cx="10114002" cy="529132"/>
      </dsp:txXfrm>
    </dsp:sp>
    <dsp:sp modelId="{11989FBE-7FFD-4729-A0FE-F53F7B35CDB2}">
      <dsp:nvSpPr>
        <dsp:cNvPr id="0" name=""/>
        <dsp:cNvSpPr/>
      </dsp:nvSpPr>
      <dsp:spPr>
        <a:xfrm>
          <a:off x="0" y="1325315"/>
          <a:ext cx="10725150" cy="5291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132394-7F47-4261-8529-5504A70A21EC}">
      <dsp:nvSpPr>
        <dsp:cNvPr id="0" name=""/>
        <dsp:cNvSpPr/>
      </dsp:nvSpPr>
      <dsp:spPr>
        <a:xfrm>
          <a:off x="160062" y="1444370"/>
          <a:ext cx="291022" cy="291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C6285-73A7-4A44-9E87-A6AC17EACCBD}">
      <dsp:nvSpPr>
        <dsp:cNvPr id="0" name=""/>
        <dsp:cNvSpPr/>
      </dsp:nvSpPr>
      <dsp:spPr>
        <a:xfrm>
          <a:off x="611147" y="1325315"/>
          <a:ext cx="10114002"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844550">
            <a:lnSpc>
              <a:spcPct val="100000"/>
            </a:lnSpc>
            <a:spcBef>
              <a:spcPct val="0"/>
            </a:spcBef>
            <a:spcAft>
              <a:spcPct val="35000"/>
            </a:spcAft>
            <a:buNone/>
          </a:pPr>
          <a:r>
            <a:rPr lang="en-US" sz="1900" kern="1200" dirty="0"/>
            <a:t>Different specialties have different needs (Sleep vs. Dermatology)</a:t>
          </a:r>
        </a:p>
      </dsp:txBody>
      <dsp:txXfrm>
        <a:off x="611147" y="1325315"/>
        <a:ext cx="10114002" cy="529132"/>
      </dsp:txXfrm>
    </dsp:sp>
    <dsp:sp modelId="{6BAB8DC0-5254-4983-AF8D-9DFAF5A18F64}">
      <dsp:nvSpPr>
        <dsp:cNvPr id="0" name=""/>
        <dsp:cNvSpPr/>
      </dsp:nvSpPr>
      <dsp:spPr>
        <a:xfrm>
          <a:off x="0" y="1986730"/>
          <a:ext cx="10725150" cy="5291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59220C-9641-40B8-9889-DC7B4FDC9EA2}">
      <dsp:nvSpPr>
        <dsp:cNvPr id="0" name=""/>
        <dsp:cNvSpPr/>
      </dsp:nvSpPr>
      <dsp:spPr>
        <a:xfrm>
          <a:off x="160062" y="2105785"/>
          <a:ext cx="291022" cy="291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215836-202A-48D3-BC4B-A34DA9455E48}">
      <dsp:nvSpPr>
        <dsp:cNvPr id="0" name=""/>
        <dsp:cNvSpPr/>
      </dsp:nvSpPr>
      <dsp:spPr>
        <a:xfrm>
          <a:off x="611147" y="1986730"/>
          <a:ext cx="10114002"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844550">
            <a:lnSpc>
              <a:spcPct val="100000"/>
            </a:lnSpc>
            <a:spcBef>
              <a:spcPct val="0"/>
            </a:spcBef>
            <a:spcAft>
              <a:spcPct val="35000"/>
            </a:spcAft>
            <a:buNone/>
          </a:pPr>
          <a:r>
            <a:rPr lang="en-US" sz="1900" kern="1200" dirty="0"/>
            <a:t>Pt acceptance and buy-in (Pulmonology vs Dermatology)</a:t>
          </a:r>
        </a:p>
      </dsp:txBody>
      <dsp:txXfrm>
        <a:off x="611147" y="1986730"/>
        <a:ext cx="10114002" cy="529132"/>
      </dsp:txXfrm>
    </dsp:sp>
    <dsp:sp modelId="{D5AA3A02-4DC8-4134-9CCD-A8F97ECF1C63}">
      <dsp:nvSpPr>
        <dsp:cNvPr id="0" name=""/>
        <dsp:cNvSpPr/>
      </dsp:nvSpPr>
      <dsp:spPr>
        <a:xfrm>
          <a:off x="0" y="2648146"/>
          <a:ext cx="10725150" cy="5291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21A39-87BC-4E46-91B5-6BA9A4116CC8}">
      <dsp:nvSpPr>
        <dsp:cNvPr id="0" name=""/>
        <dsp:cNvSpPr/>
      </dsp:nvSpPr>
      <dsp:spPr>
        <a:xfrm>
          <a:off x="160062" y="2767201"/>
          <a:ext cx="291022" cy="291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03E373-6A1B-4AF4-BB2B-E1B1750EAB8C}">
      <dsp:nvSpPr>
        <dsp:cNvPr id="0" name=""/>
        <dsp:cNvSpPr/>
      </dsp:nvSpPr>
      <dsp:spPr>
        <a:xfrm>
          <a:off x="611147" y="2648146"/>
          <a:ext cx="10114002" cy="529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000" tIns="56000" rIns="56000" bIns="56000" numCol="1" spcCol="1270" anchor="ctr" anchorCtr="0">
          <a:noAutofit/>
        </a:bodyPr>
        <a:lstStyle/>
        <a:p>
          <a:pPr marL="0" lvl="0" indent="0" algn="l" defTabSz="844550">
            <a:lnSpc>
              <a:spcPct val="100000"/>
            </a:lnSpc>
            <a:spcBef>
              <a:spcPct val="0"/>
            </a:spcBef>
            <a:spcAft>
              <a:spcPct val="35000"/>
            </a:spcAft>
            <a:buNone/>
          </a:pPr>
          <a:r>
            <a:rPr lang="en-US" sz="1900" kern="1200" dirty="0"/>
            <a:t>Provider buy-in</a:t>
          </a:r>
        </a:p>
      </dsp:txBody>
      <dsp:txXfrm>
        <a:off x="611147" y="2648146"/>
        <a:ext cx="10114002" cy="5291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B98ED-5BE6-4CDB-9F4F-D1AF2C030F9E}">
      <dsp:nvSpPr>
        <dsp:cNvPr id="0" name=""/>
        <dsp:cNvSpPr/>
      </dsp:nvSpPr>
      <dsp:spPr>
        <a:xfrm>
          <a:off x="3420" y="46749"/>
          <a:ext cx="2056712" cy="74520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100000"/>
            </a:lnSpc>
            <a:spcBef>
              <a:spcPct val="0"/>
            </a:spcBef>
            <a:spcAft>
              <a:spcPct val="35000"/>
            </a:spcAft>
            <a:buNone/>
          </a:pPr>
          <a:r>
            <a:rPr lang="en-US" sz="1900" b="1" kern="1200" dirty="0"/>
            <a:t>Patient Impact</a:t>
          </a:r>
          <a:r>
            <a:rPr lang="en-US" sz="1900" kern="1200" dirty="0"/>
            <a:t>: </a:t>
          </a:r>
        </a:p>
      </dsp:txBody>
      <dsp:txXfrm>
        <a:off x="3420" y="46749"/>
        <a:ext cx="2056712" cy="745204"/>
      </dsp:txXfrm>
    </dsp:sp>
    <dsp:sp modelId="{9A298117-6018-4657-A3D1-ACACEB58EBC8}">
      <dsp:nvSpPr>
        <dsp:cNvPr id="0" name=""/>
        <dsp:cNvSpPr/>
      </dsp:nvSpPr>
      <dsp:spPr>
        <a:xfrm>
          <a:off x="3420" y="791953"/>
          <a:ext cx="2056712" cy="355957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Early results show-</a:t>
          </a:r>
        </a:p>
        <a:p>
          <a:pPr marL="342900" lvl="2" indent="-171450" algn="l" defTabSz="711200">
            <a:lnSpc>
              <a:spcPct val="100000"/>
            </a:lnSpc>
            <a:spcBef>
              <a:spcPct val="0"/>
            </a:spcBef>
            <a:spcAft>
              <a:spcPct val="15000"/>
            </a:spcAft>
            <a:buChar char="•"/>
          </a:pPr>
          <a:r>
            <a:rPr lang="en-US" sz="1600" kern="1200" dirty="0"/>
            <a:t>Increased access to timely care</a:t>
          </a:r>
        </a:p>
        <a:p>
          <a:pPr marL="342900" lvl="2" indent="-171450" algn="l" defTabSz="711200">
            <a:lnSpc>
              <a:spcPct val="100000"/>
            </a:lnSpc>
            <a:spcBef>
              <a:spcPct val="0"/>
            </a:spcBef>
            <a:spcAft>
              <a:spcPct val="15000"/>
            </a:spcAft>
            <a:buChar char="•"/>
          </a:pPr>
          <a:r>
            <a:rPr lang="en-US" sz="1600" kern="1200" dirty="0"/>
            <a:t>Improved patient experience</a:t>
          </a:r>
        </a:p>
        <a:p>
          <a:pPr marL="342900" lvl="2" indent="-171450" algn="l" defTabSz="711200">
            <a:lnSpc>
              <a:spcPct val="100000"/>
            </a:lnSpc>
            <a:spcBef>
              <a:spcPct val="0"/>
            </a:spcBef>
            <a:spcAft>
              <a:spcPct val="15000"/>
            </a:spcAft>
            <a:buChar char="•"/>
          </a:pPr>
          <a:r>
            <a:rPr lang="en-US" sz="1600" kern="1200" dirty="0"/>
            <a:t>Lower no-show rates than national benchmarks</a:t>
          </a:r>
        </a:p>
      </dsp:txBody>
      <dsp:txXfrm>
        <a:off x="3420" y="791953"/>
        <a:ext cx="2056712" cy="3559578"/>
      </dsp:txXfrm>
    </dsp:sp>
    <dsp:sp modelId="{C0B2E5FF-8B37-4DBC-986B-9C60AFF6994B}">
      <dsp:nvSpPr>
        <dsp:cNvPr id="0" name=""/>
        <dsp:cNvSpPr/>
      </dsp:nvSpPr>
      <dsp:spPr>
        <a:xfrm>
          <a:off x="2348072" y="46749"/>
          <a:ext cx="2056712" cy="74520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100000"/>
            </a:lnSpc>
            <a:spcBef>
              <a:spcPct val="0"/>
            </a:spcBef>
            <a:spcAft>
              <a:spcPct val="35000"/>
            </a:spcAft>
            <a:buNone/>
          </a:pPr>
          <a:r>
            <a:rPr lang="en-US" sz="1900" b="1" kern="1200" dirty="0"/>
            <a:t>Access &amp; Integration</a:t>
          </a:r>
          <a:r>
            <a:rPr lang="en-US" sz="1900" kern="1200" dirty="0"/>
            <a:t>: </a:t>
          </a:r>
        </a:p>
      </dsp:txBody>
      <dsp:txXfrm>
        <a:off x="2348072" y="46749"/>
        <a:ext cx="2056712" cy="745204"/>
      </dsp:txXfrm>
    </dsp:sp>
    <dsp:sp modelId="{C74461ED-04A8-4BA8-9835-15866D958934}">
      <dsp:nvSpPr>
        <dsp:cNvPr id="0" name=""/>
        <dsp:cNvSpPr/>
      </dsp:nvSpPr>
      <dsp:spPr>
        <a:xfrm>
          <a:off x="2348072" y="791953"/>
          <a:ext cx="2056712" cy="355957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US" sz="1600" kern="1200" dirty="0"/>
            <a:t>Establishing a highly accessible digital front door remains a challenge, when integrating Electronic Health Record (EHR) tools.</a:t>
          </a:r>
          <a:endParaRPr lang="en-US" sz="1400" kern="1200" dirty="0"/>
        </a:p>
      </dsp:txBody>
      <dsp:txXfrm>
        <a:off x="2348072" y="791953"/>
        <a:ext cx="2056712" cy="3559578"/>
      </dsp:txXfrm>
    </dsp:sp>
    <dsp:sp modelId="{FDC651EA-28C3-4471-8B8F-D48C303DC3BE}">
      <dsp:nvSpPr>
        <dsp:cNvPr id="0" name=""/>
        <dsp:cNvSpPr/>
      </dsp:nvSpPr>
      <dsp:spPr>
        <a:xfrm>
          <a:off x="4692723" y="46749"/>
          <a:ext cx="2056712" cy="74520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100000"/>
            </a:lnSpc>
            <a:spcBef>
              <a:spcPct val="0"/>
            </a:spcBef>
            <a:spcAft>
              <a:spcPct val="35000"/>
            </a:spcAft>
            <a:buNone/>
          </a:pPr>
          <a:r>
            <a:rPr lang="en-US" sz="1900" b="1" kern="1200" dirty="0"/>
            <a:t>Regulatory Barriers</a:t>
          </a:r>
          <a:r>
            <a:rPr lang="en-US" sz="1900" kern="1200" dirty="0"/>
            <a:t>: </a:t>
          </a:r>
        </a:p>
      </dsp:txBody>
      <dsp:txXfrm>
        <a:off x="4692723" y="46749"/>
        <a:ext cx="2056712" cy="745204"/>
      </dsp:txXfrm>
    </dsp:sp>
    <dsp:sp modelId="{726ACD24-B474-45C1-B210-70BF2D861594}">
      <dsp:nvSpPr>
        <dsp:cNvPr id="0" name=""/>
        <dsp:cNvSpPr/>
      </dsp:nvSpPr>
      <dsp:spPr>
        <a:xfrm>
          <a:off x="4692723" y="791953"/>
          <a:ext cx="2056712" cy="355957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100000"/>
            </a:lnSpc>
            <a:spcBef>
              <a:spcPct val="0"/>
            </a:spcBef>
            <a:spcAft>
              <a:spcPct val="15000"/>
            </a:spcAft>
            <a:buChar char="•"/>
          </a:pPr>
          <a:r>
            <a:rPr lang="en-US" sz="1900" kern="1200" dirty="0"/>
            <a:t>South Carolina regulations on Schedule II &amp; III medication prescribing limit care options.</a:t>
          </a:r>
        </a:p>
        <a:p>
          <a:pPr marL="171450" lvl="1" indent="-171450" algn="l" defTabSz="844550">
            <a:lnSpc>
              <a:spcPct val="100000"/>
            </a:lnSpc>
            <a:spcBef>
              <a:spcPct val="0"/>
            </a:spcBef>
            <a:spcAft>
              <a:spcPct val="15000"/>
            </a:spcAft>
            <a:buChar char="•"/>
          </a:pPr>
          <a:r>
            <a:rPr lang="en-US" sz="1900" kern="1200" dirty="0"/>
            <a:t>Geographic requirement for overseeing physicians regarding APPs </a:t>
          </a:r>
        </a:p>
      </dsp:txBody>
      <dsp:txXfrm>
        <a:off x="4692723" y="791953"/>
        <a:ext cx="2056712" cy="3559578"/>
      </dsp:txXfrm>
    </dsp:sp>
    <dsp:sp modelId="{C254CDDA-A1DE-43E2-81B1-CE3F2FDE2369}">
      <dsp:nvSpPr>
        <dsp:cNvPr id="0" name=""/>
        <dsp:cNvSpPr/>
      </dsp:nvSpPr>
      <dsp:spPr>
        <a:xfrm>
          <a:off x="7037375" y="46749"/>
          <a:ext cx="2056712" cy="74520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100000"/>
            </a:lnSpc>
            <a:spcBef>
              <a:spcPct val="0"/>
            </a:spcBef>
            <a:spcAft>
              <a:spcPct val="35000"/>
            </a:spcAft>
            <a:buNone/>
          </a:pPr>
          <a:r>
            <a:rPr lang="en-US" sz="1900" b="1" kern="1200" dirty="0"/>
            <a:t>Program Growth</a:t>
          </a:r>
          <a:r>
            <a:rPr lang="en-US" sz="1900" kern="1200" dirty="0"/>
            <a:t>: </a:t>
          </a:r>
        </a:p>
      </dsp:txBody>
      <dsp:txXfrm>
        <a:off x="7037375" y="46749"/>
        <a:ext cx="2056712" cy="745204"/>
      </dsp:txXfrm>
    </dsp:sp>
    <dsp:sp modelId="{B0987AD1-E8A5-4578-9E58-A3DEA9C1792B}">
      <dsp:nvSpPr>
        <dsp:cNvPr id="0" name=""/>
        <dsp:cNvSpPr/>
      </dsp:nvSpPr>
      <dsp:spPr>
        <a:xfrm>
          <a:off x="7037375" y="791953"/>
          <a:ext cx="2056712" cy="355957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100000"/>
            </a:lnSpc>
            <a:spcBef>
              <a:spcPct val="0"/>
            </a:spcBef>
            <a:spcAft>
              <a:spcPct val="15000"/>
            </a:spcAft>
            <a:buChar char="•"/>
          </a:pPr>
          <a:r>
            <a:rPr lang="en-US" sz="1900" kern="1200" dirty="0"/>
            <a:t>Continued expansion will involve innovative partnerships, cross-specialty collaboration, and coordination with trusted affiliates.</a:t>
          </a:r>
        </a:p>
      </dsp:txBody>
      <dsp:txXfrm>
        <a:off x="7037375" y="791953"/>
        <a:ext cx="2056712" cy="355957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E8CF1-27BE-E440-814C-40A5C393416D}" type="datetimeFigureOut">
              <a:rPr lang="en-US" smtClean="0"/>
              <a:t>3/31/26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6E2C7-0ECF-AD4A-B5CC-C1627BC4D568}" type="slidenum">
              <a:rPr lang="en-US" smtClean="0"/>
              <a:t>‹#›</a:t>
            </a:fld>
            <a:endParaRPr lang="en-US"/>
          </a:p>
        </p:txBody>
      </p:sp>
    </p:spTree>
    <p:extLst>
      <p:ext uri="{BB962C8B-B14F-4D97-AF65-F5344CB8AC3E}">
        <p14:creationId xmlns:p14="http://schemas.microsoft.com/office/powerpoint/2010/main" val="81559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86E2C7-0ECF-AD4A-B5CC-C1627BC4D568}" type="slidenum">
              <a:rPr lang="en-US" smtClean="0"/>
              <a:t>5</a:t>
            </a:fld>
            <a:endParaRPr lang="en-US"/>
          </a:p>
        </p:txBody>
      </p:sp>
    </p:spTree>
    <p:extLst>
      <p:ext uri="{BB962C8B-B14F-4D97-AF65-F5344CB8AC3E}">
        <p14:creationId xmlns:p14="http://schemas.microsoft.com/office/powerpoint/2010/main" val="397206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20</a:t>
            </a:fld>
            <a:endParaRPr lang="en-US" dirty="0"/>
          </a:p>
        </p:txBody>
      </p:sp>
    </p:spTree>
    <p:extLst>
      <p:ext uri="{BB962C8B-B14F-4D97-AF65-F5344CB8AC3E}">
        <p14:creationId xmlns:p14="http://schemas.microsoft.com/office/powerpoint/2010/main" val="261629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22</a:t>
            </a:fld>
            <a:endParaRPr lang="en-US" dirty="0"/>
          </a:p>
        </p:txBody>
      </p:sp>
    </p:spTree>
    <p:extLst>
      <p:ext uri="{BB962C8B-B14F-4D97-AF65-F5344CB8AC3E}">
        <p14:creationId xmlns:p14="http://schemas.microsoft.com/office/powerpoint/2010/main" val="136092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23</a:t>
            </a:fld>
            <a:endParaRPr lang="en-US" dirty="0"/>
          </a:p>
        </p:txBody>
      </p:sp>
    </p:spTree>
    <p:extLst>
      <p:ext uri="{BB962C8B-B14F-4D97-AF65-F5344CB8AC3E}">
        <p14:creationId xmlns:p14="http://schemas.microsoft.com/office/powerpoint/2010/main" val="278610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RE-AIM</a:t>
            </a:r>
          </a:p>
          <a:p>
            <a:endParaRPr lang="en-US" dirty="0"/>
          </a:p>
        </p:txBody>
      </p:sp>
      <p:sp>
        <p:nvSpPr>
          <p:cNvPr id="4" name="Slide Number Placeholder 3"/>
          <p:cNvSpPr>
            <a:spLocks noGrp="1"/>
          </p:cNvSpPr>
          <p:nvPr>
            <p:ph type="sldNum" sz="quarter" idx="5"/>
          </p:nvPr>
        </p:nvSpPr>
        <p:spPr/>
        <p:txBody>
          <a:bodyPr/>
          <a:lstStyle/>
          <a:p>
            <a:fld id="{CE86E2C7-0ECF-AD4A-B5CC-C1627BC4D568}" type="slidenum">
              <a:rPr lang="en-US" smtClean="0"/>
              <a:t>24</a:t>
            </a:fld>
            <a:endParaRPr lang="en-US"/>
          </a:p>
        </p:txBody>
      </p:sp>
    </p:spTree>
    <p:extLst>
      <p:ext uri="{BB962C8B-B14F-4D97-AF65-F5344CB8AC3E}">
        <p14:creationId xmlns:p14="http://schemas.microsoft.com/office/powerpoint/2010/main" val="90655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fld id="{CE86E2C7-0ECF-AD4A-B5CC-C1627BC4D568}" type="slidenum">
              <a:rPr lang="en-US" smtClean="0"/>
              <a:t>25</a:t>
            </a:fld>
            <a:endParaRPr lang="en-US"/>
          </a:p>
        </p:txBody>
      </p:sp>
    </p:spTree>
    <p:extLst>
      <p:ext uri="{BB962C8B-B14F-4D97-AF65-F5344CB8AC3E}">
        <p14:creationId xmlns:p14="http://schemas.microsoft.com/office/powerpoint/2010/main" val="57559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fld id="{CE86E2C7-0ECF-AD4A-B5CC-C1627BC4D568}" type="slidenum">
              <a:rPr lang="en-US" smtClean="0"/>
              <a:t>26</a:t>
            </a:fld>
            <a:endParaRPr lang="en-US"/>
          </a:p>
        </p:txBody>
      </p:sp>
    </p:spTree>
    <p:extLst>
      <p:ext uri="{BB962C8B-B14F-4D97-AF65-F5344CB8AC3E}">
        <p14:creationId xmlns:p14="http://schemas.microsoft.com/office/powerpoint/2010/main" val="261170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fld id="{CE86E2C7-0ECF-AD4A-B5CC-C1627BC4D568}" type="slidenum">
              <a:rPr lang="en-US" smtClean="0"/>
              <a:t>27</a:t>
            </a:fld>
            <a:endParaRPr lang="en-US"/>
          </a:p>
        </p:txBody>
      </p:sp>
    </p:spTree>
    <p:extLst>
      <p:ext uri="{BB962C8B-B14F-4D97-AF65-F5344CB8AC3E}">
        <p14:creationId xmlns:p14="http://schemas.microsoft.com/office/powerpoint/2010/main" val="1231226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RE-AIM</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29</a:t>
            </a:fld>
            <a:endParaRPr lang="en-US" dirty="0"/>
          </a:p>
        </p:txBody>
      </p:sp>
    </p:spTree>
    <p:extLst>
      <p:ext uri="{BB962C8B-B14F-4D97-AF65-F5344CB8AC3E}">
        <p14:creationId xmlns:p14="http://schemas.microsoft.com/office/powerpoint/2010/main" val="423675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RE-AIM</a:t>
            </a:r>
          </a:p>
          <a:p>
            <a:endParaRPr lang="en-US" dirty="0"/>
          </a:p>
        </p:txBody>
      </p:sp>
      <p:sp>
        <p:nvSpPr>
          <p:cNvPr id="4" name="Slide Number Placeholder 3"/>
          <p:cNvSpPr>
            <a:spLocks noGrp="1"/>
          </p:cNvSpPr>
          <p:nvPr>
            <p:ph type="sldNum" sz="quarter" idx="5"/>
          </p:nvPr>
        </p:nvSpPr>
        <p:spPr/>
        <p:txBody>
          <a:bodyPr/>
          <a:lstStyle/>
          <a:p>
            <a:fld id="{CE86E2C7-0ECF-AD4A-B5CC-C1627BC4D568}" type="slidenum">
              <a:rPr lang="en-US" smtClean="0"/>
              <a:t>30</a:t>
            </a:fld>
            <a:endParaRPr lang="en-US"/>
          </a:p>
        </p:txBody>
      </p:sp>
    </p:spTree>
    <p:extLst>
      <p:ext uri="{BB962C8B-B14F-4D97-AF65-F5344CB8AC3E}">
        <p14:creationId xmlns:p14="http://schemas.microsoft.com/office/powerpoint/2010/main" val="571958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35</a:t>
            </a:fld>
            <a:endParaRPr lang="en-US" dirty="0"/>
          </a:p>
        </p:txBody>
      </p:sp>
    </p:spTree>
    <p:extLst>
      <p:ext uri="{BB962C8B-B14F-4D97-AF65-F5344CB8AC3E}">
        <p14:creationId xmlns:p14="http://schemas.microsoft.com/office/powerpoint/2010/main" val="124108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DD044-56BB-4E58-A34E-130544C05D5E}" type="slidenum">
              <a:rPr lang="en-US" smtClean="0"/>
              <a:t>10</a:t>
            </a:fld>
            <a:endParaRPr lang="en-US" dirty="0"/>
          </a:p>
        </p:txBody>
      </p:sp>
    </p:spTree>
    <p:extLst>
      <p:ext uri="{BB962C8B-B14F-4D97-AF65-F5344CB8AC3E}">
        <p14:creationId xmlns:p14="http://schemas.microsoft.com/office/powerpoint/2010/main" val="2126088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Findings from this research associated with MUSC’s Virtual Specialty Program’s growth, robustness, access for rural populations, and patient satisfaction should be considered by policymakers, insurers, providers, and administrators considering viable, cost-effective solutions to access to care, particularly in high-need specialties. This research is relevant for telehealth reimbursement policy, provider cross-state privileges, APP colocation definitions, and other access to care policy discussions.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MUSC’s Virtual Specialty Program experienced significant growth between January 1, 2023 and December 31, 2025, providing 35,425 virtual specialty visits. The most common virtual specialty services were </a:t>
            </a:r>
            <a:r>
              <a:rPr lang="en-US" sz="1200" kern="1200" dirty="0" err="1">
                <a:solidFill>
                  <a:schemeClr val="tx1"/>
                </a:solidFill>
                <a:effectLst/>
                <a:latin typeface="+mn-lt"/>
                <a:ea typeface="+mn-ea"/>
                <a:cs typeface="+mn-cs"/>
              </a:rPr>
              <a:t>Gastrenterology</a:t>
            </a:r>
            <a:r>
              <a:rPr lang="en-US" sz="1200" kern="1200" dirty="0">
                <a:solidFill>
                  <a:schemeClr val="tx1"/>
                </a:solidFill>
                <a:effectLst/>
                <a:latin typeface="+mn-lt"/>
                <a:ea typeface="+mn-ea"/>
                <a:cs typeface="+mn-cs"/>
              </a:rPr>
              <a:t> and Endocrinology. Across all specialties supported, we exceed our Vizient consortium in percent virtual care provided to patients. The program continues to serve about 40% new patient visits. Wait times vary across specialties; we continuously monitor provider schedules and lag days to improve time to access care. This program provided visits to patients in nearly every zip code in the state of South Carolina. Rural access to specialty care improves through this model. Patient satisfaction was also high for virtual care; 100% virtual patients reported a higher “willingness to recommend” than hybrid or in-person patients.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program provides virtual care predominantly to commercially insured patients. This could somewhat be associated with favorable commercial insurance reimbursement policies for telehealth visits,  but it nevertheless has both positive and negative impacts. Financially, commercially insured patients yield higher profits, positively impacted the organizations bottom line and increasing opportunities to grow and reinvest in virtual care. An unintended consequence of serving a predominantly commercially insured virtual specialty population could be a reduction in access for non-commercially insured patients. Alternatively, if growth through virtual access exceeds prior supply, it is possible that non-commercial patient access is not stymied but even improved through the growing MUSC Virtual Specialty Program; future evaluation is needed on this area.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Jillian remaining notes: </a:t>
            </a:r>
          </a:p>
          <a:p>
            <a:r>
              <a:rPr lang="en-US" sz="1200" kern="1200" dirty="0">
                <a:solidFill>
                  <a:schemeClr val="tx1"/>
                </a:solidFill>
                <a:effectLst/>
                <a:latin typeface="+mn-lt"/>
                <a:ea typeface="+mn-ea"/>
                <a:cs typeface="+mn-cs"/>
              </a:rPr>
              <a:t>The patient wait times, are considerably lower than the published literature.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Could tie in literature about volume being the biggest factor to quality outcomes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Offering a virtual-only specialty service can significantly improve access for patients, especially in underserved or rural areas with significant specialty provider shortages. Our data shows high utilization of virtual visits for specialties, suggesting strong demand. While specific procedures require in-person care, virtual specialty  services may expand access to new patient populations, improve continuity, reduce wait times, and optimize resource allocation. Strategic implementation could lead to more effective healthcare delivery and better patient outcomes. Ongoing analysis will examine physician productivity, visit outcomes (e.g., cancellation, no-show rates), patient satisfaction, and provider satisfaction across virtual and in-person groups.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is this true? anecdotally, as a BCBS state employee,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think it's as cheap or cheaper for my copay for me to see my sleep doctor virtually.</a:t>
            </a:r>
          </a:p>
          <a:p>
            <a:r>
              <a:rPr lang="en-US" sz="1200" kern="1200" dirty="0">
                <a:solidFill>
                  <a:schemeClr val="tx1"/>
                </a:solidFill>
                <a:effectLst/>
                <a:latin typeface="+mn-lt"/>
                <a:ea typeface="+mn-ea"/>
                <a:cs typeface="+mn-cs"/>
              </a:rPr>
              <a:t> Pulled this from Caitlin's SEARCH abstract. did not touch it.</a:t>
            </a:r>
          </a:p>
          <a:p>
            <a:endParaRPr lang="en-US" dirty="0"/>
          </a:p>
        </p:txBody>
      </p:sp>
      <p:sp>
        <p:nvSpPr>
          <p:cNvPr id="4" name="Slide Number Placeholder 3"/>
          <p:cNvSpPr>
            <a:spLocks noGrp="1"/>
          </p:cNvSpPr>
          <p:nvPr>
            <p:ph type="sldNum" sz="quarter" idx="5"/>
          </p:nvPr>
        </p:nvSpPr>
        <p:spPr/>
        <p:txBody>
          <a:bodyPr/>
          <a:lstStyle/>
          <a:p>
            <a:fld id="{CE86E2C7-0ECF-AD4A-B5CC-C1627BC4D568}" type="slidenum">
              <a:rPr lang="en-US" smtClean="0"/>
              <a:t>37</a:t>
            </a:fld>
            <a:endParaRPr lang="en-US"/>
          </a:p>
        </p:txBody>
      </p:sp>
    </p:spTree>
    <p:extLst>
      <p:ext uri="{BB962C8B-B14F-4D97-AF65-F5344CB8AC3E}">
        <p14:creationId xmlns:p14="http://schemas.microsoft.com/office/powerpoint/2010/main" val="2401499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39</a:t>
            </a:fld>
            <a:endParaRPr lang="en-US" dirty="0"/>
          </a:p>
        </p:txBody>
      </p:sp>
    </p:spTree>
    <p:extLst>
      <p:ext uri="{BB962C8B-B14F-4D97-AF65-F5344CB8AC3E}">
        <p14:creationId xmlns:p14="http://schemas.microsoft.com/office/powerpoint/2010/main" val="212235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keep content to say, appendix. </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11</a:t>
            </a:fld>
            <a:endParaRPr lang="en-US" dirty="0"/>
          </a:p>
        </p:txBody>
      </p:sp>
    </p:spTree>
    <p:extLst>
      <p:ext uri="{BB962C8B-B14F-4D97-AF65-F5344CB8AC3E}">
        <p14:creationId xmlns:p14="http://schemas.microsoft.com/office/powerpoint/2010/main" val="5304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keep content to say, appendix. </a:t>
            </a:r>
          </a:p>
          <a:p>
            <a:endParaRPr lang="en-US" dirty="0"/>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12</a:t>
            </a:fld>
            <a:endParaRPr lang="en-US" dirty="0"/>
          </a:p>
        </p:txBody>
      </p:sp>
    </p:spTree>
    <p:extLst>
      <p:ext uri="{BB962C8B-B14F-4D97-AF65-F5344CB8AC3E}">
        <p14:creationId xmlns:p14="http://schemas.microsoft.com/office/powerpoint/2010/main" val="64036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91792ac6d5_0_15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91792ac6d5_0_15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6319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15</a:t>
            </a:fld>
            <a:endParaRPr lang="en-US" dirty="0"/>
          </a:p>
        </p:txBody>
      </p:sp>
    </p:spTree>
    <p:extLst>
      <p:ext uri="{BB962C8B-B14F-4D97-AF65-F5344CB8AC3E}">
        <p14:creationId xmlns:p14="http://schemas.microsoft.com/office/powerpoint/2010/main" val="3245625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ＭＳ Ｐゴシック" charset="0"/>
                <a:cs typeface="ＭＳ Ｐゴシック" charset="0"/>
              </a:rPr>
              <a:t>KEEP How does the Virtual Specialty Practice Function</a:t>
            </a:r>
          </a:p>
          <a:p>
            <a:pPr lvl="1"/>
            <a:r>
              <a:rPr lang="en-US" sz="1200" kern="1200" dirty="0">
                <a:solidFill>
                  <a:schemeClr val="tx1"/>
                </a:solidFill>
                <a:effectLst/>
                <a:latin typeface="+mn-lt"/>
                <a:ea typeface="ＭＳ Ｐゴシック" charset="0"/>
                <a:cs typeface="+mn-cs"/>
              </a:rPr>
              <a:t>Also include: Staffing model, and use of APN</a:t>
            </a:r>
          </a:p>
          <a:p>
            <a:pPr lvl="1"/>
            <a:r>
              <a:rPr lang="en-US" sz="1200" kern="1200" dirty="0">
                <a:solidFill>
                  <a:schemeClr val="tx1"/>
                </a:solidFill>
                <a:effectLst/>
                <a:latin typeface="+mn-lt"/>
                <a:ea typeface="ＭＳ Ｐゴシック" charset="0"/>
                <a:cs typeface="+mn-cs"/>
              </a:rPr>
              <a:t>Patients have a choice to wait for in-person</a:t>
            </a:r>
          </a:p>
          <a:p>
            <a:pPr lvl="1"/>
            <a:r>
              <a:rPr lang="en-US" sz="1200" kern="1200" dirty="0">
                <a:solidFill>
                  <a:schemeClr val="tx1"/>
                </a:solidFill>
                <a:effectLst/>
                <a:latin typeface="+mn-lt"/>
                <a:ea typeface="ＭＳ Ｐゴシック" charset="0"/>
                <a:cs typeface="+mn-cs"/>
              </a:rPr>
              <a:t>Local Resources for: Lab, Imaging, Infusion</a:t>
            </a:r>
          </a:p>
          <a:p>
            <a:pPr lvl="1"/>
            <a:r>
              <a:rPr lang="en-US" sz="1200" kern="1200" dirty="0">
                <a:solidFill>
                  <a:schemeClr val="tx1"/>
                </a:solidFill>
                <a:effectLst/>
                <a:latin typeface="+mn-lt"/>
                <a:ea typeface="ＭＳ Ｐゴシック" charset="0"/>
                <a:cs typeface="+mn-cs"/>
              </a:rPr>
              <a:t>Specialty Pharmacy</a:t>
            </a:r>
          </a:p>
          <a:p>
            <a:endParaRPr lang="en-US" dirty="0"/>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16</a:t>
            </a:fld>
            <a:endParaRPr lang="en-US" dirty="0"/>
          </a:p>
        </p:txBody>
      </p:sp>
    </p:spTree>
    <p:extLst>
      <p:ext uri="{BB962C8B-B14F-4D97-AF65-F5344CB8AC3E}">
        <p14:creationId xmlns:p14="http://schemas.microsoft.com/office/powerpoint/2010/main" val="205469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service lines were originally selected using a strategic population health approach. Using a ‘matrix’ methodology (Figure 1), the time to patient appointments and historical telehealth utilization were considered. This approach accounted for access needs, feasibility, and historical telehealth utilization . Based on this assessment, Rheumatology, Endocrinology, Neurology, and Pulmonology were selected as the initial virtual specialty services. More recently, in the context of program expansion, less emphasis has been placed on the ‘historical amenability’  axis, as access needs have shifted to more challenging specialties. For example, Dermatology is in the upper left-hand quadrant. It has not historically done much telehealth because it is procedure-based. But wait times to access Dermatology are significant. Therefore, we are addressing the access problem by establishing biopsy centers in brick-and-mortar facilities across the state, enabling virtual provider visits in rural areas. </a:t>
            </a:r>
            <a:endParaRPr lang="en-US" dirty="0">
              <a:effectLst/>
            </a:endParaRPr>
          </a:p>
          <a:p>
            <a:r>
              <a:rPr lang="en-US" sz="1200" kern="1200" dirty="0">
                <a:solidFill>
                  <a:schemeClr val="tx1"/>
                </a:solidFill>
                <a:effectLst/>
                <a:latin typeface="+mn-lt"/>
                <a:ea typeface="+mn-ea"/>
                <a:cs typeface="+mn-cs"/>
              </a:rPr>
              <a:t> these two sentences both say "historical tele util,." I like the divided sentence approach, with the first sentence emphasizing the two biggest factors and the second sentence including additional / secondary factors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assume). could we cut the second "historical..." phrase?</a:t>
            </a:r>
          </a:p>
          <a:p>
            <a:r>
              <a:rPr lang="en-US" sz="1200" kern="1200" dirty="0">
                <a:solidFill>
                  <a:schemeClr val="tx1"/>
                </a:solidFill>
                <a:effectLst/>
                <a:latin typeface="+mn-lt"/>
                <a:ea typeface="+mn-ea"/>
                <a:cs typeface="+mn-cs"/>
              </a:rPr>
              <a:t> could we define this here, or rephrase? not great, but something about "historical amenability to telehealth"?</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17</a:t>
            </a:fld>
            <a:endParaRPr lang="en-US" dirty="0"/>
          </a:p>
        </p:txBody>
      </p:sp>
    </p:spTree>
    <p:extLst>
      <p:ext uri="{BB962C8B-B14F-4D97-AF65-F5344CB8AC3E}">
        <p14:creationId xmlns:p14="http://schemas.microsoft.com/office/powerpoint/2010/main" val="372736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p>
        </p:txBody>
      </p:sp>
      <p:sp>
        <p:nvSpPr>
          <p:cNvPr id="4" name="Slide Number Placeholder 3"/>
          <p:cNvSpPr>
            <a:spLocks noGrp="1"/>
          </p:cNvSpPr>
          <p:nvPr>
            <p:ph type="sldNum" sz="quarter" idx="5"/>
          </p:nvPr>
        </p:nvSpPr>
        <p:spPr/>
        <p:txBody>
          <a:bodyPr/>
          <a:lstStyle/>
          <a:p>
            <a:pPr>
              <a:defRPr/>
            </a:pPr>
            <a:fld id="{B3EB07DB-F861-4B2E-985E-B61041C8091D}" type="slidenum">
              <a:rPr lang="en-US" smtClean="0"/>
              <a:pPr>
                <a:defRPr/>
              </a:pPr>
              <a:t>19</a:t>
            </a:fld>
            <a:endParaRPr lang="en-US" dirty="0"/>
          </a:p>
        </p:txBody>
      </p:sp>
    </p:spTree>
    <p:extLst>
      <p:ext uri="{BB962C8B-B14F-4D97-AF65-F5344CB8AC3E}">
        <p14:creationId xmlns:p14="http://schemas.microsoft.com/office/powerpoint/2010/main" val="4236712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AA72-4B84-2E52-546E-C4CA7DF1D4F9}"/>
              </a:ext>
            </a:extLst>
          </p:cNvPr>
          <p:cNvSpPr>
            <a:spLocks noGrp="1"/>
          </p:cNvSpPr>
          <p:nvPr>
            <p:ph type="ctrTitle" hasCustomPrompt="1"/>
          </p:nvPr>
        </p:nvSpPr>
        <p:spPr>
          <a:xfrm>
            <a:off x="731519" y="1532238"/>
            <a:ext cx="10899429" cy="2756929"/>
          </a:xfrm>
        </p:spPr>
        <p:txBody>
          <a:bodyPr anchor="b">
            <a:noAutofit/>
          </a:bodyPr>
          <a:lstStyle>
            <a:lvl1pPr algn="l">
              <a:defRPr sz="5400" b="0" i="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Enter Presentation Title</a:t>
            </a:r>
          </a:p>
        </p:txBody>
      </p:sp>
      <p:sp>
        <p:nvSpPr>
          <p:cNvPr id="3" name="Subtitle 2">
            <a:extLst>
              <a:ext uri="{FF2B5EF4-FFF2-40B4-BE49-F238E27FC236}">
                <a16:creationId xmlns:a16="http://schemas.microsoft.com/office/drawing/2014/main" id="{6F54474E-A018-D072-7F08-57E5C839001F}"/>
              </a:ext>
            </a:extLst>
          </p:cNvPr>
          <p:cNvSpPr>
            <a:spLocks noGrp="1"/>
          </p:cNvSpPr>
          <p:nvPr>
            <p:ph type="subTitle" idx="1"/>
          </p:nvPr>
        </p:nvSpPr>
        <p:spPr>
          <a:xfrm>
            <a:off x="731520" y="4565843"/>
            <a:ext cx="8461907" cy="858773"/>
          </a:xfrm>
        </p:spPr>
        <p:txBody>
          <a:bodyPr/>
          <a:lstStyle>
            <a:lvl1pPr marL="0" indent="0" algn="l">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FC79ED73-B959-0BB7-4E25-5DFA9B0A4029}"/>
              </a:ext>
            </a:extLst>
          </p:cNvPr>
          <p:cNvPicPr>
            <a:picLocks noChangeAspect="1"/>
          </p:cNvPicPr>
          <p:nvPr userDrawn="1"/>
        </p:nvPicPr>
        <p:blipFill>
          <a:blip r:embed="rId3"/>
          <a:stretch>
            <a:fillRect/>
          </a:stretch>
        </p:blipFill>
        <p:spPr>
          <a:xfrm>
            <a:off x="731520" y="409863"/>
            <a:ext cx="2902528" cy="339103"/>
          </a:xfrm>
          <a:prstGeom prst="rect">
            <a:avLst/>
          </a:prstGeom>
        </p:spPr>
      </p:pic>
      <p:pic>
        <p:nvPicPr>
          <p:cNvPr id="11" name="Picture 10" descr="Logo&#10;&#10;Description automatically generated">
            <a:extLst>
              <a:ext uri="{FF2B5EF4-FFF2-40B4-BE49-F238E27FC236}">
                <a16:creationId xmlns:a16="http://schemas.microsoft.com/office/drawing/2014/main" id="{DDA701F7-697B-58DF-E1F5-F1881E611ECF}"/>
              </a:ext>
            </a:extLst>
          </p:cNvPr>
          <p:cNvPicPr>
            <a:picLocks noChangeAspect="1"/>
          </p:cNvPicPr>
          <p:nvPr userDrawn="1"/>
        </p:nvPicPr>
        <p:blipFill>
          <a:blip r:embed="rId4"/>
          <a:stretch>
            <a:fillRect/>
          </a:stretch>
        </p:blipFill>
        <p:spPr>
          <a:xfrm>
            <a:off x="8243713" y="263004"/>
            <a:ext cx="1797519" cy="748966"/>
          </a:xfrm>
          <a:prstGeom prst="rect">
            <a:avLst/>
          </a:prstGeom>
        </p:spPr>
      </p:pic>
      <p:pic>
        <p:nvPicPr>
          <p:cNvPr id="15" name="Picture 14" descr="A picture containing text, sign, alcohol&#10;&#10;Description automatically generated">
            <a:extLst>
              <a:ext uri="{FF2B5EF4-FFF2-40B4-BE49-F238E27FC236}">
                <a16:creationId xmlns:a16="http://schemas.microsoft.com/office/drawing/2014/main" id="{4BA3CA33-1A87-E0A2-7E8C-9C78714A7012}"/>
              </a:ext>
            </a:extLst>
          </p:cNvPr>
          <p:cNvPicPr>
            <a:picLocks noChangeAspect="1"/>
          </p:cNvPicPr>
          <p:nvPr userDrawn="1"/>
        </p:nvPicPr>
        <p:blipFill>
          <a:blip r:embed="rId5"/>
          <a:stretch>
            <a:fillRect/>
          </a:stretch>
        </p:blipFill>
        <p:spPr>
          <a:xfrm>
            <a:off x="10547935" y="314468"/>
            <a:ext cx="1083014" cy="1083014"/>
          </a:xfrm>
          <a:prstGeom prst="rect">
            <a:avLst/>
          </a:prstGeom>
        </p:spPr>
      </p:pic>
    </p:spTree>
    <p:extLst>
      <p:ext uri="{BB962C8B-B14F-4D97-AF65-F5344CB8AC3E}">
        <p14:creationId xmlns:p14="http://schemas.microsoft.com/office/powerpoint/2010/main" val="347574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11200" y="1498600"/>
            <a:ext cx="5384800" cy="457200"/>
          </a:xfrm>
        </p:spPr>
        <p:txBody>
          <a:bodyPr anchor="b"/>
          <a:lstStyle>
            <a:lvl1pPr marL="0" indent="0">
              <a:buNone/>
              <a:defRPr sz="2400" b="1" u="sng"/>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8" name="Content Placeholder 2"/>
          <p:cNvSpPr>
            <a:spLocks noGrp="1"/>
          </p:cNvSpPr>
          <p:nvPr>
            <p:ph sz="half" idx="11"/>
          </p:nvPr>
        </p:nvSpPr>
        <p:spPr>
          <a:xfrm>
            <a:off x="711200" y="2108200"/>
            <a:ext cx="5384800" cy="4064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400800" y="2108200"/>
            <a:ext cx="5486400" cy="4064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p:cNvSpPr>
            <a:spLocks noGrp="1"/>
          </p:cNvSpPr>
          <p:nvPr>
            <p:ph type="body" idx="12"/>
          </p:nvPr>
        </p:nvSpPr>
        <p:spPr>
          <a:xfrm>
            <a:off x="6400800" y="1498600"/>
            <a:ext cx="5486400" cy="457200"/>
          </a:xfrm>
        </p:spPr>
        <p:txBody>
          <a:bodyPr anchor="b"/>
          <a:lstStyle>
            <a:lvl1pPr marL="0" indent="0">
              <a:buNone/>
              <a:defRPr sz="2400" b="1" u="sng"/>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2915656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381001"/>
            <a:ext cx="2791884" cy="762000"/>
          </a:xfrm>
        </p:spPr>
        <p:txBody>
          <a:bodyPr anchor="b"/>
          <a:lstStyle>
            <a:lvl1pPr algn="l">
              <a:defRPr sz="2400" b="1"/>
            </a:lvl1pPr>
          </a:lstStyle>
          <a:p>
            <a:r>
              <a:rPr lang="en-US" dirty="0"/>
              <a:t>Click to edit Master title style</a:t>
            </a:r>
          </a:p>
        </p:txBody>
      </p:sp>
      <p:sp>
        <p:nvSpPr>
          <p:cNvPr id="3" name="Content Placeholder 2"/>
          <p:cNvSpPr>
            <a:spLocks noGrp="1"/>
          </p:cNvSpPr>
          <p:nvPr>
            <p:ph idx="1"/>
          </p:nvPr>
        </p:nvSpPr>
        <p:spPr>
          <a:xfrm>
            <a:off x="3953933" y="381000"/>
            <a:ext cx="8034868" cy="581660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6002" y="1295404"/>
            <a:ext cx="2791884" cy="522192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76575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60D1-150F-081B-3613-99DBBA31E6CE}"/>
              </a:ext>
            </a:extLst>
          </p:cNvPr>
          <p:cNvSpPr>
            <a:spLocks noGrp="1"/>
          </p:cNvSpPr>
          <p:nvPr>
            <p:ph type="title" hasCustomPrompt="1"/>
          </p:nvPr>
        </p:nvSpPr>
        <p:spPr>
          <a:xfrm>
            <a:off x="731520" y="1579960"/>
            <a:ext cx="9844388" cy="3698080"/>
          </a:xfrm>
        </p:spPr>
        <p:txBody>
          <a:bodyPr anchor="ctr" anchorCtr="0"/>
          <a:lstStyle>
            <a:lvl1pPr>
              <a:defRPr sz="60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Enter</a:t>
            </a:r>
            <a:br>
              <a:rPr lang="en-US" dirty="0"/>
            </a:br>
            <a:r>
              <a:rPr lang="en-US" dirty="0"/>
              <a:t>Section Title</a:t>
            </a:r>
          </a:p>
        </p:txBody>
      </p:sp>
    </p:spTree>
    <p:extLst>
      <p:ext uri="{BB962C8B-B14F-4D97-AF65-F5344CB8AC3E}">
        <p14:creationId xmlns:p14="http://schemas.microsoft.com/office/powerpoint/2010/main" val="130408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5DCB5D-32BB-360A-5D3E-48B4539C2936}"/>
              </a:ext>
            </a:extLst>
          </p:cNvPr>
          <p:cNvSpPr/>
          <p:nvPr userDrawn="1"/>
        </p:nvSpPr>
        <p:spPr>
          <a:xfrm>
            <a:off x="-43543" y="-61893"/>
            <a:ext cx="12261574" cy="1113183"/>
          </a:xfrm>
          <a:prstGeom prst="rect">
            <a:avLst/>
          </a:prstGeom>
          <a:solidFill>
            <a:schemeClr val="bg1"/>
          </a:solidFill>
          <a:ln>
            <a:noFill/>
          </a:ln>
          <a:effectLst>
            <a:outerShdw blurRad="50800" dist="38100" dir="5400000" algn="t" rotWithShape="0">
              <a:prstClr val="black">
                <a:alpha val="610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F8679-F341-2ED4-6542-E828E329DDBA}"/>
              </a:ext>
            </a:extLst>
          </p:cNvPr>
          <p:cNvSpPr>
            <a:spLocks noGrp="1"/>
          </p:cNvSpPr>
          <p:nvPr>
            <p:ph type="title" hasCustomPrompt="1"/>
          </p:nvPr>
        </p:nvSpPr>
        <p:spPr>
          <a:xfrm>
            <a:off x="731519" y="1220722"/>
            <a:ext cx="10725912" cy="1325563"/>
          </a:xfrm>
        </p:spPr>
        <p:txBody>
          <a:bodyPr anchor="ctr" anchorCtr="0">
            <a:normAutofit/>
          </a:bodyPr>
          <a:lstStyle>
            <a:lvl1pPr>
              <a:defRPr sz="3000" b="1" i="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Enter Slide Title</a:t>
            </a:r>
          </a:p>
        </p:txBody>
      </p:sp>
      <p:sp>
        <p:nvSpPr>
          <p:cNvPr id="3" name="Content Placeholder 2">
            <a:extLst>
              <a:ext uri="{FF2B5EF4-FFF2-40B4-BE49-F238E27FC236}">
                <a16:creationId xmlns:a16="http://schemas.microsoft.com/office/drawing/2014/main" id="{12E11256-B5E0-8D8F-3E1F-7303F93A1B3E}"/>
              </a:ext>
            </a:extLst>
          </p:cNvPr>
          <p:cNvSpPr>
            <a:spLocks noGrp="1"/>
          </p:cNvSpPr>
          <p:nvPr>
            <p:ph idx="1"/>
          </p:nvPr>
        </p:nvSpPr>
        <p:spPr>
          <a:xfrm>
            <a:off x="731519" y="2806700"/>
            <a:ext cx="10725911" cy="3179763"/>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1D8C77B0-D28F-C997-00F9-8C5B964FA9D2}"/>
              </a:ext>
            </a:extLst>
          </p:cNvPr>
          <p:cNvSpPr>
            <a:spLocks noGrp="1"/>
          </p:cNvSpPr>
          <p:nvPr>
            <p:ph sz="quarter" idx="10" hasCustomPrompt="1"/>
          </p:nvPr>
        </p:nvSpPr>
        <p:spPr>
          <a:xfrm>
            <a:off x="6790513" y="361870"/>
            <a:ext cx="4666917" cy="265659"/>
          </a:xfrm>
        </p:spPr>
        <p:txBody>
          <a:bodyPr>
            <a:normAutofit/>
          </a:bodyPr>
          <a:lstStyle>
            <a:lvl1pPr marL="0" indent="0" algn="r">
              <a:buNone/>
              <a:defRPr sz="1500" b="1" i="0">
                <a:solidFill>
                  <a:srgbClr val="69647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enter Section Title</a:t>
            </a:r>
          </a:p>
        </p:txBody>
      </p:sp>
      <p:pic>
        <p:nvPicPr>
          <p:cNvPr id="9" name="Picture 8">
            <a:extLst>
              <a:ext uri="{FF2B5EF4-FFF2-40B4-BE49-F238E27FC236}">
                <a16:creationId xmlns:a16="http://schemas.microsoft.com/office/drawing/2014/main" id="{FD1EF882-4CD4-6D7C-19F6-FB981B6BF6DF}"/>
              </a:ext>
            </a:extLst>
          </p:cNvPr>
          <p:cNvPicPr>
            <a:picLocks noChangeAspect="1"/>
          </p:cNvPicPr>
          <p:nvPr userDrawn="1"/>
        </p:nvPicPr>
        <p:blipFill>
          <a:blip r:embed="rId2"/>
          <a:stretch>
            <a:fillRect/>
          </a:stretch>
        </p:blipFill>
        <p:spPr>
          <a:xfrm>
            <a:off x="731520" y="409863"/>
            <a:ext cx="2902528" cy="339103"/>
          </a:xfrm>
          <a:prstGeom prst="rect">
            <a:avLst/>
          </a:prstGeom>
        </p:spPr>
      </p:pic>
    </p:spTree>
    <p:extLst>
      <p:ext uri="{BB962C8B-B14F-4D97-AF65-F5344CB8AC3E}">
        <p14:creationId xmlns:p14="http://schemas.microsoft.com/office/powerpoint/2010/main" val="20933300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163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AE8E-C415-5985-46B3-BA5DFF31050A}"/>
              </a:ext>
            </a:extLst>
          </p:cNvPr>
          <p:cNvSpPr>
            <a:spLocks noGrp="1"/>
          </p:cNvSpPr>
          <p:nvPr>
            <p:ph type="title" hasCustomPrompt="1"/>
          </p:nvPr>
        </p:nvSpPr>
        <p:spPr>
          <a:xfrm>
            <a:off x="838200" y="508560"/>
            <a:ext cx="10515600" cy="2523218"/>
          </a:xfrm>
        </p:spPr>
        <p:txBody>
          <a:bodyPr>
            <a:normAutofit/>
          </a:bodyPr>
          <a:lstStyle>
            <a:lvl1pPr algn="l">
              <a:defRPr sz="35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Enter Your Ending Message Here.</a:t>
            </a:r>
          </a:p>
        </p:txBody>
      </p:sp>
      <p:pic>
        <p:nvPicPr>
          <p:cNvPr id="10" name="Picture 9" descr="Text&#10;&#10;Description automatically generated">
            <a:extLst>
              <a:ext uri="{FF2B5EF4-FFF2-40B4-BE49-F238E27FC236}">
                <a16:creationId xmlns:a16="http://schemas.microsoft.com/office/drawing/2014/main" id="{37D873B3-5EF4-55BD-02A6-3BFAB119C1DA}"/>
              </a:ext>
            </a:extLst>
          </p:cNvPr>
          <p:cNvPicPr>
            <a:picLocks noChangeAspect="1"/>
          </p:cNvPicPr>
          <p:nvPr userDrawn="1"/>
        </p:nvPicPr>
        <p:blipFill>
          <a:blip r:embed="rId3"/>
          <a:stretch>
            <a:fillRect/>
          </a:stretch>
        </p:blipFill>
        <p:spPr>
          <a:xfrm>
            <a:off x="572971" y="5179890"/>
            <a:ext cx="1950173" cy="760567"/>
          </a:xfrm>
          <a:prstGeom prst="rect">
            <a:avLst/>
          </a:prstGeom>
        </p:spPr>
      </p:pic>
      <p:pic>
        <p:nvPicPr>
          <p:cNvPr id="15" name="Picture 14" descr="Logo&#10;&#10;Description automatically generated">
            <a:extLst>
              <a:ext uri="{FF2B5EF4-FFF2-40B4-BE49-F238E27FC236}">
                <a16:creationId xmlns:a16="http://schemas.microsoft.com/office/drawing/2014/main" id="{F46CA1CC-A553-A9E2-1E76-674A1638B3A0}"/>
              </a:ext>
            </a:extLst>
          </p:cNvPr>
          <p:cNvPicPr>
            <a:picLocks noChangeAspect="1"/>
          </p:cNvPicPr>
          <p:nvPr userDrawn="1"/>
        </p:nvPicPr>
        <p:blipFill>
          <a:blip r:embed="rId4"/>
          <a:stretch>
            <a:fillRect/>
          </a:stretch>
        </p:blipFill>
        <p:spPr>
          <a:xfrm>
            <a:off x="4867275" y="4905105"/>
            <a:ext cx="2457450" cy="1023938"/>
          </a:xfrm>
          <a:prstGeom prst="rect">
            <a:avLst/>
          </a:prstGeom>
        </p:spPr>
      </p:pic>
      <p:pic>
        <p:nvPicPr>
          <p:cNvPr id="17" name="Picture 16" descr="A picture containing text, sign, alcohol&#10;&#10;Description automatically generated">
            <a:extLst>
              <a:ext uri="{FF2B5EF4-FFF2-40B4-BE49-F238E27FC236}">
                <a16:creationId xmlns:a16="http://schemas.microsoft.com/office/drawing/2014/main" id="{553EF0FB-D442-8F47-2979-D41C5C4C9A12}"/>
              </a:ext>
            </a:extLst>
          </p:cNvPr>
          <p:cNvPicPr>
            <a:picLocks noChangeAspect="1"/>
          </p:cNvPicPr>
          <p:nvPr userDrawn="1"/>
        </p:nvPicPr>
        <p:blipFill>
          <a:blip r:embed="rId5"/>
          <a:stretch>
            <a:fillRect/>
          </a:stretch>
        </p:blipFill>
        <p:spPr>
          <a:xfrm>
            <a:off x="9902083" y="4231393"/>
            <a:ext cx="1716946" cy="1716946"/>
          </a:xfrm>
          <a:prstGeom prst="rect">
            <a:avLst/>
          </a:prstGeom>
        </p:spPr>
      </p:pic>
      <p:sp>
        <p:nvSpPr>
          <p:cNvPr id="18" name="TextBox 17">
            <a:extLst>
              <a:ext uri="{FF2B5EF4-FFF2-40B4-BE49-F238E27FC236}">
                <a16:creationId xmlns:a16="http://schemas.microsoft.com/office/drawing/2014/main" id="{9C06F55F-C22E-B8AE-2E9F-C0E6FB7EF2CF}"/>
              </a:ext>
            </a:extLst>
          </p:cNvPr>
          <p:cNvSpPr txBox="1"/>
          <p:nvPr userDrawn="1"/>
        </p:nvSpPr>
        <p:spPr>
          <a:xfrm>
            <a:off x="572971" y="6247464"/>
            <a:ext cx="11046058" cy="338554"/>
          </a:xfrm>
          <a:prstGeom prst="rect">
            <a:avLst/>
          </a:prstGeom>
          <a:noFill/>
        </p:spPr>
        <p:txBody>
          <a:bodyPr wrap="square" rtlCol="0">
            <a:spAutoFit/>
          </a:bodyPr>
          <a:lstStyle/>
          <a:p>
            <a:pPr algn="ctr"/>
            <a:r>
              <a:rPr lang="en-US" sz="800" dirty="0">
                <a:latin typeface="Verdana" panose="020B0604030504040204" pitchFamily="34" charset="0"/>
                <a:ea typeface="Verdana" panose="020B0604030504040204" pitchFamily="34" charset="0"/>
                <a:cs typeface="Verdana" panose="020B0604030504040204" pitchFamily="34" charset="0"/>
              </a:rPr>
              <a:t>This presentation was made possible by the Health Resources and Services Administration (HRSA) of the US Department of Health and Human Services (HHS) as part of the National Telehealth Center of Excellence Award (U66 RH31458). The contents are those of the author(s) and do not necessarily represent the official views of, nor an endorsement, by HRSA, HHS or the US Government.</a:t>
            </a:r>
          </a:p>
        </p:txBody>
      </p:sp>
    </p:spTree>
    <p:extLst>
      <p:ext uri="{BB962C8B-B14F-4D97-AF65-F5344CB8AC3E}">
        <p14:creationId xmlns:p14="http://schemas.microsoft.com/office/powerpoint/2010/main" val="174552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bout us 3">
    <p:bg>
      <p:bgPr>
        <a:solidFill>
          <a:schemeClr val="bg2">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5153CC-93E8-7742-A53E-232FD18ACAA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3421" t="3020" r="8437" b="5162"/>
          <a:stretch/>
        </p:blipFill>
        <p:spPr>
          <a:xfrm>
            <a:off x="5408023" y="1839687"/>
            <a:ext cx="7741920" cy="6858000"/>
          </a:xfrm>
          <a:prstGeom prst="rect">
            <a:avLst/>
          </a:prstGeom>
        </p:spPr>
      </p:pic>
      <p:pic>
        <p:nvPicPr>
          <p:cNvPr id="8" name="Picture 7">
            <a:extLst>
              <a:ext uri="{FF2B5EF4-FFF2-40B4-BE49-F238E27FC236}">
                <a16:creationId xmlns:a16="http://schemas.microsoft.com/office/drawing/2014/main" id="{653407C0-4D3C-424A-A570-0A300ABBC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017"/>
          <a:stretch/>
        </p:blipFill>
        <p:spPr>
          <a:xfrm>
            <a:off x="9620448" y="362452"/>
            <a:ext cx="2231595" cy="699056"/>
          </a:xfrm>
          <a:prstGeom prst="rect">
            <a:avLst/>
          </a:prstGeom>
        </p:spPr>
      </p:pic>
    </p:spTree>
    <p:extLst>
      <p:ext uri="{BB962C8B-B14F-4D97-AF65-F5344CB8AC3E}">
        <p14:creationId xmlns:p14="http://schemas.microsoft.com/office/powerpoint/2010/main" val="347964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59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63923-621F-B647-E9A0-896405DF227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626" t="1142" r="813" b="1176"/>
          <a:stretch>
            <a:fillRect/>
          </a:stretch>
        </p:blipFill>
        <p:spPr>
          <a:xfrm>
            <a:off x="0" y="0"/>
            <a:ext cx="12192000" cy="6858000"/>
          </a:xfrm>
          <a:prstGeom prst="rect">
            <a:avLst/>
          </a:prstGeom>
        </p:spPr>
      </p:pic>
      <p:pic>
        <p:nvPicPr>
          <p:cNvPr id="6" name="Picture 5" descr="A white text on a black background&#10;&#10;AI-generated content may be incorrect.">
            <a:extLst>
              <a:ext uri="{FF2B5EF4-FFF2-40B4-BE49-F238E27FC236}">
                <a16:creationId xmlns:a16="http://schemas.microsoft.com/office/drawing/2014/main" id="{0D1BEE6C-56D2-85EC-3BEC-5B02B95C7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7201" y="6454965"/>
            <a:ext cx="2235199" cy="338724"/>
          </a:xfrm>
          <a:prstGeom prst="rect">
            <a:avLst/>
          </a:prstGeom>
        </p:spPr>
      </p:pic>
      <p:sp>
        <p:nvSpPr>
          <p:cNvPr id="7" name="Title Placeholder 1">
            <a:extLst>
              <a:ext uri="{FF2B5EF4-FFF2-40B4-BE49-F238E27FC236}">
                <a16:creationId xmlns:a16="http://schemas.microsoft.com/office/drawing/2014/main" id="{B11D639A-3F30-05A1-A44E-25D9E51D72F9}"/>
              </a:ext>
            </a:extLst>
          </p:cNvPr>
          <p:cNvSpPr>
            <a:spLocks noGrp="1"/>
          </p:cNvSpPr>
          <p:nvPr>
            <p:ph type="title"/>
          </p:nvPr>
        </p:nvSpPr>
        <p:spPr bwMode="auto">
          <a:xfrm>
            <a:off x="762000" y="2438400"/>
            <a:ext cx="11176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altLang="en-US" dirty="0"/>
              <a:t>Click to edit Master title style</a:t>
            </a:r>
          </a:p>
        </p:txBody>
      </p:sp>
      <p:sp>
        <p:nvSpPr>
          <p:cNvPr id="2" name="TextBox 1">
            <a:extLst>
              <a:ext uri="{FF2B5EF4-FFF2-40B4-BE49-F238E27FC236}">
                <a16:creationId xmlns:a16="http://schemas.microsoft.com/office/drawing/2014/main" id="{13CB3DE2-DB92-2F6E-442B-3CB5798573FF}"/>
              </a:ext>
            </a:extLst>
          </p:cNvPr>
          <p:cNvSpPr txBox="1"/>
          <p:nvPr userDrawn="1"/>
        </p:nvSpPr>
        <p:spPr>
          <a:xfrm>
            <a:off x="-9236" y="6378105"/>
            <a:ext cx="2540000" cy="461665"/>
          </a:xfrm>
          <a:prstGeom prst="rect">
            <a:avLst/>
          </a:prstGeom>
          <a:noFill/>
        </p:spPr>
        <p:txBody>
          <a:bodyPr wrap="square" rtlCol="0">
            <a:spAutoFit/>
          </a:bodyPr>
          <a:lstStyle/>
          <a:p>
            <a:r>
              <a:rPr lang="en-US" sz="800" dirty="0">
                <a:solidFill>
                  <a:schemeClr val="bg1"/>
                </a:solidFill>
                <a:effectLst/>
                <a:latin typeface="Aptos" panose="020B0004020202020204" pitchFamily="34" charset="0"/>
                <a:ea typeface="Aptos" panose="020B0004020202020204" pitchFamily="34" charset="0"/>
                <a:cs typeface="Aptos" panose="020B0004020202020204" pitchFamily="34" charset="0"/>
              </a:rPr>
              <a:t>The views and opinions expressed in this presentation are those of the presenters and do not necessarily reflect the views and opinions of ACHE.</a:t>
            </a:r>
            <a:endParaRPr lang="en-US" sz="800" dirty="0">
              <a:solidFill>
                <a:schemeClr val="bg1"/>
              </a:solidFill>
            </a:endParaRPr>
          </a:p>
        </p:txBody>
      </p:sp>
    </p:spTree>
    <p:extLst>
      <p:ext uri="{BB962C8B-B14F-4D97-AF65-F5344CB8AC3E}">
        <p14:creationId xmlns:p14="http://schemas.microsoft.com/office/powerpoint/2010/main" val="10928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352767" y="546100"/>
            <a:ext cx="5486400" cy="68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37279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5D332-316E-293C-3AF5-C3AF5597D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24A9C0-C7B2-5F96-0A1F-5F83B5262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586434-BAB9-C04C-805D-C3FFAAD6C0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8800-7029-8E43-A5BB-F692221D88EB}" type="datetimeFigureOut">
              <a:rPr lang="en-US" smtClean="0"/>
              <a:t>3/31/26</a:t>
            </a:fld>
            <a:endParaRPr lang="en-US"/>
          </a:p>
        </p:txBody>
      </p:sp>
      <p:sp>
        <p:nvSpPr>
          <p:cNvPr id="5" name="Footer Placeholder 4">
            <a:extLst>
              <a:ext uri="{FF2B5EF4-FFF2-40B4-BE49-F238E27FC236}">
                <a16:creationId xmlns:a16="http://schemas.microsoft.com/office/drawing/2014/main" id="{78F048E3-E8E3-6E5A-B081-4A5D3F83B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8416C0-A85B-A864-B316-A6F2C9AFAA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7A527-8432-EA40-B106-835E459E523D}" type="slidenum">
              <a:rPr lang="en-US" smtClean="0"/>
              <a:t>‹#›</a:t>
            </a:fld>
            <a:endParaRPr lang="en-US"/>
          </a:p>
        </p:txBody>
      </p:sp>
    </p:spTree>
    <p:extLst>
      <p:ext uri="{BB962C8B-B14F-4D97-AF65-F5344CB8AC3E}">
        <p14:creationId xmlns:p14="http://schemas.microsoft.com/office/powerpoint/2010/main" val="13111806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3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bhw.hrsa.gov/data-research/projecting-health-workforce-supply-demand"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vizientinc-delivery.sitecorecontenthub.cloud/api/public/content/DataOnTheEdge_VirtualVisi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e-aim.org/about/what-is-re-aim/reach/" TargetMode="External"/><Relationship Id="rId7" Type="http://schemas.openxmlformats.org/officeDocument/2006/relationships/hyperlink" Target="https://re-aim.org/about/what-is-re-aim/maintenanc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re-aim.org/about/what-is-re-aim/implementation/" TargetMode="External"/><Relationship Id="rId5" Type="http://schemas.openxmlformats.org/officeDocument/2006/relationships/hyperlink" Target="https://re-aim.org/about/what-is-re-aim/adoption/" TargetMode="External"/><Relationship Id="rId4" Type="http://schemas.openxmlformats.org/officeDocument/2006/relationships/hyperlink" Target="https://re-aim.org/about/what-is-re-aim/effectiveness-or-efficac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7FFFEA17_90484E9F.xml"/><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mailto:wiljd@musc.ed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EFD8-2F38-59AE-77AA-428F57024CE1}"/>
              </a:ext>
            </a:extLst>
          </p:cNvPr>
          <p:cNvSpPr>
            <a:spLocks noGrp="1"/>
          </p:cNvSpPr>
          <p:nvPr>
            <p:ph type="ctrTitle"/>
          </p:nvPr>
        </p:nvSpPr>
        <p:spPr>
          <a:xfrm>
            <a:off x="646285" y="1853821"/>
            <a:ext cx="10899429" cy="1896762"/>
          </a:xfrm>
        </p:spPr>
        <p:txBody>
          <a:bodyPr/>
          <a:lstStyle/>
          <a:p>
            <a:pPr algn="ctr"/>
            <a:r>
              <a:rPr lang="en-US" sz="3600" b="1" dirty="0"/>
              <a:t>Redesigning Access: A Virtual Approach to Specialty Care Delivery</a:t>
            </a:r>
          </a:p>
        </p:txBody>
      </p:sp>
      <p:sp>
        <p:nvSpPr>
          <p:cNvPr id="3" name="Subtitle 2">
            <a:extLst>
              <a:ext uri="{FF2B5EF4-FFF2-40B4-BE49-F238E27FC236}">
                <a16:creationId xmlns:a16="http://schemas.microsoft.com/office/drawing/2014/main" id="{97180664-DC6E-F55B-CF6E-FBFCC51D2FFB}"/>
              </a:ext>
            </a:extLst>
          </p:cNvPr>
          <p:cNvSpPr>
            <a:spLocks noGrp="1"/>
          </p:cNvSpPr>
          <p:nvPr>
            <p:ph type="subTitle" idx="1"/>
          </p:nvPr>
        </p:nvSpPr>
        <p:spPr>
          <a:xfrm>
            <a:off x="1585838" y="4221904"/>
            <a:ext cx="9020324" cy="1896763"/>
          </a:xfrm>
        </p:spPr>
        <p:txBody>
          <a:bodyPr>
            <a:normAutofit/>
          </a:bodyPr>
          <a:lstStyle/>
          <a:p>
            <a:pPr algn="ctr">
              <a:spcBef>
                <a:spcPts val="0"/>
              </a:spcBef>
            </a:pPr>
            <a:r>
              <a:rPr lang="en-US" sz="2000" dirty="0">
                <a:solidFill>
                  <a:srgbClr val="69647C"/>
                </a:solidFill>
              </a:rPr>
              <a:t>Dunc Williams, PhD</a:t>
            </a:r>
            <a:r>
              <a:rPr lang="en-US" sz="2000" baseline="30000" dirty="0">
                <a:solidFill>
                  <a:srgbClr val="69647C"/>
                </a:solidFill>
              </a:rPr>
              <a:t>1</a:t>
            </a:r>
            <a:r>
              <a:rPr lang="en-US" sz="2000" dirty="0">
                <a:solidFill>
                  <a:srgbClr val="69647C"/>
                </a:solidFill>
              </a:rPr>
              <a:t>, Caitlin Koob, PhD</a:t>
            </a:r>
            <a:r>
              <a:rPr lang="en-US" sz="2000" baseline="30000" dirty="0">
                <a:solidFill>
                  <a:srgbClr val="69647C"/>
                </a:solidFill>
              </a:rPr>
              <a:t>1</a:t>
            </a:r>
            <a:r>
              <a:rPr lang="en-US" sz="2000" dirty="0">
                <a:solidFill>
                  <a:srgbClr val="69647C"/>
                </a:solidFill>
              </a:rPr>
              <a:t>, Jillian Harvey, PhD</a:t>
            </a:r>
            <a:r>
              <a:rPr lang="en-US" sz="2000" baseline="30000" dirty="0">
                <a:solidFill>
                  <a:srgbClr val="69647C"/>
                </a:solidFill>
              </a:rPr>
              <a:t>1</a:t>
            </a:r>
            <a:r>
              <a:rPr lang="en-US" sz="2000" dirty="0">
                <a:solidFill>
                  <a:srgbClr val="69647C"/>
                </a:solidFill>
              </a:rPr>
              <a:t>, </a:t>
            </a:r>
          </a:p>
          <a:p>
            <a:pPr algn="ctr">
              <a:spcBef>
                <a:spcPts val="0"/>
              </a:spcBef>
            </a:pPr>
            <a:r>
              <a:rPr lang="en-US" sz="2000" dirty="0">
                <a:solidFill>
                  <a:srgbClr val="69647C"/>
                </a:solidFill>
              </a:rPr>
              <a:t>Jimmy McElligott, MD</a:t>
            </a:r>
            <a:r>
              <a:rPr lang="en-US" sz="2000" baseline="30000" dirty="0">
                <a:solidFill>
                  <a:srgbClr val="69647C"/>
                </a:solidFill>
              </a:rPr>
              <a:t>2</a:t>
            </a:r>
            <a:r>
              <a:rPr lang="en-US" sz="2000" dirty="0">
                <a:solidFill>
                  <a:srgbClr val="69647C"/>
                </a:solidFill>
              </a:rPr>
              <a:t>, Peter Gardella, MBA, RN</a:t>
            </a:r>
            <a:r>
              <a:rPr lang="en-US" sz="2000" baseline="30000" dirty="0">
                <a:solidFill>
                  <a:srgbClr val="69647C"/>
                </a:solidFill>
              </a:rPr>
              <a:t>2</a:t>
            </a:r>
            <a:r>
              <a:rPr lang="en-US" sz="2000" dirty="0">
                <a:solidFill>
                  <a:srgbClr val="69647C"/>
                </a:solidFill>
              </a:rPr>
              <a:t>, </a:t>
            </a:r>
          </a:p>
          <a:p>
            <a:pPr algn="ctr">
              <a:spcBef>
                <a:spcPts val="0"/>
              </a:spcBef>
            </a:pPr>
            <a:r>
              <a:rPr lang="en-US" sz="2000" dirty="0">
                <a:solidFill>
                  <a:srgbClr val="69647C"/>
                </a:solidFill>
              </a:rPr>
              <a:t>Emily Warr, MSN, RN</a:t>
            </a:r>
            <a:r>
              <a:rPr lang="en-US" sz="2000" baseline="30000" dirty="0">
                <a:solidFill>
                  <a:srgbClr val="69647C"/>
                </a:solidFill>
              </a:rPr>
              <a:t>2</a:t>
            </a:r>
            <a:r>
              <a:rPr lang="en-US" sz="2000" dirty="0">
                <a:solidFill>
                  <a:srgbClr val="69647C"/>
                </a:solidFill>
              </a:rPr>
              <a:t>, &amp; Dee Ford, MD</a:t>
            </a:r>
            <a:r>
              <a:rPr lang="en-US" sz="2000" baseline="30000" dirty="0">
                <a:solidFill>
                  <a:srgbClr val="69647C"/>
                </a:solidFill>
              </a:rPr>
              <a:t>2</a:t>
            </a:r>
          </a:p>
          <a:p>
            <a:pPr algn="ctr"/>
            <a:r>
              <a:rPr lang="en-US" sz="1400" baseline="30000" dirty="0">
                <a:solidFill>
                  <a:srgbClr val="69647C"/>
                </a:solidFill>
              </a:rPr>
              <a:t>1</a:t>
            </a:r>
            <a:r>
              <a:rPr lang="en-US" sz="1400" dirty="0">
                <a:solidFill>
                  <a:srgbClr val="69647C"/>
                </a:solidFill>
              </a:rPr>
              <a:t>Department of Healthcare Leadership and Management, Medical University of South Carolina, Charleston, SC</a:t>
            </a:r>
          </a:p>
          <a:p>
            <a:pPr algn="ctr"/>
            <a:r>
              <a:rPr lang="en-US" sz="1400" dirty="0">
                <a:solidFill>
                  <a:srgbClr val="69647C"/>
                </a:solidFill>
              </a:rPr>
              <a:t> </a:t>
            </a:r>
            <a:r>
              <a:rPr lang="en-US" sz="1400" baseline="30000" dirty="0">
                <a:solidFill>
                  <a:srgbClr val="69647C"/>
                </a:solidFill>
              </a:rPr>
              <a:t>2</a:t>
            </a:r>
            <a:r>
              <a:rPr lang="en-US" sz="1400" dirty="0">
                <a:solidFill>
                  <a:srgbClr val="69647C"/>
                </a:solidFill>
              </a:rPr>
              <a:t>Center for Telehealth, Medical University of South Carolina, Charleston, SC</a:t>
            </a:r>
            <a:endParaRPr lang="en-US" sz="1400" baseline="30000" dirty="0">
              <a:solidFill>
                <a:srgbClr val="69647C"/>
              </a:solidFill>
            </a:endParaRPr>
          </a:p>
        </p:txBody>
      </p:sp>
    </p:spTree>
    <p:extLst>
      <p:ext uri="{BB962C8B-B14F-4D97-AF65-F5344CB8AC3E}">
        <p14:creationId xmlns:p14="http://schemas.microsoft.com/office/powerpoint/2010/main" val="71765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B8B163-7E71-56F5-840D-C771815113AF}"/>
              </a:ext>
            </a:extLst>
          </p:cNvPr>
          <p:cNvSpPr>
            <a:spLocks noGrp="1"/>
          </p:cNvSpPr>
          <p:nvPr>
            <p:ph type="title"/>
          </p:nvPr>
        </p:nvSpPr>
        <p:spPr>
          <a:xfrm>
            <a:off x="731519" y="1220723"/>
            <a:ext cx="5453381" cy="1319278"/>
          </a:xfrm>
        </p:spPr>
        <p:txBody>
          <a:bodyPr>
            <a:normAutofit/>
          </a:bodyPr>
          <a:lstStyle/>
          <a:p>
            <a:pPr algn="ctr"/>
            <a:r>
              <a:rPr lang="en-US" sz="3200" dirty="0"/>
              <a:t>Problem: Access challenge in SC</a:t>
            </a:r>
          </a:p>
        </p:txBody>
      </p:sp>
      <p:sp>
        <p:nvSpPr>
          <p:cNvPr id="3" name="Content Placeholder 2">
            <a:extLst>
              <a:ext uri="{FF2B5EF4-FFF2-40B4-BE49-F238E27FC236}">
                <a16:creationId xmlns:a16="http://schemas.microsoft.com/office/drawing/2014/main" id="{95C3C773-B731-B142-B55B-F45F6345C37E}"/>
              </a:ext>
            </a:extLst>
          </p:cNvPr>
          <p:cNvSpPr>
            <a:spLocks noGrp="1"/>
          </p:cNvSpPr>
          <p:nvPr>
            <p:ph idx="1"/>
          </p:nvPr>
        </p:nvSpPr>
        <p:spPr>
          <a:xfrm>
            <a:off x="731519" y="2438400"/>
            <a:ext cx="5364481" cy="3548063"/>
          </a:xfrm>
        </p:spPr>
        <p:txBody>
          <a:bodyPr>
            <a:normAutofit fontScale="70000" lnSpcReduction="20000"/>
          </a:bodyPr>
          <a:lstStyle/>
          <a:p>
            <a:pPr>
              <a:lnSpc>
                <a:spcPct val="90000"/>
              </a:lnSpc>
            </a:pPr>
            <a:endParaRPr lang="en-US" sz="2133" b="1" dirty="0"/>
          </a:p>
          <a:p>
            <a:pPr>
              <a:lnSpc>
                <a:spcPct val="110000"/>
              </a:lnSpc>
            </a:pPr>
            <a:r>
              <a:rPr lang="en-US" b="1" dirty="0"/>
              <a:t>Problem</a:t>
            </a:r>
            <a:r>
              <a:rPr lang="en-US" dirty="0"/>
              <a:t>: Patients in South Carolina </a:t>
            </a:r>
            <a:r>
              <a:rPr lang="en-US" kern="100" dirty="0">
                <a:ea typeface="Aptos" panose="020B0004020202020204" pitchFamily="34" charset="0"/>
              </a:rPr>
              <a:t>Patients often have difficulty accessing in-person care, which results in delays and poor health outcomes</a:t>
            </a:r>
          </a:p>
          <a:p>
            <a:pPr lvl="1">
              <a:lnSpc>
                <a:spcPct val="110000"/>
              </a:lnSpc>
            </a:pPr>
            <a:r>
              <a:rPr lang="en-US" sz="2400" b="1" dirty="0"/>
              <a:t>Context</a:t>
            </a:r>
            <a:r>
              <a:rPr lang="en-US" sz="2400" dirty="0"/>
              <a:t>: South Carolina has 41 out of 46 counties designated as Health Professional Shortage Areas (HPSAs), leading to delays in accessing in-person specialty care.</a:t>
            </a:r>
          </a:p>
          <a:p>
            <a:pPr lvl="1">
              <a:lnSpc>
                <a:spcPct val="110000"/>
              </a:lnSpc>
            </a:pPr>
            <a:r>
              <a:rPr lang="en-US" sz="2400" kern="100" dirty="0">
                <a:ea typeface="Aptos" panose="020B0004020202020204" pitchFamily="34" charset="0"/>
              </a:rPr>
              <a:t>Average Wait times for in-person specialty visits could take 3-6 months.</a:t>
            </a:r>
          </a:p>
        </p:txBody>
      </p:sp>
      <p:sp>
        <p:nvSpPr>
          <p:cNvPr id="2" name="Content Placeholder 1">
            <a:extLst>
              <a:ext uri="{FF2B5EF4-FFF2-40B4-BE49-F238E27FC236}">
                <a16:creationId xmlns:a16="http://schemas.microsoft.com/office/drawing/2014/main" id="{A5A08B16-440B-EE4D-4721-E5F4467D20A6}"/>
              </a:ext>
            </a:extLst>
          </p:cNvPr>
          <p:cNvSpPr>
            <a:spLocks noGrp="1"/>
          </p:cNvSpPr>
          <p:nvPr>
            <p:ph sz="quarter" idx="10"/>
          </p:nvPr>
        </p:nvSpPr>
        <p:spPr/>
        <p:txBody>
          <a:bodyPr>
            <a:normAutofit fontScale="92500" lnSpcReduction="10000"/>
          </a:bodyPr>
          <a:lstStyle/>
          <a:p>
            <a:r>
              <a:rPr lang="en-US" dirty="0"/>
              <a:t>Background</a:t>
            </a:r>
          </a:p>
        </p:txBody>
      </p:sp>
      <p:sp>
        <p:nvSpPr>
          <p:cNvPr id="5" name="Title 3">
            <a:extLst>
              <a:ext uri="{FF2B5EF4-FFF2-40B4-BE49-F238E27FC236}">
                <a16:creationId xmlns:a16="http://schemas.microsoft.com/office/drawing/2014/main" id="{F75DB5E2-62A1-B85C-793B-15CD514FBD47}"/>
              </a:ext>
            </a:extLst>
          </p:cNvPr>
          <p:cNvSpPr txBox="1">
            <a:spLocks/>
          </p:cNvSpPr>
          <p:nvPr/>
        </p:nvSpPr>
        <p:spPr>
          <a:xfrm>
            <a:off x="6184900" y="1220723"/>
            <a:ext cx="5453381" cy="131927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b="1" i="0" kern="120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3200" dirty="0"/>
              <a:t>Solution:</a:t>
            </a:r>
          </a:p>
        </p:txBody>
      </p:sp>
      <p:sp>
        <p:nvSpPr>
          <p:cNvPr id="6" name="Content Placeholder 2">
            <a:extLst>
              <a:ext uri="{FF2B5EF4-FFF2-40B4-BE49-F238E27FC236}">
                <a16:creationId xmlns:a16="http://schemas.microsoft.com/office/drawing/2014/main" id="{5BFBC5F5-C804-AF7A-C53D-62E3E8E04460}"/>
              </a:ext>
            </a:extLst>
          </p:cNvPr>
          <p:cNvSpPr txBox="1">
            <a:spLocks/>
          </p:cNvSpPr>
          <p:nvPr/>
        </p:nvSpPr>
        <p:spPr>
          <a:xfrm>
            <a:off x="6092949" y="2438400"/>
            <a:ext cx="5364481" cy="3548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33" b="1" dirty="0"/>
          </a:p>
          <a:p>
            <a:r>
              <a:rPr lang="en-US" b="1" dirty="0"/>
              <a:t>A Virtual Specialty Service Line </a:t>
            </a:r>
            <a:r>
              <a:rPr lang="en-US" dirty="0"/>
              <a:t>was developed to increase access to specialty providers, reduce wait times, and improve patient outcomes.</a:t>
            </a:r>
          </a:p>
        </p:txBody>
      </p:sp>
    </p:spTree>
    <p:extLst>
      <p:ext uri="{BB962C8B-B14F-4D97-AF65-F5344CB8AC3E}">
        <p14:creationId xmlns:p14="http://schemas.microsoft.com/office/powerpoint/2010/main" val="20498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B9DC-492A-DB12-1D00-75B19262F991}"/>
              </a:ext>
            </a:extLst>
          </p:cNvPr>
          <p:cNvSpPr>
            <a:spLocks noGrp="1"/>
          </p:cNvSpPr>
          <p:nvPr>
            <p:ph type="title"/>
          </p:nvPr>
        </p:nvSpPr>
        <p:spPr/>
        <p:txBody>
          <a:bodyPr>
            <a:normAutofit fontScale="90000"/>
          </a:bodyPr>
          <a:lstStyle/>
          <a:p>
            <a:r>
              <a:rPr lang="en-US" sz="5333" dirty="0"/>
              <a:t>Access issues projected to worsen</a:t>
            </a:r>
          </a:p>
        </p:txBody>
      </p:sp>
      <p:pic>
        <p:nvPicPr>
          <p:cNvPr id="5" name="Content Placeholder 4" descr="A blue and green rectangular with black text&#10;&#10;AI-generated content may be incorrect.">
            <a:extLst>
              <a:ext uri="{FF2B5EF4-FFF2-40B4-BE49-F238E27FC236}">
                <a16:creationId xmlns:a16="http://schemas.microsoft.com/office/drawing/2014/main" id="{EF069DFE-F061-5E78-D284-F12542E814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3813" y="3450431"/>
            <a:ext cx="9601200" cy="1892300"/>
          </a:xfrm>
        </p:spPr>
      </p:pic>
      <p:sp>
        <p:nvSpPr>
          <p:cNvPr id="3" name="Content Placeholder 2">
            <a:extLst>
              <a:ext uri="{FF2B5EF4-FFF2-40B4-BE49-F238E27FC236}">
                <a16:creationId xmlns:a16="http://schemas.microsoft.com/office/drawing/2014/main" id="{23C63778-DABC-BB7E-DBE2-3D86DFC2F40B}"/>
              </a:ext>
            </a:extLst>
          </p:cNvPr>
          <p:cNvSpPr>
            <a:spLocks noGrp="1"/>
          </p:cNvSpPr>
          <p:nvPr>
            <p:ph sz="quarter" idx="10"/>
          </p:nvPr>
        </p:nvSpPr>
        <p:spPr/>
        <p:txBody>
          <a:bodyPr>
            <a:normAutofit fontScale="92500" lnSpcReduction="10000"/>
          </a:bodyPr>
          <a:lstStyle/>
          <a:p>
            <a:endParaRPr lang="en-US"/>
          </a:p>
        </p:txBody>
      </p:sp>
      <p:pic>
        <p:nvPicPr>
          <p:cNvPr id="7" name="Picture 6" descr="A graph of a number of people&#10;&#10;AI-generated content may be incorrect.">
            <a:extLst>
              <a:ext uri="{FF2B5EF4-FFF2-40B4-BE49-F238E27FC236}">
                <a16:creationId xmlns:a16="http://schemas.microsoft.com/office/drawing/2014/main" id="{33592DEB-9C04-BF65-E70A-64C19E938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2726" y="2882723"/>
            <a:ext cx="3759199" cy="3466144"/>
          </a:xfrm>
          <a:prstGeom prst="rect">
            <a:avLst/>
          </a:prstGeom>
        </p:spPr>
      </p:pic>
      <p:pic>
        <p:nvPicPr>
          <p:cNvPr id="9" name="Picture 8" descr="A diagram of a health care worker&#10;&#10;AI-generated content may be incorrect.">
            <a:extLst>
              <a:ext uri="{FF2B5EF4-FFF2-40B4-BE49-F238E27FC236}">
                <a16:creationId xmlns:a16="http://schemas.microsoft.com/office/drawing/2014/main" id="{A6864FDC-8E23-8812-CA53-C08C20412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2869269"/>
            <a:ext cx="3454400" cy="3192575"/>
          </a:xfrm>
          <a:prstGeom prst="rect">
            <a:avLst/>
          </a:prstGeom>
        </p:spPr>
      </p:pic>
      <p:sp>
        <p:nvSpPr>
          <p:cNvPr id="10" name="TextBox 9">
            <a:extLst>
              <a:ext uri="{FF2B5EF4-FFF2-40B4-BE49-F238E27FC236}">
                <a16:creationId xmlns:a16="http://schemas.microsoft.com/office/drawing/2014/main" id="{FEF998A7-4D95-5AE6-A94F-624D778885BC}"/>
              </a:ext>
            </a:extLst>
          </p:cNvPr>
          <p:cNvSpPr txBox="1"/>
          <p:nvPr/>
        </p:nvSpPr>
        <p:spPr>
          <a:xfrm>
            <a:off x="2944813" y="6061844"/>
            <a:ext cx="6299200" cy="738664"/>
          </a:xfrm>
          <a:prstGeom prst="rect">
            <a:avLst/>
          </a:prstGeom>
          <a:noFill/>
        </p:spPr>
        <p:txBody>
          <a:bodyPr wrap="square" rtlCol="0">
            <a:spAutoFit/>
          </a:bodyPr>
          <a:lstStyle/>
          <a:p>
            <a:r>
              <a:rPr lang="en-US" sz="1400" dirty="0"/>
              <a:t>Source: HRSA National Center for Health Workforce Analysis. (2025). Health workforce projections </a:t>
            </a:r>
            <a:r>
              <a:rPr lang="en-US" sz="1400" dirty="0">
                <a:solidFill>
                  <a:schemeClr val="accent1"/>
                </a:solidFill>
                <a:hlinkClick r:id="rId6">
                  <a:extLst>
                    <a:ext uri="{A12FA001-AC4F-418D-AE19-62706E023703}">
                      <ahyp:hlinkClr xmlns:ahyp="http://schemas.microsoft.com/office/drawing/2018/hyperlinkcolor" val="tx"/>
                    </a:ext>
                  </a:extLst>
                </a:hlinkClick>
              </a:rPr>
              <a:t>https://bhw.hrsa.gov/data-research/projecting-health-workforce-supply-demand</a:t>
            </a:r>
            <a:r>
              <a:rPr lang="en-US" sz="1400" dirty="0">
                <a:solidFill>
                  <a:schemeClr val="accent1"/>
                </a:solidFill>
              </a:rPr>
              <a:t>  </a:t>
            </a:r>
          </a:p>
        </p:txBody>
      </p:sp>
      <p:sp>
        <p:nvSpPr>
          <p:cNvPr id="11" name="Rectangle 10">
            <a:extLst>
              <a:ext uri="{FF2B5EF4-FFF2-40B4-BE49-F238E27FC236}">
                <a16:creationId xmlns:a16="http://schemas.microsoft.com/office/drawing/2014/main" id="{4A900524-E762-09BC-2B3F-2C7932FB5FB0}"/>
              </a:ext>
            </a:extLst>
          </p:cNvPr>
          <p:cNvSpPr/>
          <p:nvPr/>
        </p:nvSpPr>
        <p:spPr>
          <a:xfrm>
            <a:off x="5384800" y="1059600"/>
            <a:ext cx="406400" cy="203200"/>
          </a:xfrm>
          <a:prstGeom prst="rect">
            <a:avLst/>
          </a:prstGeom>
          <a:solidFill>
            <a:srgbClr val="278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74292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3090-3254-0A52-B0D2-9854B5CEFAA1}"/>
              </a:ext>
            </a:extLst>
          </p:cNvPr>
          <p:cNvSpPr>
            <a:spLocks noGrp="1"/>
          </p:cNvSpPr>
          <p:nvPr>
            <p:ph type="title"/>
          </p:nvPr>
        </p:nvSpPr>
        <p:spPr/>
        <p:txBody>
          <a:bodyPr/>
          <a:lstStyle/>
          <a:p>
            <a:r>
              <a:rPr lang="en-US" dirty="0"/>
              <a:t>And telehealth projected to grow</a:t>
            </a:r>
          </a:p>
        </p:txBody>
      </p:sp>
      <p:pic>
        <p:nvPicPr>
          <p:cNvPr id="5" name="Content Placeholder 4" descr="A close-up of a white and orange information&#10;&#10;AI-generated content may be incorrect.">
            <a:extLst>
              <a:ext uri="{FF2B5EF4-FFF2-40B4-BE49-F238E27FC236}">
                <a16:creationId xmlns:a16="http://schemas.microsoft.com/office/drawing/2014/main" id="{97FD32AD-58B1-1881-D9BB-81D29913D6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2439" y="2806700"/>
            <a:ext cx="9023948" cy="3179763"/>
          </a:xfrm>
        </p:spPr>
      </p:pic>
      <p:sp>
        <p:nvSpPr>
          <p:cNvPr id="4" name="Content Placeholder 3">
            <a:extLst>
              <a:ext uri="{FF2B5EF4-FFF2-40B4-BE49-F238E27FC236}">
                <a16:creationId xmlns:a16="http://schemas.microsoft.com/office/drawing/2014/main" id="{1591960F-554D-F0AC-AA6E-D9BB492B9645}"/>
              </a:ext>
            </a:extLst>
          </p:cNvPr>
          <p:cNvSpPr>
            <a:spLocks noGrp="1"/>
          </p:cNvSpPr>
          <p:nvPr>
            <p:ph sz="quarter" idx="10"/>
          </p:nvPr>
        </p:nvSpPr>
        <p:spPr/>
        <p:txBody>
          <a:bodyPr>
            <a:normAutofit fontScale="92500" lnSpcReduction="10000"/>
          </a:bodyPr>
          <a:lstStyle/>
          <a:p>
            <a:endParaRPr lang="en-US"/>
          </a:p>
        </p:txBody>
      </p:sp>
      <p:sp>
        <p:nvSpPr>
          <p:cNvPr id="3" name="TextBox 2">
            <a:extLst>
              <a:ext uri="{FF2B5EF4-FFF2-40B4-BE49-F238E27FC236}">
                <a16:creationId xmlns:a16="http://schemas.microsoft.com/office/drawing/2014/main" id="{E985E0D9-7EB6-8956-9438-676BCCBAF0B6}"/>
              </a:ext>
            </a:extLst>
          </p:cNvPr>
          <p:cNvSpPr txBox="1"/>
          <p:nvPr/>
        </p:nvSpPr>
        <p:spPr>
          <a:xfrm>
            <a:off x="1582439" y="6088559"/>
            <a:ext cx="9023948" cy="523220"/>
          </a:xfrm>
          <a:prstGeom prst="rect">
            <a:avLst/>
          </a:prstGeom>
          <a:noFill/>
        </p:spPr>
        <p:txBody>
          <a:bodyPr wrap="square" rtlCol="0">
            <a:spAutoFit/>
          </a:bodyPr>
          <a:lstStyle/>
          <a:p>
            <a:r>
              <a:rPr lang="en-US" sz="1400" dirty="0"/>
              <a:t>Source: Vizient. (2024). Data on the Edge. Planning for future virtual visit growth</a:t>
            </a:r>
            <a:r>
              <a:rPr lang="en-US" sz="1400" dirty="0">
                <a:solidFill>
                  <a:schemeClr val="accent1"/>
                </a:solidFill>
              </a:rPr>
              <a:t>. </a:t>
            </a:r>
            <a:r>
              <a:rPr lang="en-US" sz="1400" dirty="0">
                <a:solidFill>
                  <a:schemeClr val="accent1"/>
                </a:solidFill>
                <a:hlinkClick r:id="rId4">
                  <a:extLst>
                    <a:ext uri="{A12FA001-AC4F-418D-AE19-62706E023703}">
                      <ahyp:hlinkClr xmlns:ahyp="http://schemas.microsoft.com/office/drawing/2018/hyperlinkcolor" val="tx"/>
                    </a:ext>
                  </a:extLst>
                </a:hlinkClick>
              </a:rPr>
              <a:t>https://vizientinc-delivery.sitecorecontenthub.cloud/api/public/content/DataOnTheEdge_VirtualVisit</a:t>
            </a:r>
            <a:r>
              <a:rPr lang="en-US" sz="1400" dirty="0">
                <a:solidFill>
                  <a:schemeClr val="accent1"/>
                </a:solidFill>
              </a:rPr>
              <a:t> </a:t>
            </a:r>
          </a:p>
        </p:txBody>
      </p:sp>
    </p:spTree>
    <p:extLst>
      <p:ext uri="{BB962C8B-B14F-4D97-AF65-F5344CB8AC3E}">
        <p14:creationId xmlns:p14="http://schemas.microsoft.com/office/powerpoint/2010/main" val="1928215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85A2F-E2F4-39E6-A2E0-3007ACDC6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81467-D994-9718-10A1-629E2401288A}"/>
              </a:ext>
            </a:extLst>
          </p:cNvPr>
          <p:cNvSpPr>
            <a:spLocks noGrp="1"/>
          </p:cNvSpPr>
          <p:nvPr>
            <p:ph type="title"/>
          </p:nvPr>
        </p:nvSpPr>
        <p:spPr>
          <a:xfrm>
            <a:off x="1" y="1579960"/>
            <a:ext cx="12192000" cy="3698080"/>
          </a:xfrm>
        </p:spPr>
        <p:txBody>
          <a:bodyPr/>
          <a:lstStyle/>
          <a:p>
            <a:r>
              <a:rPr lang="en-US" dirty="0"/>
              <a:t>Virtual Specialty Program:</a:t>
            </a:r>
            <a:br>
              <a:rPr lang="en-US" dirty="0"/>
            </a:br>
            <a:r>
              <a:rPr lang="en-US" sz="4800" dirty="0"/>
              <a:t>Background and Implementation</a:t>
            </a:r>
          </a:p>
        </p:txBody>
      </p:sp>
    </p:spTree>
    <p:extLst>
      <p:ext uri="{BB962C8B-B14F-4D97-AF65-F5344CB8AC3E}">
        <p14:creationId xmlns:p14="http://schemas.microsoft.com/office/powerpoint/2010/main" val="16253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712"/>
        <p:cNvGrpSpPr/>
        <p:nvPr/>
      </p:nvGrpSpPr>
      <p:grpSpPr>
        <a:xfrm>
          <a:off x="0" y="0"/>
          <a:ext cx="0" cy="0"/>
          <a:chOff x="0" y="0"/>
          <a:chExt cx="0" cy="0"/>
        </a:xfrm>
      </p:grpSpPr>
      <p:sp>
        <p:nvSpPr>
          <p:cNvPr id="713" name="Google Shape;713;p35"/>
          <p:cNvSpPr txBox="1">
            <a:spLocks noGrp="1"/>
          </p:cNvSpPr>
          <p:nvPr>
            <p:ph type="title"/>
          </p:nvPr>
        </p:nvSpPr>
        <p:spPr>
          <a:xfrm>
            <a:off x="1421419" y="160848"/>
            <a:ext cx="9349165" cy="508000"/>
          </a:xfrm>
          <a:prstGeom prst="rect">
            <a:avLst/>
          </a:prstGeom>
        </p:spPr>
        <p:txBody>
          <a:bodyPr spcFirstLastPara="1" vert="horz" wrap="square" lIns="121900" tIns="121900" rIns="121900" bIns="121900" rtlCol="0" anchor="ctr" anchorCtr="0">
            <a:noAutofit/>
          </a:bodyPr>
          <a:lstStyle/>
          <a:p>
            <a:r>
              <a:rPr lang="en-US" sz="3200" b="1" dirty="0">
                <a:solidFill>
                  <a:schemeClr val="accent6"/>
                </a:solidFill>
                <a:latin typeface="Century Gothic" panose="020B0502020202020204" pitchFamily="34" charset="0"/>
              </a:rPr>
              <a:t>MUSC Health Virtual Care Ecosystem: 2026</a:t>
            </a:r>
            <a:endParaRPr sz="3200" b="1" dirty="0">
              <a:solidFill>
                <a:schemeClr val="accent6"/>
              </a:solidFill>
              <a:latin typeface="Century Gothic" panose="020B0502020202020204" pitchFamily="34" charset="0"/>
            </a:endParaRPr>
          </a:p>
        </p:txBody>
      </p:sp>
      <p:grpSp>
        <p:nvGrpSpPr>
          <p:cNvPr id="714" name="Google Shape;714;p35"/>
          <p:cNvGrpSpPr/>
          <p:nvPr/>
        </p:nvGrpSpPr>
        <p:grpSpPr>
          <a:xfrm>
            <a:off x="170718" y="1305424"/>
            <a:ext cx="2401601" cy="2740601"/>
            <a:chOff x="465205" y="2745745"/>
            <a:chExt cx="1801201" cy="1120818"/>
          </a:xfrm>
        </p:grpSpPr>
        <p:sp>
          <p:nvSpPr>
            <p:cNvPr id="715" name="Google Shape;715;p35"/>
            <p:cNvSpPr txBox="1"/>
            <p:nvPr/>
          </p:nvSpPr>
          <p:spPr>
            <a:xfrm>
              <a:off x="465222" y="3233863"/>
              <a:ext cx="1801184" cy="632700"/>
            </a:xfrm>
            <a:prstGeom prst="rect">
              <a:avLst/>
            </a:prstGeom>
            <a:noFill/>
            <a:ln>
              <a:noFill/>
            </a:ln>
          </p:spPr>
          <p:txBody>
            <a:bodyPr spcFirstLastPara="1" wrap="square" lIns="121900" tIns="121900" rIns="121900" bIns="121900" anchor="ctr" anchorCtr="0">
              <a:noAutofit/>
            </a:bodyPr>
            <a:lstStyle/>
            <a:p>
              <a:pPr defTabSz="1219168">
                <a:buClr>
                  <a:srgbClr val="000000"/>
                </a:buClr>
                <a:defRPr/>
              </a:pPr>
              <a:r>
                <a:rPr lang="en-US" sz="1400" kern="0" dirty="0">
                  <a:solidFill>
                    <a:srgbClr val="216070">
                      <a:lumMod val="75000"/>
                    </a:srgbClr>
                  </a:solidFill>
                  <a:latin typeface="Century Gothic" panose="020B0502020202020204" pitchFamily="34" charset="0"/>
                  <a:ea typeface="Roboto"/>
                  <a:cs typeface="Roboto"/>
                  <a:sym typeface="Roboto"/>
                </a:rPr>
                <a:t>Extend MUSC brand, improve access, offer convenient care</a:t>
              </a:r>
            </a:p>
            <a:p>
              <a:pPr defTabSz="1219168">
                <a:buClr>
                  <a:srgbClr val="000000"/>
                </a:buClr>
                <a:defRPr/>
              </a:pPr>
              <a:endParaRPr lang="en-US" sz="1000" kern="0" dirty="0">
                <a:solidFill>
                  <a:srgbClr val="000000">
                    <a:lumMod val="75000"/>
                    <a:lumOff val="25000"/>
                  </a:srgbClr>
                </a:solidFill>
                <a:latin typeface="Century Gothic" panose="020B0502020202020204" pitchFamily="34" charset="0"/>
                <a:ea typeface="Roboto"/>
                <a:cs typeface="Roboto"/>
                <a:sym typeface="Roboto"/>
              </a:endParaRPr>
            </a:p>
            <a:p>
              <a:pPr defTabSz="1219168">
                <a:buClr>
                  <a:srgbClr val="000000"/>
                </a:buClr>
                <a:defRPr/>
              </a:pPr>
              <a:r>
                <a:rPr lang="en-US" sz="1000" kern="0" dirty="0">
                  <a:solidFill>
                    <a:srgbClr val="000000">
                      <a:lumMod val="75000"/>
                      <a:lumOff val="25000"/>
                    </a:srgbClr>
                  </a:solidFill>
                  <a:latin typeface="Century Gothic" panose="020B0502020202020204" pitchFamily="34" charset="0"/>
                  <a:ea typeface="Roboto"/>
                  <a:cs typeface="Roboto"/>
                  <a:sym typeface="Roboto"/>
                </a:rPr>
                <a:t>% virtual,  capacity management, patient satisfaction, access equity, timeliness, value-based performance, new patient capture, patient engagement &amp; retention</a:t>
              </a:r>
            </a:p>
            <a:p>
              <a:pPr defTabSz="1219168">
                <a:buClr>
                  <a:srgbClr val="000000"/>
                </a:buClr>
                <a:defRPr/>
              </a:pPr>
              <a:endParaRPr lang="en-US" sz="1000" kern="0" dirty="0">
                <a:solidFill>
                  <a:srgbClr val="216070">
                    <a:lumMod val="50000"/>
                  </a:srgbClr>
                </a:solidFill>
                <a:latin typeface="Century Gothic" panose="020B0502020202020204" pitchFamily="34" charset="0"/>
                <a:ea typeface="Roboto"/>
                <a:cs typeface="Roboto"/>
                <a:sym typeface="Roboto"/>
              </a:endParaRPr>
            </a:p>
          </p:txBody>
        </p:sp>
        <p:sp>
          <p:nvSpPr>
            <p:cNvPr id="716" name="Google Shape;716;p35"/>
            <p:cNvSpPr txBox="1"/>
            <p:nvPr/>
          </p:nvSpPr>
          <p:spPr>
            <a:xfrm>
              <a:off x="465205" y="2745745"/>
              <a:ext cx="1744109" cy="632700"/>
            </a:xfrm>
            <a:prstGeom prst="rect">
              <a:avLst/>
            </a:prstGeom>
            <a:noFill/>
            <a:ln>
              <a:noFill/>
            </a:ln>
          </p:spPr>
          <p:txBody>
            <a:bodyPr spcFirstLastPara="1" wrap="square" lIns="121900" tIns="121900" rIns="121900" bIns="121900" anchor="ctr" anchorCtr="0">
              <a:noAutofit/>
            </a:bodyPr>
            <a:lstStyle/>
            <a:p>
              <a:pPr defTabSz="1219168">
                <a:buClr>
                  <a:srgbClr val="000000"/>
                </a:buClr>
                <a:defRPr/>
              </a:pPr>
              <a:r>
                <a:rPr lang="en-US" sz="2800" b="1" kern="0" dirty="0">
                  <a:solidFill>
                    <a:srgbClr val="216070"/>
                  </a:solidFill>
                  <a:latin typeface="Century Gothic" panose="020B0502020202020204" pitchFamily="34" charset="0"/>
                  <a:ea typeface="Fira Sans Extra Condensed Medium"/>
                  <a:cs typeface="Fira Sans Extra Condensed Medium"/>
                  <a:sym typeface="Fira Sans Extra Condensed Medium"/>
                </a:rPr>
                <a:t>Ambulatory</a:t>
              </a:r>
              <a:endParaRPr sz="2800" b="1" kern="0" dirty="0">
                <a:solidFill>
                  <a:srgbClr val="216070"/>
                </a:solidFill>
                <a:latin typeface="Century Gothic" panose="020B0502020202020204" pitchFamily="34" charset="0"/>
                <a:ea typeface="Fira Sans Extra Condensed Medium"/>
                <a:cs typeface="Fira Sans Extra Condensed Medium"/>
                <a:sym typeface="Fira Sans Extra Condensed Medium"/>
              </a:endParaRPr>
            </a:p>
          </p:txBody>
        </p:sp>
      </p:grpSp>
      <p:grpSp>
        <p:nvGrpSpPr>
          <p:cNvPr id="720" name="Google Shape;720;p35"/>
          <p:cNvGrpSpPr/>
          <p:nvPr/>
        </p:nvGrpSpPr>
        <p:grpSpPr>
          <a:xfrm>
            <a:off x="8684889" y="3867560"/>
            <a:ext cx="3359307" cy="2265701"/>
            <a:chOff x="6465583" y="2901299"/>
            <a:chExt cx="2228100" cy="1699276"/>
          </a:xfrm>
        </p:grpSpPr>
        <p:sp>
          <p:nvSpPr>
            <p:cNvPr id="721" name="Google Shape;721;p35"/>
            <p:cNvSpPr txBox="1"/>
            <p:nvPr/>
          </p:nvSpPr>
          <p:spPr>
            <a:xfrm>
              <a:off x="6465583" y="3967875"/>
              <a:ext cx="2228100" cy="632700"/>
            </a:xfrm>
            <a:prstGeom prst="rect">
              <a:avLst/>
            </a:prstGeom>
            <a:noFill/>
            <a:ln>
              <a:noFill/>
            </a:ln>
          </p:spPr>
          <p:txBody>
            <a:bodyPr spcFirstLastPara="1" wrap="square" lIns="121900" tIns="121900" rIns="121900" bIns="121900" anchor="ctr" anchorCtr="0">
              <a:noAutofit/>
            </a:bodyPr>
            <a:lstStyle/>
            <a:p>
              <a:pPr algn="r" defTabSz="1219168">
                <a:buClr>
                  <a:srgbClr val="000000"/>
                </a:buClr>
                <a:defRPr/>
              </a:pPr>
              <a:r>
                <a:rPr lang="en-US" sz="1400" kern="0" dirty="0">
                  <a:solidFill>
                    <a:srgbClr val="31B99F">
                      <a:lumMod val="75000"/>
                    </a:srgbClr>
                  </a:solidFill>
                  <a:latin typeface="Century Gothic" panose="020B0502020202020204" pitchFamily="34" charset="0"/>
                  <a:ea typeface="Roboto"/>
                  <a:cs typeface="Roboto"/>
                  <a:sym typeface="Roboto"/>
                </a:rPr>
                <a:t>Improve care equity for safety net populations and improve value-based care performance</a:t>
              </a:r>
            </a:p>
            <a:p>
              <a:pPr algn="r" defTabSz="1219168">
                <a:buClr>
                  <a:srgbClr val="000000"/>
                </a:buClr>
                <a:defRPr/>
              </a:pPr>
              <a:endParaRPr lang="en-US" sz="1000" kern="0" dirty="0">
                <a:solidFill>
                  <a:srgbClr val="000000">
                    <a:lumMod val="75000"/>
                    <a:lumOff val="25000"/>
                  </a:srgbClr>
                </a:solidFill>
                <a:latin typeface="Century Gothic" panose="020B0502020202020204" pitchFamily="34" charset="0"/>
                <a:ea typeface="Roboto"/>
                <a:cs typeface="Roboto"/>
                <a:sym typeface="Roboto"/>
              </a:endParaRPr>
            </a:p>
            <a:p>
              <a:pPr algn="r" defTabSz="1219168">
                <a:buClr>
                  <a:srgbClr val="000000"/>
                </a:buClr>
                <a:defRPr/>
              </a:pPr>
              <a:r>
                <a:rPr lang="en-US" sz="1000" kern="0" dirty="0">
                  <a:solidFill>
                    <a:srgbClr val="000000">
                      <a:lumMod val="75000"/>
                      <a:lumOff val="25000"/>
                    </a:srgbClr>
                  </a:solidFill>
                  <a:latin typeface="Century Gothic" panose="020B0502020202020204" pitchFamily="34" charset="0"/>
                  <a:ea typeface="Roboto"/>
                  <a:cs typeface="Roboto"/>
                  <a:sym typeface="Roboto"/>
                </a:rPr>
                <a:t>HTN control, A1c control, ED visits, readmissions, behavioral health therapy compliance, infant well visit compliance</a:t>
              </a:r>
            </a:p>
            <a:p>
              <a:pPr algn="r" defTabSz="1219168">
                <a:buClr>
                  <a:srgbClr val="000000"/>
                </a:buClr>
                <a:defRPr/>
              </a:pPr>
              <a:endParaRPr lang="en-US" sz="1000" kern="0" dirty="0">
                <a:solidFill>
                  <a:srgbClr val="000000">
                    <a:lumMod val="75000"/>
                    <a:lumOff val="25000"/>
                  </a:srgbClr>
                </a:solidFill>
                <a:latin typeface="Century Gothic" panose="020B0502020202020204" pitchFamily="34" charset="0"/>
                <a:ea typeface="Roboto"/>
                <a:cs typeface="Roboto"/>
                <a:sym typeface="Roboto"/>
              </a:endParaRPr>
            </a:p>
            <a:p>
              <a:pPr algn="r" defTabSz="1219168">
                <a:buClr>
                  <a:srgbClr val="000000"/>
                </a:buClr>
                <a:defRPr/>
              </a:pPr>
              <a:endParaRPr lang="en-US" sz="1000" kern="0" dirty="0">
                <a:solidFill>
                  <a:srgbClr val="000000">
                    <a:lumMod val="75000"/>
                    <a:lumOff val="25000"/>
                  </a:srgbClr>
                </a:solidFill>
                <a:latin typeface="Century Gothic" panose="020B0502020202020204" pitchFamily="34" charset="0"/>
                <a:ea typeface="Roboto"/>
                <a:cs typeface="Roboto"/>
                <a:sym typeface="Roboto"/>
              </a:endParaRPr>
            </a:p>
            <a:p>
              <a:pPr algn="r" defTabSz="1219168">
                <a:buClr>
                  <a:srgbClr val="000000"/>
                </a:buClr>
                <a:defRPr/>
              </a:pPr>
              <a:endParaRPr sz="900" kern="0" dirty="0">
                <a:solidFill>
                  <a:srgbClr val="000000">
                    <a:lumMod val="75000"/>
                    <a:lumOff val="25000"/>
                  </a:srgbClr>
                </a:solidFill>
                <a:latin typeface="Century Gothic" panose="020B0502020202020204" pitchFamily="34" charset="0"/>
                <a:ea typeface="Roboto"/>
                <a:cs typeface="Roboto"/>
                <a:sym typeface="Roboto"/>
              </a:endParaRPr>
            </a:p>
          </p:txBody>
        </p:sp>
        <p:sp>
          <p:nvSpPr>
            <p:cNvPr id="722" name="Google Shape;722;p35"/>
            <p:cNvSpPr txBox="1"/>
            <p:nvPr/>
          </p:nvSpPr>
          <p:spPr>
            <a:xfrm>
              <a:off x="7261798" y="2901299"/>
              <a:ext cx="1431885" cy="632700"/>
            </a:xfrm>
            <a:prstGeom prst="rect">
              <a:avLst/>
            </a:prstGeom>
            <a:noFill/>
            <a:ln>
              <a:noFill/>
            </a:ln>
          </p:spPr>
          <p:txBody>
            <a:bodyPr spcFirstLastPara="1" wrap="square" lIns="121900" tIns="121900" rIns="121900" bIns="121900" anchor="ctr" anchorCtr="0">
              <a:noAutofit/>
            </a:bodyPr>
            <a:lstStyle/>
            <a:p>
              <a:pPr algn="r" defTabSz="1219168">
                <a:buClr>
                  <a:srgbClr val="000000"/>
                </a:buClr>
                <a:defRPr/>
              </a:pPr>
              <a:r>
                <a:rPr lang="en" sz="2800" b="1" kern="0" dirty="0">
                  <a:solidFill>
                    <a:srgbClr val="31B99F"/>
                  </a:solidFill>
                  <a:latin typeface="Century Gothic" panose="020B0502020202020204" pitchFamily="34" charset="0"/>
                  <a:ea typeface="Fira Sans Extra Condensed Medium"/>
                  <a:cs typeface="Fira Sans Extra Condensed Medium"/>
                  <a:sym typeface="Fira Sans Extra Condensed Medium"/>
                </a:rPr>
                <a:t>Population Health</a:t>
              </a:r>
              <a:endParaRPr sz="2800" b="1" kern="0" dirty="0">
                <a:solidFill>
                  <a:srgbClr val="31B99F"/>
                </a:solidFill>
                <a:latin typeface="Century Gothic" panose="020B0502020202020204" pitchFamily="34" charset="0"/>
                <a:ea typeface="Fira Sans Extra Condensed Medium"/>
                <a:cs typeface="Fira Sans Extra Condensed Medium"/>
                <a:sym typeface="Fira Sans Extra Condensed Medium"/>
              </a:endParaRPr>
            </a:p>
          </p:txBody>
        </p:sp>
      </p:grpSp>
      <p:grpSp>
        <p:nvGrpSpPr>
          <p:cNvPr id="723" name="Google Shape;723;p35"/>
          <p:cNvGrpSpPr/>
          <p:nvPr/>
        </p:nvGrpSpPr>
        <p:grpSpPr>
          <a:xfrm>
            <a:off x="8896521" y="714348"/>
            <a:ext cx="2970801" cy="2008521"/>
            <a:chOff x="6467244" y="588821"/>
            <a:chExt cx="2228101" cy="1506391"/>
          </a:xfrm>
        </p:grpSpPr>
        <p:sp>
          <p:nvSpPr>
            <p:cNvPr id="724" name="Google Shape;724;p35"/>
            <p:cNvSpPr txBox="1"/>
            <p:nvPr/>
          </p:nvSpPr>
          <p:spPr>
            <a:xfrm>
              <a:off x="6467244" y="1462512"/>
              <a:ext cx="2228100" cy="632700"/>
            </a:xfrm>
            <a:prstGeom prst="rect">
              <a:avLst/>
            </a:prstGeom>
            <a:noFill/>
            <a:ln>
              <a:noFill/>
            </a:ln>
          </p:spPr>
          <p:txBody>
            <a:bodyPr spcFirstLastPara="1" wrap="square" lIns="121900" tIns="121900" rIns="121900" bIns="121900" anchor="ctr" anchorCtr="0">
              <a:noAutofit/>
            </a:bodyPr>
            <a:lstStyle/>
            <a:p>
              <a:pPr algn="r" defTabSz="1219168">
                <a:buClr>
                  <a:srgbClr val="000000"/>
                </a:buClr>
                <a:buSzPts val="1100"/>
                <a:defRPr/>
              </a:pPr>
              <a:r>
                <a:rPr lang="en" sz="1400" kern="0" dirty="0">
                  <a:solidFill>
                    <a:srgbClr val="216070">
                      <a:lumMod val="75000"/>
                    </a:srgbClr>
                  </a:solidFill>
                  <a:highlight>
                    <a:srgbClr val="FFFFFF"/>
                  </a:highlight>
                  <a:latin typeface="Century Gothic" panose="020B0502020202020204" pitchFamily="34" charset="0"/>
                  <a:ea typeface="Roboto"/>
                  <a:cs typeface="Roboto"/>
                  <a:sym typeface="Roboto"/>
                </a:rPr>
                <a:t>Improve access to specialty care and improve hospital-based outcomes</a:t>
              </a:r>
            </a:p>
            <a:p>
              <a:pPr algn="r" defTabSz="1219168">
                <a:buClr>
                  <a:srgbClr val="000000"/>
                </a:buClr>
                <a:buSzPts val="1100"/>
                <a:defRPr/>
              </a:pPr>
              <a:endParaRPr lang="en" sz="1400" kern="0" dirty="0">
                <a:solidFill>
                  <a:srgbClr val="216070">
                    <a:lumMod val="75000"/>
                  </a:srgbClr>
                </a:solidFill>
                <a:highlight>
                  <a:srgbClr val="FFFFFF"/>
                </a:highlight>
                <a:latin typeface="Century Gothic" panose="020B0502020202020204" pitchFamily="34" charset="0"/>
                <a:ea typeface="Roboto"/>
                <a:cs typeface="Roboto"/>
                <a:sym typeface="Roboto"/>
              </a:endParaRPr>
            </a:p>
            <a:p>
              <a:pPr algn="r" defTabSz="1219168">
                <a:buClr>
                  <a:srgbClr val="000000"/>
                </a:buClr>
                <a:buSzPts val="1100"/>
                <a:defRPr/>
              </a:pPr>
              <a:r>
                <a:rPr lang="en" sz="1000" kern="0" dirty="0">
                  <a:solidFill>
                    <a:srgbClr val="000000"/>
                  </a:solidFill>
                  <a:highlight>
                    <a:srgbClr val="FFFFFF"/>
                  </a:highlight>
                  <a:latin typeface="Century Gothic" panose="020B0502020202020204" pitchFamily="34" charset="0"/>
                  <a:ea typeface="Roboto"/>
                  <a:cs typeface="Roboto"/>
                  <a:sym typeface="Roboto"/>
                </a:rPr>
                <a:t>LOS, cost of care, </a:t>
              </a:r>
            </a:p>
            <a:p>
              <a:pPr algn="r" defTabSz="1219168">
                <a:buClr>
                  <a:srgbClr val="000000"/>
                </a:buClr>
                <a:buSzPts val="1100"/>
                <a:defRPr/>
              </a:pPr>
              <a:r>
                <a:rPr lang="en" sz="1000" kern="0" dirty="0">
                  <a:solidFill>
                    <a:srgbClr val="000000"/>
                  </a:solidFill>
                  <a:highlight>
                    <a:srgbClr val="FFFFFF"/>
                  </a:highlight>
                  <a:latin typeface="Century Gothic" panose="020B0502020202020204" pitchFamily="34" charset="0"/>
                  <a:ea typeface="Roboto"/>
                  <a:cs typeface="Roboto"/>
                  <a:sym typeface="Roboto"/>
                </a:rPr>
                <a:t>severity adjusted mortality, </a:t>
              </a:r>
            </a:p>
            <a:p>
              <a:pPr algn="r" defTabSz="1219168">
                <a:buClr>
                  <a:srgbClr val="000000"/>
                </a:buClr>
                <a:buSzPts val="1100"/>
                <a:defRPr/>
              </a:pPr>
              <a:r>
                <a:rPr lang="en" sz="1000" kern="0" dirty="0">
                  <a:solidFill>
                    <a:srgbClr val="000000"/>
                  </a:solidFill>
                  <a:highlight>
                    <a:srgbClr val="FFFFFF"/>
                  </a:highlight>
                  <a:latin typeface="Century Gothic" panose="020B0502020202020204" pitchFamily="34" charset="0"/>
                  <a:ea typeface="Roboto"/>
                  <a:cs typeface="Roboto"/>
                  <a:sym typeface="Roboto"/>
                </a:rPr>
                <a:t>Leapfrog, core measures, </a:t>
              </a:r>
            </a:p>
            <a:p>
              <a:pPr algn="r" defTabSz="1219168">
                <a:buClr>
                  <a:srgbClr val="000000"/>
                </a:buClr>
                <a:buSzPts val="1100"/>
                <a:defRPr/>
              </a:pPr>
              <a:r>
                <a:rPr lang="en" sz="1000" kern="0" dirty="0">
                  <a:solidFill>
                    <a:srgbClr val="000000"/>
                  </a:solidFill>
                  <a:highlight>
                    <a:srgbClr val="FFFFFF"/>
                  </a:highlight>
                  <a:latin typeface="Century Gothic" panose="020B0502020202020204" pitchFamily="34" charset="0"/>
                  <a:ea typeface="Roboto"/>
                  <a:cs typeface="Roboto"/>
                  <a:sym typeface="Roboto"/>
                </a:rPr>
                <a:t>bundle adher</a:t>
              </a:r>
              <a:r>
                <a:rPr lang="en-US" sz="1000" kern="0" dirty="0">
                  <a:solidFill>
                    <a:srgbClr val="000000"/>
                  </a:solidFill>
                  <a:highlight>
                    <a:srgbClr val="FFFFFF"/>
                  </a:highlight>
                  <a:latin typeface="Century Gothic" panose="020B0502020202020204" pitchFamily="34" charset="0"/>
                  <a:ea typeface="Roboto"/>
                  <a:cs typeface="Roboto"/>
                  <a:sym typeface="Roboto"/>
                </a:rPr>
                <a:t>e</a:t>
              </a:r>
              <a:r>
                <a:rPr lang="en" sz="1000" kern="0" dirty="0">
                  <a:solidFill>
                    <a:srgbClr val="000000"/>
                  </a:solidFill>
                  <a:highlight>
                    <a:srgbClr val="FFFFFF"/>
                  </a:highlight>
                  <a:latin typeface="Century Gothic" panose="020B0502020202020204" pitchFamily="34" charset="0"/>
                  <a:ea typeface="Roboto"/>
                  <a:cs typeface="Roboto"/>
                  <a:sym typeface="Roboto"/>
                </a:rPr>
                <a:t>nce, nursing quality metrics</a:t>
              </a:r>
            </a:p>
            <a:p>
              <a:pPr algn="r" defTabSz="1219168">
                <a:buClr>
                  <a:srgbClr val="000000"/>
                </a:buClr>
                <a:buSzPts val="1100"/>
                <a:defRPr/>
              </a:pPr>
              <a:endParaRPr lang="en" sz="1000" kern="0" dirty="0">
                <a:solidFill>
                  <a:srgbClr val="148F99"/>
                </a:solidFill>
                <a:highlight>
                  <a:srgbClr val="FFFFFF"/>
                </a:highlight>
                <a:latin typeface="Century Gothic" panose="020B0502020202020204" pitchFamily="34" charset="0"/>
                <a:ea typeface="Roboto"/>
                <a:cs typeface="Roboto"/>
                <a:sym typeface="Roboto"/>
              </a:endParaRPr>
            </a:p>
            <a:p>
              <a:pPr algn="r" defTabSz="1219168">
                <a:buClr>
                  <a:srgbClr val="000000"/>
                </a:buClr>
                <a:buSzPts val="1100"/>
                <a:defRPr/>
              </a:pPr>
              <a:endParaRPr sz="1000" kern="0" dirty="0">
                <a:solidFill>
                  <a:srgbClr val="148F99">
                    <a:lumMod val="75000"/>
                  </a:srgbClr>
                </a:solidFill>
                <a:latin typeface="Century Gothic" panose="020B0502020202020204" pitchFamily="34" charset="0"/>
                <a:ea typeface="Roboto"/>
                <a:cs typeface="Roboto"/>
                <a:sym typeface="Roboto"/>
              </a:endParaRPr>
            </a:p>
          </p:txBody>
        </p:sp>
        <p:sp>
          <p:nvSpPr>
            <p:cNvPr id="725" name="Google Shape;725;p35"/>
            <p:cNvSpPr txBox="1"/>
            <p:nvPr/>
          </p:nvSpPr>
          <p:spPr>
            <a:xfrm>
              <a:off x="7278257" y="588821"/>
              <a:ext cx="1417088" cy="632700"/>
            </a:xfrm>
            <a:prstGeom prst="rect">
              <a:avLst/>
            </a:prstGeom>
            <a:noFill/>
            <a:ln>
              <a:noFill/>
            </a:ln>
          </p:spPr>
          <p:txBody>
            <a:bodyPr spcFirstLastPara="1" wrap="square" lIns="121900" tIns="121900" rIns="121900" bIns="121900" anchor="ctr" anchorCtr="0">
              <a:noAutofit/>
            </a:bodyPr>
            <a:lstStyle/>
            <a:p>
              <a:pPr algn="r" defTabSz="1219168">
                <a:buClr>
                  <a:srgbClr val="000000"/>
                </a:buClr>
                <a:defRPr/>
              </a:pPr>
              <a:r>
                <a:rPr lang="en" sz="2800" b="1" kern="0" dirty="0">
                  <a:solidFill>
                    <a:srgbClr val="148F99"/>
                  </a:solidFill>
                  <a:latin typeface="Century Gothic" panose="020B0502020202020204" pitchFamily="34" charset="0"/>
                  <a:ea typeface="Fira Sans Extra Condensed Medium"/>
                  <a:cs typeface="Fira Sans Extra Condensed Medium"/>
                  <a:sym typeface="Fira Sans Extra Condensed Medium"/>
                </a:rPr>
                <a:t>Inpatient</a:t>
              </a:r>
              <a:endParaRPr sz="2800" b="1" kern="0" dirty="0">
                <a:solidFill>
                  <a:srgbClr val="148F99"/>
                </a:solidFill>
                <a:latin typeface="Century Gothic" panose="020B0502020202020204" pitchFamily="34" charset="0"/>
                <a:ea typeface="Fira Sans Extra Condensed Medium"/>
                <a:cs typeface="Fira Sans Extra Condensed Medium"/>
                <a:sym typeface="Fira Sans Extra Condensed Medium"/>
              </a:endParaRPr>
            </a:p>
          </p:txBody>
        </p:sp>
      </p:grpSp>
      <p:grpSp>
        <p:nvGrpSpPr>
          <p:cNvPr id="726" name="Google Shape;726;p35"/>
          <p:cNvGrpSpPr/>
          <p:nvPr/>
        </p:nvGrpSpPr>
        <p:grpSpPr>
          <a:xfrm>
            <a:off x="2885440" y="721361"/>
            <a:ext cx="6315755" cy="5963920"/>
            <a:chOff x="2838447" y="1257307"/>
            <a:chExt cx="3467106" cy="3467086"/>
          </a:xfrm>
        </p:grpSpPr>
        <p:sp>
          <p:nvSpPr>
            <p:cNvPr id="727" name="Google Shape;727;p35"/>
            <p:cNvSpPr/>
            <p:nvPr/>
          </p:nvSpPr>
          <p:spPr>
            <a:xfrm>
              <a:off x="3360280" y="1257307"/>
              <a:ext cx="1193876" cy="718489"/>
            </a:xfrm>
            <a:custGeom>
              <a:avLst/>
              <a:gdLst/>
              <a:ahLst/>
              <a:cxnLst/>
              <a:rect l="l" t="t" r="r" b="b"/>
              <a:pathLst>
                <a:path w="25719" h="15478" extrusionOk="0">
                  <a:moveTo>
                    <a:pt x="25719" y="0"/>
                  </a:moveTo>
                  <a:cubicBezTo>
                    <a:pt x="15712" y="100"/>
                    <a:pt x="6639" y="4136"/>
                    <a:pt x="0" y="10641"/>
                  </a:cubicBezTo>
                  <a:lnTo>
                    <a:pt x="4837" y="15478"/>
                  </a:lnTo>
                  <a:cubicBezTo>
                    <a:pt x="10241" y="10207"/>
                    <a:pt x="17613" y="6938"/>
                    <a:pt x="25719" y="6838"/>
                  </a:cubicBezTo>
                  <a:lnTo>
                    <a:pt x="25719" y="0"/>
                  </a:lnTo>
                  <a:close/>
                </a:path>
              </a:pathLst>
            </a:custGeom>
            <a:solidFill>
              <a:schemeClr val="accent6"/>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FFFFFF"/>
                  </a:solidFill>
                  <a:latin typeface="Fira Sans Extra Condensed Medium"/>
                  <a:ea typeface="Fira Sans Extra Condensed Medium"/>
                  <a:cs typeface="Fira Sans Extra Condensed Medium"/>
                  <a:sym typeface="Fira Sans Extra Condensed Medium"/>
                </a:rPr>
                <a:t>                ~80k+ encounters</a:t>
              </a:r>
            </a:p>
            <a:p>
              <a:pPr defTabSz="1219168">
                <a:buClr>
                  <a:srgbClr val="000000"/>
                </a:buClr>
                <a:defRPr/>
              </a:pPr>
              <a:r>
                <a:rPr lang="en-US" sz="1000" kern="0" dirty="0">
                  <a:solidFill>
                    <a:srgbClr val="FFFFFF"/>
                  </a:solidFill>
                  <a:latin typeface="Fira Sans Extra Condensed Medium"/>
                  <a:ea typeface="Fira Sans Extra Condensed Medium"/>
                  <a:cs typeface="Fira Sans Extra Condensed Medium"/>
                  <a:sym typeface="Fira Sans Extra Condensed Medium"/>
                </a:rPr>
                <a:t>                annually  </a:t>
              </a:r>
              <a:endParaRPr sz="10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728" name="Google Shape;728;p35"/>
            <p:cNvSpPr/>
            <p:nvPr/>
          </p:nvSpPr>
          <p:spPr>
            <a:xfrm>
              <a:off x="2838447" y="3008668"/>
              <a:ext cx="718489" cy="1193876"/>
            </a:xfrm>
            <a:custGeom>
              <a:avLst/>
              <a:gdLst/>
              <a:ahLst/>
              <a:cxnLst/>
              <a:rect l="l" t="t" r="r" b="b"/>
              <a:pathLst>
                <a:path w="15478" h="25719" extrusionOk="0">
                  <a:moveTo>
                    <a:pt x="0" y="0"/>
                  </a:moveTo>
                  <a:cubicBezTo>
                    <a:pt x="100" y="10007"/>
                    <a:pt x="4136" y="19080"/>
                    <a:pt x="10641" y="25719"/>
                  </a:cubicBezTo>
                  <a:lnTo>
                    <a:pt x="15478" y="20882"/>
                  </a:lnTo>
                  <a:cubicBezTo>
                    <a:pt x="10207" y="15478"/>
                    <a:pt x="6938" y="8106"/>
                    <a:pt x="6838" y="0"/>
                  </a:cubicBezTo>
                  <a:close/>
                </a:path>
              </a:pathLst>
            </a:custGeom>
            <a:solidFill>
              <a:schemeClr val="accent6"/>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000000"/>
                  </a:solidFill>
                  <a:latin typeface="Arial"/>
                  <a:cs typeface="Arial"/>
                  <a:sym typeface="Arial"/>
                </a:rPr>
                <a:t>      </a:t>
              </a:r>
              <a:r>
                <a:rPr lang="en-US" sz="1000" kern="0" dirty="0">
                  <a:solidFill>
                    <a:srgbClr val="FFFFFF"/>
                  </a:solidFill>
                  <a:latin typeface="Arial"/>
                  <a:cs typeface="Arial"/>
                  <a:sym typeface="Arial"/>
                </a:rPr>
                <a:t>~50+</a:t>
              </a:r>
            </a:p>
            <a:p>
              <a:pPr defTabSz="1219168">
                <a:buClr>
                  <a:srgbClr val="000000"/>
                </a:buClr>
                <a:defRPr/>
              </a:pPr>
              <a:r>
                <a:rPr lang="en-US" sz="1000" kern="0" dirty="0">
                  <a:solidFill>
                    <a:srgbClr val="FFFFFF"/>
                  </a:solidFill>
                  <a:latin typeface="Arial"/>
                  <a:cs typeface="Arial"/>
                  <a:sym typeface="Arial"/>
                </a:rPr>
                <a:t>      practices</a:t>
              </a:r>
              <a:endParaRPr sz="1000" kern="0" dirty="0">
                <a:solidFill>
                  <a:srgbClr val="FFFFFF"/>
                </a:solidFill>
                <a:latin typeface="Arial"/>
                <a:cs typeface="Arial"/>
                <a:sym typeface="Arial"/>
              </a:endParaRPr>
            </a:p>
          </p:txBody>
        </p:sp>
        <p:sp>
          <p:nvSpPr>
            <p:cNvPr id="729" name="Google Shape;729;p35"/>
            <p:cNvSpPr/>
            <p:nvPr/>
          </p:nvSpPr>
          <p:spPr>
            <a:xfrm>
              <a:off x="2838447" y="1776026"/>
              <a:ext cx="721599" cy="1198564"/>
            </a:xfrm>
            <a:custGeom>
              <a:avLst/>
              <a:gdLst/>
              <a:ahLst/>
              <a:cxnLst/>
              <a:rect l="l" t="t" r="r" b="b"/>
              <a:pathLst>
                <a:path w="15545" h="25820" extrusionOk="0">
                  <a:moveTo>
                    <a:pt x="10708" y="1"/>
                  </a:moveTo>
                  <a:cubicBezTo>
                    <a:pt x="4170" y="6639"/>
                    <a:pt x="100" y="15745"/>
                    <a:pt x="0" y="25819"/>
                  </a:cubicBezTo>
                  <a:lnTo>
                    <a:pt x="6838" y="25819"/>
                  </a:lnTo>
                  <a:cubicBezTo>
                    <a:pt x="6938" y="17647"/>
                    <a:pt x="10241" y="10241"/>
                    <a:pt x="15545" y="4838"/>
                  </a:cubicBezTo>
                  <a:lnTo>
                    <a:pt x="10708" y="1"/>
                  </a:lnTo>
                  <a:close/>
                </a:path>
              </a:pathLst>
            </a:custGeom>
            <a:solidFill>
              <a:schemeClr val="accent6"/>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FFFFFF"/>
                  </a:solidFill>
                  <a:latin typeface="Arial"/>
                  <a:cs typeface="Arial"/>
                  <a:sym typeface="Arial"/>
                </a:rPr>
                <a:t>       SCDC </a:t>
              </a:r>
            </a:p>
            <a:p>
              <a:pPr defTabSz="1219168">
                <a:buClr>
                  <a:srgbClr val="000000"/>
                </a:buClr>
                <a:defRPr/>
              </a:pPr>
              <a:r>
                <a:rPr lang="en-US" sz="1000" kern="0" dirty="0">
                  <a:solidFill>
                    <a:srgbClr val="FFFFFF"/>
                  </a:solidFill>
                  <a:latin typeface="Arial"/>
                  <a:cs typeface="Arial"/>
                  <a:sym typeface="Arial"/>
                </a:rPr>
                <a:t>     specialty;                      ~  ~16,000 </a:t>
              </a:r>
            </a:p>
            <a:p>
              <a:pPr defTabSz="1219168">
                <a:buClr>
                  <a:srgbClr val="000000"/>
                </a:buClr>
                <a:defRPr/>
              </a:pPr>
              <a:r>
                <a:rPr lang="en-US" sz="1000" kern="0" dirty="0">
                  <a:solidFill>
                    <a:srgbClr val="FFFFFF"/>
                  </a:solidFill>
                  <a:latin typeface="Arial"/>
                  <a:cs typeface="Arial"/>
                  <a:sym typeface="Arial"/>
                </a:rPr>
                <a:t>      lives</a:t>
              </a:r>
              <a:endParaRPr sz="1000" kern="0" dirty="0">
                <a:solidFill>
                  <a:srgbClr val="FFFFFF"/>
                </a:solidFill>
                <a:latin typeface="Arial"/>
                <a:cs typeface="Arial"/>
                <a:sym typeface="Arial"/>
              </a:endParaRPr>
            </a:p>
          </p:txBody>
        </p:sp>
        <p:sp>
          <p:nvSpPr>
            <p:cNvPr id="730" name="Google Shape;730;p35"/>
            <p:cNvSpPr/>
            <p:nvPr/>
          </p:nvSpPr>
          <p:spPr>
            <a:xfrm>
              <a:off x="3355638" y="4002794"/>
              <a:ext cx="1198518" cy="721599"/>
            </a:xfrm>
            <a:custGeom>
              <a:avLst/>
              <a:gdLst/>
              <a:ahLst/>
              <a:cxnLst/>
              <a:rect l="l" t="t" r="r" b="b"/>
              <a:pathLst>
                <a:path w="25819" h="15545" extrusionOk="0">
                  <a:moveTo>
                    <a:pt x="4837" y="0"/>
                  </a:moveTo>
                  <a:lnTo>
                    <a:pt x="0" y="4837"/>
                  </a:lnTo>
                  <a:cubicBezTo>
                    <a:pt x="6672" y="11375"/>
                    <a:pt x="15778" y="15445"/>
                    <a:pt x="25819" y="15545"/>
                  </a:cubicBezTo>
                  <a:lnTo>
                    <a:pt x="25819" y="8707"/>
                  </a:lnTo>
                  <a:cubicBezTo>
                    <a:pt x="17680" y="8607"/>
                    <a:pt x="10274" y="5304"/>
                    <a:pt x="4837" y="0"/>
                  </a:cubicBezTo>
                  <a:close/>
                </a:path>
              </a:pathLst>
            </a:custGeom>
            <a:solidFill>
              <a:schemeClr val="accent6"/>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endParaRPr lang="en-US" sz="1000" kern="0" dirty="0">
                <a:solidFill>
                  <a:srgbClr val="FFFFFF"/>
                </a:solidFill>
                <a:latin typeface="Arial"/>
                <a:cs typeface="Arial"/>
                <a:sym typeface="Arial"/>
              </a:endParaRPr>
            </a:p>
            <a:p>
              <a:pPr algn="ctr" defTabSz="1219168">
                <a:buClr>
                  <a:srgbClr val="000000"/>
                </a:buClr>
                <a:defRPr/>
              </a:pPr>
              <a:endParaRPr lang="en-US" sz="1000" kern="0" dirty="0">
                <a:solidFill>
                  <a:srgbClr val="FFFFFF"/>
                </a:solidFill>
                <a:latin typeface="Arial"/>
                <a:cs typeface="Arial"/>
                <a:sym typeface="Arial"/>
              </a:endParaRPr>
            </a:p>
            <a:p>
              <a:pPr algn="ctr" defTabSz="1219168">
                <a:buClr>
                  <a:srgbClr val="000000"/>
                </a:buClr>
                <a:defRPr/>
              </a:pPr>
              <a:r>
                <a:rPr lang="en-US" sz="1000" kern="0" dirty="0">
                  <a:solidFill>
                    <a:srgbClr val="FFFFFF"/>
                  </a:solidFill>
                  <a:latin typeface="Arial"/>
                  <a:cs typeface="Arial"/>
                  <a:sym typeface="Arial"/>
                </a:rPr>
                <a:t>~240,000 visits </a:t>
              </a:r>
              <a:br>
                <a:rPr lang="en-US" sz="1000" kern="0" dirty="0">
                  <a:solidFill>
                    <a:srgbClr val="FFFFFF"/>
                  </a:solidFill>
                  <a:latin typeface="Arial"/>
                  <a:cs typeface="Arial"/>
                  <a:sym typeface="Arial"/>
                </a:rPr>
              </a:br>
              <a:r>
                <a:rPr lang="en-US" sz="1000" kern="0" dirty="0">
                  <a:solidFill>
                    <a:srgbClr val="FFFFFF"/>
                  </a:solidFill>
                  <a:latin typeface="Arial"/>
                  <a:cs typeface="Arial"/>
                  <a:sym typeface="Arial"/>
                </a:rPr>
                <a:t>annually</a:t>
              </a:r>
              <a:endParaRPr sz="1000" kern="0" dirty="0">
                <a:solidFill>
                  <a:srgbClr val="FFFFFF"/>
                </a:solidFill>
                <a:latin typeface="Arial"/>
                <a:cs typeface="Arial"/>
                <a:sym typeface="Arial"/>
              </a:endParaRPr>
            </a:p>
          </p:txBody>
        </p:sp>
        <p:sp>
          <p:nvSpPr>
            <p:cNvPr id="731" name="Google Shape;731;p35"/>
            <p:cNvSpPr/>
            <p:nvPr/>
          </p:nvSpPr>
          <p:spPr>
            <a:xfrm>
              <a:off x="5582375" y="1776026"/>
              <a:ext cx="723177" cy="1198564"/>
            </a:xfrm>
            <a:custGeom>
              <a:avLst/>
              <a:gdLst/>
              <a:ahLst/>
              <a:cxnLst/>
              <a:rect l="l" t="t" r="r" b="b"/>
              <a:pathLst>
                <a:path w="15579" h="25820" extrusionOk="0">
                  <a:moveTo>
                    <a:pt x="4871" y="1"/>
                  </a:moveTo>
                  <a:lnTo>
                    <a:pt x="1" y="4838"/>
                  </a:lnTo>
                  <a:cubicBezTo>
                    <a:pt x="5338" y="10241"/>
                    <a:pt x="8640" y="17647"/>
                    <a:pt x="8741" y="25819"/>
                  </a:cubicBezTo>
                  <a:lnTo>
                    <a:pt x="15579" y="25819"/>
                  </a:lnTo>
                  <a:cubicBezTo>
                    <a:pt x="15479" y="15745"/>
                    <a:pt x="11409" y="6639"/>
                    <a:pt x="4871" y="1"/>
                  </a:cubicBezTo>
                  <a:close/>
                </a:path>
              </a:pathLst>
            </a:custGeom>
            <a:solidFill>
              <a:schemeClr val="accent5"/>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900" kern="0" dirty="0">
                  <a:solidFill>
                    <a:srgbClr val="FFFFFF"/>
                  </a:solidFill>
                  <a:latin typeface="Arial"/>
                  <a:cs typeface="Arial"/>
                  <a:sym typeface="Arial"/>
                </a:rPr>
                <a:t>   40+ </a:t>
              </a:r>
            </a:p>
            <a:p>
              <a:pPr algn="ctr" defTabSz="1219168">
                <a:buClr>
                  <a:srgbClr val="000000"/>
                </a:buClr>
                <a:defRPr/>
              </a:pPr>
              <a:r>
                <a:rPr lang="en-US" sz="900" kern="0" dirty="0">
                  <a:solidFill>
                    <a:srgbClr val="FFFFFF"/>
                  </a:solidFill>
                  <a:latin typeface="Arial"/>
                  <a:cs typeface="Arial"/>
                  <a:sym typeface="Arial"/>
                </a:rPr>
                <a:t>    hospitals, </a:t>
              </a:r>
            </a:p>
            <a:p>
              <a:pPr algn="ctr" defTabSz="1219168">
                <a:buClr>
                  <a:srgbClr val="000000"/>
                </a:buClr>
                <a:defRPr/>
              </a:pPr>
              <a:r>
                <a:rPr lang="en-US" sz="900" kern="0" dirty="0">
                  <a:solidFill>
                    <a:srgbClr val="FFFFFF"/>
                  </a:solidFill>
                  <a:latin typeface="Arial"/>
                  <a:cs typeface="Arial"/>
                  <a:sym typeface="Arial"/>
                </a:rPr>
                <a:t>      FSEDs; </a:t>
              </a:r>
            </a:p>
            <a:p>
              <a:pPr algn="ctr" defTabSz="1219168">
                <a:buClr>
                  <a:srgbClr val="000000"/>
                </a:buClr>
                <a:defRPr/>
              </a:pPr>
              <a:r>
                <a:rPr lang="en-US" sz="900" kern="0" dirty="0">
                  <a:solidFill>
                    <a:srgbClr val="FFFFFF"/>
                  </a:solidFill>
                  <a:latin typeface="Arial"/>
                  <a:cs typeface="Arial"/>
                  <a:sym typeface="Arial"/>
                </a:rPr>
                <a:t>        10k+ </a:t>
              </a:r>
            </a:p>
            <a:p>
              <a:pPr algn="ctr" defTabSz="1219168">
                <a:buClr>
                  <a:srgbClr val="000000"/>
                </a:buClr>
                <a:defRPr/>
              </a:pPr>
              <a:r>
                <a:rPr lang="en-US" sz="900" kern="0" dirty="0">
                  <a:solidFill>
                    <a:srgbClr val="FFFFFF"/>
                  </a:solidFill>
                  <a:latin typeface="Arial"/>
                  <a:cs typeface="Arial"/>
                  <a:sym typeface="Arial"/>
                </a:rPr>
                <a:t>            encounters </a:t>
              </a:r>
            </a:p>
            <a:p>
              <a:pPr algn="ctr" defTabSz="1219168">
                <a:buClr>
                  <a:srgbClr val="000000"/>
                </a:buClr>
                <a:defRPr/>
              </a:pPr>
              <a:r>
                <a:rPr lang="en-US" sz="900" kern="0" dirty="0">
                  <a:solidFill>
                    <a:srgbClr val="FFFFFF"/>
                  </a:solidFill>
                  <a:latin typeface="Arial"/>
                  <a:cs typeface="Arial"/>
                  <a:sym typeface="Arial"/>
                </a:rPr>
                <a:t>             annually       </a:t>
              </a:r>
            </a:p>
            <a:p>
              <a:pPr algn="r" defTabSz="1219168">
                <a:buClr>
                  <a:srgbClr val="000000"/>
                </a:buClr>
                <a:defRPr/>
              </a:pPr>
              <a:r>
                <a:rPr lang="en-US" sz="900" kern="0" dirty="0">
                  <a:solidFill>
                    <a:srgbClr val="000000"/>
                  </a:solidFill>
                  <a:latin typeface="Arial"/>
                  <a:cs typeface="Arial"/>
                  <a:sym typeface="Arial"/>
                </a:rPr>
                <a:t>         </a:t>
              </a:r>
              <a:endParaRPr sz="900" kern="0" dirty="0">
                <a:solidFill>
                  <a:srgbClr val="000000"/>
                </a:solidFill>
                <a:latin typeface="Arial"/>
                <a:cs typeface="Arial"/>
                <a:sym typeface="Arial"/>
              </a:endParaRPr>
            </a:p>
          </p:txBody>
        </p:sp>
        <p:sp>
          <p:nvSpPr>
            <p:cNvPr id="732" name="Google Shape;732;p35"/>
            <p:cNvSpPr/>
            <p:nvPr/>
          </p:nvSpPr>
          <p:spPr>
            <a:xfrm>
              <a:off x="4588242" y="1257307"/>
              <a:ext cx="1195454" cy="718489"/>
            </a:xfrm>
            <a:custGeom>
              <a:avLst/>
              <a:gdLst/>
              <a:ahLst/>
              <a:cxnLst/>
              <a:rect l="l" t="t" r="r" b="b"/>
              <a:pathLst>
                <a:path w="25753" h="15478" extrusionOk="0">
                  <a:moveTo>
                    <a:pt x="1" y="0"/>
                  </a:moveTo>
                  <a:lnTo>
                    <a:pt x="1" y="6838"/>
                  </a:lnTo>
                  <a:cubicBezTo>
                    <a:pt x="8140" y="6938"/>
                    <a:pt x="15512" y="10207"/>
                    <a:pt x="20916" y="15478"/>
                  </a:cubicBezTo>
                  <a:lnTo>
                    <a:pt x="25752" y="10641"/>
                  </a:lnTo>
                  <a:cubicBezTo>
                    <a:pt x="19081" y="4136"/>
                    <a:pt x="10041" y="100"/>
                    <a:pt x="1" y="0"/>
                  </a:cubicBezTo>
                  <a:close/>
                </a:path>
              </a:pathLst>
            </a:custGeom>
            <a:solidFill>
              <a:schemeClr val="accent5"/>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900" kern="0" dirty="0">
                  <a:solidFill>
                    <a:srgbClr val="FFFFFF"/>
                  </a:solidFill>
                  <a:latin typeface="Arial"/>
                  <a:cs typeface="Arial"/>
                  <a:sym typeface="Arial"/>
                </a:rPr>
                <a:t>5 SC hospitals; </a:t>
              </a:r>
            </a:p>
            <a:p>
              <a:pPr algn="ctr" defTabSz="1219168">
                <a:buClr>
                  <a:srgbClr val="000000"/>
                </a:buClr>
                <a:defRPr/>
              </a:pPr>
              <a:r>
                <a:rPr lang="en-US" sz="900" kern="0" dirty="0">
                  <a:solidFill>
                    <a:srgbClr val="FFFFFF"/>
                  </a:solidFill>
                  <a:latin typeface="Arial"/>
                  <a:cs typeface="Arial"/>
                  <a:sym typeface="Arial"/>
                </a:rPr>
                <a:t>                 ~60 total in US</a:t>
              </a:r>
            </a:p>
            <a:p>
              <a:pPr algn="ctr" defTabSz="1219168">
                <a:buClr>
                  <a:srgbClr val="000000"/>
                </a:buClr>
                <a:defRPr/>
              </a:pPr>
              <a:endParaRPr sz="900" kern="0" dirty="0">
                <a:solidFill>
                  <a:srgbClr val="FFFFFF"/>
                </a:solidFill>
                <a:latin typeface="Arial"/>
                <a:cs typeface="Arial"/>
                <a:sym typeface="Arial"/>
              </a:endParaRPr>
            </a:p>
          </p:txBody>
        </p:sp>
        <p:sp>
          <p:nvSpPr>
            <p:cNvPr id="733" name="Google Shape;733;p35"/>
            <p:cNvSpPr/>
            <p:nvPr/>
          </p:nvSpPr>
          <p:spPr>
            <a:xfrm>
              <a:off x="5587064" y="3008668"/>
              <a:ext cx="718489" cy="1193876"/>
            </a:xfrm>
            <a:custGeom>
              <a:avLst/>
              <a:gdLst/>
              <a:ahLst/>
              <a:cxnLst/>
              <a:rect l="l" t="t" r="r" b="b"/>
              <a:pathLst>
                <a:path w="15478" h="25719" extrusionOk="0">
                  <a:moveTo>
                    <a:pt x="8640" y="0"/>
                  </a:moveTo>
                  <a:cubicBezTo>
                    <a:pt x="8539" y="8106"/>
                    <a:pt x="5270" y="15478"/>
                    <a:pt x="0" y="20882"/>
                  </a:cubicBezTo>
                  <a:lnTo>
                    <a:pt x="4837" y="25719"/>
                  </a:lnTo>
                  <a:cubicBezTo>
                    <a:pt x="11341" y="19080"/>
                    <a:pt x="15378" y="10007"/>
                    <a:pt x="15478" y="0"/>
                  </a:cubicBezTo>
                  <a:close/>
                </a:path>
              </a:pathLst>
            </a:custGeom>
            <a:solidFill>
              <a:schemeClr val="accent4"/>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900" kern="0" dirty="0">
                  <a:solidFill>
                    <a:srgbClr val="FFFFFF"/>
                  </a:solidFill>
                  <a:latin typeface="Arial"/>
                  <a:cs typeface="Arial"/>
                  <a:sym typeface="Arial"/>
                </a:rPr>
                <a:t>     150+ </a:t>
              </a:r>
            </a:p>
            <a:p>
              <a:pPr algn="ctr" defTabSz="1219168">
                <a:buClr>
                  <a:srgbClr val="000000"/>
                </a:buClr>
                <a:defRPr/>
              </a:pPr>
              <a:r>
                <a:rPr lang="en-US" sz="900" kern="0" dirty="0">
                  <a:solidFill>
                    <a:srgbClr val="FFFFFF"/>
                  </a:solidFill>
                  <a:latin typeface="Arial"/>
                  <a:cs typeface="Arial"/>
                  <a:sym typeface="Arial"/>
                </a:rPr>
                <a:t>      schools</a:t>
              </a:r>
              <a:endParaRPr sz="900" kern="0" dirty="0">
                <a:solidFill>
                  <a:srgbClr val="FFFFFF"/>
                </a:solidFill>
                <a:latin typeface="Arial"/>
                <a:cs typeface="Arial"/>
                <a:sym typeface="Arial"/>
              </a:endParaRPr>
            </a:p>
          </p:txBody>
        </p:sp>
        <p:sp>
          <p:nvSpPr>
            <p:cNvPr id="734" name="Google Shape;734;p35"/>
            <p:cNvSpPr/>
            <p:nvPr/>
          </p:nvSpPr>
          <p:spPr>
            <a:xfrm>
              <a:off x="4589821" y="4002794"/>
              <a:ext cx="1198518" cy="721599"/>
            </a:xfrm>
            <a:custGeom>
              <a:avLst/>
              <a:gdLst/>
              <a:ahLst/>
              <a:cxnLst/>
              <a:rect l="l" t="t" r="r" b="b"/>
              <a:pathLst>
                <a:path w="25819" h="15545" extrusionOk="0">
                  <a:moveTo>
                    <a:pt x="20982" y="0"/>
                  </a:moveTo>
                  <a:cubicBezTo>
                    <a:pt x="15544" y="5304"/>
                    <a:pt x="8139" y="8607"/>
                    <a:pt x="0" y="8707"/>
                  </a:cubicBezTo>
                  <a:lnTo>
                    <a:pt x="0" y="15545"/>
                  </a:lnTo>
                  <a:cubicBezTo>
                    <a:pt x="10041" y="15445"/>
                    <a:pt x="19147" y="11375"/>
                    <a:pt x="25818" y="4837"/>
                  </a:cubicBezTo>
                  <a:lnTo>
                    <a:pt x="20982" y="0"/>
                  </a:lnTo>
                  <a:close/>
                </a:path>
              </a:pathLst>
            </a:custGeom>
            <a:solidFill>
              <a:schemeClr val="accent4"/>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endParaRPr lang="en-US" sz="1000" kern="0" dirty="0">
                <a:solidFill>
                  <a:srgbClr val="000000"/>
                </a:solidFill>
                <a:latin typeface="Arial"/>
                <a:cs typeface="Arial"/>
                <a:sym typeface="Arial"/>
              </a:endParaRPr>
            </a:p>
            <a:p>
              <a:pPr algn="ctr" defTabSz="1219168">
                <a:buClr>
                  <a:srgbClr val="000000"/>
                </a:buClr>
                <a:defRPr/>
              </a:pPr>
              <a:endParaRPr lang="en-US" sz="900" kern="0" dirty="0">
                <a:solidFill>
                  <a:srgbClr val="000000"/>
                </a:solidFill>
                <a:latin typeface="Arial"/>
                <a:cs typeface="Arial"/>
                <a:sym typeface="Arial"/>
              </a:endParaRPr>
            </a:p>
            <a:p>
              <a:pPr algn="ctr" defTabSz="1219168">
                <a:buClr>
                  <a:srgbClr val="000000"/>
                </a:buClr>
                <a:defRPr/>
              </a:pPr>
              <a:r>
                <a:rPr lang="en-US" sz="900" kern="0" dirty="0">
                  <a:solidFill>
                    <a:srgbClr val="FFFFFF"/>
                  </a:solidFill>
                  <a:latin typeface="Arial"/>
                  <a:cs typeface="Arial"/>
                  <a:sym typeface="Arial"/>
                </a:rPr>
                <a:t>~7,000 lives </a:t>
              </a:r>
            </a:p>
            <a:p>
              <a:pPr algn="ctr" defTabSz="1219168">
                <a:buClr>
                  <a:srgbClr val="000000"/>
                </a:buClr>
                <a:defRPr/>
              </a:pPr>
              <a:r>
                <a:rPr lang="en-US" sz="900" kern="0" dirty="0">
                  <a:solidFill>
                    <a:srgbClr val="FFFFFF"/>
                  </a:solidFill>
                  <a:latin typeface="Arial"/>
                  <a:cs typeface="Arial"/>
                  <a:sym typeface="Arial"/>
                </a:rPr>
                <a:t>annually</a:t>
              </a:r>
            </a:p>
          </p:txBody>
        </p:sp>
        <p:sp>
          <p:nvSpPr>
            <p:cNvPr id="735" name="Google Shape;735;p35"/>
            <p:cNvSpPr/>
            <p:nvPr/>
          </p:nvSpPr>
          <p:spPr>
            <a:xfrm>
              <a:off x="5345482" y="3008668"/>
              <a:ext cx="642638" cy="969342"/>
            </a:xfrm>
            <a:custGeom>
              <a:avLst/>
              <a:gdLst/>
              <a:ahLst/>
              <a:cxnLst/>
              <a:rect l="l" t="t" r="r" b="b"/>
              <a:pathLst>
                <a:path w="13844" h="20882" extrusionOk="0">
                  <a:moveTo>
                    <a:pt x="6438" y="0"/>
                  </a:moveTo>
                  <a:cubicBezTo>
                    <a:pt x="6338" y="6071"/>
                    <a:pt x="3903" y="11575"/>
                    <a:pt x="0" y="15645"/>
                  </a:cubicBezTo>
                  <a:lnTo>
                    <a:pt x="5204" y="20882"/>
                  </a:lnTo>
                  <a:cubicBezTo>
                    <a:pt x="10474" y="15478"/>
                    <a:pt x="13743" y="8106"/>
                    <a:pt x="13844" y="0"/>
                  </a:cubicBez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800" kern="0" dirty="0">
                  <a:solidFill>
                    <a:srgbClr val="000000"/>
                  </a:solidFill>
                  <a:latin typeface="Arial"/>
                  <a:cs typeface="Arial"/>
                  <a:sym typeface="Arial"/>
                </a:rPr>
                <a:t>     </a:t>
              </a:r>
              <a:r>
                <a:rPr lang="en-US" sz="800" kern="0" dirty="0">
                  <a:solidFill>
                    <a:srgbClr val="FFFFFF"/>
                  </a:solidFill>
                  <a:latin typeface="Arial"/>
                  <a:cs typeface="Arial"/>
                  <a:sym typeface="Arial"/>
                </a:rPr>
                <a:t>Physical + Behavioral </a:t>
              </a:r>
              <a:endParaRPr sz="800" kern="0" dirty="0">
                <a:solidFill>
                  <a:srgbClr val="FFFFFF"/>
                </a:solidFill>
                <a:latin typeface="Arial"/>
                <a:cs typeface="Arial"/>
                <a:sym typeface="Arial"/>
              </a:endParaRPr>
            </a:p>
          </p:txBody>
        </p:sp>
        <p:sp>
          <p:nvSpPr>
            <p:cNvPr id="736" name="Google Shape;736;p35"/>
            <p:cNvSpPr/>
            <p:nvPr/>
          </p:nvSpPr>
          <p:spPr>
            <a:xfrm>
              <a:off x="3580183" y="3759682"/>
              <a:ext cx="973984" cy="647280"/>
            </a:xfrm>
            <a:custGeom>
              <a:avLst/>
              <a:gdLst/>
              <a:ahLst/>
              <a:cxnLst/>
              <a:rect l="l" t="t" r="r" b="b"/>
              <a:pathLst>
                <a:path w="20982" h="13944" extrusionOk="0">
                  <a:moveTo>
                    <a:pt x="5237" y="0"/>
                  </a:moveTo>
                  <a:lnTo>
                    <a:pt x="0" y="5237"/>
                  </a:lnTo>
                  <a:cubicBezTo>
                    <a:pt x="5437" y="10541"/>
                    <a:pt x="12843" y="13844"/>
                    <a:pt x="20982" y="13944"/>
                  </a:cubicBezTo>
                  <a:lnTo>
                    <a:pt x="20982" y="6538"/>
                  </a:lnTo>
                  <a:cubicBezTo>
                    <a:pt x="14877" y="6472"/>
                    <a:pt x="9307" y="3970"/>
                    <a:pt x="5237" y="0"/>
                  </a:cubicBez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endParaRPr lang="en-US" sz="1000" kern="0" dirty="0">
                <a:solidFill>
                  <a:srgbClr val="FFFFFF"/>
                </a:solidFill>
                <a:latin typeface="Arial"/>
                <a:cs typeface="Arial"/>
                <a:sym typeface="Arial"/>
              </a:endParaRPr>
            </a:p>
            <a:p>
              <a:pPr algn="ctr" defTabSz="1219168">
                <a:buClr>
                  <a:srgbClr val="000000"/>
                </a:buClr>
                <a:defRPr/>
              </a:pPr>
              <a:r>
                <a:rPr lang="en-US" sz="900" kern="0" dirty="0">
                  <a:solidFill>
                    <a:srgbClr val="FFFFFF"/>
                  </a:solidFill>
                  <a:latin typeface="Arial"/>
                  <a:cs typeface="Arial"/>
                  <a:sym typeface="Arial"/>
                </a:rPr>
                <a:t>Evaluation &amp; </a:t>
              </a:r>
            </a:p>
            <a:p>
              <a:pPr algn="ctr" defTabSz="1219168">
                <a:buClr>
                  <a:srgbClr val="000000"/>
                </a:buClr>
                <a:defRPr/>
              </a:pPr>
              <a:r>
                <a:rPr lang="en-US" sz="900" kern="0" dirty="0">
                  <a:solidFill>
                    <a:srgbClr val="FFFFFF"/>
                  </a:solidFill>
                  <a:latin typeface="Arial"/>
                  <a:cs typeface="Arial"/>
                  <a:sym typeface="Arial"/>
                </a:rPr>
                <a:t>Management</a:t>
              </a:r>
              <a:endParaRPr sz="900" kern="0" dirty="0">
                <a:solidFill>
                  <a:srgbClr val="FFFFFF"/>
                </a:solidFill>
                <a:latin typeface="Arial"/>
                <a:cs typeface="Arial"/>
                <a:sym typeface="Arial"/>
              </a:endParaRPr>
            </a:p>
          </p:txBody>
        </p:sp>
        <p:sp>
          <p:nvSpPr>
            <p:cNvPr id="737" name="Google Shape;737;p35"/>
            <p:cNvSpPr/>
            <p:nvPr/>
          </p:nvSpPr>
          <p:spPr>
            <a:xfrm>
              <a:off x="4589821" y="3759682"/>
              <a:ext cx="973984" cy="647280"/>
            </a:xfrm>
            <a:custGeom>
              <a:avLst/>
              <a:gdLst/>
              <a:ahLst/>
              <a:cxnLst/>
              <a:rect l="l" t="t" r="r" b="b"/>
              <a:pathLst>
                <a:path w="20982" h="13944" extrusionOk="0">
                  <a:moveTo>
                    <a:pt x="15745" y="0"/>
                  </a:moveTo>
                  <a:cubicBezTo>
                    <a:pt x="11675" y="3970"/>
                    <a:pt x="6104" y="6472"/>
                    <a:pt x="0" y="6538"/>
                  </a:cubicBezTo>
                  <a:lnTo>
                    <a:pt x="0" y="13944"/>
                  </a:lnTo>
                  <a:cubicBezTo>
                    <a:pt x="8139" y="13844"/>
                    <a:pt x="15544" y="10541"/>
                    <a:pt x="20982" y="5237"/>
                  </a:cubicBezTo>
                  <a:lnTo>
                    <a:pt x="15745" y="0"/>
                  </a:ln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endParaRPr lang="en-US" sz="900" kern="0" dirty="0">
                <a:solidFill>
                  <a:srgbClr val="000000"/>
                </a:solidFill>
                <a:latin typeface="Arial"/>
                <a:cs typeface="Arial"/>
                <a:sym typeface="Arial"/>
              </a:endParaRPr>
            </a:p>
            <a:p>
              <a:pPr algn="ctr" defTabSz="1219168">
                <a:buClr>
                  <a:srgbClr val="000000"/>
                </a:buClr>
                <a:defRPr/>
              </a:pPr>
              <a:r>
                <a:rPr lang="en-US" sz="900" kern="0" dirty="0">
                  <a:solidFill>
                    <a:srgbClr val="FFFFFF"/>
                  </a:solidFill>
                  <a:latin typeface="Arial"/>
                  <a:cs typeface="Arial"/>
                  <a:sym typeface="Arial"/>
                </a:rPr>
                <a:t>Physiologic + </a:t>
              </a:r>
            </a:p>
            <a:p>
              <a:pPr algn="ctr" defTabSz="1219168">
                <a:buClr>
                  <a:srgbClr val="000000"/>
                </a:buClr>
                <a:defRPr/>
              </a:pPr>
              <a:r>
                <a:rPr lang="en-US" sz="900" kern="0" dirty="0">
                  <a:solidFill>
                    <a:srgbClr val="FFFFFF"/>
                  </a:solidFill>
                  <a:latin typeface="Arial"/>
                  <a:cs typeface="Arial"/>
                  <a:sym typeface="Arial"/>
                </a:rPr>
                <a:t>therapeutic data</a:t>
              </a:r>
              <a:endParaRPr sz="900" kern="0" dirty="0">
                <a:solidFill>
                  <a:srgbClr val="FFFFFF"/>
                </a:solidFill>
                <a:latin typeface="Arial"/>
                <a:cs typeface="Arial"/>
                <a:sym typeface="Arial"/>
              </a:endParaRPr>
            </a:p>
          </p:txBody>
        </p:sp>
        <p:sp>
          <p:nvSpPr>
            <p:cNvPr id="738" name="Google Shape;738;p35"/>
            <p:cNvSpPr/>
            <p:nvPr/>
          </p:nvSpPr>
          <p:spPr>
            <a:xfrm>
              <a:off x="4589821" y="1574740"/>
              <a:ext cx="969342" cy="644170"/>
            </a:xfrm>
            <a:custGeom>
              <a:avLst/>
              <a:gdLst/>
              <a:ahLst/>
              <a:cxnLst/>
              <a:rect l="l" t="t" r="r" b="b"/>
              <a:pathLst>
                <a:path w="20882" h="13877" extrusionOk="0">
                  <a:moveTo>
                    <a:pt x="0" y="0"/>
                  </a:moveTo>
                  <a:lnTo>
                    <a:pt x="0" y="7406"/>
                  </a:lnTo>
                  <a:cubicBezTo>
                    <a:pt x="6071" y="7506"/>
                    <a:pt x="11575" y="9941"/>
                    <a:pt x="15645" y="13877"/>
                  </a:cubicBezTo>
                  <a:lnTo>
                    <a:pt x="20882" y="8640"/>
                  </a:lnTo>
                  <a:cubicBezTo>
                    <a:pt x="15478" y="3369"/>
                    <a:pt x="8106" y="100"/>
                    <a:pt x="0" y="0"/>
                  </a:cubicBez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endParaRPr sz="1867" kern="0" dirty="0">
                <a:solidFill>
                  <a:srgbClr val="000000"/>
                </a:solidFill>
                <a:latin typeface="Arial"/>
                <a:cs typeface="Arial"/>
                <a:sym typeface="Arial"/>
              </a:endParaRPr>
            </a:p>
          </p:txBody>
        </p:sp>
        <p:sp>
          <p:nvSpPr>
            <p:cNvPr id="739" name="Google Shape;739;p35"/>
            <p:cNvSpPr/>
            <p:nvPr/>
          </p:nvSpPr>
          <p:spPr>
            <a:xfrm>
              <a:off x="3155883" y="2000569"/>
              <a:ext cx="647280" cy="974031"/>
            </a:xfrm>
            <a:custGeom>
              <a:avLst/>
              <a:gdLst/>
              <a:ahLst/>
              <a:cxnLst/>
              <a:rect l="l" t="t" r="r" b="b"/>
              <a:pathLst>
                <a:path w="13944" h="20983" extrusionOk="0">
                  <a:moveTo>
                    <a:pt x="8707" y="1"/>
                  </a:moveTo>
                  <a:cubicBezTo>
                    <a:pt x="3403" y="5404"/>
                    <a:pt x="100" y="12810"/>
                    <a:pt x="0" y="20982"/>
                  </a:cubicBezTo>
                  <a:lnTo>
                    <a:pt x="7406" y="20982"/>
                  </a:lnTo>
                  <a:cubicBezTo>
                    <a:pt x="7506" y="14845"/>
                    <a:pt x="9974" y="9307"/>
                    <a:pt x="13944" y="5204"/>
                  </a:cubicBezTo>
                  <a:lnTo>
                    <a:pt x="8707" y="1"/>
                  </a:ln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800" kern="0" dirty="0">
                  <a:solidFill>
                    <a:srgbClr val="FFFFFF"/>
                  </a:solidFill>
                  <a:latin typeface="Arial"/>
                  <a:cs typeface="Arial"/>
                  <a:sym typeface="Arial"/>
                </a:rPr>
                <a:t>     Asynchronous</a:t>
              </a:r>
            </a:p>
            <a:p>
              <a:pPr algn="ctr" defTabSz="1219168">
                <a:buClr>
                  <a:srgbClr val="000000"/>
                </a:buClr>
                <a:defRPr/>
              </a:pPr>
              <a:r>
                <a:rPr lang="en-US" sz="800" kern="0" dirty="0">
                  <a:solidFill>
                    <a:srgbClr val="FFFFFF"/>
                  </a:solidFill>
                  <a:latin typeface="Arial"/>
                  <a:cs typeface="Arial"/>
                  <a:sym typeface="Arial"/>
                </a:rPr>
                <a:t>recs </a:t>
              </a:r>
            </a:p>
            <a:p>
              <a:pPr defTabSz="1219168">
                <a:buClr>
                  <a:srgbClr val="000000"/>
                </a:buClr>
                <a:defRPr/>
              </a:pPr>
              <a:endParaRPr lang="en-US" sz="900" kern="0" dirty="0">
                <a:solidFill>
                  <a:srgbClr val="FFFFFF"/>
                </a:solidFill>
                <a:latin typeface="Arial"/>
                <a:cs typeface="Arial"/>
                <a:sym typeface="Arial"/>
              </a:endParaRPr>
            </a:p>
            <a:p>
              <a:pPr defTabSz="1219168">
                <a:buClr>
                  <a:srgbClr val="000000"/>
                </a:buClr>
                <a:defRPr/>
              </a:pPr>
              <a:endParaRPr lang="en-US" sz="900" kern="0" dirty="0">
                <a:solidFill>
                  <a:srgbClr val="FFFFFF"/>
                </a:solidFill>
                <a:latin typeface="Arial"/>
                <a:cs typeface="Arial"/>
                <a:sym typeface="Arial"/>
              </a:endParaRPr>
            </a:p>
            <a:p>
              <a:pPr defTabSz="1219168">
                <a:buClr>
                  <a:srgbClr val="000000"/>
                </a:buClr>
                <a:defRPr/>
              </a:pPr>
              <a:endParaRPr sz="900" kern="0" dirty="0">
                <a:solidFill>
                  <a:srgbClr val="FFFFFF"/>
                </a:solidFill>
                <a:latin typeface="Arial"/>
                <a:cs typeface="Arial"/>
                <a:sym typeface="Arial"/>
              </a:endParaRPr>
            </a:p>
          </p:txBody>
        </p:sp>
        <p:sp>
          <p:nvSpPr>
            <p:cNvPr id="740" name="Google Shape;740;p35"/>
            <p:cNvSpPr/>
            <p:nvPr/>
          </p:nvSpPr>
          <p:spPr>
            <a:xfrm>
              <a:off x="3584825" y="1574740"/>
              <a:ext cx="969342" cy="644170"/>
            </a:xfrm>
            <a:custGeom>
              <a:avLst/>
              <a:gdLst/>
              <a:ahLst/>
              <a:cxnLst/>
              <a:rect l="l" t="t" r="r" b="b"/>
              <a:pathLst>
                <a:path w="20882" h="13877" extrusionOk="0">
                  <a:moveTo>
                    <a:pt x="20882" y="0"/>
                  </a:moveTo>
                  <a:cubicBezTo>
                    <a:pt x="12776" y="100"/>
                    <a:pt x="5404" y="3369"/>
                    <a:pt x="0" y="8640"/>
                  </a:cubicBezTo>
                  <a:lnTo>
                    <a:pt x="5237" y="13877"/>
                  </a:lnTo>
                  <a:cubicBezTo>
                    <a:pt x="9307" y="9941"/>
                    <a:pt x="14811" y="7506"/>
                    <a:pt x="20882" y="7406"/>
                  </a:cubicBezTo>
                  <a:lnTo>
                    <a:pt x="20882" y="0"/>
                  </a:ln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t" anchorCtr="0">
              <a:noAutofit/>
            </a:bodyPr>
            <a:lstStyle/>
            <a:p>
              <a:pPr algn="ctr" defTabSz="1219168">
                <a:lnSpc>
                  <a:spcPct val="115000"/>
                </a:lnSpc>
                <a:buClr>
                  <a:srgbClr val="000000"/>
                </a:buClr>
                <a:defRPr/>
              </a:pPr>
              <a:endParaRPr lang="en-US" sz="1000" kern="0" dirty="0">
                <a:solidFill>
                  <a:srgbClr val="FFFFFF"/>
                </a:solidFill>
                <a:latin typeface="Fira Sans Extra Condensed Medium"/>
                <a:ea typeface="Fira Sans Extra Condensed Medium"/>
                <a:cs typeface="Fira Sans Extra Condensed Medium"/>
                <a:sym typeface="Fira Sans Extra Condensed Medium"/>
              </a:endParaRPr>
            </a:p>
            <a:p>
              <a:pPr algn="ctr" defTabSz="1219168">
                <a:lnSpc>
                  <a:spcPct val="115000"/>
                </a:lnSpc>
                <a:buClr>
                  <a:srgbClr val="000000"/>
                </a:buClr>
                <a:defRPr/>
              </a:pPr>
              <a:r>
                <a:rPr lang="en-US" sz="1000" kern="0" dirty="0">
                  <a:solidFill>
                    <a:srgbClr val="FFFFFF"/>
                  </a:solidFill>
                  <a:latin typeface="Fira Sans Extra Condensed Medium"/>
                  <a:ea typeface="Fira Sans Extra Condensed Medium"/>
                  <a:cs typeface="Fira Sans Extra Condensed Medium"/>
                  <a:sym typeface="Fira Sans Extra Condensed Medium"/>
                </a:rPr>
                <a:t>Asynchronous </a:t>
              </a:r>
            </a:p>
            <a:p>
              <a:pPr algn="ctr" defTabSz="1219168">
                <a:lnSpc>
                  <a:spcPct val="115000"/>
                </a:lnSpc>
                <a:buClr>
                  <a:srgbClr val="000000"/>
                </a:buClr>
                <a:defRPr/>
              </a:pPr>
              <a:r>
                <a:rPr lang="en-US" sz="1000" kern="0" dirty="0">
                  <a:solidFill>
                    <a:srgbClr val="FFFFFF"/>
                  </a:solidFill>
                  <a:latin typeface="Fira Sans Extra Condensed Medium"/>
                  <a:ea typeface="Fira Sans Extra Condensed Medium"/>
                  <a:cs typeface="Fira Sans Extra Condensed Medium"/>
                  <a:sym typeface="Fira Sans Extra Condensed Medium"/>
                </a:rPr>
                <a:t>dx + tx</a:t>
              </a:r>
              <a:endParaRPr sz="10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741" name="Google Shape;741;p35"/>
            <p:cNvSpPr/>
            <p:nvPr/>
          </p:nvSpPr>
          <p:spPr>
            <a:xfrm>
              <a:off x="5340840" y="2000569"/>
              <a:ext cx="647280" cy="974031"/>
            </a:xfrm>
            <a:custGeom>
              <a:avLst/>
              <a:gdLst/>
              <a:ahLst/>
              <a:cxnLst/>
              <a:rect l="l" t="t" r="r" b="b"/>
              <a:pathLst>
                <a:path w="13944" h="20983" extrusionOk="0">
                  <a:moveTo>
                    <a:pt x="5237" y="1"/>
                  </a:moveTo>
                  <a:lnTo>
                    <a:pt x="0" y="5204"/>
                  </a:lnTo>
                  <a:cubicBezTo>
                    <a:pt x="3970" y="9307"/>
                    <a:pt x="6438" y="14845"/>
                    <a:pt x="6538" y="20982"/>
                  </a:cubicBezTo>
                  <a:lnTo>
                    <a:pt x="13944" y="20982"/>
                  </a:lnTo>
                  <a:cubicBezTo>
                    <a:pt x="13843" y="12810"/>
                    <a:pt x="10541" y="5404"/>
                    <a:pt x="5237" y="1"/>
                  </a:cubicBez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900" kern="0" dirty="0">
                  <a:solidFill>
                    <a:srgbClr val="000000"/>
                  </a:solidFill>
                  <a:latin typeface="Arial"/>
                  <a:cs typeface="Arial"/>
                  <a:sym typeface="Arial"/>
                </a:rPr>
                <a:t>   </a:t>
              </a:r>
              <a:r>
                <a:rPr lang="en-US" sz="900" kern="0" dirty="0">
                  <a:solidFill>
                    <a:srgbClr val="FFFFFF"/>
                  </a:solidFill>
                  <a:latin typeface="Arial"/>
                  <a:cs typeface="Arial"/>
                  <a:sym typeface="Arial"/>
                </a:rPr>
                <a:t>Tx recs, </a:t>
              </a:r>
            </a:p>
            <a:p>
              <a:pPr algn="ctr" defTabSz="1219168">
                <a:buClr>
                  <a:srgbClr val="000000"/>
                </a:buClr>
                <a:defRPr/>
              </a:pPr>
              <a:r>
                <a:rPr lang="en-US" sz="900" kern="0" dirty="0">
                  <a:solidFill>
                    <a:srgbClr val="FFFFFF"/>
                  </a:solidFill>
                  <a:latin typeface="Arial"/>
                  <a:cs typeface="Arial"/>
                  <a:sym typeface="Arial"/>
                </a:rPr>
                <a:t>    coverage,</a:t>
              </a:r>
            </a:p>
            <a:p>
              <a:pPr algn="ctr" defTabSz="1219168">
                <a:buClr>
                  <a:srgbClr val="000000"/>
                </a:buClr>
                <a:defRPr/>
              </a:pPr>
              <a:r>
                <a:rPr lang="en-US" sz="900" kern="0" dirty="0">
                  <a:solidFill>
                    <a:srgbClr val="FFFFFF"/>
                  </a:solidFill>
                  <a:latin typeface="Arial"/>
                  <a:cs typeface="Arial"/>
                  <a:sym typeface="Arial"/>
                </a:rPr>
                <a:t>   quality</a:t>
              </a:r>
            </a:p>
            <a:p>
              <a:pPr algn="ctr" defTabSz="1219168">
                <a:buClr>
                  <a:srgbClr val="000000"/>
                </a:buClr>
                <a:defRPr/>
              </a:pPr>
              <a:r>
                <a:rPr lang="en-US" sz="900" kern="0" dirty="0">
                  <a:solidFill>
                    <a:srgbClr val="FFFFFF"/>
                  </a:solidFill>
                  <a:latin typeface="Arial"/>
                  <a:cs typeface="Arial"/>
                  <a:sym typeface="Arial"/>
                </a:rPr>
                <a:t>    imp.</a:t>
              </a:r>
              <a:endParaRPr sz="900" kern="0" dirty="0">
                <a:solidFill>
                  <a:srgbClr val="FFFFFF"/>
                </a:solidFill>
                <a:latin typeface="Arial"/>
                <a:cs typeface="Arial"/>
                <a:sym typeface="Arial"/>
              </a:endParaRPr>
            </a:p>
          </p:txBody>
        </p:sp>
        <p:sp>
          <p:nvSpPr>
            <p:cNvPr id="742" name="Google Shape;742;p35"/>
            <p:cNvSpPr/>
            <p:nvPr/>
          </p:nvSpPr>
          <p:spPr>
            <a:xfrm>
              <a:off x="3155883" y="3008668"/>
              <a:ext cx="642638" cy="969342"/>
            </a:xfrm>
            <a:custGeom>
              <a:avLst/>
              <a:gdLst/>
              <a:ahLst/>
              <a:cxnLst/>
              <a:rect l="l" t="t" r="r" b="b"/>
              <a:pathLst>
                <a:path w="13844" h="20882" extrusionOk="0">
                  <a:moveTo>
                    <a:pt x="0" y="0"/>
                  </a:moveTo>
                  <a:cubicBezTo>
                    <a:pt x="100" y="8106"/>
                    <a:pt x="3369" y="15478"/>
                    <a:pt x="8640" y="20882"/>
                  </a:cubicBezTo>
                  <a:lnTo>
                    <a:pt x="13844" y="15645"/>
                  </a:lnTo>
                  <a:cubicBezTo>
                    <a:pt x="9941" y="11575"/>
                    <a:pt x="7506" y="6071"/>
                    <a:pt x="7406" y="0"/>
                  </a:cubicBezTo>
                  <a:close/>
                </a:path>
              </a:pathLst>
            </a:custGeom>
            <a:solidFill>
              <a:schemeClr val="accent3"/>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FFFFFF"/>
                  </a:solidFill>
                  <a:latin typeface="Arial"/>
                  <a:cs typeface="Arial"/>
                  <a:sym typeface="Arial"/>
                </a:rPr>
                <a:t>   </a:t>
              </a:r>
              <a:r>
                <a:rPr lang="en-US" sz="900" kern="0" dirty="0">
                  <a:solidFill>
                    <a:srgbClr val="FFFFFF"/>
                  </a:solidFill>
                  <a:latin typeface="Arial"/>
                  <a:cs typeface="Arial"/>
                  <a:sym typeface="Arial"/>
                </a:rPr>
                <a:t>Specialty</a:t>
              </a:r>
            </a:p>
            <a:p>
              <a:pPr defTabSz="1219168">
                <a:buClr>
                  <a:srgbClr val="000000"/>
                </a:buClr>
                <a:defRPr/>
              </a:pPr>
              <a:r>
                <a:rPr lang="en-US" sz="900" kern="0" dirty="0">
                  <a:solidFill>
                    <a:srgbClr val="FFFFFF"/>
                  </a:solidFill>
                  <a:latin typeface="Arial"/>
                  <a:cs typeface="Arial"/>
                  <a:sym typeface="Arial"/>
                </a:rPr>
                <a:t>       advised </a:t>
              </a:r>
            </a:p>
            <a:p>
              <a:pPr algn="ctr" defTabSz="1219168">
                <a:buClr>
                  <a:srgbClr val="000000"/>
                </a:buClr>
                <a:defRPr/>
              </a:pPr>
              <a:r>
                <a:rPr lang="en-US" sz="900" kern="0" dirty="0">
                  <a:solidFill>
                    <a:srgbClr val="FFFFFF"/>
                  </a:solidFill>
                  <a:latin typeface="Arial"/>
                  <a:cs typeface="Arial"/>
                  <a:sym typeface="Arial"/>
                </a:rPr>
                <a:t>behavioral</a:t>
              </a:r>
            </a:p>
            <a:p>
              <a:pPr algn="ctr" defTabSz="1219168">
                <a:buClr>
                  <a:srgbClr val="000000"/>
                </a:buClr>
                <a:defRPr/>
              </a:pPr>
              <a:r>
                <a:rPr lang="en-US" sz="900" kern="0" dirty="0">
                  <a:solidFill>
                    <a:srgbClr val="FFFFFF"/>
                  </a:solidFill>
                  <a:latin typeface="Arial"/>
                  <a:cs typeface="Arial"/>
                  <a:sym typeface="Arial"/>
                </a:rPr>
                <a:t>   health</a:t>
              </a:r>
            </a:p>
          </p:txBody>
        </p:sp>
        <p:sp>
          <p:nvSpPr>
            <p:cNvPr id="743" name="Google Shape;743;p35"/>
            <p:cNvSpPr/>
            <p:nvPr/>
          </p:nvSpPr>
          <p:spPr>
            <a:xfrm>
              <a:off x="3499640" y="2242149"/>
              <a:ext cx="565210" cy="732461"/>
            </a:xfrm>
            <a:custGeom>
              <a:avLst/>
              <a:gdLst/>
              <a:ahLst/>
              <a:cxnLst/>
              <a:rect l="l" t="t" r="r" b="b"/>
              <a:pathLst>
                <a:path w="12176" h="15779" extrusionOk="0">
                  <a:moveTo>
                    <a:pt x="6539" y="0"/>
                  </a:moveTo>
                  <a:cubicBezTo>
                    <a:pt x="2569" y="4103"/>
                    <a:pt x="101" y="9641"/>
                    <a:pt x="1" y="15778"/>
                  </a:cubicBezTo>
                  <a:lnTo>
                    <a:pt x="7940" y="15778"/>
                  </a:lnTo>
                  <a:cubicBezTo>
                    <a:pt x="8040" y="11842"/>
                    <a:pt x="9641" y="8273"/>
                    <a:pt x="12176" y="5638"/>
                  </a:cubicBezTo>
                  <a:lnTo>
                    <a:pt x="6539" y="0"/>
                  </a:ln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Arial"/>
                  <a:cs typeface="Arial"/>
                  <a:sym typeface="Arial"/>
                </a:rPr>
                <a:t>eConsult,</a:t>
              </a:r>
            </a:p>
            <a:p>
              <a:pPr algn="ctr" defTabSz="1219168">
                <a:buClr>
                  <a:srgbClr val="000000"/>
                </a:buClr>
                <a:defRPr/>
              </a:pPr>
              <a:r>
                <a:rPr lang="en-US" sz="1000" kern="0" dirty="0">
                  <a:solidFill>
                    <a:srgbClr val="FFFFFF"/>
                  </a:solidFill>
                  <a:latin typeface="Arial"/>
                  <a:cs typeface="Arial"/>
                  <a:sym typeface="Arial"/>
                </a:rPr>
                <a:t>2nd opinion</a:t>
              </a:r>
            </a:p>
          </p:txBody>
        </p:sp>
        <p:sp>
          <p:nvSpPr>
            <p:cNvPr id="744" name="Google Shape;744;p35"/>
            <p:cNvSpPr/>
            <p:nvPr/>
          </p:nvSpPr>
          <p:spPr>
            <a:xfrm>
              <a:off x="4589821" y="3498002"/>
              <a:ext cx="730883" cy="566742"/>
            </a:xfrm>
            <a:custGeom>
              <a:avLst/>
              <a:gdLst/>
              <a:ahLst/>
              <a:cxnLst/>
              <a:rect l="l" t="t" r="r" b="b"/>
              <a:pathLst>
                <a:path w="15745" h="12209" extrusionOk="0">
                  <a:moveTo>
                    <a:pt x="10107" y="0"/>
                  </a:moveTo>
                  <a:cubicBezTo>
                    <a:pt x="7472" y="2569"/>
                    <a:pt x="3903" y="4136"/>
                    <a:pt x="0" y="4236"/>
                  </a:cubicBezTo>
                  <a:lnTo>
                    <a:pt x="0" y="12209"/>
                  </a:lnTo>
                  <a:cubicBezTo>
                    <a:pt x="6104" y="12109"/>
                    <a:pt x="11642" y="9607"/>
                    <a:pt x="15745" y="5637"/>
                  </a:cubicBezTo>
                  <a:lnTo>
                    <a:pt x="10107" y="0"/>
                  </a:ln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endParaRPr lang="en-US" sz="1000" kern="0" dirty="0">
                <a:solidFill>
                  <a:srgbClr val="000000"/>
                </a:solidFill>
                <a:latin typeface="Arial"/>
                <a:cs typeface="Arial"/>
                <a:sym typeface="Arial"/>
              </a:endParaRPr>
            </a:p>
            <a:p>
              <a:pPr defTabSz="1219168">
                <a:buClr>
                  <a:srgbClr val="000000"/>
                </a:buClr>
                <a:defRPr/>
              </a:pPr>
              <a:r>
                <a:rPr lang="en-US" sz="1000" kern="0" dirty="0">
                  <a:solidFill>
                    <a:srgbClr val="FFFFFF"/>
                  </a:solidFill>
                  <a:latin typeface="Arial"/>
                  <a:cs typeface="Arial"/>
                  <a:sym typeface="Arial"/>
                </a:rPr>
                <a:t>   RTM / RPM</a:t>
              </a:r>
              <a:endParaRPr sz="1000" kern="0" dirty="0">
                <a:solidFill>
                  <a:srgbClr val="FFFFFF"/>
                </a:solidFill>
                <a:latin typeface="Arial"/>
                <a:cs typeface="Arial"/>
                <a:sym typeface="Arial"/>
              </a:endParaRPr>
            </a:p>
          </p:txBody>
        </p:sp>
        <p:sp>
          <p:nvSpPr>
            <p:cNvPr id="745" name="Google Shape;745;p35"/>
            <p:cNvSpPr/>
            <p:nvPr/>
          </p:nvSpPr>
          <p:spPr>
            <a:xfrm>
              <a:off x="5079111" y="2242149"/>
              <a:ext cx="565256" cy="732461"/>
            </a:xfrm>
            <a:custGeom>
              <a:avLst/>
              <a:gdLst/>
              <a:ahLst/>
              <a:cxnLst/>
              <a:rect l="l" t="t" r="r" b="b"/>
              <a:pathLst>
                <a:path w="12177" h="15779" extrusionOk="0">
                  <a:moveTo>
                    <a:pt x="5638" y="0"/>
                  </a:moveTo>
                  <a:lnTo>
                    <a:pt x="1" y="5638"/>
                  </a:lnTo>
                  <a:cubicBezTo>
                    <a:pt x="2536" y="8273"/>
                    <a:pt x="4137" y="11842"/>
                    <a:pt x="4237" y="15778"/>
                  </a:cubicBezTo>
                  <a:lnTo>
                    <a:pt x="12176" y="15778"/>
                  </a:lnTo>
                  <a:cubicBezTo>
                    <a:pt x="12076" y="9641"/>
                    <a:pt x="9608" y="4103"/>
                    <a:pt x="5638" y="0"/>
                  </a:cubicBez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707" kern="0" dirty="0">
                  <a:solidFill>
                    <a:srgbClr val="FFFFFF"/>
                  </a:solidFill>
                  <a:latin typeface="Arial"/>
                  <a:cs typeface="Arial"/>
                  <a:sym typeface="Arial"/>
                </a:rPr>
                <a:t>Rounding,  subspecialty           consults, nursing, </a:t>
              </a:r>
            </a:p>
            <a:p>
              <a:pPr algn="ctr" defTabSz="1219168">
                <a:buClr>
                  <a:srgbClr val="000000"/>
                </a:buClr>
                <a:defRPr/>
              </a:pPr>
              <a:r>
                <a:rPr lang="en-US" sz="707" kern="0" dirty="0">
                  <a:solidFill>
                    <a:srgbClr val="FFFFFF"/>
                  </a:solidFill>
                  <a:latin typeface="Arial"/>
                  <a:cs typeface="Arial"/>
                  <a:sym typeface="Arial"/>
                </a:rPr>
                <a:t>sitter</a:t>
              </a:r>
            </a:p>
            <a:p>
              <a:pPr algn="ctr" defTabSz="1219168">
                <a:buClr>
                  <a:srgbClr val="000000"/>
                </a:buClr>
                <a:defRPr/>
              </a:pPr>
              <a:endParaRPr lang="en-US" sz="707" kern="0" dirty="0">
                <a:solidFill>
                  <a:srgbClr val="FFFFFF"/>
                </a:solidFill>
                <a:latin typeface="Arial"/>
                <a:cs typeface="Arial"/>
                <a:sym typeface="Arial"/>
              </a:endParaRPr>
            </a:p>
            <a:p>
              <a:pPr algn="ctr" defTabSz="1219168">
                <a:buClr>
                  <a:srgbClr val="000000"/>
                </a:buClr>
                <a:defRPr/>
              </a:pPr>
              <a:endParaRPr sz="707" kern="0" dirty="0">
                <a:solidFill>
                  <a:srgbClr val="FFFFFF"/>
                </a:solidFill>
                <a:latin typeface="Arial"/>
                <a:cs typeface="Arial"/>
                <a:sym typeface="Arial"/>
              </a:endParaRPr>
            </a:p>
          </p:txBody>
        </p:sp>
        <p:sp>
          <p:nvSpPr>
            <p:cNvPr id="746" name="Google Shape;746;p35"/>
            <p:cNvSpPr/>
            <p:nvPr/>
          </p:nvSpPr>
          <p:spPr>
            <a:xfrm>
              <a:off x="5083753" y="3008668"/>
              <a:ext cx="560614" cy="726241"/>
            </a:xfrm>
            <a:custGeom>
              <a:avLst/>
              <a:gdLst/>
              <a:ahLst/>
              <a:cxnLst/>
              <a:rect l="l" t="t" r="r" b="b"/>
              <a:pathLst>
                <a:path w="12077" h="15645" extrusionOk="0">
                  <a:moveTo>
                    <a:pt x="4137" y="0"/>
                  </a:moveTo>
                  <a:cubicBezTo>
                    <a:pt x="4037" y="3870"/>
                    <a:pt x="2469" y="7405"/>
                    <a:pt x="1" y="10041"/>
                  </a:cubicBezTo>
                  <a:lnTo>
                    <a:pt x="5638" y="15645"/>
                  </a:lnTo>
                  <a:cubicBezTo>
                    <a:pt x="9541" y="11575"/>
                    <a:pt x="11976" y="6071"/>
                    <a:pt x="12076" y="0"/>
                  </a:cubicBez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Arial"/>
                  <a:cs typeface="Arial"/>
                  <a:sym typeface="Arial"/>
                </a:rPr>
                <a:t>Schools</a:t>
              </a:r>
              <a:endParaRPr sz="1000" kern="0" dirty="0">
                <a:solidFill>
                  <a:srgbClr val="FFFFFF"/>
                </a:solidFill>
                <a:latin typeface="Arial"/>
                <a:cs typeface="Arial"/>
                <a:sym typeface="Arial"/>
              </a:endParaRPr>
            </a:p>
          </p:txBody>
        </p:sp>
        <p:sp>
          <p:nvSpPr>
            <p:cNvPr id="747" name="Google Shape;747;p35"/>
            <p:cNvSpPr/>
            <p:nvPr/>
          </p:nvSpPr>
          <p:spPr>
            <a:xfrm>
              <a:off x="3823296" y="3498002"/>
              <a:ext cx="730883" cy="566742"/>
            </a:xfrm>
            <a:custGeom>
              <a:avLst/>
              <a:gdLst/>
              <a:ahLst/>
              <a:cxnLst/>
              <a:rect l="l" t="t" r="r" b="b"/>
              <a:pathLst>
                <a:path w="15745" h="12209" extrusionOk="0">
                  <a:moveTo>
                    <a:pt x="5638" y="0"/>
                  </a:moveTo>
                  <a:lnTo>
                    <a:pt x="0" y="5637"/>
                  </a:lnTo>
                  <a:cubicBezTo>
                    <a:pt x="4070" y="9607"/>
                    <a:pt x="9640" y="12109"/>
                    <a:pt x="15745" y="12209"/>
                  </a:cubicBezTo>
                  <a:lnTo>
                    <a:pt x="15745" y="4236"/>
                  </a:lnTo>
                  <a:cubicBezTo>
                    <a:pt x="11842" y="4136"/>
                    <a:pt x="8273" y="2569"/>
                    <a:pt x="5638" y="0"/>
                  </a:cubicBez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r" defTabSz="1219168">
                <a:buClr>
                  <a:srgbClr val="000000"/>
                </a:buClr>
                <a:defRPr/>
              </a:pPr>
              <a:r>
                <a:rPr lang="en-US" sz="951" kern="0" dirty="0">
                  <a:solidFill>
                    <a:srgbClr val="FFFFFF"/>
                  </a:solidFill>
                  <a:latin typeface="Arial"/>
                  <a:cs typeface="Arial"/>
                  <a:sym typeface="Arial"/>
                </a:rPr>
                <a:t>Direct to Consumer </a:t>
              </a:r>
            </a:p>
            <a:p>
              <a:pPr algn="r" defTabSz="1219168">
                <a:buClr>
                  <a:srgbClr val="000000"/>
                </a:buClr>
                <a:defRPr/>
              </a:pPr>
              <a:r>
                <a:rPr lang="en-US" sz="951" kern="0" dirty="0">
                  <a:solidFill>
                    <a:srgbClr val="FFFFFF"/>
                  </a:solidFill>
                  <a:latin typeface="Arial"/>
                  <a:cs typeface="Arial"/>
                  <a:sym typeface="Arial"/>
                </a:rPr>
                <a:t>+ Hosted visits</a:t>
              </a:r>
              <a:endParaRPr sz="951" kern="0" dirty="0">
                <a:solidFill>
                  <a:srgbClr val="FFFFFF"/>
                </a:solidFill>
                <a:latin typeface="Arial"/>
                <a:cs typeface="Arial"/>
                <a:sym typeface="Arial"/>
              </a:endParaRPr>
            </a:p>
          </p:txBody>
        </p:sp>
        <p:sp>
          <p:nvSpPr>
            <p:cNvPr id="748" name="Google Shape;748;p35"/>
            <p:cNvSpPr/>
            <p:nvPr/>
          </p:nvSpPr>
          <p:spPr>
            <a:xfrm>
              <a:off x="3499640" y="3008668"/>
              <a:ext cx="560568" cy="726241"/>
            </a:xfrm>
            <a:custGeom>
              <a:avLst/>
              <a:gdLst/>
              <a:ahLst/>
              <a:cxnLst/>
              <a:rect l="l" t="t" r="r" b="b"/>
              <a:pathLst>
                <a:path w="12076" h="15645" extrusionOk="0">
                  <a:moveTo>
                    <a:pt x="1" y="0"/>
                  </a:moveTo>
                  <a:cubicBezTo>
                    <a:pt x="101" y="6071"/>
                    <a:pt x="2536" y="11575"/>
                    <a:pt x="6439" y="15645"/>
                  </a:cubicBezTo>
                  <a:lnTo>
                    <a:pt x="12076" y="10041"/>
                  </a:lnTo>
                  <a:cubicBezTo>
                    <a:pt x="9607" y="7405"/>
                    <a:pt x="8040" y="3870"/>
                    <a:pt x="7940" y="0"/>
                  </a:cubicBez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Arial"/>
                  <a:cs typeface="Arial"/>
                  <a:sym typeface="Arial"/>
                </a:rPr>
                <a:t>Primary </a:t>
              </a:r>
            </a:p>
            <a:p>
              <a:pPr algn="ctr" defTabSz="1219168">
                <a:buClr>
                  <a:srgbClr val="000000"/>
                </a:buClr>
                <a:defRPr/>
              </a:pPr>
              <a:r>
                <a:rPr lang="en-US" sz="1000" kern="0" dirty="0">
                  <a:solidFill>
                    <a:srgbClr val="FFFFFF"/>
                  </a:solidFill>
                  <a:latin typeface="Arial"/>
                  <a:cs typeface="Arial"/>
                  <a:sym typeface="Arial"/>
                </a:rPr>
                <a:t>Care </a:t>
              </a:r>
            </a:p>
            <a:p>
              <a:pPr algn="ctr" defTabSz="1219168">
                <a:buClr>
                  <a:srgbClr val="000000"/>
                </a:buClr>
                <a:defRPr/>
              </a:pPr>
              <a:r>
                <a:rPr lang="en-US" sz="1000" kern="0" dirty="0">
                  <a:solidFill>
                    <a:srgbClr val="FFFFFF"/>
                  </a:solidFill>
                  <a:latin typeface="Arial"/>
                  <a:cs typeface="Arial"/>
                  <a:sym typeface="Arial"/>
                </a:rPr>
                <a:t>   Integration</a:t>
              </a:r>
              <a:endParaRPr sz="1000" kern="0" dirty="0">
                <a:solidFill>
                  <a:srgbClr val="FFFFFF"/>
                </a:solidFill>
                <a:latin typeface="Arial"/>
                <a:cs typeface="Arial"/>
                <a:sym typeface="Arial"/>
              </a:endParaRPr>
            </a:p>
          </p:txBody>
        </p:sp>
        <p:sp>
          <p:nvSpPr>
            <p:cNvPr id="749" name="Google Shape;749;p35"/>
            <p:cNvSpPr/>
            <p:nvPr/>
          </p:nvSpPr>
          <p:spPr>
            <a:xfrm>
              <a:off x="4589821" y="1918495"/>
              <a:ext cx="726241" cy="560568"/>
            </a:xfrm>
            <a:custGeom>
              <a:avLst/>
              <a:gdLst/>
              <a:ahLst/>
              <a:cxnLst/>
              <a:rect l="l" t="t" r="r" b="b"/>
              <a:pathLst>
                <a:path w="15645" h="12076" extrusionOk="0">
                  <a:moveTo>
                    <a:pt x="0" y="1"/>
                  </a:moveTo>
                  <a:lnTo>
                    <a:pt x="0" y="7973"/>
                  </a:lnTo>
                  <a:cubicBezTo>
                    <a:pt x="3869" y="8040"/>
                    <a:pt x="7372" y="9608"/>
                    <a:pt x="10007" y="12076"/>
                  </a:cubicBezTo>
                  <a:lnTo>
                    <a:pt x="15645" y="6472"/>
                  </a:lnTo>
                  <a:cubicBezTo>
                    <a:pt x="11575" y="2536"/>
                    <a:pt x="6071" y="101"/>
                    <a:pt x="0" y="1"/>
                  </a:cubicBez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000000"/>
                  </a:solidFill>
                  <a:latin typeface="Arial"/>
                  <a:cs typeface="Arial"/>
                  <a:sym typeface="Arial"/>
                </a:rPr>
                <a:t>       </a:t>
              </a:r>
              <a:r>
                <a:rPr lang="en-US" sz="1000" kern="0" dirty="0">
                  <a:solidFill>
                    <a:srgbClr val="FFFFFF"/>
                  </a:solidFill>
                  <a:latin typeface="Arial"/>
                  <a:cs typeface="Arial"/>
                  <a:sym typeface="Arial"/>
                </a:rPr>
                <a:t>ICU</a:t>
              </a:r>
              <a:endParaRPr sz="1000" kern="0" dirty="0">
                <a:solidFill>
                  <a:srgbClr val="FFFFFF"/>
                </a:solidFill>
                <a:latin typeface="Arial"/>
                <a:cs typeface="Arial"/>
                <a:sym typeface="Arial"/>
              </a:endParaRPr>
            </a:p>
          </p:txBody>
        </p:sp>
        <p:sp>
          <p:nvSpPr>
            <p:cNvPr id="750" name="Google Shape;750;p35"/>
            <p:cNvSpPr/>
            <p:nvPr/>
          </p:nvSpPr>
          <p:spPr>
            <a:xfrm>
              <a:off x="3827938" y="1918495"/>
              <a:ext cx="726241" cy="560568"/>
            </a:xfrm>
            <a:custGeom>
              <a:avLst/>
              <a:gdLst/>
              <a:ahLst/>
              <a:cxnLst/>
              <a:rect l="l" t="t" r="r" b="b"/>
              <a:pathLst>
                <a:path w="15645" h="12076" extrusionOk="0">
                  <a:moveTo>
                    <a:pt x="15645" y="1"/>
                  </a:moveTo>
                  <a:cubicBezTo>
                    <a:pt x="9574" y="101"/>
                    <a:pt x="4070" y="2536"/>
                    <a:pt x="0" y="6472"/>
                  </a:cubicBezTo>
                  <a:lnTo>
                    <a:pt x="5604" y="12076"/>
                  </a:lnTo>
                  <a:cubicBezTo>
                    <a:pt x="8240" y="9608"/>
                    <a:pt x="11775" y="8040"/>
                    <a:pt x="15645" y="7973"/>
                  </a:cubicBezTo>
                  <a:lnTo>
                    <a:pt x="15645" y="1"/>
                  </a:lnTo>
                  <a:close/>
                </a:path>
              </a:pathLst>
            </a:custGeom>
            <a:solidFill>
              <a:schemeClr val="accent2"/>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Fira Sans Extra Condensed Medium"/>
                  <a:ea typeface="Fira Sans Extra Condensed Medium"/>
                  <a:cs typeface="Fira Sans Extra Condensed Medium"/>
                  <a:sym typeface="Fira Sans Extra Condensed Medium"/>
                </a:rPr>
                <a:t>Urgent Care</a:t>
              </a:r>
              <a:endParaRPr sz="1000"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751" name="Google Shape;751;p35"/>
            <p:cNvSpPr/>
            <p:nvPr/>
          </p:nvSpPr>
          <p:spPr>
            <a:xfrm>
              <a:off x="3868186" y="3008668"/>
              <a:ext cx="425857" cy="466103"/>
            </a:xfrm>
            <a:custGeom>
              <a:avLst/>
              <a:gdLst/>
              <a:ahLst/>
              <a:cxnLst/>
              <a:rect l="l" t="t" r="r" b="b"/>
              <a:pathLst>
                <a:path w="9174" h="10041" extrusionOk="0">
                  <a:moveTo>
                    <a:pt x="1" y="0"/>
                  </a:moveTo>
                  <a:cubicBezTo>
                    <a:pt x="101" y="3870"/>
                    <a:pt x="1668" y="7405"/>
                    <a:pt x="4137" y="10041"/>
                  </a:cubicBezTo>
                  <a:lnTo>
                    <a:pt x="9174" y="5004"/>
                  </a:lnTo>
                  <a:cubicBezTo>
                    <a:pt x="7973" y="3669"/>
                    <a:pt x="7206" y="1901"/>
                    <a:pt x="7139" y="0"/>
                  </a:cubicBez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900" kern="0" dirty="0">
                  <a:solidFill>
                    <a:srgbClr val="000000"/>
                  </a:solidFill>
                  <a:latin typeface="Arial"/>
                  <a:cs typeface="Arial"/>
                  <a:sym typeface="Arial"/>
                </a:rPr>
                <a:t>   </a:t>
              </a:r>
              <a:r>
                <a:rPr lang="en-US" sz="900" kern="0" dirty="0">
                  <a:solidFill>
                    <a:srgbClr val="FFFFFF"/>
                  </a:solidFill>
                  <a:latin typeface="Arial"/>
                  <a:cs typeface="Arial"/>
                  <a:sym typeface="Arial"/>
                </a:rPr>
                <a:t>Andor + Neuroflow</a:t>
              </a:r>
            </a:p>
            <a:p>
              <a:pPr algn="ctr" defTabSz="1219168">
                <a:buClr>
                  <a:srgbClr val="000000"/>
                </a:buClr>
                <a:defRPr/>
              </a:pPr>
              <a:endParaRPr sz="900" kern="0" dirty="0">
                <a:solidFill>
                  <a:srgbClr val="FFFFFF"/>
                </a:solidFill>
                <a:latin typeface="Arial"/>
                <a:cs typeface="Arial"/>
                <a:sym typeface="Arial"/>
              </a:endParaRPr>
            </a:p>
          </p:txBody>
        </p:sp>
        <p:sp>
          <p:nvSpPr>
            <p:cNvPr id="752" name="Google Shape;752;p35"/>
            <p:cNvSpPr/>
            <p:nvPr/>
          </p:nvSpPr>
          <p:spPr>
            <a:xfrm>
              <a:off x="4589821" y="3264174"/>
              <a:ext cx="469213" cy="430499"/>
            </a:xfrm>
            <a:custGeom>
              <a:avLst/>
              <a:gdLst/>
              <a:ahLst/>
              <a:cxnLst/>
              <a:rect l="l" t="t" r="r" b="b"/>
              <a:pathLst>
                <a:path w="10108" h="9274" extrusionOk="0">
                  <a:moveTo>
                    <a:pt x="5070" y="0"/>
                  </a:moveTo>
                  <a:cubicBezTo>
                    <a:pt x="3736" y="1268"/>
                    <a:pt x="1968" y="2068"/>
                    <a:pt x="0" y="2135"/>
                  </a:cubicBezTo>
                  <a:lnTo>
                    <a:pt x="0" y="9273"/>
                  </a:lnTo>
                  <a:cubicBezTo>
                    <a:pt x="3903" y="9173"/>
                    <a:pt x="7472" y="7572"/>
                    <a:pt x="10107" y="5037"/>
                  </a:cubicBezTo>
                  <a:lnTo>
                    <a:pt x="5070" y="0"/>
                  </a:ln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FFFFFF"/>
                  </a:solidFill>
                  <a:latin typeface="Arial"/>
                  <a:cs typeface="Arial"/>
                  <a:sym typeface="Arial"/>
                </a:rPr>
                <a:t>Andor</a:t>
              </a:r>
              <a:endParaRPr sz="1000" kern="0" dirty="0">
                <a:solidFill>
                  <a:srgbClr val="FFFFFF"/>
                </a:solidFill>
                <a:latin typeface="Arial"/>
                <a:cs typeface="Arial"/>
                <a:sym typeface="Arial"/>
              </a:endParaRPr>
            </a:p>
          </p:txBody>
        </p:sp>
        <p:sp>
          <p:nvSpPr>
            <p:cNvPr id="753" name="Google Shape;753;p35"/>
            <p:cNvSpPr/>
            <p:nvPr/>
          </p:nvSpPr>
          <p:spPr>
            <a:xfrm>
              <a:off x="4845282" y="2503829"/>
              <a:ext cx="430546" cy="470792"/>
            </a:xfrm>
            <a:custGeom>
              <a:avLst/>
              <a:gdLst/>
              <a:ahLst/>
              <a:cxnLst/>
              <a:rect l="l" t="t" r="r" b="b"/>
              <a:pathLst>
                <a:path w="9275" h="10142" extrusionOk="0">
                  <a:moveTo>
                    <a:pt x="5038" y="1"/>
                  </a:moveTo>
                  <a:lnTo>
                    <a:pt x="1" y="5038"/>
                  </a:lnTo>
                  <a:cubicBezTo>
                    <a:pt x="1269" y="6372"/>
                    <a:pt x="2069" y="8173"/>
                    <a:pt x="2136" y="10141"/>
                  </a:cubicBezTo>
                  <a:lnTo>
                    <a:pt x="9274" y="10141"/>
                  </a:lnTo>
                  <a:cubicBezTo>
                    <a:pt x="9174" y="6205"/>
                    <a:pt x="7573" y="2636"/>
                    <a:pt x="5038" y="1"/>
                  </a:cubicBez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000000"/>
                  </a:solidFill>
                  <a:latin typeface="Arial"/>
                  <a:cs typeface="Arial"/>
                  <a:sym typeface="Arial"/>
                </a:rPr>
                <a:t>                 </a:t>
              </a:r>
            </a:p>
            <a:p>
              <a:pPr algn="ctr" defTabSz="1219168">
                <a:buClr>
                  <a:srgbClr val="000000"/>
                </a:buClr>
                <a:defRPr/>
              </a:pPr>
              <a:r>
                <a:rPr lang="en-US" sz="1000" kern="0" dirty="0">
                  <a:solidFill>
                    <a:srgbClr val="FFFFFF"/>
                  </a:solidFill>
                  <a:latin typeface="Arial"/>
                  <a:cs typeface="Arial"/>
                  <a:sym typeface="Arial"/>
                </a:rPr>
                <a:t>Andor or Teladoc</a:t>
              </a:r>
              <a:endParaRPr sz="1000" kern="0" dirty="0">
                <a:solidFill>
                  <a:srgbClr val="FFFFFF"/>
                </a:solidFill>
                <a:latin typeface="Arial"/>
                <a:cs typeface="Arial"/>
                <a:sym typeface="Arial"/>
              </a:endParaRPr>
            </a:p>
          </p:txBody>
        </p:sp>
        <p:sp>
          <p:nvSpPr>
            <p:cNvPr id="754" name="Google Shape;754;p35"/>
            <p:cNvSpPr/>
            <p:nvPr/>
          </p:nvSpPr>
          <p:spPr>
            <a:xfrm>
              <a:off x="4084978" y="3265706"/>
              <a:ext cx="469213" cy="428967"/>
            </a:xfrm>
            <a:custGeom>
              <a:avLst/>
              <a:gdLst/>
              <a:ahLst/>
              <a:cxnLst/>
              <a:rect l="l" t="t" r="r" b="b"/>
              <a:pathLst>
                <a:path w="10108" h="9241" extrusionOk="0">
                  <a:moveTo>
                    <a:pt x="5038" y="0"/>
                  </a:moveTo>
                  <a:lnTo>
                    <a:pt x="1" y="5004"/>
                  </a:lnTo>
                  <a:cubicBezTo>
                    <a:pt x="2636" y="7573"/>
                    <a:pt x="6205" y="9140"/>
                    <a:pt x="10108" y="9240"/>
                  </a:cubicBezTo>
                  <a:lnTo>
                    <a:pt x="10108" y="2135"/>
                  </a:lnTo>
                  <a:cubicBezTo>
                    <a:pt x="8140" y="2035"/>
                    <a:pt x="6372" y="1235"/>
                    <a:pt x="5038" y="0"/>
                  </a:cubicBez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Arial"/>
                  <a:cs typeface="Arial"/>
                  <a:sym typeface="Arial"/>
                </a:rPr>
                <a:t>   Andor</a:t>
              </a:r>
              <a:endParaRPr sz="1000" kern="0" dirty="0">
                <a:solidFill>
                  <a:srgbClr val="FFFFFF"/>
                </a:solidFill>
                <a:latin typeface="Arial"/>
                <a:cs typeface="Arial"/>
                <a:sym typeface="Arial"/>
              </a:endParaRPr>
            </a:p>
          </p:txBody>
        </p:sp>
        <p:sp>
          <p:nvSpPr>
            <p:cNvPr id="755" name="Google Shape;755;p35"/>
            <p:cNvSpPr/>
            <p:nvPr/>
          </p:nvSpPr>
          <p:spPr>
            <a:xfrm>
              <a:off x="3868186" y="2503829"/>
              <a:ext cx="430499" cy="470792"/>
            </a:xfrm>
            <a:custGeom>
              <a:avLst/>
              <a:gdLst/>
              <a:ahLst/>
              <a:cxnLst/>
              <a:rect l="l" t="t" r="r" b="b"/>
              <a:pathLst>
                <a:path w="9274" h="10142" extrusionOk="0">
                  <a:moveTo>
                    <a:pt x="4237" y="1"/>
                  </a:moveTo>
                  <a:cubicBezTo>
                    <a:pt x="1702" y="2636"/>
                    <a:pt x="101" y="6205"/>
                    <a:pt x="1" y="10141"/>
                  </a:cubicBezTo>
                  <a:lnTo>
                    <a:pt x="7139" y="10141"/>
                  </a:lnTo>
                  <a:cubicBezTo>
                    <a:pt x="7206" y="8173"/>
                    <a:pt x="8006" y="6372"/>
                    <a:pt x="9274" y="5038"/>
                  </a:cubicBezTo>
                  <a:lnTo>
                    <a:pt x="4237" y="1"/>
                  </a:ln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endParaRPr lang="en-US" sz="1000" kern="0" dirty="0">
                <a:solidFill>
                  <a:srgbClr val="FFFFFF"/>
                </a:solidFill>
                <a:latin typeface="Arial"/>
                <a:cs typeface="Arial"/>
                <a:sym typeface="Arial"/>
              </a:endParaRPr>
            </a:p>
            <a:p>
              <a:pPr algn="ctr" defTabSz="1219168">
                <a:buClr>
                  <a:srgbClr val="000000"/>
                </a:buClr>
                <a:defRPr/>
              </a:pPr>
              <a:r>
                <a:rPr lang="en-US" sz="1000" kern="0" dirty="0">
                  <a:solidFill>
                    <a:srgbClr val="FFFFFF"/>
                  </a:solidFill>
                  <a:latin typeface="Arial"/>
                  <a:cs typeface="Arial"/>
                  <a:sym typeface="Arial"/>
                </a:rPr>
                <a:t>Epic</a:t>
              </a:r>
              <a:endParaRPr sz="1051" kern="0" dirty="0">
                <a:solidFill>
                  <a:srgbClr val="FFFFFF"/>
                </a:solidFill>
                <a:latin typeface="Arial"/>
                <a:cs typeface="Arial"/>
                <a:sym typeface="Arial"/>
              </a:endParaRPr>
            </a:p>
          </p:txBody>
        </p:sp>
        <p:sp>
          <p:nvSpPr>
            <p:cNvPr id="756" name="Google Shape;756;p35"/>
            <p:cNvSpPr/>
            <p:nvPr/>
          </p:nvSpPr>
          <p:spPr>
            <a:xfrm>
              <a:off x="4089621" y="2288617"/>
              <a:ext cx="464571" cy="424279"/>
            </a:xfrm>
            <a:custGeom>
              <a:avLst/>
              <a:gdLst/>
              <a:ahLst/>
              <a:cxnLst/>
              <a:rect l="l" t="t" r="r" b="b"/>
              <a:pathLst>
                <a:path w="10008" h="9140" extrusionOk="0">
                  <a:moveTo>
                    <a:pt x="10008" y="0"/>
                  </a:moveTo>
                  <a:cubicBezTo>
                    <a:pt x="6138" y="67"/>
                    <a:pt x="2603" y="1635"/>
                    <a:pt x="1" y="4103"/>
                  </a:cubicBezTo>
                  <a:lnTo>
                    <a:pt x="5038" y="9140"/>
                  </a:lnTo>
                  <a:cubicBezTo>
                    <a:pt x="6372" y="7939"/>
                    <a:pt x="8106" y="7205"/>
                    <a:pt x="10008" y="7105"/>
                  </a:cubicBezTo>
                  <a:lnTo>
                    <a:pt x="10008" y="0"/>
                  </a:ln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51" kern="0" dirty="0">
                  <a:solidFill>
                    <a:srgbClr val="FFFFFF"/>
                  </a:solidFill>
                  <a:latin typeface="Fira Sans Extra Condensed Medium"/>
                  <a:ea typeface="Fira Sans Extra Condensed Medium"/>
                  <a:cs typeface="Fira Sans Extra Condensed Medium"/>
                  <a:sym typeface="Fira Sans Extra Condensed Medium"/>
                </a:rPr>
                <a:t> Fabric</a:t>
              </a:r>
              <a:endParaRPr sz="1051"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757" name="Google Shape;757;p35"/>
            <p:cNvSpPr/>
            <p:nvPr/>
          </p:nvSpPr>
          <p:spPr>
            <a:xfrm>
              <a:off x="4589821" y="2288617"/>
              <a:ext cx="464571" cy="424279"/>
            </a:xfrm>
            <a:custGeom>
              <a:avLst/>
              <a:gdLst/>
              <a:ahLst/>
              <a:cxnLst/>
              <a:rect l="l" t="t" r="r" b="b"/>
              <a:pathLst>
                <a:path w="10008" h="9140" extrusionOk="0">
                  <a:moveTo>
                    <a:pt x="0" y="0"/>
                  </a:moveTo>
                  <a:lnTo>
                    <a:pt x="0" y="7105"/>
                  </a:lnTo>
                  <a:cubicBezTo>
                    <a:pt x="1901" y="7205"/>
                    <a:pt x="3636" y="7939"/>
                    <a:pt x="4970" y="9140"/>
                  </a:cubicBezTo>
                  <a:lnTo>
                    <a:pt x="10007" y="4103"/>
                  </a:lnTo>
                  <a:cubicBezTo>
                    <a:pt x="7405" y="1635"/>
                    <a:pt x="3869" y="67"/>
                    <a:pt x="0" y="0"/>
                  </a:cubicBez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defTabSz="1219168">
                <a:buClr>
                  <a:srgbClr val="000000"/>
                </a:buClr>
                <a:defRPr/>
              </a:pPr>
              <a:r>
                <a:rPr lang="en-US" sz="1000" kern="0" dirty="0">
                  <a:solidFill>
                    <a:srgbClr val="FFFFFF"/>
                  </a:solidFill>
                  <a:latin typeface="Arial"/>
                  <a:cs typeface="Arial"/>
                  <a:sym typeface="Arial"/>
                </a:rPr>
                <a:t>Philips</a:t>
              </a:r>
              <a:endParaRPr sz="1000" kern="0" dirty="0">
                <a:solidFill>
                  <a:srgbClr val="FFFFFF"/>
                </a:solidFill>
                <a:latin typeface="Arial"/>
                <a:cs typeface="Arial"/>
                <a:sym typeface="Arial"/>
              </a:endParaRPr>
            </a:p>
          </p:txBody>
        </p:sp>
        <p:sp>
          <p:nvSpPr>
            <p:cNvPr id="758" name="Google Shape;758;p35"/>
            <p:cNvSpPr/>
            <p:nvPr/>
          </p:nvSpPr>
          <p:spPr>
            <a:xfrm>
              <a:off x="4849971" y="3008668"/>
              <a:ext cx="425857" cy="466103"/>
            </a:xfrm>
            <a:custGeom>
              <a:avLst/>
              <a:gdLst/>
              <a:ahLst/>
              <a:cxnLst/>
              <a:rect l="l" t="t" r="r" b="b"/>
              <a:pathLst>
                <a:path w="9174" h="10041" extrusionOk="0">
                  <a:moveTo>
                    <a:pt x="2035" y="0"/>
                  </a:moveTo>
                  <a:cubicBezTo>
                    <a:pt x="1968" y="1901"/>
                    <a:pt x="1201" y="3669"/>
                    <a:pt x="0" y="5004"/>
                  </a:cubicBezTo>
                  <a:lnTo>
                    <a:pt x="5037" y="10041"/>
                  </a:lnTo>
                  <a:cubicBezTo>
                    <a:pt x="7505" y="7405"/>
                    <a:pt x="9073" y="3870"/>
                    <a:pt x="9173" y="0"/>
                  </a:cubicBezTo>
                  <a:close/>
                </a:path>
              </a:pathLst>
            </a:custGeom>
            <a:solidFill>
              <a:schemeClr val="accent1"/>
            </a:solidFill>
            <a:ln w="28575"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ctr" defTabSz="1219168">
                <a:buClr>
                  <a:srgbClr val="000000"/>
                </a:buClr>
                <a:defRPr/>
              </a:pPr>
              <a:r>
                <a:rPr lang="en-US" sz="1000" kern="0" dirty="0">
                  <a:solidFill>
                    <a:srgbClr val="FFFFFF"/>
                  </a:solidFill>
                  <a:latin typeface="Arial"/>
                  <a:cs typeface="Arial"/>
                  <a:sym typeface="Arial"/>
                </a:rPr>
                <a:t>Andor + Tyto</a:t>
              </a:r>
              <a:endParaRPr sz="1000" kern="0" dirty="0">
                <a:solidFill>
                  <a:srgbClr val="FFFFFF"/>
                </a:solidFill>
                <a:latin typeface="Arial"/>
                <a:cs typeface="Arial"/>
                <a:sym typeface="Arial"/>
              </a:endParaRPr>
            </a:p>
          </p:txBody>
        </p:sp>
      </p:grpSp>
      <p:sp>
        <p:nvSpPr>
          <p:cNvPr id="2" name="TextBox 1">
            <a:extLst>
              <a:ext uri="{FF2B5EF4-FFF2-40B4-BE49-F238E27FC236}">
                <a16:creationId xmlns:a16="http://schemas.microsoft.com/office/drawing/2014/main" id="{AD4373A7-6ECF-3182-C745-C709F1A65C8C}"/>
              </a:ext>
            </a:extLst>
          </p:cNvPr>
          <p:cNvSpPr txBox="1"/>
          <p:nvPr/>
        </p:nvSpPr>
        <p:spPr>
          <a:xfrm>
            <a:off x="5635113" y="3452062"/>
            <a:ext cx="816249" cy="415755"/>
          </a:xfrm>
          <a:prstGeom prst="rect">
            <a:avLst/>
          </a:prstGeom>
          <a:noFill/>
        </p:spPr>
        <p:txBody>
          <a:bodyPr wrap="none" rtlCol="0">
            <a:spAutoFit/>
          </a:bodyPr>
          <a:lstStyle/>
          <a:p>
            <a:pPr algn="ctr">
              <a:defRPr/>
            </a:pPr>
            <a:r>
              <a:rPr lang="en-US" sz="1051" dirty="0">
                <a:solidFill>
                  <a:srgbClr val="000000">
                    <a:lumMod val="75000"/>
                    <a:lumOff val="25000"/>
                  </a:srgbClr>
                </a:solidFill>
                <a:latin typeface="Arial"/>
              </a:rPr>
              <a:t>EMR </a:t>
            </a:r>
          </a:p>
          <a:p>
            <a:pPr algn="ctr">
              <a:defRPr/>
            </a:pPr>
            <a:r>
              <a:rPr lang="en-US" sz="1051" dirty="0">
                <a:solidFill>
                  <a:srgbClr val="000000">
                    <a:lumMod val="75000"/>
                    <a:lumOff val="25000"/>
                  </a:srgbClr>
                </a:solidFill>
                <a:latin typeface="Arial"/>
              </a:rPr>
              <a:t>integration</a:t>
            </a:r>
          </a:p>
        </p:txBody>
      </p:sp>
      <p:sp>
        <p:nvSpPr>
          <p:cNvPr id="20" name="TextBox 19">
            <a:extLst>
              <a:ext uri="{FF2B5EF4-FFF2-40B4-BE49-F238E27FC236}">
                <a16:creationId xmlns:a16="http://schemas.microsoft.com/office/drawing/2014/main" id="{1DB21B13-C4BF-5535-F501-F1159CF810E4}"/>
              </a:ext>
            </a:extLst>
          </p:cNvPr>
          <p:cNvSpPr txBox="1"/>
          <p:nvPr/>
        </p:nvSpPr>
        <p:spPr>
          <a:xfrm>
            <a:off x="6388839" y="3273101"/>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71" name="TextBox 70">
            <a:extLst>
              <a:ext uri="{FF2B5EF4-FFF2-40B4-BE49-F238E27FC236}">
                <a16:creationId xmlns:a16="http://schemas.microsoft.com/office/drawing/2014/main" id="{81CA421D-8F10-3D2E-288D-9D048E761702}"/>
              </a:ext>
            </a:extLst>
          </p:cNvPr>
          <p:cNvSpPr txBox="1"/>
          <p:nvPr/>
        </p:nvSpPr>
        <p:spPr>
          <a:xfrm>
            <a:off x="6450092" y="3738246"/>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72" name="TextBox 71">
            <a:extLst>
              <a:ext uri="{FF2B5EF4-FFF2-40B4-BE49-F238E27FC236}">
                <a16:creationId xmlns:a16="http://schemas.microsoft.com/office/drawing/2014/main" id="{15452455-085C-71E3-D95E-AC5A089252D3}"/>
              </a:ext>
            </a:extLst>
          </p:cNvPr>
          <p:cNvSpPr txBox="1"/>
          <p:nvPr/>
        </p:nvSpPr>
        <p:spPr>
          <a:xfrm>
            <a:off x="6137759" y="4051960"/>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73" name="TextBox 72">
            <a:extLst>
              <a:ext uri="{FF2B5EF4-FFF2-40B4-BE49-F238E27FC236}">
                <a16:creationId xmlns:a16="http://schemas.microsoft.com/office/drawing/2014/main" id="{DC8F2F3A-062C-CEDE-9C30-22378E48A094}"/>
              </a:ext>
            </a:extLst>
          </p:cNvPr>
          <p:cNvSpPr txBox="1"/>
          <p:nvPr/>
        </p:nvSpPr>
        <p:spPr>
          <a:xfrm>
            <a:off x="6454335" y="3353975"/>
            <a:ext cx="332803" cy="369332"/>
          </a:xfrm>
          <a:prstGeom prst="rect">
            <a:avLst/>
          </a:prstGeom>
          <a:noFill/>
        </p:spPr>
        <p:txBody>
          <a:bodyPr wrap="square" rtlCol="0">
            <a:spAutoFit/>
          </a:bodyPr>
          <a:lstStyle/>
          <a:p>
            <a:pPr>
              <a:defRPr/>
            </a:pPr>
            <a:r>
              <a:rPr lang="en-US" b="1" dirty="0">
                <a:solidFill>
                  <a:srgbClr val="E9BD27">
                    <a:lumMod val="75000"/>
                  </a:srgbClr>
                </a:solidFill>
                <a:latin typeface="Arial"/>
              </a:rPr>
              <a:t>-</a:t>
            </a:r>
          </a:p>
        </p:txBody>
      </p:sp>
      <p:sp>
        <p:nvSpPr>
          <p:cNvPr id="74" name="TextBox 73">
            <a:extLst>
              <a:ext uri="{FF2B5EF4-FFF2-40B4-BE49-F238E27FC236}">
                <a16:creationId xmlns:a16="http://schemas.microsoft.com/office/drawing/2014/main" id="{499A6ECA-5E16-A56A-7CF6-F7FE068AB82F}"/>
              </a:ext>
            </a:extLst>
          </p:cNvPr>
          <p:cNvSpPr txBox="1"/>
          <p:nvPr/>
        </p:nvSpPr>
        <p:spPr>
          <a:xfrm>
            <a:off x="6103877" y="3045856"/>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78" name="TextBox 77">
            <a:extLst>
              <a:ext uri="{FF2B5EF4-FFF2-40B4-BE49-F238E27FC236}">
                <a16:creationId xmlns:a16="http://schemas.microsoft.com/office/drawing/2014/main" id="{D225E540-C86F-700C-D3EF-8BEEDA304F6B}"/>
              </a:ext>
            </a:extLst>
          </p:cNvPr>
          <p:cNvSpPr txBox="1"/>
          <p:nvPr/>
        </p:nvSpPr>
        <p:spPr>
          <a:xfrm>
            <a:off x="6224473" y="1445082"/>
            <a:ext cx="1227835" cy="477054"/>
          </a:xfrm>
          <a:prstGeom prst="rect">
            <a:avLst/>
          </a:prstGeom>
          <a:noFill/>
        </p:spPr>
        <p:txBody>
          <a:bodyPr wrap="square">
            <a:spAutoFit/>
          </a:bodyPr>
          <a:lstStyle/>
          <a:p>
            <a:pPr defTabSz="1219168">
              <a:buClr>
                <a:srgbClr val="000000"/>
              </a:buClr>
              <a:defRPr/>
            </a:pPr>
            <a:r>
              <a:rPr lang="en-US" sz="900" kern="0" dirty="0">
                <a:solidFill>
                  <a:srgbClr val="FFFFFF"/>
                </a:solidFill>
                <a:latin typeface="Arial"/>
                <a:cs typeface="Arial"/>
                <a:sym typeface="Arial"/>
              </a:rPr>
              <a:t>MD, APP, RN</a:t>
            </a:r>
          </a:p>
          <a:p>
            <a:pPr defTabSz="1219168">
              <a:buClr>
                <a:srgbClr val="000000"/>
              </a:buClr>
              <a:defRPr/>
            </a:pPr>
            <a:r>
              <a:rPr lang="en-US" sz="800" kern="0" dirty="0">
                <a:solidFill>
                  <a:srgbClr val="FFFFFF"/>
                </a:solidFill>
                <a:latin typeface="Arial"/>
                <a:cs typeface="Arial"/>
                <a:sym typeface="Arial"/>
              </a:rPr>
              <a:t>Rounding, consults, </a:t>
            </a:r>
          </a:p>
          <a:p>
            <a:pPr defTabSz="1219168">
              <a:buClr>
                <a:srgbClr val="000000"/>
              </a:buClr>
              <a:defRPr/>
            </a:pPr>
            <a:r>
              <a:rPr lang="en-US" sz="800" kern="0" dirty="0">
                <a:solidFill>
                  <a:srgbClr val="FFFFFF"/>
                </a:solidFill>
                <a:latin typeface="Arial"/>
                <a:cs typeface="Arial"/>
                <a:sym typeface="Arial"/>
              </a:rPr>
              <a:t>emergency response</a:t>
            </a:r>
          </a:p>
        </p:txBody>
      </p:sp>
      <p:sp>
        <p:nvSpPr>
          <p:cNvPr id="79" name="TextBox 78">
            <a:extLst>
              <a:ext uri="{FF2B5EF4-FFF2-40B4-BE49-F238E27FC236}">
                <a16:creationId xmlns:a16="http://schemas.microsoft.com/office/drawing/2014/main" id="{00C70B71-9B71-E6DF-52E1-D00C2AEFDE3D}"/>
              </a:ext>
            </a:extLst>
          </p:cNvPr>
          <p:cNvSpPr txBox="1"/>
          <p:nvPr/>
        </p:nvSpPr>
        <p:spPr>
          <a:xfrm>
            <a:off x="5681405" y="4060041"/>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81" name="TextBox 80">
            <a:extLst>
              <a:ext uri="{FF2B5EF4-FFF2-40B4-BE49-F238E27FC236}">
                <a16:creationId xmlns:a16="http://schemas.microsoft.com/office/drawing/2014/main" id="{26642AF4-6D3E-6DCD-940D-548F9955099A}"/>
              </a:ext>
            </a:extLst>
          </p:cNvPr>
          <p:cNvSpPr txBox="1"/>
          <p:nvPr/>
        </p:nvSpPr>
        <p:spPr>
          <a:xfrm>
            <a:off x="5368065" y="3764398"/>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83" name="TextBox 82">
            <a:extLst>
              <a:ext uri="{FF2B5EF4-FFF2-40B4-BE49-F238E27FC236}">
                <a16:creationId xmlns:a16="http://schemas.microsoft.com/office/drawing/2014/main" id="{2EC11CC4-A21C-A331-7592-70798A4AFEB2}"/>
              </a:ext>
            </a:extLst>
          </p:cNvPr>
          <p:cNvSpPr txBox="1"/>
          <p:nvPr/>
        </p:nvSpPr>
        <p:spPr>
          <a:xfrm>
            <a:off x="5368187" y="3318256"/>
            <a:ext cx="276459" cy="307777"/>
          </a:xfrm>
          <a:prstGeom prst="rect">
            <a:avLst/>
          </a:prstGeom>
          <a:noFill/>
        </p:spPr>
        <p:txBody>
          <a:bodyPr wrap="square" rtlCol="0">
            <a:spAutoFit/>
          </a:bodyPr>
          <a:lstStyle/>
          <a:p>
            <a:pPr>
              <a:defRPr/>
            </a:pPr>
            <a:r>
              <a:rPr lang="en-US" sz="1400" b="1" dirty="0">
                <a:solidFill>
                  <a:srgbClr val="31B99F">
                    <a:lumMod val="75000"/>
                  </a:srgbClr>
                </a:solidFill>
                <a:latin typeface="Arial"/>
              </a:rPr>
              <a:t>+</a:t>
            </a:r>
          </a:p>
        </p:txBody>
      </p:sp>
      <p:sp>
        <p:nvSpPr>
          <p:cNvPr id="84" name="TextBox 83">
            <a:extLst>
              <a:ext uri="{FF2B5EF4-FFF2-40B4-BE49-F238E27FC236}">
                <a16:creationId xmlns:a16="http://schemas.microsoft.com/office/drawing/2014/main" id="{F9E369FC-01FD-946A-FE92-C048084D0FF1}"/>
              </a:ext>
            </a:extLst>
          </p:cNvPr>
          <p:cNvSpPr txBox="1"/>
          <p:nvPr/>
        </p:nvSpPr>
        <p:spPr>
          <a:xfrm>
            <a:off x="5663869" y="2988420"/>
            <a:ext cx="332803" cy="369332"/>
          </a:xfrm>
          <a:prstGeom prst="rect">
            <a:avLst/>
          </a:prstGeom>
          <a:noFill/>
        </p:spPr>
        <p:txBody>
          <a:bodyPr wrap="square" rtlCol="0">
            <a:spAutoFit/>
          </a:bodyPr>
          <a:lstStyle/>
          <a:p>
            <a:pPr>
              <a:defRPr/>
            </a:pPr>
            <a:r>
              <a:rPr lang="en-US" b="1" dirty="0">
                <a:solidFill>
                  <a:srgbClr val="E9BD27">
                    <a:lumMod val="75000"/>
                  </a:srgbClr>
                </a:solidFill>
                <a:latin typeface="Arial"/>
              </a:rPr>
              <a:t>-</a:t>
            </a:r>
          </a:p>
        </p:txBody>
      </p:sp>
      <p:sp>
        <p:nvSpPr>
          <p:cNvPr id="26" name="TextBox 25">
            <a:extLst>
              <a:ext uri="{FF2B5EF4-FFF2-40B4-BE49-F238E27FC236}">
                <a16:creationId xmlns:a16="http://schemas.microsoft.com/office/drawing/2014/main" id="{791AB4BF-4968-19F4-174E-03E33995ABA1}"/>
              </a:ext>
            </a:extLst>
          </p:cNvPr>
          <p:cNvSpPr txBox="1"/>
          <p:nvPr/>
        </p:nvSpPr>
        <p:spPr>
          <a:xfrm>
            <a:off x="9306560" y="3410715"/>
            <a:ext cx="2621230" cy="369332"/>
          </a:xfrm>
          <a:prstGeom prst="rect">
            <a:avLst/>
          </a:prstGeom>
          <a:noFill/>
        </p:spPr>
        <p:txBody>
          <a:bodyPr wrap="none" rtlCol="0">
            <a:spAutoFit/>
          </a:bodyPr>
          <a:lstStyle/>
          <a:p>
            <a:pPr>
              <a:defRPr/>
            </a:pPr>
            <a:r>
              <a:rPr lang="en-US" dirty="0">
                <a:solidFill>
                  <a:srgbClr val="000000">
                    <a:lumMod val="75000"/>
                    <a:lumOff val="25000"/>
                  </a:srgbClr>
                </a:solidFill>
                <a:latin typeface="Arial"/>
              </a:rPr>
              <a:t>___________________</a:t>
            </a:r>
          </a:p>
        </p:txBody>
      </p:sp>
      <p:sp>
        <p:nvSpPr>
          <p:cNvPr id="28" name="Oval 27">
            <a:extLst>
              <a:ext uri="{FF2B5EF4-FFF2-40B4-BE49-F238E27FC236}">
                <a16:creationId xmlns:a16="http://schemas.microsoft.com/office/drawing/2014/main" id="{BF0DF71B-3339-0357-7DC4-9F619828D690}"/>
              </a:ext>
            </a:extLst>
          </p:cNvPr>
          <p:cNvSpPr/>
          <p:nvPr/>
        </p:nvSpPr>
        <p:spPr>
          <a:xfrm>
            <a:off x="367611" y="5141249"/>
            <a:ext cx="191191" cy="19662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91" name="Oval 90">
            <a:extLst>
              <a:ext uri="{FF2B5EF4-FFF2-40B4-BE49-F238E27FC236}">
                <a16:creationId xmlns:a16="http://schemas.microsoft.com/office/drawing/2014/main" id="{BEAA2C4D-816F-368E-8449-EF40FB278EBF}"/>
              </a:ext>
            </a:extLst>
          </p:cNvPr>
          <p:cNvSpPr/>
          <p:nvPr/>
        </p:nvSpPr>
        <p:spPr>
          <a:xfrm>
            <a:off x="367611" y="5452273"/>
            <a:ext cx="191191" cy="19662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93" name="Oval 92">
            <a:extLst>
              <a:ext uri="{FF2B5EF4-FFF2-40B4-BE49-F238E27FC236}">
                <a16:creationId xmlns:a16="http://schemas.microsoft.com/office/drawing/2014/main" id="{681B5CCB-BC8F-25B4-8306-5E09C6F492E3}"/>
              </a:ext>
            </a:extLst>
          </p:cNvPr>
          <p:cNvSpPr/>
          <p:nvPr/>
        </p:nvSpPr>
        <p:spPr>
          <a:xfrm>
            <a:off x="367611" y="5753561"/>
            <a:ext cx="191191" cy="196620"/>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94" name="Oval 93">
            <a:extLst>
              <a:ext uri="{FF2B5EF4-FFF2-40B4-BE49-F238E27FC236}">
                <a16:creationId xmlns:a16="http://schemas.microsoft.com/office/drawing/2014/main" id="{7AC85F60-01E0-82A1-C107-189041E07E37}"/>
              </a:ext>
            </a:extLst>
          </p:cNvPr>
          <p:cNvSpPr/>
          <p:nvPr/>
        </p:nvSpPr>
        <p:spPr>
          <a:xfrm>
            <a:off x="367611" y="6054337"/>
            <a:ext cx="191191" cy="19662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Arial"/>
            </a:endParaRPr>
          </a:p>
        </p:txBody>
      </p:sp>
      <p:sp>
        <p:nvSpPr>
          <p:cNvPr id="95" name="TextBox 94">
            <a:extLst>
              <a:ext uri="{FF2B5EF4-FFF2-40B4-BE49-F238E27FC236}">
                <a16:creationId xmlns:a16="http://schemas.microsoft.com/office/drawing/2014/main" id="{0EF75181-4313-6C73-959A-03CBC08C4522}"/>
              </a:ext>
            </a:extLst>
          </p:cNvPr>
          <p:cNvSpPr txBox="1"/>
          <p:nvPr/>
        </p:nvSpPr>
        <p:spPr>
          <a:xfrm>
            <a:off x="232057" y="4683822"/>
            <a:ext cx="276459" cy="338554"/>
          </a:xfrm>
          <a:prstGeom prst="rect">
            <a:avLst/>
          </a:prstGeom>
          <a:noFill/>
        </p:spPr>
        <p:txBody>
          <a:bodyPr wrap="square" rtlCol="0">
            <a:spAutoFit/>
          </a:bodyPr>
          <a:lstStyle/>
          <a:p>
            <a:pPr>
              <a:defRPr/>
            </a:pPr>
            <a:r>
              <a:rPr lang="en-US" sz="1600" b="1" dirty="0">
                <a:solidFill>
                  <a:srgbClr val="31B99F">
                    <a:lumMod val="75000"/>
                  </a:srgbClr>
                </a:solidFill>
                <a:latin typeface="Arial"/>
              </a:rPr>
              <a:t>+</a:t>
            </a:r>
          </a:p>
        </p:txBody>
      </p:sp>
      <p:sp>
        <p:nvSpPr>
          <p:cNvPr id="96" name="TextBox 95">
            <a:extLst>
              <a:ext uri="{FF2B5EF4-FFF2-40B4-BE49-F238E27FC236}">
                <a16:creationId xmlns:a16="http://schemas.microsoft.com/office/drawing/2014/main" id="{A4CE491A-D314-8AAA-99A3-4AE536D078A9}"/>
              </a:ext>
            </a:extLst>
          </p:cNvPr>
          <p:cNvSpPr txBox="1"/>
          <p:nvPr/>
        </p:nvSpPr>
        <p:spPr>
          <a:xfrm>
            <a:off x="389629" y="4752953"/>
            <a:ext cx="332803" cy="369332"/>
          </a:xfrm>
          <a:prstGeom prst="rect">
            <a:avLst/>
          </a:prstGeom>
          <a:noFill/>
        </p:spPr>
        <p:txBody>
          <a:bodyPr wrap="square" rtlCol="0">
            <a:spAutoFit/>
          </a:bodyPr>
          <a:lstStyle/>
          <a:p>
            <a:pPr>
              <a:defRPr/>
            </a:pPr>
            <a:r>
              <a:rPr lang="en-US" b="1" dirty="0">
                <a:solidFill>
                  <a:srgbClr val="E9BD27">
                    <a:lumMod val="75000"/>
                  </a:srgbClr>
                </a:solidFill>
                <a:latin typeface="Arial"/>
              </a:rPr>
              <a:t>-</a:t>
            </a:r>
          </a:p>
        </p:txBody>
      </p:sp>
      <p:sp>
        <p:nvSpPr>
          <p:cNvPr id="30" name="TextBox 29">
            <a:extLst>
              <a:ext uri="{FF2B5EF4-FFF2-40B4-BE49-F238E27FC236}">
                <a16:creationId xmlns:a16="http://schemas.microsoft.com/office/drawing/2014/main" id="{902417C7-489F-0AAC-65A6-33ACF06CA438}"/>
              </a:ext>
            </a:extLst>
          </p:cNvPr>
          <p:cNvSpPr txBox="1"/>
          <p:nvPr/>
        </p:nvSpPr>
        <p:spPr>
          <a:xfrm>
            <a:off x="662145" y="4811735"/>
            <a:ext cx="2066591" cy="261610"/>
          </a:xfrm>
          <a:prstGeom prst="rect">
            <a:avLst/>
          </a:prstGeom>
          <a:noFill/>
        </p:spPr>
        <p:txBody>
          <a:bodyPr wrap="none" rtlCol="0">
            <a:spAutoFit/>
          </a:bodyPr>
          <a:lstStyle/>
          <a:p>
            <a:pPr>
              <a:defRPr/>
            </a:pPr>
            <a:r>
              <a:rPr lang="en-US" sz="1100" dirty="0">
                <a:solidFill>
                  <a:srgbClr val="000000">
                    <a:lumMod val="75000"/>
                    <a:lumOff val="25000"/>
                  </a:srgbClr>
                </a:solidFill>
                <a:latin typeface="Arial"/>
              </a:rPr>
              <a:t>Bidirectional integration status</a:t>
            </a:r>
          </a:p>
        </p:txBody>
      </p:sp>
      <p:sp>
        <p:nvSpPr>
          <p:cNvPr id="98" name="TextBox 97">
            <a:extLst>
              <a:ext uri="{FF2B5EF4-FFF2-40B4-BE49-F238E27FC236}">
                <a16:creationId xmlns:a16="http://schemas.microsoft.com/office/drawing/2014/main" id="{00C0473B-3660-B29F-9939-368A326B774A}"/>
              </a:ext>
            </a:extLst>
          </p:cNvPr>
          <p:cNvSpPr txBox="1"/>
          <p:nvPr/>
        </p:nvSpPr>
        <p:spPr>
          <a:xfrm>
            <a:off x="667219" y="5134127"/>
            <a:ext cx="1659429" cy="261610"/>
          </a:xfrm>
          <a:prstGeom prst="rect">
            <a:avLst/>
          </a:prstGeom>
          <a:noFill/>
        </p:spPr>
        <p:txBody>
          <a:bodyPr wrap="none" rtlCol="0">
            <a:spAutoFit/>
          </a:bodyPr>
          <a:lstStyle/>
          <a:p>
            <a:pPr>
              <a:defRPr/>
            </a:pPr>
            <a:r>
              <a:rPr lang="en-US" sz="1100" dirty="0">
                <a:solidFill>
                  <a:srgbClr val="000000">
                    <a:lumMod val="75000"/>
                    <a:lumOff val="25000"/>
                  </a:srgbClr>
                </a:solidFill>
                <a:latin typeface="Arial"/>
              </a:rPr>
              <a:t>Technology partnership</a:t>
            </a:r>
          </a:p>
        </p:txBody>
      </p:sp>
      <p:sp>
        <p:nvSpPr>
          <p:cNvPr id="101" name="TextBox 100">
            <a:extLst>
              <a:ext uri="{FF2B5EF4-FFF2-40B4-BE49-F238E27FC236}">
                <a16:creationId xmlns:a16="http://schemas.microsoft.com/office/drawing/2014/main" id="{3E4A9C62-056A-50F0-BF4E-D30CE075E350}"/>
              </a:ext>
            </a:extLst>
          </p:cNvPr>
          <p:cNvSpPr txBox="1"/>
          <p:nvPr/>
        </p:nvSpPr>
        <p:spPr>
          <a:xfrm>
            <a:off x="667218" y="5452274"/>
            <a:ext cx="960519" cy="261610"/>
          </a:xfrm>
          <a:prstGeom prst="rect">
            <a:avLst/>
          </a:prstGeom>
          <a:noFill/>
        </p:spPr>
        <p:txBody>
          <a:bodyPr wrap="none" rtlCol="0">
            <a:spAutoFit/>
          </a:bodyPr>
          <a:lstStyle/>
          <a:p>
            <a:pPr>
              <a:defRPr/>
            </a:pPr>
            <a:r>
              <a:rPr lang="en-US" sz="1100" dirty="0">
                <a:solidFill>
                  <a:srgbClr val="000000">
                    <a:lumMod val="75000"/>
                    <a:lumOff val="25000"/>
                  </a:srgbClr>
                </a:solidFill>
                <a:latin typeface="Arial"/>
              </a:rPr>
              <a:t>Service type</a:t>
            </a:r>
          </a:p>
        </p:txBody>
      </p:sp>
      <p:sp>
        <p:nvSpPr>
          <p:cNvPr id="102" name="TextBox 101">
            <a:extLst>
              <a:ext uri="{FF2B5EF4-FFF2-40B4-BE49-F238E27FC236}">
                <a16:creationId xmlns:a16="http://schemas.microsoft.com/office/drawing/2014/main" id="{50FE7EC1-DFBC-FB72-D14A-1B0772B6725D}"/>
              </a:ext>
            </a:extLst>
          </p:cNvPr>
          <p:cNvSpPr txBox="1"/>
          <p:nvPr/>
        </p:nvSpPr>
        <p:spPr>
          <a:xfrm>
            <a:off x="667217" y="5753562"/>
            <a:ext cx="1377300" cy="261610"/>
          </a:xfrm>
          <a:prstGeom prst="rect">
            <a:avLst/>
          </a:prstGeom>
          <a:noFill/>
        </p:spPr>
        <p:txBody>
          <a:bodyPr wrap="none" rtlCol="0">
            <a:spAutoFit/>
          </a:bodyPr>
          <a:lstStyle/>
          <a:p>
            <a:pPr>
              <a:defRPr/>
            </a:pPr>
            <a:r>
              <a:rPr lang="en-US" sz="1100" dirty="0">
                <a:solidFill>
                  <a:srgbClr val="000000">
                    <a:lumMod val="75000"/>
                    <a:lumOff val="25000"/>
                  </a:srgbClr>
                </a:solidFill>
                <a:latin typeface="Arial"/>
              </a:rPr>
              <a:t>Service description</a:t>
            </a:r>
          </a:p>
        </p:txBody>
      </p:sp>
      <p:sp>
        <p:nvSpPr>
          <p:cNvPr id="103" name="TextBox 102">
            <a:extLst>
              <a:ext uri="{FF2B5EF4-FFF2-40B4-BE49-F238E27FC236}">
                <a16:creationId xmlns:a16="http://schemas.microsoft.com/office/drawing/2014/main" id="{43CF22AC-DC97-73A9-3A60-1D163226DF59}"/>
              </a:ext>
            </a:extLst>
          </p:cNvPr>
          <p:cNvSpPr txBox="1"/>
          <p:nvPr/>
        </p:nvSpPr>
        <p:spPr>
          <a:xfrm>
            <a:off x="682881" y="6071058"/>
            <a:ext cx="1071127" cy="261610"/>
          </a:xfrm>
          <a:prstGeom prst="rect">
            <a:avLst/>
          </a:prstGeom>
          <a:noFill/>
        </p:spPr>
        <p:txBody>
          <a:bodyPr wrap="none" rtlCol="0">
            <a:spAutoFit/>
          </a:bodyPr>
          <a:lstStyle/>
          <a:p>
            <a:pPr>
              <a:defRPr/>
            </a:pPr>
            <a:r>
              <a:rPr lang="en-US" sz="1100" dirty="0">
                <a:solidFill>
                  <a:srgbClr val="000000">
                    <a:lumMod val="75000"/>
                    <a:lumOff val="25000"/>
                  </a:srgbClr>
                </a:solidFill>
                <a:latin typeface="Arial"/>
              </a:rPr>
              <a:t>Service scope</a:t>
            </a:r>
          </a:p>
        </p:txBody>
      </p:sp>
      <p:sp>
        <p:nvSpPr>
          <p:cNvPr id="105" name="TextBox 104">
            <a:extLst>
              <a:ext uri="{FF2B5EF4-FFF2-40B4-BE49-F238E27FC236}">
                <a16:creationId xmlns:a16="http://schemas.microsoft.com/office/drawing/2014/main" id="{5245D5E1-BB59-6D55-F8DE-6F0EC95BE4B9}"/>
              </a:ext>
            </a:extLst>
          </p:cNvPr>
          <p:cNvSpPr txBox="1"/>
          <p:nvPr/>
        </p:nvSpPr>
        <p:spPr>
          <a:xfrm>
            <a:off x="5439223" y="3850377"/>
            <a:ext cx="332803" cy="369332"/>
          </a:xfrm>
          <a:prstGeom prst="rect">
            <a:avLst/>
          </a:prstGeom>
          <a:noFill/>
        </p:spPr>
        <p:txBody>
          <a:bodyPr wrap="square" rtlCol="0">
            <a:spAutoFit/>
          </a:bodyPr>
          <a:lstStyle/>
          <a:p>
            <a:pPr>
              <a:defRPr/>
            </a:pPr>
            <a:r>
              <a:rPr lang="en-US" b="1" dirty="0">
                <a:solidFill>
                  <a:srgbClr val="E9BD27">
                    <a:lumMod val="75000"/>
                  </a:srgbClr>
                </a:solidFill>
                <a:latin typeface="Arial"/>
              </a:rPr>
              <a:t>-</a:t>
            </a:r>
          </a:p>
        </p:txBody>
      </p:sp>
      <p:sp>
        <p:nvSpPr>
          <p:cNvPr id="4" name="Trapezoid 3">
            <a:extLst>
              <a:ext uri="{FF2B5EF4-FFF2-40B4-BE49-F238E27FC236}">
                <a16:creationId xmlns:a16="http://schemas.microsoft.com/office/drawing/2014/main" id="{AA93482E-7D92-3E29-868A-DD87EFAE78C5}"/>
              </a:ext>
            </a:extLst>
          </p:cNvPr>
          <p:cNvSpPr/>
          <p:nvPr/>
        </p:nvSpPr>
        <p:spPr>
          <a:xfrm rot="1406779">
            <a:off x="4452291" y="4031093"/>
            <a:ext cx="1660109" cy="2627144"/>
          </a:xfrm>
          <a:prstGeom prst="trapezoid">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dirty="0"/>
          </a:p>
        </p:txBody>
      </p:sp>
    </p:spTree>
    <p:custDataLst>
      <p:tags r:id="rId1"/>
    </p:custDataLst>
    <p:extLst>
      <p:ext uri="{BB962C8B-B14F-4D97-AF65-F5344CB8AC3E}">
        <p14:creationId xmlns:p14="http://schemas.microsoft.com/office/powerpoint/2010/main" val="312832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F62A2-1DC5-019C-5D4F-53CB42EB3387}"/>
              </a:ext>
            </a:extLst>
          </p:cNvPr>
          <p:cNvPicPr>
            <a:picLocks noChangeAspect="1"/>
          </p:cNvPicPr>
          <p:nvPr/>
        </p:nvPicPr>
        <p:blipFill>
          <a:blip r:embed="rId3"/>
          <a:stretch>
            <a:fillRect/>
          </a:stretch>
        </p:blipFill>
        <p:spPr>
          <a:xfrm>
            <a:off x="10012792" y="4538581"/>
            <a:ext cx="1030152" cy="2235200"/>
          </a:xfrm>
          <a:prstGeom prst="rect">
            <a:avLst/>
          </a:prstGeom>
        </p:spPr>
      </p:pic>
      <p:sp>
        <p:nvSpPr>
          <p:cNvPr id="2" name="Title 1">
            <a:extLst>
              <a:ext uri="{FF2B5EF4-FFF2-40B4-BE49-F238E27FC236}">
                <a16:creationId xmlns:a16="http://schemas.microsoft.com/office/drawing/2014/main" id="{463BFFAA-5582-7741-4904-26DAD669A098}"/>
              </a:ext>
            </a:extLst>
          </p:cNvPr>
          <p:cNvSpPr>
            <a:spLocks noGrp="1"/>
          </p:cNvSpPr>
          <p:nvPr>
            <p:ph type="title"/>
          </p:nvPr>
        </p:nvSpPr>
        <p:spPr>
          <a:xfrm>
            <a:off x="731519" y="1220722"/>
            <a:ext cx="8758845" cy="1195525"/>
          </a:xfrm>
        </p:spPr>
        <p:txBody>
          <a:bodyPr>
            <a:normAutofit fontScale="90000"/>
          </a:bodyPr>
          <a:lstStyle/>
          <a:p>
            <a:r>
              <a:rPr lang="en-US" sz="4800" dirty="0">
                <a:ln w="0"/>
                <a:effectLst>
                  <a:outerShdw blurRad="38100" dist="25400" dir="5400000" algn="ctr" rotWithShape="0">
                    <a:srgbClr val="6E747A">
                      <a:alpha val="43000"/>
                    </a:srgbClr>
                  </a:outerShdw>
                </a:effectLst>
              </a:rPr>
              <a:t>What is the Virtual Specialty Practice? </a:t>
            </a:r>
            <a:br>
              <a:rPr lang="en-US" dirty="0">
                <a:ln w="0"/>
                <a:effectLst>
                  <a:outerShdw blurRad="38100" dist="25400" dir="5400000" algn="ctr" rotWithShape="0">
                    <a:srgbClr val="6E747A">
                      <a:alpha val="43000"/>
                    </a:srgbClr>
                  </a:outerShdw>
                </a:effectLst>
              </a:rPr>
            </a:br>
            <a:endParaRPr lang="en-US" dirty="0"/>
          </a:p>
        </p:txBody>
      </p:sp>
      <p:sp>
        <p:nvSpPr>
          <p:cNvPr id="4" name="Content Placeholder 3">
            <a:extLst>
              <a:ext uri="{FF2B5EF4-FFF2-40B4-BE49-F238E27FC236}">
                <a16:creationId xmlns:a16="http://schemas.microsoft.com/office/drawing/2014/main" id="{007AFA40-53BB-A939-3F08-ADAFB6FDD185}"/>
              </a:ext>
            </a:extLst>
          </p:cNvPr>
          <p:cNvSpPr>
            <a:spLocks noGrp="1"/>
          </p:cNvSpPr>
          <p:nvPr>
            <p:ph idx="1"/>
          </p:nvPr>
        </p:nvSpPr>
        <p:spPr>
          <a:xfrm>
            <a:off x="731520" y="2517590"/>
            <a:ext cx="7816736" cy="3468873"/>
          </a:xfrm>
        </p:spPr>
        <p:txBody>
          <a:bodyPr>
            <a:normAutofit fontScale="77500" lnSpcReduction="20000"/>
          </a:bodyPr>
          <a:lstStyle/>
          <a:p>
            <a:pPr marL="285744" indent="-285744">
              <a:buFont typeface="Courier New" panose="02070309020205020404" pitchFamily="49" charset="0"/>
              <a:buChar char="o"/>
            </a:pPr>
            <a:r>
              <a:rPr lang="en-US" b="1" dirty="0">
                <a:solidFill>
                  <a:srgbClr val="00759E"/>
                </a:solidFill>
              </a:rPr>
              <a:t>Innovative care model </a:t>
            </a:r>
            <a:r>
              <a:rPr lang="en-US" dirty="0">
                <a:solidFill>
                  <a:srgbClr val="00759E"/>
                </a:solidFill>
              </a:rPr>
              <a:t>implemented in January 2023 </a:t>
            </a:r>
          </a:p>
          <a:p>
            <a:pPr marL="285744" indent="-285744">
              <a:buFont typeface="Courier New" panose="02070309020205020404" pitchFamily="49" charset="0"/>
              <a:buChar char="o"/>
            </a:pPr>
            <a:r>
              <a:rPr lang="en-US" b="1" dirty="0">
                <a:solidFill>
                  <a:srgbClr val="00759E"/>
                </a:solidFill>
              </a:rPr>
              <a:t>100% virtual practice </a:t>
            </a:r>
            <a:r>
              <a:rPr lang="en-US" dirty="0">
                <a:solidFill>
                  <a:srgbClr val="00759E"/>
                </a:solidFill>
              </a:rPr>
              <a:t>seeing new and return patients in high demand </a:t>
            </a:r>
            <a:r>
              <a:rPr lang="en-US" b="1" dirty="0">
                <a:solidFill>
                  <a:srgbClr val="00759E"/>
                </a:solidFill>
              </a:rPr>
              <a:t>specialties and primary care </a:t>
            </a:r>
            <a:r>
              <a:rPr lang="en-US" dirty="0">
                <a:solidFill>
                  <a:srgbClr val="00759E"/>
                </a:solidFill>
              </a:rPr>
              <a:t>across the state</a:t>
            </a:r>
          </a:p>
          <a:p>
            <a:pPr marL="285744" indent="-285744">
              <a:buFont typeface="Courier New" panose="02070309020205020404" pitchFamily="49" charset="0"/>
              <a:buChar char="o"/>
            </a:pPr>
            <a:r>
              <a:rPr lang="en-US" b="1" dirty="0">
                <a:solidFill>
                  <a:srgbClr val="00759E"/>
                </a:solidFill>
              </a:rPr>
              <a:t>Low friction, no barrier online scheduling </a:t>
            </a:r>
            <a:r>
              <a:rPr lang="en-US" dirty="0">
                <a:solidFill>
                  <a:srgbClr val="00759E"/>
                </a:solidFill>
              </a:rPr>
              <a:t>with or without a referral</a:t>
            </a:r>
          </a:p>
          <a:p>
            <a:pPr marL="285744" indent="-285744">
              <a:buFont typeface="Courier New" panose="02070309020205020404" pitchFamily="49" charset="0"/>
              <a:buChar char="o"/>
            </a:pPr>
            <a:r>
              <a:rPr lang="en-US" dirty="0">
                <a:solidFill>
                  <a:srgbClr val="00759E"/>
                </a:solidFill>
              </a:rPr>
              <a:t>Timely </a:t>
            </a:r>
            <a:r>
              <a:rPr lang="en-US" b="1" dirty="0">
                <a:solidFill>
                  <a:srgbClr val="00759E"/>
                </a:solidFill>
              </a:rPr>
              <a:t>access as soon as same day </a:t>
            </a:r>
            <a:r>
              <a:rPr lang="en-US" dirty="0">
                <a:solidFill>
                  <a:srgbClr val="00759E"/>
                </a:solidFill>
              </a:rPr>
              <a:t>for primary care and most specialties offered</a:t>
            </a:r>
          </a:p>
          <a:p>
            <a:pPr marL="285744" indent="-285744">
              <a:buFont typeface="Courier New" panose="02070309020205020404" pitchFamily="49" charset="0"/>
              <a:buChar char="o"/>
            </a:pPr>
            <a:r>
              <a:rPr lang="en-US" dirty="0">
                <a:solidFill>
                  <a:srgbClr val="00759E"/>
                </a:solidFill>
              </a:rPr>
              <a:t>Fully staffed virtual ‘clinic’ with dedicated </a:t>
            </a:r>
            <a:r>
              <a:rPr lang="en-US" b="1" dirty="0">
                <a:solidFill>
                  <a:srgbClr val="00759E"/>
                </a:solidFill>
              </a:rPr>
              <a:t>RNs, LPNs, and registration </a:t>
            </a:r>
            <a:r>
              <a:rPr lang="en-US" dirty="0">
                <a:solidFill>
                  <a:srgbClr val="00759E"/>
                </a:solidFill>
              </a:rPr>
              <a:t>supporting pre-visit and post-visit experience, follow-ups, and </a:t>
            </a:r>
            <a:r>
              <a:rPr lang="en-US" b="1" dirty="0">
                <a:solidFill>
                  <a:srgbClr val="00759E"/>
                </a:solidFill>
              </a:rPr>
              <a:t>ancillary service </a:t>
            </a:r>
            <a:r>
              <a:rPr lang="en-US" dirty="0">
                <a:solidFill>
                  <a:srgbClr val="00759E"/>
                </a:solidFill>
              </a:rPr>
              <a:t>referrals</a:t>
            </a:r>
          </a:p>
          <a:p>
            <a:pPr marL="285744" indent="-285744">
              <a:buFont typeface="Courier New" panose="02070309020205020404" pitchFamily="49" charset="0"/>
              <a:buChar char="o"/>
            </a:pPr>
            <a:r>
              <a:rPr lang="en-US" dirty="0">
                <a:solidFill>
                  <a:srgbClr val="00759E"/>
                </a:solidFill>
              </a:rPr>
              <a:t>Providers and support staff with SC licenses living in multiple states</a:t>
            </a:r>
          </a:p>
        </p:txBody>
      </p:sp>
      <p:sp>
        <p:nvSpPr>
          <p:cNvPr id="6" name="Content Placeholder 5">
            <a:extLst>
              <a:ext uri="{FF2B5EF4-FFF2-40B4-BE49-F238E27FC236}">
                <a16:creationId xmlns:a16="http://schemas.microsoft.com/office/drawing/2014/main" id="{44474B69-1DF7-6CF3-D6F6-32DCDB838E7C}"/>
              </a:ext>
            </a:extLst>
          </p:cNvPr>
          <p:cNvSpPr>
            <a:spLocks noGrp="1"/>
          </p:cNvSpPr>
          <p:nvPr>
            <p:ph sz="quarter" idx="10"/>
          </p:nvPr>
        </p:nvSpPr>
        <p:spPr/>
        <p:txBody>
          <a:bodyPr>
            <a:normAutofit fontScale="92500" lnSpcReduction="10000"/>
          </a:bodyPr>
          <a:lstStyle/>
          <a:p>
            <a:r>
              <a:rPr lang="en-US" dirty="0"/>
              <a:t>Virtual Specialty Program</a:t>
            </a:r>
          </a:p>
        </p:txBody>
      </p:sp>
      <p:sp>
        <p:nvSpPr>
          <p:cNvPr id="7" name="TextBox 6">
            <a:extLst>
              <a:ext uri="{FF2B5EF4-FFF2-40B4-BE49-F238E27FC236}">
                <a16:creationId xmlns:a16="http://schemas.microsoft.com/office/drawing/2014/main" id="{CCD529D9-FCB7-ECF4-6F2F-B97A3993E66D}"/>
              </a:ext>
            </a:extLst>
          </p:cNvPr>
          <p:cNvSpPr txBox="1"/>
          <p:nvPr/>
        </p:nvSpPr>
        <p:spPr>
          <a:xfrm>
            <a:off x="9127621" y="1389704"/>
            <a:ext cx="2800491" cy="2862322"/>
          </a:xfrm>
          <a:prstGeom prst="rect">
            <a:avLst/>
          </a:prstGeom>
          <a:solidFill>
            <a:srgbClr val="FF9300">
              <a:alpha val="28627"/>
            </a:srgbClr>
          </a:solidFill>
          <a:ln>
            <a:solidFill>
              <a:srgbClr val="EB851E"/>
            </a:solidFill>
          </a:ln>
        </p:spPr>
        <p:txBody>
          <a:bodyPr wrap="square" rtlCol="0">
            <a:spAutoFit/>
          </a:bodyPr>
          <a:lstStyle/>
          <a:p>
            <a:pPr algn="ctr"/>
            <a:r>
              <a:rPr lang="en-US" b="1" u="sng" dirty="0">
                <a:solidFill>
                  <a:srgbClr val="EB851E"/>
                </a:solidFill>
                <a:latin typeface="Verdana" panose="020B0604030504040204" pitchFamily="34" charset="0"/>
                <a:ea typeface="Verdana" panose="020B0604030504040204" pitchFamily="34" charset="0"/>
                <a:cs typeface="Verdana" panose="020B0604030504040204" pitchFamily="34" charset="0"/>
              </a:rPr>
              <a:t>9 Specialties:</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Endocrinology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Rheumatology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Benign Hematology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Neurology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Pulmonary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Sleep Medicine</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Infectious Disease</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Psychiatry</a:t>
            </a:r>
          </a:p>
          <a:p>
            <a:pPr algn="ctr"/>
            <a:r>
              <a:rPr lang="en-US" b="1" dirty="0">
                <a:solidFill>
                  <a:srgbClr val="EB851E"/>
                </a:solidFill>
                <a:latin typeface="Verdana" panose="020B0604030504040204" pitchFamily="34" charset="0"/>
                <a:ea typeface="Verdana" panose="020B0604030504040204" pitchFamily="34" charset="0"/>
                <a:cs typeface="Verdana" panose="020B0604030504040204" pitchFamily="34" charset="0"/>
              </a:rPr>
              <a:t>Dermatology</a:t>
            </a:r>
          </a:p>
        </p:txBody>
      </p:sp>
      <p:pic>
        <p:nvPicPr>
          <p:cNvPr id="10" name="Picture 9">
            <a:extLst>
              <a:ext uri="{FF2B5EF4-FFF2-40B4-BE49-F238E27FC236}">
                <a16:creationId xmlns:a16="http://schemas.microsoft.com/office/drawing/2014/main" id="{EDF5852D-6FD4-7FF8-D0C1-15281DA91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67"/>
          <a:stretch/>
        </p:blipFill>
        <p:spPr>
          <a:xfrm>
            <a:off x="9917364" y="4444557"/>
            <a:ext cx="1221007" cy="2413443"/>
          </a:xfrm>
          <a:prstGeom prst="rect">
            <a:avLst/>
          </a:prstGeom>
        </p:spPr>
      </p:pic>
    </p:spTree>
    <p:extLst>
      <p:ext uri="{BB962C8B-B14F-4D97-AF65-F5344CB8AC3E}">
        <p14:creationId xmlns:p14="http://schemas.microsoft.com/office/powerpoint/2010/main" val="397229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A7CC0F-B11B-5086-9342-0420C2A131BD}"/>
              </a:ext>
            </a:extLst>
          </p:cNvPr>
          <p:cNvSpPr>
            <a:spLocks noGrp="1"/>
          </p:cNvSpPr>
          <p:nvPr>
            <p:ph type="title"/>
          </p:nvPr>
        </p:nvSpPr>
        <p:spPr/>
        <p:txBody>
          <a:bodyPr/>
          <a:lstStyle/>
          <a:p>
            <a:r>
              <a:rPr lang="en-US" dirty="0"/>
              <a:t>How does the Virtual Specialty Practice function? </a:t>
            </a:r>
          </a:p>
        </p:txBody>
      </p:sp>
      <p:sp>
        <p:nvSpPr>
          <p:cNvPr id="2" name="Content Placeholder 1">
            <a:extLst>
              <a:ext uri="{FF2B5EF4-FFF2-40B4-BE49-F238E27FC236}">
                <a16:creationId xmlns:a16="http://schemas.microsoft.com/office/drawing/2014/main" id="{180975B8-5D0B-9DEE-50F4-64F50A52233D}"/>
              </a:ext>
            </a:extLst>
          </p:cNvPr>
          <p:cNvSpPr>
            <a:spLocks noGrp="1"/>
          </p:cNvSpPr>
          <p:nvPr>
            <p:ph idx="1"/>
          </p:nvPr>
        </p:nvSpPr>
        <p:spPr>
          <a:xfrm>
            <a:off x="731520" y="2546285"/>
            <a:ext cx="6347658" cy="1670115"/>
          </a:xfrm>
        </p:spPr>
        <p:txBody>
          <a:bodyPr>
            <a:normAutofit lnSpcReduction="10000"/>
          </a:bodyPr>
          <a:lstStyle/>
          <a:p>
            <a:r>
              <a:rPr lang="en-US" dirty="0">
                <a:solidFill>
                  <a:srgbClr val="00759E"/>
                </a:solidFill>
              </a:rPr>
              <a:t>Fully staffed virtual ‘clinic’ with dedicated </a:t>
            </a:r>
            <a:r>
              <a:rPr lang="en-US" b="1" dirty="0">
                <a:solidFill>
                  <a:srgbClr val="00759E"/>
                </a:solidFill>
              </a:rPr>
              <a:t>RNs, LPNs, and registration </a:t>
            </a:r>
            <a:r>
              <a:rPr lang="en-US" dirty="0">
                <a:solidFill>
                  <a:srgbClr val="00759E"/>
                </a:solidFill>
              </a:rPr>
              <a:t>supporting pre-visit and post-visit experience, follow-ups, and </a:t>
            </a:r>
            <a:r>
              <a:rPr lang="en-US" b="1" dirty="0">
                <a:solidFill>
                  <a:srgbClr val="00759E"/>
                </a:solidFill>
              </a:rPr>
              <a:t>ancillary service </a:t>
            </a:r>
            <a:r>
              <a:rPr lang="en-US" dirty="0">
                <a:solidFill>
                  <a:srgbClr val="00759E"/>
                </a:solidFill>
              </a:rPr>
              <a:t>referrals</a:t>
            </a:r>
          </a:p>
        </p:txBody>
      </p:sp>
      <p:sp>
        <p:nvSpPr>
          <p:cNvPr id="3" name="Content Placeholder 2">
            <a:extLst>
              <a:ext uri="{FF2B5EF4-FFF2-40B4-BE49-F238E27FC236}">
                <a16:creationId xmlns:a16="http://schemas.microsoft.com/office/drawing/2014/main" id="{3E808289-0EEC-40E5-8DB1-790D8A141232}"/>
              </a:ext>
            </a:extLst>
          </p:cNvPr>
          <p:cNvSpPr>
            <a:spLocks noGrp="1"/>
          </p:cNvSpPr>
          <p:nvPr>
            <p:ph sz="quarter" idx="10"/>
          </p:nvPr>
        </p:nvSpPr>
        <p:spPr/>
        <p:txBody>
          <a:bodyPr>
            <a:normAutofit fontScale="92500" lnSpcReduction="10000"/>
          </a:bodyPr>
          <a:lstStyle/>
          <a:p>
            <a:r>
              <a:rPr lang="en-US" dirty="0"/>
              <a:t>Virtual Specialty Program</a:t>
            </a:r>
          </a:p>
        </p:txBody>
      </p:sp>
      <p:graphicFrame>
        <p:nvGraphicFramePr>
          <p:cNvPr id="27" name="Diagram 26">
            <a:extLst>
              <a:ext uri="{FF2B5EF4-FFF2-40B4-BE49-F238E27FC236}">
                <a16:creationId xmlns:a16="http://schemas.microsoft.com/office/drawing/2014/main" id="{FA60910E-459B-29E1-8506-F81EA67C9946}"/>
              </a:ext>
            </a:extLst>
          </p:cNvPr>
          <p:cNvGraphicFramePr/>
          <p:nvPr>
            <p:extLst>
              <p:ext uri="{D42A27DB-BD31-4B8C-83A1-F6EECF244321}">
                <p14:modId xmlns:p14="http://schemas.microsoft.com/office/powerpoint/2010/main" val="4038805722"/>
              </p:ext>
            </p:extLst>
          </p:nvPr>
        </p:nvGraphicFramePr>
        <p:xfrm>
          <a:off x="7371277" y="2137136"/>
          <a:ext cx="5687296" cy="3785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TextBox 28">
            <a:extLst>
              <a:ext uri="{FF2B5EF4-FFF2-40B4-BE49-F238E27FC236}">
                <a16:creationId xmlns:a16="http://schemas.microsoft.com/office/drawing/2014/main" id="{6942D9D8-241D-6C85-5A6A-2850DFADF38A}"/>
              </a:ext>
            </a:extLst>
          </p:cNvPr>
          <p:cNvSpPr txBox="1"/>
          <p:nvPr/>
        </p:nvSpPr>
        <p:spPr>
          <a:xfrm>
            <a:off x="1298591" y="5657671"/>
            <a:ext cx="3683335" cy="1200329"/>
          </a:xfrm>
          <a:prstGeom prst="rect">
            <a:avLst/>
          </a:prstGeom>
          <a:solidFill>
            <a:srgbClr val="FF9300">
              <a:alpha val="34902"/>
            </a:srgbClr>
          </a:solidFill>
          <a:ln>
            <a:solidFill>
              <a:srgbClr val="FF9300"/>
            </a:solidFill>
          </a:ln>
        </p:spPr>
        <p:txBody>
          <a:bodyPr wrap="square" rtlCol="0">
            <a:spAutoFit/>
          </a:bodyPr>
          <a:lstStyle/>
          <a:p>
            <a:r>
              <a:rPr lang="en-US" sz="2400" dirty="0">
                <a:solidFill>
                  <a:srgbClr val="EB851E"/>
                </a:solidFill>
              </a:rPr>
              <a:t>Affiliate ancillary service partnerships for imaging, labs, infusions, etc. </a:t>
            </a:r>
          </a:p>
        </p:txBody>
      </p:sp>
      <p:pic>
        <p:nvPicPr>
          <p:cNvPr id="5" name="Picture 4" descr="A map of the state of south carolina&#10;&#10;Description automatically generated">
            <a:extLst>
              <a:ext uri="{FF2B5EF4-FFF2-40B4-BE49-F238E27FC236}">
                <a16:creationId xmlns:a16="http://schemas.microsoft.com/office/drawing/2014/main" id="{CB5492F3-19FB-32FF-AE9C-CCBFE733A995}"/>
              </a:ext>
            </a:extLst>
          </p:cNvPr>
          <p:cNvPicPr>
            <a:picLocks noChangeAspect="1"/>
          </p:cNvPicPr>
          <p:nvPr/>
        </p:nvPicPr>
        <p:blipFill>
          <a:blip r:embed="rId8"/>
          <a:stretch>
            <a:fillRect/>
          </a:stretch>
        </p:blipFill>
        <p:spPr>
          <a:xfrm>
            <a:off x="2095713" y="4061915"/>
            <a:ext cx="1904787" cy="1575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41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77647-73F5-BAD3-A6D8-402159089B2D}"/>
              </a:ext>
            </a:extLst>
          </p:cNvPr>
          <p:cNvSpPr>
            <a:spLocks noGrp="1"/>
          </p:cNvSpPr>
          <p:nvPr>
            <p:ph sz="quarter" idx="10"/>
          </p:nvPr>
        </p:nvSpPr>
        <p:spPr/>
        <p:txBody>
          <a:bodyPr>
            <a:normAutofit fontScale="92500" lnSpcReduction="10000"/>
          </a:bodyPr>
          <a:lstStyle/>
          <a:p>
            <a:r>
              <a:rPr lang="en-US" dirty="0"/>
              <a:t>Virtual Specialty Program</a:t>
            </a:r>
          </a:p>
        </p:txBody>
      </p:sp>
      <p:sp>
        <p:nvSpPr>
          <p:cNvPr id="7" name="TextBox 6">
            <a:extLst>
              <a:ext uri="{FF2B5EF4-FFF2-40B4-BE49-F238E27FC236}">
                <a16:creationId xmlns:a16="http://schemas.microsoft.com/office/drawing/2014/main" id="{E12D64BC-A7BD-14F2-BC59-2E856B99BFA2}"/>
              </a:ext>
            </a:extLst>
          </p:cNvPr>
          <p:cNvSpPr txBox="1"/>
          <p:nvPr/>
        </p:nvSpPr>
        <p:spPr>
          <a:xfrm>
            <a:off x="371601" y="1735566"/>
            <a:ext cx="5273692" cy="4247317"/>
          </a:xfrm>
          <a:prstGeom prst="rect">
            <a:avLst/>
          </a:prstGeom>
          <a:noFill/>
        </p:spPr>
        <p:txBody>
          <a:bodyPr wrap="square" rtlCol="0">
            <a:spAutoFit/>
          </a:bodyPr>
          <a:lstStyle/>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Reduce wait times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for specialty care.</a:t>
            </a:r>
          </a:p>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Increase access to care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in rural and underserved areas.</a:t>
            </a:r>
          </a:p>
          <a:p>
            <a:pPr marL="285744" indent="-285744">
              <a:buFont typeface="Courier New" panose="02070309020205020404" pitchFamily="49" charset="0"/>
              <a:buChar char="o"/>
            </a:pP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Successfully </a:t>
            </a: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recruit specialists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for our growing system and state needs.  </a:t>
            </a:r>
          </a:p>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Address patient demand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and MUSC access issues </a:t>
            </a:r>
          </a:p>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Decrease new visit lag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days</a:t>
            </a:r>
          </a:p>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Grow </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our specialty market share statewide</a:t>
            </a:r>
          </a:p>
          <a:p>
            <a:pPr marL="285744" indent="-285744">
              <a:buFont typeface="Courier New" panose="02070309020205020404" pitchFamily="49" charset="0"/>
              <a:buChar char="o"/>
            </a:pP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Meet patients where they are and </a:t>
            </a: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start treatment plans</a:t>
            </a:r>
            <a:endParaRPr lang="en-US" dirty="0">
              <a:solidFill>
                <a:srgbClr val="00759E"/>
              </a:solidFill>
              <a:latin typeface="Verdana" panose="020B0604030504040204" pitchFamily="34" charset="0"/>
              <a:ea typeface="Verdana" panose="020B0604030504040204" pitchFamily="34" charset="0"/>
              <a:cs typeface="Verdana" panose="020B0604030504040204" pitchFamily="34" charset="0"/>
            </a:endParaRPr>
          </a:p>
          <a:p>
            <a:pPr marL="285744" indent="-285744">
              <a:buFont typeface="Courier New" panose="02070309020205020404" pitchFamily="49" charset="0"/>
              <a:buChar char="o"/>
            </a:pPr>
            <a:r>
              <a:rPr lang="en-US" b="1" dirty="0">
                <a:solidFill>
                  <a:srgbClr val="00759E"/>
                </a:solidFill>
                <a:latin typeface="Verdana" panose="020B0604030504040204" pitchFamily="34" charset="0"/>
                <a:ea typeface="Verdana" panose="020B0604030504040204" pitchFamily="34" charset="0"/>
                <a:cs typeface="Verdana" panose="020B0604030504040204" pitchFamily="34" charset="0"/>
              </a:rPr>
              <a:t>Help affiliates and referring practices</a:t>
            </a:r>
            <a:r>
              <a:rPr lang="en-US" dirty="0">
                <a:solidFill>
                  <a:srgbClr val="00759E"/>
                </a:solidFill>
                <a:latin typeface="Verdana" panose="020B0604030504040204" pitchFamily="34" charset="0"/>
                <a:ea typeface="Verdana" panose="020B0604030504040204" pitchFamily="34" charset="0"/>
                <a:cs typeface="Verdana" panose="020B0604030504040204" pitchFamily="34" charset="0"/>
              </a:rPr>
              <a:t> across the state serve their patient’s specialty needs</a:t>
            </a:r>
          </a:p>
        </p:txBody>
      </p:sp>
      <p:pic>
        <p:nvPicPr>
          <p:cNvPr id="8" name="Picture 7" descr="A chart with blue circles and white text&#10;&#10;Description automatically generated">
            <a:extLst>
              <a:ext uri="{FF2B5EF4-FFF2-40B4-BE49-F238E27FC236}">
                <a16:creationId xmlns:a16="http://schemas.microsoft.com/office/drawing/2014/main" id="{24A09497-A9DE-F9A2-3185-FB5832040E65}"/>
              </a:ext>
            </a:extLst>
          </p:cNvPr>
          <p:cNvPicPr>
            <a:picLocks noChangeAspect="1"/>
          </p:cNvPicPr>
          <p:nvPr/>
        </p:nvPicPr>
        <p:blipFill>
          <a:blip r:embed="rId3"/>
          <a:stretch>
            <a:fillRect/>
          </a:stretch>
        </p:blipFill>
        <p:spPr>
          <a:xfrm>
            <a:off x="6382445" y="2227729"/>
            <a:ext cx="5800923" cy="3328098"/>
          </a:xfrm>
          <a:prstGeom prst="rect">
            <a:avLst/>
          </a:prstGeom>
        </p:spPr>
      </p:pic>
      <p:sp>
        <p:nvSpPr>
          <p:cNvPr id="9" name="TextBox 8">
            <a:extLst>
              <a:ext uri="{FF2B5EF4-FFF2-40B4-BE49-F238E27FC236}">
                <a16:creationId xmlns:a16="http://schemas.microsoft.com/office/drawing/2014/main" id="{807D2B62-2C0C-0293-B9A4-4A1F9067F1B7}"/>
              </a:ext>
            </a:extLst>
          </p:cNvPr>
          <p:cNvSpPr txBox="1"/>
          <p:nvPr/>
        </p:nvSpPr>
        <p:spPr>
          <a:xfrm>
            <a:off x="7086505" y="1782520"/>
            <a:ext cx="4634667" cy="461665"/>
          </a:xfrm>
          <a:prstGeom prst="rect">
            <a:avLst/>
          </a:prstGeom>
          <a:noFill/>
        </p:spPr>
        <p:txBody>
          <a:bodyPr wrap="none" rtlCol="0">
            <a:spAutoFit/>
          </a:bodyPr>
          <a:lstStyle/>
          <a:p>
            <a:r>
              <a:rPr lang="en-US" sz="2400" b="1" dirty="0">
                <a:solidFill>
                  <a:schemeClr val="accent4">
                    <a:lumMod val="75000"/>
                  </a:schemeClr>
                </a:solidFill>
              </a:rPr>
              <a:t>How did we decide where to start?</a:t>
            </a:r>
          </a:p>
        </p:txBody>
      </p:sp>
      <p:sp>
        <p:nvSpPr>
          <p:cNvPr id="10" name="Right Arrow 9">
            <a:extLst>
              <a:ext uri="{FF2B5EF4-FFF2-40B4-BE49-F238E27FC236}">
                <a16:creationId xmlns:a16="http://schemas.microsoft.com/office/drawing/2014/main" id="{B24A1D4B-C6E1-D739-DA23-67B03BDAC2FE}"/>
              </a:ext>
            </a:extLst>
          </p:cNvPr>
          <p:cNvSpPr/>
          <p:nvPr/>
        </p:nvSpPr>
        <p:spPr>
          <a:xfrm>
            <a:off x="6836416" y="5532860"/>
            <a:ext cx="4983983" cy="48463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400" dirty="0"/>
          </a:p>
        </p:txBody>
      </p:sp>
      <p:sp>
        <p:nvSpPr>
          <p:cNvPr id="11" name="TextBox 10">
            <a:extLst>
              <a:ext uri="{FF2B5EF4-FFF2-40B4-BE49-F238E27FC236}">
                <a16:creationId xmlns:a16="http://schemas.microsoft.com/office/drawing/2014/main" id="{0641D5DB-2888-607C-C5B4-CCD666807FE4}"/>
              </a:ext>
            </a:extLst>
          </p:cNvPr>
          <p:cNvSpPr txBox="1"/>
          <p:nvPr/>
        </p:nvSpPr>
        <p:spPr>
          <a:xfrm>
            <a:off x="7710819" y="5982883"/>
            <a:ext cx="3746611" cy="307777"/>
          </a:xfrm>
          <a:prstGeom prst="rect">
            <a:avLst/>
          </a:prstGeom>
          <a:noFill/>
        </p:spPr>
        <p:txBody>
          <a:bodyPr wrap="square" rtlCol="0">
            <a:spAutoFit/>
          </a:bodyPr>
          <a:lstStyle/>
          <a:p>
            <a:r>
              <a:rPr lang="en-US" sz="14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Virtual = Historical Amenability</a:t>
            </a:r>
          </a:p>
        </p:txBody>
      </p:sp>
      <p:sp>
        <p:nvSpPr>
          <p:cNvPr id="12" name="Up Arrow 11">
            <a:extLst>
              <a:ext uri="{FF2B5EF4-FFF2-40B4-BE49-F238E27FC236}">
                <a16:creationId xmlns:a16="http://schemas.microsoft.com/office/drawing/2014/main" id="{7BCDB4D8-80E4-36B7-C4C5-17835455F371}"/>
              </a:ext>
            </a:extLst>
          </p:cNvPr>
          <p:cNvSpPr/>
          <p:nvPr/>
        </p:nvSpPr>
        <p:spPr>
          <a:xfrm>
            <a:off x="5897813" y="2321168"/>
            <a:ext cx="484632" cy="3179763"/>
          </a:xfrm>
          <a:prstGeom prst="up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400" dirty="0"/>
          </a:p>
        </p:txBody>
      </p:sp>
      <p:sp>
        <p:nvSpPr>
          <p:cNvPr id="13" name="TextBox 12">
            <a:extLst>
              <a:ext uri="{FF2B5EF4-FFF2-40B4-BE49-F238E27FC236}">
                <a16:creationId xmlns:a16="http://schemas.microsoft.com/office/drawing/2014/main" id="{9A1149FE-32A9-A2A3-FC73-205A6D8A71CD}"/>
              </a:ext>
            </a:extLst>
          </p:cNvPr>
          <p:cNvSpPr txBox="1"/>
          <p:nvPr/>
        </p:nvSpPr>
        <p:spPr>
          <a:xfrm rot="16200000">
            <a:off x="4464384" y="3602192"/>
            <a:ext cx="2692023" cy="307777"/>
          </a:xfrm>
          <a:prstGeom prst="rect">
            <a:avLst/>
          </a:prstGeom>
          <a:noFill/>
        </p:spPr>
        <p:txBody>
          <a:bodyPr wrap="square" rtlCol="0">
            <a:spAutoFit/>
          </a:bodyPr>
          <a:lstStyle/>
          <a:p>
            <a:r>
              <a:rPr lang="en-US" sz="1400"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New Patient Lag Days</a:t>
            </a:r>
          </a:p>
        </p:txBody>
      </p:sp>
      <p:sp>
        <p:nvSpPr>
          <p:cNvPr id="14" name="Rounded Rectangle 13">
            <a:extLst>
              <a:ext uri="{FF2B5EF4-FFF2-40B4-BE49-F238E27FC236}">
                <a16:creationId xmlns:a16="http://schemas.microsoft.com/office/drawing/2014/main" id="{47F985CA-5A1D-9341-A572-339BFB59A75C}"/>
              </a:ext>
            </a:extLst>
          </p:cNvPr>
          <p:cNvSpPr/>
          <p:nvPr/>
        </p:nvSpPr>
        <p:spPr>
          <a:xfrm>
            <a:off x="8590433" y="2278922"/>
            <a:ext cx="3592935" cy="1848578"/>
          </a:xfrm>
          <a:prstGeom prst="roundRect">
            <a:avLst/>
          </a:prstGeom>
          <a:noFill/>
          <a:ln w="19050">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itle 4">
            <a:extLst>
              <a:ext uri="{FF2B5EF4-FFF2-40B4-BE49-F238E27FC236}">
                <a16:creationId xmlns:a16="http://schemas.microsoft.com/office/drawing/2014/main" id="{B7437AD3-091A-8BE6-4AFC-67D979E2CB8C}"/>
              </a:ext>
            </a:extLst>
          </p:cNvPr>
          <p:cNvSpPr>
            <a:spLocks noGrp="1"/>
          </p:cNvSpPr>
          <p:nvPr>
            <p:ph type="title"/>
          </p:nvPr>
        </p:nvSpPr>
        <p:spPr>
          <a:xfrm>
            <a:off x="382815" y="1055623"/>
            <a:ext cx="2354581" cy="461666"/>
          </a:xfrm>
        </p:spPr>
        <p:txBody>
          <a:bodyPr>
            <a:normAutofit fontScale="90000"/>
          </a:bodyPr>
          <a:lstStyle/>
          <a:p>
            <a:r>
              <a:rPr lang="en-US" dirty="0"/>
              <a:t>Goals:</a:t>
            </a:r>
          </a:p>
        </p:txBody>
      </p:sp>
    </p:spTree>
    <p:extLst>
      <p:ext uri="{BB962C8B-B14F-4D97-AF65-F5344CB8AC3E}">
        <p14:creationId xmlns:p14="http://schemas.microsoft.com/office/powerpoint/2010/main" val="6937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DC1C-3514-2E8F-7EB6-4E07AC925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F855A-C000-8BC9-C37D-682B3D630F4B}"/>
              </a:ext>
            </a:extLst>
          </p:cNvPr>
          <p:cNvSpPr>
            <a:spLocks noGrp="1"/>
          </p:cNvSpPr>
          <p:nvPr>
            <p:ph type="title"/>
          </p:nvPr>
        </p:nvSpPr>
        <p:spPr>
          <a:xfrm>
            <a:off x="1" y="1579960"/>
            <a:ext cx="12192000" cy="3698080"/>
          </a:xfrm>
        </p:spPr>
        <p:txBody>
          <a:bodyPr/>
          <a:lstStyle/>
          <a:p>
            <a:r>
              <a:rPr lang="en-US" dirty="0"/>
              <a:t>Program Evaluation:</a:t>
            </a:r>
            <a:endParaRPr lang="en-US" sz="4800" dirty="0"/>
          </a:p>
        </p:txBody>
      </p:sp>
    </p:spTree>
    <p:extLst>
      <p:ext uri="{BB962C8B-B14F-4D97-AF65-F5344CB8AC3E}">
        <p14:creationId xmlns:p14="http://schemas.microsoft.com/office/powerpoint/2010/main" val="298215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1A04-5352-7D7C-2A6D-DA40B7A31307}"/>
              </a:ext>
            </a:extLst>
          </p:cNvPr>
          <p:cNvSpPr>
            <a:spLocks noGrp="1"/>
          </p:cNvSpPr>
          <p:nvPr>
            <p:ph type="title"/>
          </p:nvPr>
        </p:nvSpPr>
        <p:spPr>
          <a:xfrm>
            <a:off x="731519" y="1220723"/>
            <a:ext cx="10725912" cy="798578"/>
          </a:xfrm>
        </p:spPr>
        <p:txBody>
          <a:bodyPr/>
          <a:lstStyle/>
          <a:p>
            <a:r>
              <a:rPr lang="en-US" dirty="0"/>
              <a:t>Evaluation Methods: Virtual Care</a:t>
            </a:r>
          </a:p>
        </p:txBody>
      </p:sp>
      <p:sp>
        <p:nvSpPr>
          <p:cNvPr id="3" name="Content Placeholder 2">
            <a:extLst>
              <a:ext uri="{FF2B5EF4-FFF2-40B4-BE49-F238E27FC236}">
                <a16:creationId xmlns:a16="http://schemas.microsoft.com/office/drawing/2014/main" id="{9742D441-39BC-1275-2733-2C5B7A7AC64B}"/>
              </a:ext>
            </a:extLst>
          </p:cNvPr>
          <p:cNvSpPr>
            <a:spLocks noGrp="1"/>
          </p:cNvSpPr>
          <p:nvPr>
            <p:ph idx="1"/>
          </p:nvPr>
        </p:nvSpPr>
        <p:spPr>
          <a:xfrm>
            <a:off x="731519" y="1930400"/>
            <a:ext cx="10725911" cy="4056063"/>
          </a:xfrm>
        </p:spPr>
        <p:txBody>
          <a:bodyPr>
            <a:normAutofit fontScale="62500" lnSpcReduction="20000"/>
          </a:bodyPr>
          <a:lstStyle/>
          <a:p>
            <a:pPr>
              <a:lnSpc>
                <a:spcPct val="120000"/>
              </a:lnSpc>
            </a:pPr>
            <a:r>
              <a:rPr lang="en-US" dirty="0"/>
              <a:t>We employed the RE-AIM framework to assess key program elements and outcomes. RE-AIM is a popular framework for guiding evaluations, RE-AIM enhances the sustainable adoption and implementation of interventions and services.</a:t>
            </a:r>
          </a:p>
          <a:p>
            <a:pPr>
              <a:lnSpc>
                <a:spcPct val="120000"/>
              </a:lnSpc>
            </a:pPr>
            <a:r>
              <a:rPr lang="en-US" dirty="0"/>
              <a:t>We selected outcomes in the following RE-AIM dimensions</a:t>
            </a:r>
          </a:p>
          <a:p>
            <a:pPr lvl="1">
              <a:lnSpc>
                <a:spcPct val="120000"/>
              </a:lnSpc>
              <a:buFont typeface="Arial" panose="020B0604020202020204" pitchFamily="34" charset="0"/>
              <a:buChar char="•"/>
            </a:pPr>
            <a:r>
              <a:rPr lang="en-US" b="1" dirty="0">
                <a:hlinkClick r:id="rId3"/>
              </a:rPr>
              <a:t>Reach</a:t>
            </a:r>
            <a:r>
              <a:rPr lang="en-US" b="1" dirty="0"/>
              <a:t>:</a:t>
            </a:r>
            <a:r>
              <a:rPr lang="en-US" dirty="0"/>
              <a:t> the number of participants &amp; their characteristics</a:t>
            </a:r>
          </a:p>
          <a:p>
            <a:pPr lvl="1">
              <a:lnSpc>
                <a:spcPct val="120000"/>
              </a:lnSpc>
              <a:buFont typeface="Arial" panose="020B0604020202020204" pitchFamily="34" charset="0"/>
              <a:buChar char="•"/>
            </a:pPr>
            <a:r>
              <a:rPr lang="en-US" b="1" dirty="0">
                <a:hlinkClick r:id="rId4"/>
              </a:rPr>
              <a:t>Effectiveness</a:t>
            </a:r>
            <a:r>
              <a:rPr lang="en-US" b="1" dirty="0"/>
              <a:t>:</a:t>
            </a:r>
            <a:r>
              <a:rPr lang="en-US" dirty="0"/>
              <a:t> impact of the program</a:t>
            </a:r>
          </a:p>
          <a:p>
            <a:pPr lvl="1">
              <a:lnSpc>
                <a:spcPct val="120000"/>
              </a:lnSpc>
              <a:buFont typeface="Arial" panose="020B0604020202020204" pitchFamily="34" charset="0"/>
              <a:buChar char="•"/>
            </a:pPr>
            <a:r>
              <a:rPr lang="en-US" b="1" dirty="0">
                <a:hlinkClick r:id="rId5"/>
              </a:rPr>
              <a:t>Adoption</a:t>
            </a:r>
            <a:r>
              <a:rPr lang="en-US" b="1" dirty="0"/>
              <a:t>: </a:t>
            </a:r>
            <a:r>
              <a:rPr lang="en-US" dirty="0"/>
              <a:t>the providers and service lines who adopt the program</a:t>
            </a:r>
          </a:p>
          <a:p>
            <a:pPr lvl="1">
              <a:lnSpc>
                <a:spcPct val="120000"/>
              </a:lnSpc>
              <a:buFont typeface="Arial" panose="020B0604020202020204" pitchFamily="34" charset="0"/>
              <a:buChar char="•"/>
            </a:pPr>
            <a:r>
              <a:rPr lang="en-US" b="1" dirty="0">
                <a:hlinkClick r:id="rId6"/>
              </a:rPr>
              <a:t>Implementation</a:t>
            </a:r>
            <a:r>
              <a:rPr lang="en-US" b="1" dirty="0"/>
              <a:t>:</a:t>
            </a:r>
            <a:r>
              <a:rPr lang="en-US" dirty="0"/>
              <a:t> consistency and adaptions made to the program</a:t>
            </a:r>
          </a:p>
          <a:p>
            <a:pPr lvl="1">
              <a:lnSpc>
                <a:spcPct val="120000"/>
              </a:lnSpc>
              <a:buFont typeface="Arial" panose="020B0604020202020204" pitchFamily="34" charset="0"/>
              <a:buChar char="•"/>
            </a:pPr>
            <a:r>
              <a:rPr lang="en-US" b="1" dirty="0">
                <a:hlinkClick r:id="rId7"/>
              </a:rPr>
              <a:t>Maintenance/sustainment</a:t>
            </a:r>
            <a:r>
              <a:rPr lang="en-US" b="1" dirty="0"/>
              <a:t>: </a:t>
            </a:r>
            <a:r>
              <a:rPr lang="en-US" dirty="0"/>
              <a:t>extent the program becomes routine and institutionalized </a:t>
            </a:r>
          </a:p>
          <a:p>
            <a:pPr>
              <a:lnSpc>
                <a:spcPct val="120000"/>
              </a:lnSpc>
            </a:pPr>
            <a:r>
              <a:rPr lang="en-US" dirty="0"/>
              <a:t>Data: EPIC electronic medical record data and Andor telehealth virtual visit platform data</a:t>
            </a:r>
          </a:p>
          <a:p>
            <a:pPr>
              <a:lnSpc>
                <a:spcPct val="120000"/>
              </a:lnSpc>
            </a:pPr>
            <a:r>
              <a:rPr lang="en-US" dirty="0"/>
              <a:t>Methods: </a:t>
            </a:r>
          </a:p>
          <a:p>
            <a:pPr lvl="1">
              <a:lnSpc>
                <a:spcPct val="120000"/>
              </a:lnSpc>
            </a:pPr>
            <a:r>
              <a:rPr lang="en-US" dirty="0"/>
              <a:t>Data are aggregated and trended over time</a:t>
            </a:r>
          </a:p>
          <a:p>
            <a:pPr lvl="1">
              <a:lnSpc>
                <a:spcPct val="120000"/>
              </a:lnSpc>
            </a:pPr>
            <a:r>
              <a:rPr lang="en-US" dirty="0"/>
              <a:t>Business intelligence dashboards are also used to enable leadership real-time access to key metrics by provider, program and compare new vs. returning patient types</a:t>
            </a:r>
          </a:p>
          <a:p>
            <a:pPr lvl="1"/>
            <a:endParaRPr lang="en-US" dirty="0"/>
          </a:p>
        </p:txBody>
      </p:sp>
      <p:sp>
        <p:nvSpPr>
          <p:cNvPr id="5" name="Content Placeholder 4">
            <a:extLst>
              <a:ext uri="{FF2B5EF4-FFF2-40B4-BE49-F238E27FC236}">
                <a16:creationId xmlns:a16="http://schemas.microsoft.com/office/drawing/2014/main" id="{32776E5D-69BB-9130-D898-50711D7AA1FF}"/>
              </a:ext>
            </a:extLst>
          </p:cNvPr>
          <p:cNvSpPr>
            <a:spLocks noGrp="1"/>
          </p:cNvSpPr>
          <p:nvPr>
            <p:ph sz="quarter" idx="10"/>
          </p:nvPr>
        </p:nvSpPr>
        <p:spPr/>
        <p:txBody>
          <a:bodyPr>
            <a:normAutofit fontScale="92500" lnSpcReduction="10000"/>
          </a:bodyPr>
          <a:lstStyle/>
          <a:p>
            <a:r>
              <a:rPr lang="en-US" dirty="0"/>
              <a:t>Program Evaluation</a:t>
            </a:r>
          </a:p>
        </p:txBody>
      </p:sp>
      <p:sp>
        <p:nvSpPr>
          <p:cNvPr id="4" name="TextBox 3">
            <a:extLst>
              <a:ext uri="{FF2B5EF4-FFF2-40B4-BE49-F238E27FC236}">
                <a16:creationId xmlns:a16="http://schemas.microsoft.com/office/drawing/2014/main" id="{02073526-24EE-6F99-2102-B716C1E67682}"/>
              </a:ext>
            </a:extLst>
          </p:cNvPr>
          <p:cNvSpPr txBox="1"/>
          <p:nvPr/>
        </p:nvSpPr>
        <p:spPr>
          <a:xfrm>
            <a:off x="3635009" y="6419141"/>
            <a:ext cx="4021101"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Source: https://re-aim.org/learn/what-is-re-aim/</a:t>
            </a:r>
          </a:p>
        </p:txBody>
      </p:sp>
    </p:spTree>
    <p:extLst>
      <p:ext uri="{BB962C8B-B14F-4D97-AF65-F5344CB8AC3E}">
        <p14:creationId xmlns:p14="http://schemas.microsoft.com/office/powerpoint/2010/main" val="16642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7028F-9B02-CF05-A58C-84D74670111B}"/>
              </a:ext>
            </a:extLst>
          </p:cNvPr>
          <p:cNvSpPr>
            <a:spLocks noGrp="1"/>
          </p:cNvSpPr>
          <p:nvPr>
            <p:ph type="title"/>
          </p:nvPr>
        </p:nvSpPr>
        <p:spPr>
          <a:xfrm>
            <a:off x="820419" y="1116013"/>
            <a:ext cx="10725912" cy="1325563"/>
          </a:xfrm>
        </p:spPr>
        <p:txBody>
          <a:bodyPr/>
          <a:lstStyle/>
          <a:p>
            <a:r>
              <a:rPr lang="en-US" dirty="0"/>
              <a:t>Faculty</a:t>
            </a:r>
          </a:p>
        </p:txBody>
      </p:sp>
      <p:sp>
        <p:nvSpPr>
          <p:cNvPr id="3" name="Content Placeholder 2">
            <a:extLst>
              <a:ext uri="{FF2B5EF4-FFF2-40B4-BE49-F238E27FC236}">
                <a16:creationId xmlns:a16="http://schemas.microsoft.com/office/drawing/2014/main" id="{4ACCA85A-F4CE-FA8E-EC09-2ABF845AC81C}"/>
              </a:ext>
            </a:extLst>
          </p:cNvPr>
          <p:cNvSpPr>
            <a:spLocks noGrp="1"/>
          </p:cNvSpPr>
          <p:nvPr>
            <p:ph idx="1"/>
          </p:nvPr>
        </p:nvSpPr>
        <p:spPr>
          <a:xfrm>
            <a:off x="731519" y="2441576"/>
            <a:ext cx="10725911" cy="3806824"/>
          </a:xfrm>
        </p:spPr>
        <p:txBody>
          <a:bodyPr>
            <a:normAutofit fontScale="92500" lnSpcReduction="10000"/>
          </a:bodyPr>
          <a:lstStyle/>
          <a:p>
            <a:r>
              <a:rPr lang="en-US" dirty="0"/>
              <a:t>Dunc Williams, PhD</a:t>
            </a:r>
          </a:p>
          <a:p>
            <a:pPr lvl="1"/>
            <a:r>
              <a:rPr lang="en-US" dirty="0"/>
              <a:t>Associate Professor of Healthcare Financial Management, Medical University of South Carolina, Department of Healthcare Leadership &amp; Management</a:t>
            </a:r>
          </a:p>
          <a:p>
            <a:r>
              <a:rPr lang="en-US" dirty="0"/>
              <a:t>Jillian Harvey, PhD</a:t>
            </a:r>
          </a:p>
          <a:p>
            <a:pPr lvl="1"/>
            <a:r>
              <a:rPr lang="en-US" dirty="0"/>
              <a:t>Professor, Medical University of South Carolina, Department of Healthcare Leadership &amp; Management</a:t>
            </a:r>
          </a:p>
          <a:p>
            <a:r>
              <a:rPr lang="en-US" dirty="0"/>
              <a:t>Emily Warr, MSN</a:t>
            </a:r>
          </a:p>
          <a:p>
            <a:pPr lvl="1"/>
            <a:r>
              <a:rPr lang="en-US" dirty="0"/>
              <a:t>System Administrator, Medical University of South Carolina, Center for Telehealth</a:t>
            </a:r>
          </a:p>
          <a:p>
            <a:r>
              <a:rPr lang="en-US" dirty="0"/>
              <a:t>Caitlin Koob, PhD, OTR/L</a:t>
            </a:r>
          </a:p>
          <a:p>
            <a:pPr lvl="1"/>
            <a:r>
              <a:rPr lang="en-US" dirty="0"/>
              <a:t>Research Associate Faculty, Medical University of South Carolina, Department of Healthcare Leadership &amp; Management</a:t>
            </a:r>
          </a:p>
        </p:txBody>
      </p:sp>
      <p:sp>
        <p:nvSpPr>
          <p:cNvPr id="4" name="Content Placeholder 3">
            <a:extLst>
              <a:ext uri="{FF2B5EF4-FFF2-40B4-BE49-F238E27FC236}">
                <a16:creationId xmlns:a16="http://schemas.microsoft.com/office/drawing/2014/main" id="{24BADA48-9728-9AD5-B108-996870D3FDF5}"/>
              </a:ext>
            </a:extLst>
          </p:cNvPr>
          <p:cNvSpPr>
            <a:spLocks noGrp="1"/>
          </p:cNvSpPr>
          <p:nvPr>
            <p:ph sz="quarter" idx="10"/>
          </p:nvPr>
        </p:nvSpPr>
        <p:spPr/>
        <p:txBody>
          <a:bodyPr>
            <a:normAutofit fontScale="92500" lnSpcReduction="10000"/>
          </a:bodyPr>
          <a:lstStyle/>
          <a:p>
            <a:endParaRPr lang="en-US" dirty="0"/>
          </a:p>
        </p:txBody>
      </p:sp>
    </p:spTree>
    <p:extLst>
      <p:ext uri="{BB962C8B-B14F-4D97-AF65-F5344CB8AC3E}">
        <p14:creationId xmlns:p14="http://schemas.microsoft.com/office/powerpoint/2010/main" val="190321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C695F-7787-ACA7-3F9E-FC9AAEB89EB8}"/>
              </a:ext>
            </a:extLst>
          </p:cNvPr>
          <p:cNvSpPr>
            <a:spLocks noGrp="1"/>
          </p:cNvSpPr>
          <p:nvPr>
            <p:ph type="title"/>
          </p:nvPr>
        </p:nvSpPr>
        <p:spPr/>
        <p:txBody>
          <a:bodyPr>
            <a:normAutofit/>
          </a:bodyPr>
          <a:lstStyle/>
          <a:p>
            <a:r>
              <a:rPr lang="en-US" sz="4267" dirty="0"/>
              <a:t>Evaluation: In-person Comparison Benchmark</a:t>
            </a:r>
          </a:p>
        </p:txBody>
      </p:sp>
      <p:sp>
        <p:nvSpPr>
          <p:cNvPr id="4" name="Content Placeholder 3">
            <a:extLst>
              <a:ext uri="{FF2B5EF4-FFF2-40B4-BE49-F238E27FC236}">
                <a16:creationId xmlns:a16="http://schemas.microsoft.com/office/drawing/2014/main" id="{159B4A70-C014-134E-0CB0-F507A8AA28AF}"/>
              </a:ext>
            </a:extLst>
          </p:cNvPr>
          <p:cNvSpPr>
            <a:spLocks noGrp="1"/>
          </p:cNvSpPr>
          <p:nvPr>
            <p:ph idx="1"/>
          </p:nvPr>
        </p:nvSpPr>
        <p:spPr/>
        <p:txBody>
          <a:bodyPr/>
          <a:lstStyle/>
          <a:p>
            <a:r>
              <a:rPr lang="en-US" dirty="0"/>
              <a:t>Patient encounter data from Jan-June 2025</a:t>
            </a:r>
          </a:p>
          <a:p>
            <a:pPr lvl="1"/>
            <a:r>
              <a:rPr lang="en-US" dirty="0"/>
              <a:t>In-person for four in-person specialty practices</a:t>
            </a:r>
          </a:p>
          <a:p>
            <a:pPr lvl="1"/>
            <a:r>
              <a:rPr lang="en-US" dirty="0"/>
              <a:t>Virtual visits for virtual specialty providers</a:t>
            </a:r>
          </a:p>
          <a:p>
            <a:r>
              <a:rPr lang="en-US" dirty="0"/>
              <a:t>Comparison to better understand patient needs, utilization of services, and intensity of services.</a:t>
            </a:r>
          </a:p>
        </p:txBody>
      </p:sp>
      <p:sp>
        <p:nvSpPr>
          <p:cNvPr id="2" name="Content Placeholder 1">
            <a:extLst>
              <a:ext uri="{FF2B5EF4-FFF2-40B4-BE49-F238E27FC236}">
                <a16:creationId xmlns:a16="http://schemas.microsoft.com/office/drawing/2014/main" id="{730F2095-1834-D054-462E-770EACAF4CBD}"/>
              </a:ext>
            </a:extLst>
          </p:cNvPr>
          <p:cNvSpPr>
            <a:spLocks noGrp="1"/>
          </p:cNvSpPr>
          <p:nvPr>
            <p:ph sz="quarter" idx="10"/>
          </p:nvPr>
        </p:nvSpPr>
        <p:spPr/>
        <p:txBody>
          <a:bodyPr>
            <a:normAutofit fontScale="92500" lnSpcReduction="10000"/>
          </a:bodyPr>
          <a:lstStyle/>
          <a:p>
            <a:r>
              <a:rPr lang="en-US" dirty="0"/>
              <a:t>Program Evaluation</a:t>
            </a:r>
          </a:p>
        </p:txBody>
      </p:sp>
    </p:spTree>
    <p:extLst>
      <p:ext uri="{BB962C8B-B14F-4D97-AF65-F5344CB8AC3E}">
        <p14:creationId xmlns:p14="http://schemas.microsoft.com/office/powerpoint/2010/main" val="46235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76F0-2123-EC23-DED4-0BFCFA988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311A8-4094-830F-4CCA-2A4659DE8A3E}"/>
              </a:ext>
            </a:extLst>
          </p:cNvPr>
          <p:cNvSpPr>
            <a:spLocks noGrp="1"/>
          </p:cNvSpPr>
          <p:nvPr>
            <p:ph type="title"/>
          </p:nvPr>
        </p:nvSpPr>
        <p:spPr>
          <a:xfrm>
            <a:off x="1" y="1579960"/>
            <a:ext cx="12192000" cy="3698080"/>
          </a:xfrm>
        </p:spPr>
        <p:txBody>
          <a:bodyPr/>
          <a:lstStyle/>
          <a:p>
            <a:r>
              <a:rPr lang="en-US" dirty="0"/>
              <a:t>Program Outcomes:</a:t>
            </a:r>
            <a:br>
              <a:rPr lang="en-US" dirty="0"/>
            </a:br>
            <a:r>
              <a:rPr lang="en-US" sz="4800" dirty="0"/>
              <a:t>Part 1: Virtual Only (1/23–12/25)</a:t>
            </a:r>
          </a:p>
        </p:txBody>
      </p:sp>
    </p:spTree>
    <p:extLst>
      <p:ext uri="{BB962C8B-B14F-4D97-AF65-F5344CB8AC3E}">
        <p14:creationId xmlns:p14="http://schemas.microsoft.com/office/powerpoint/2010/main" val="384144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9A7CA-0DD6-D801-D7B2-D923240D4AF8}"/>
              </a:ext>
            </a:extLst>
          </p:cNvPr>
          <p:cNvSpPr>
            <a:spLocks noGrp="1"/>
          </p:cNvSpPr>
          <p:nvPr>
            <p:ph type="title"/>
          </p:nvPr>
        </p:nvSpPr>
        <p:spPr>
          <a:xfrm>
            <a:off x="731519" y="1220723"/>
            <a:ext cx="6723381" cy="760478"/>
          </a:xfrm>
        </p:spPr>
        <p:txBody>
          <a:bodyPr>
            <a:noAutofit/>
          </a:bodyPr>
          <a:lstStyle/>
          <a:p>
            <a:r>
              <a:rPr lang="en-US" sz="2400" dirty="0"/>
              <a:t>Reach: January 2023-December 2025</a:t>
            </a:r>
          </a:p>
        </p:txBody>
      </p:sp>
      <p:sp>
        <p:nvSpPr>
          <p:cNvPr id="6" name="Content Placeholder 5">
            <a:extLst>
              <a:ext uri="{FF2B5EF4-FFF2-40B4-BE49-F238E27FC236}">
                <a16:creationId xmlns:a16="http://schemas.microsoft.com/office/drawing/2014/main" id="{6CC583FB-53C9-DBCA-56A0-7D567F02044A}"/>
              </a:ext>
            </a:extLst>
          </p:cNvPr>
          <p:cNvSpPr>
            <a:spLocks noGrp="1"/>
          </p:cNvSpPr>
          <p:nvPr>
            <p:ph sz="quarter" idx="10"/>
          </p:nvPr>
        </p:nvSpPr>
        <p:spPr/>
        <p:txBody>
          <a:bodyPr>
            <a:normAutofit fontScale="70000" lnSpcReduction="20000"/>
          </a:bodyPr>
          <a:lstStyle/>
          <a:p>
            <a:r>
              <a:rPr lang="en-US" dirty="0"/>
              <a:t>Program Outcomes: Part 1: Virtual Only (1/23-12/25)</a:t>
            </a:r>
          </a:p>
        </p:txBody>
      </p:sp>
      <p:pic>
        <p:nvPicPr>
          <p:cNvPr id="4" name="Picture 3" descr="A graph of a number of blue bars&#10;&#10;AI-generated content may be incorrect.">
            <a:extLst>
              <a:ext uri="{FF2B5EF4-FFF2-40B4-BE49-F238E27FC236}">
                <a16:creationId xmlns:a16="http://schemas.microsoft.com/office/drawing/2014/main" id="{EBE6E706-16AD-7929-D8DE-353FAE998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13" y="2601913"/>
            <a:ext cx="6333436" cy="3937000"/>
          </a:xfrm>
          <a:prstGeom prst="rect">
            <a:avLst/>
          </a:prstGeom>
        </p:spPr>
      </p:pic>
      <p:sp>
        <p:nvSpPr>
          <p:cNvPr id="5" name="TextBox 4">
            <a:extLst>
              <a:ext uri="{FF2B5EF4-FFF2-40B4-BE49-F238E27FC236}">
                <a16:creationId xmlns:a16="http://schemas.microsoft.com/office/drawing/2014/main" id="{35083E99-BB70-9D4C-6C64-69E23513397E}"/>
              </a:ext>
            </a:extLst>
          </p:cNvPr>
          <p:cNvSpPr txBox="1"/>
          <p:nvPr/>
        </p:nvSpPr>
        <p:spPr>
          <a:xfrm>
            <a:off x="747664" y="2185988"/>
            <a:ext cx="5823133" cy="461665"/>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Total Virtual Specialty Visits: 35,588</a:t>
            </a:r>
          </a:p>
        </p:txBody>
      </p:sp>
      <p:pic>
        <p:nvPicPr>
          <p:cNvPr id="10" name="Picture 9" descr="A map of the state of south carolina&#10;&#10;AI-generated content may be incorrect.">
            <a:extLst>
              <a:ext uri="{FF2B5EF4-FFF2-40B4-BE49-F238E27FC236}">
                <a16:creationId xmlns:a16="http://schemas.microsoft.com/office/drawing/2014/main" id="{BCDCAB79-D357-144F-EE29-FAB2FC3DB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657" y="2487263"/>
            <a:ext cx="3975679" cy="3784793"/>
          </a:xfrm>
          <a:prstGeom prst="rect">
            <a:avLst/>
          </a:prstGeom>
        </p:spPr>
      </p:pic>
      <p:pic>
        <p:nvPicPr>
          <p:cNvPr id="12" name="Picture 11" descr="A blue rectangular object with black text&#10;&#10;AI-generated content may be incorrect.">
            <a:extLst>
              <a:ext uri="{FF2B5EF4-FFF2-40B4-BE49-F238E27FC236}">
                <a16:creationId xmlns:a16="http://schemas.microsoft.com/office/drawing/2014/main" id="{14A2F0B3-5DF5-D728-89F9-F60AEBB91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301" y="6272056"/>
            <a:ext cx="3087135" cy="585944"/>
          </a:xfrm>
          <a:prstGeom prst="rect">
            <a:avLst/>
          </a:prstGeom>
        </p:spPr>
      </p:pic>
    </p:spTree>
    <p:extLst>
      <p:ext uri="{BB962C8B-B14F-4D97-AF65-F5344CB8AC3E}">
        <p14:creationId xmlns:p14="http://schemas.microsoft.com/office/powerpoint/2010/main" val="600585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621F-5793-BD1C-3F71-557B617D7671}"/>
              </a:ext>
            </a:extLst>
          </p:cNvPr>
          <p:cNvSpPr>
            <a:spLocks noGrp="1"/>
          </p:cNvSpPr>
          <p:nvPr>
            <p:ph type="title"/>
          </p:nvPr>
        </p:nvSpPr>
        <p:spPr>
          <a:xfrm>
            <a:off x="731519" y="1220722"/>
            <a:ext cx="10725912" cy="684279"/>
          </a:xfrm>
        </p:spPr>
        <p:txBody>
          <a:bodyPr/>
          <a:lstStyle/>
          <a:p>
            <a:r>
              <a:rPr lang="en-US" dirty="0"/>
              <a:t>Effectiveness: Expanding Access</a:t>
            </a:r>
          </a:p>
        </p:txBody>
      </p:sp>
      <p:sp>
        <p:nvSpPr>
          <p:cNvPr id="3" name="Content Placeholder 2">
            <a:extLst>
              <a:ext uri="{FF2B5EF4-FFF2-40B4-BE49-F238E27FC236}">
                <a16:creationId xmlns:a16="http://schemas.microsoft.com/office/drawing/2014/main" id="{4D45C03B-8EE0-703F-D173-0625C76DDE7F}"/>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9572EA06-C1A0-54DE-CC9C-0A706148D3AF}"/>
              </a:ext>
            </a:extLst>
          </p:cNvPr>
          <p:cNvSpPr>
            <a:spLocks noGrp="1"/>
          </p:cNvSpPr>
          <p:nvPr>
            <p:ph sz="quarter" idx="10"/>
          </p:nvPr>
        </p:nvSpPr>
        <p:spPr/>
        <p:txBody>
          <a:bodyPr>
            <a:normAutofit fontScale="70000" lnSpcReduction="20000"/>
          </a:bodyPr>
          <a:lstStyle/>
          <a:p>
            <a:r>
              <a:rPr lang="en-US" dirty="0"/>
              <a:t>Program Outcomes: Part 1: Virtual Only (1/23-12/25)</a:t>
            </a:r>
          </a:p>
          <a:p>
            <a:endParaRPr lang="en-US" dirty="0"/>
          </a:p>
        </p:txBody>
      </p:sp>
      <p:pic>
        <p:nvPicPr>
          <p:cNvPr id="6" name="Picture 5" descr="A graph of a patient&#10;&#10;AI-generated content may be incorrect.">
            <a:extLst>
              <a:ext uri="{FF2B5EF4-FFF2-40B4-BE49-F238E27FC236}">
                <a16:creationId xmlns:a16="http://schemas.microsoft.com/office/drawing/2014/main" id="{E0D108BA-0414-B702-9298-025C1E514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65" y="1905001"/>
            <a:ext cx="11168235" cy="4228487"/>
          </a:xfrm>
          <a:prstGeom prst="rect">
            <a:avLst/>
          </a:prstGeom>
        </p:spPr>
      </p:pic>
    </p:spTree>
    <p:extLst>
      <p:ext uri="{BB962C8B-B14F-4D97-AF65-F5344CB8AC3E}">
        <p14:creationId xmlns:p14="http://schemas.microsoft.com/office/powerpoint/2010/main" val="160558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5909-5A86-0D27-A6A0-AECD89F6F6D8}"/>
              </a:ext>
            </a:extLst>
          </p:cNvPr>
          <p:cNvSpPr>
            <a:spLocks noGrp="1"/>
          </p:cNvSpPr>
          <p:nvPr>
            <p:ph type="title"/>
          </p:nvPr>
        </p:nvSpPr>
        <p:spPr>
          <a:xfrm>
            <a:off x="0" y="1220722"/>
            <a:ext cx="11457431" cy="1325563"/>
          </a:xfrm>
        </p:spPr>
        <p:txBody>
          <a:bodyPr>
            <a:normAutofit fontScale="90000"/>
          </a:bodyPr>
          <a:lstStyle/>
          <a:p>
            <a:r>
              <a:rPr lang="en-US" sz="4800" dirty="0"/>
              <a:t>Effectiveness: Capacity Management (July 2024-December 2025)</a:t>
            </a:r>
          </a:p>
        </p:txBody>
      </p:sp>
      <p:graphicFrame>
        <p:nvGraphicFramePr>
          <p:cNvPr id="6" name="Content Placeholder 5">
            <a:extLst>
              <a:ext uri="{FF2B5EF4-FFF2-40B4-BE49-F238E27FC236}">
                <a16:creationId xmlns:a16="http://schemas.microsoft.com/office/drawing/2014/main" id="{72615655-983E-684B-1E57-8235E3BDF53E}"/>
              </a:ext>
            </a:extLst>
          </p:cNvPr>
          <p:cNvGraphicFramePr>
            <a:graphicFrameLocks noGrp="1"/>
          </p:cNvGraphicFramePr>
          <p:nvPr>
            <p:ph idx="1"/>
          </p:nvPr>
        </p:nvGraphicFramePr>
        <p:xfrm>
          <a:off x="731838" y="2806700"/>
          <a:ext cx="10725148" cy="2336799"/>
        </p:xfrm>
        <a:graphic>
          <a:graphicData uri="http://schemas.openxmlformats.org/drawingml/2006/table">
            <a:tbl>
              <a:tblPr firstRow="1" bandRow="1">
                <a:tableStyleId>{5C22544A-7EE6-4342-B048-85BDC9FD1C3A}</a:tableStyleId>
              </a:tblPr>
              <a:tblGrid>
                <a:gridCol w="6142585">
                  <a:extLst>
                    <a:ext uri="{9D8B030D-6E8A-4147-A177-3AD203B41FA5}">
                      <a16:colId xmlns:a16="http://schemas.microsoft.com/office/drawing/2014/main" val="3810211700"/>
                    </a:ext>
                  </a:extLst>
                </a:gridCol>
                <a:gridCol w="2242531">
                  <a:extLst>
                    <a:ext uri="{9D8B030D-6E8A-4147-A177-3AD203B41FA5}">
                      <a16:colId xmlns:a16="http://schemas.microsoft.com/office/drawing/2014/main" val="2039525138"/>
                    </a:ext>
                  </a:extLst>
                </a:gridCol>
                <a:gridCol w="2340032">
                  <a:extLst>
                    <a:ext uri="{9D8B030D-6E8A-4147-A177-3AD203B41FA5}">
                      <a16:colId xmlns:a16="http://schemas.microsoft.com/office/drawing/2014/main" val="4064811198"/>
                    </a:ext>
                  </a:extLst>
                </a:gridCol>
              </a:tblGrid>
              <a:tr h="494453">
                <a:tc>
                  <a:txBody>
                    <a:bodyPr/>
                    <a:lstStyle/>
                    <a:p>
                      <a:r>
                        <a:rPr lang="en-US" sz="2400" dirty="0"/>
                        <a:t>Metric</a:t>
                      </a:r>
                    </a:p>
                  </a:txBody>
                  <a:tcPr marL="121920" marR="121920" marT="60960" marB="60960"/>
                </a:tc>
                <a:tc>
                  <a:txBody>
                    <a:bodyPr/>
                    <a:lstStyle/>
                    <a:p>
                      <a:pPr algn="ctr"/>
                      <a:r>
                        <a:rPr lang="en-US" sz="2400" dirty="0"/>
                        <a:t>2024</a:t>
                      </a:r>
                    </a:p>
                  </a:txBody>
                  <a:tcPr marL="121920" marR="121920" marT="60960" marB="60960"/>
                </a:tc>
                <a:tc>
                  <a:txBody>
                    <a:bodyPr/>
                    <a:lstStyle/>
                    <a:p>
                      <a:pPr algn="ctr"/>
                      <a:r>
                        <a:rPr lang="en-US" sz="2400" dirty="0"/>
                        <a:t>2025</a:t>
                      </a:r>
                    </a:p>
                  </a:txBody>
                  <a:tcPr marL="121920" marR="121920" marT="60960" marB="60960"/>
                </a:tc>
                <a:extLst>
                  <a:ext uri="{0D108BD9-81ED-4DB2-BD59-A6C34878D82A}">
                    <a16:rowId xmlns:a16="http://schemas.microsoft.com/office/drawing/2014/main" val="3545321580"/>
                  </a:ext>
                </a:extLst>
              </a:tr>
              <a:tr h="853440">
                <a:tc>
                  <a:txBody>
                    <a:bodyPr/>
                    <a:lstStyle/>
                    <a:p>
                      <a:r>
                        <a:rPr lang="en-US" sz="2400" dirty="0"/>
                        <a:t>Average New Patients with Appointments w/in 7 days</a:t>
                      </a:r>
                    </a:p>
                  </a:txBody>
                  <a:tcPr marL="121920" marR="121920" marT="60960" marB="60960"/>
                </a:tc>
                <a:tc>
                  <a:txBody>
                    <a:bodyPr/>
                    <a:lstStyle/>
                    <a:p>
                      <a:pPr algn="ctr"/>
                      <a:r>
                        <a:rPr lang="en-US" sz="2400" dirty="0"/>
                        <a:t>38.4%</a:t>
                      </a:r>
                    </a:p>
                  </a:txBody>
                  <a:tcPr marL="121920" marR="121920" marT="60960" marB="60960"/>
                </a:tc>
                <a:tc>
                  <a:txBody>
                    <a:bodyPr/>
                    <a:lstStyle/>
                    <a:p>
                      <a:pPr algn="ctr"/>
                      <a:r>
                        <a:rPr lang="en-US" sz="2400" dirty="0"/>
                        <a:t>49.4%</a:t>
                      </a:r>
                    </a:p>
                  </a:txBody>
                  <a:tcPr marL="121920" marR="121920" marT="60960" marB="60960"/>
                </a:tc>
                <a:extLst>
                  <a:ext uri="{0D108BD9-81ED-4DB2-BD59-A6C34878D82A}">
                    <a16:rowId xmlns:a16="http://schemas.microsoft.com/office/drawing/2014/main" val="4047593164"/>
                  </a:ext>
                </a:extLst>
              </a:tr>
              <a:tr h="494453">
                <a:tc>
                  <a:txBody>
                    <a:bodyPr/>
                    <a:lstStyle/>
                    <a:p>
                      <a:r>
                        <a:rPr lang="en-US" sz="2400" dirty="0"/>
                        <a:t>Average New Patient Appointment Lag in Days</a:t>
                      </a:r>
                    </a:p>
                  </a:txBody>
                  <a:tcPr marL="121920" marR="121920" marT="60960" marB="60960"/>
                </a:tc>
                <a:tc>
                  <a:txBody>
                    <a:bodyPr/>
                    <a:lstStyle/>
                    <a:p>
                      <a:pPr algn="ctr"/>
                      <a:r>
                        <a:rPr lang="en-US" sz="2400" dirty="0"/>
                        <a:t>23.8</a:t>
                      </a:r>
                    </a:p>
                  </a:txBody>
                  <a:tcPr marL="121920" marR="121920" marT="60960" marB="60960"/>
                </a:tc>
                <a:tc>
                  <a:txBody>
                    <a:bodyPr/>
                    <a:lstStyle/>
                    <a:p>
                      <a:pPr algn="ctr"/>
                      <a:r>
                        <a:rPr lang="en-US" sz="2400" dirty="0"/>
                        <a:t>24.6</a:t>
                      </a:r>
                    </a:p>
                  </a:txBody>
                  <a:tcPr marL="121920" marR="121920" marT="60960" marB="60960"/>
                </a:tc>
                <a:extLst>
                  <a:ext uri="{0D108BD9-81ED-4DB2-BD59-A6C34878D82A}">
                    <a16:rowId xmlns:a16="http://schemas.microsoft.com/office/drawing/2014/main" val="2462916887"/>
                  </a:ext>
                </a:extLst>
              </a:tr>
              <a:tr h="494453">
                <a:tc>
                  <a:txBody>
                    <a:bodyPr/>
                    <a:lstStyle/>
                    <a:p>
                      <a:r>
                        <a:rPr lang="en-US" sz="2400" dirty="0"/>
                        <a:t>Patient Same Day Cancellation Rate</a:t>
                      </a:r>
                    </a:p>
                  </a:txBody>
                  <a:tcPr marL="121920" marR="121920" marT="60960" marB="60960"/>
                </a:tc>
                <a:tc>
                  <a:txBody>
                    <a:bodyPr/>
                    <a:lstStyle/>
                    <a:p>
                      <a:pPr algn="ctr"/>
                      <a:r>
                        <a:rPr lang="en-US" sz="2400" dirty="0"/>
                        <a:t>15.6%</a:t>
                      </a:r>
                    </a:p>
                  </a:txBody>
                  <a:tcPr marL="121920" marR="121920" marT="60960" marB="60960"/>
                </a:tc>
                <a:tc>
                  <a:txBody>
                    <a:bodyPr/>
                    <a:lstStyle/>
                    <a:p>
                      <a:pPr algn="ctr"/>
                      <a:r>
                        <a:rPr lang="en-US" sz="2400" dirty="0"/>
                        <a:t>16.4%</a:t>
                      </a:r>
                    </a:p>
                  </a:txBody>
                  <a:tcPr marL="121920" marR="121920" marT="60960" marB="60960"/>
                </a:tc>
                <a:extLst>
                  <a:ext uri="{0D108BD9-81ED-4DB2-BD59-A6C34878D82A}">
                    <a16:rowId xmlns:a16="http://schemas.microsoft.com/office/drawing/2014/main" val="2149047427"/>
                  </a:ext>
                </a:extLst>
              </a:tr>
            </a:tbl>
          </a:graphicData>
        </a:graphic>
      </p:graphicFrame>
      <p:sp>
        <p:nvSpPr>
          <p:cNvPr id="3" name="Content Placeholder 2">
            <a:extLst>
              <a:ext uri="{FF2B5EF4-FFF2-40B4-BE49-F238E27FC236}">
                <a16:creationId xmlns:a16="http://schemas.microsoft.com/office/drawing/2014/main" id="{07B43A69-01AD-B716-1484-2F4CD067FE50}"/>
              </a:ext>
            </a:extLst>
          </p:cNvPr>
          <p:cNvSpPr>
            <a:spLocks noGrp="1"/>
          </p:cNvSpPr>
          <p:nvPr>
            <p:ph sz="quarter" idx="10"/>
          </p:nvPr>
        </p:nvSpPr>
        <p:spPr/>
        <p:txBody>
          <a:bodyPr>
            <a:normAutofit fontScale="70000" lnSpcReduction="20000"/>
          </a:bodyPr>
          <a:lstStyle/>
          <a:p>
            <a:r>
              <a:rPr lang="en-US" dirty="0"/>
              <a:t>Program Outcomes: Part 1: Virtual Only (1/23-12/25)</a:t>
            </a:r>
          </a:p>
          <a:p>
            <a:endParaRPr lang="en-US" dirty="0"/>
          </a:p>
        </p:txBody>
      </p:sp>
    </p:spTree>
    <p:extLst>
      <p:ext uri="{BB962C8B-B14F-4D97-AF65-F5344CB8AC3E}">
        <p14:creationId xmlns:p14="http://schemas.microsoft.com/office/powerpoint/2010/main" val="9672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D8B2-F40F-6597-93F5-4AA08F1F2A6C}"/>
              </a:ext>
            </a:extLst>
          </p:cNvPr>
          <p:cNvSpPr>
            <a:spLocks noGrp="1"/>
          </p:cNvSpPr>
          <p:nvPr>
            <p:ph type="title"/>
          </p:nvPr>
        </p:nvSpPr>
        <p:spPr>
          <a:xfrm>
            <a:off x="780852" y="964617"/>
            <a:ext cx="3765748" cy="747130"/>
          </a:xfrm>
        </p:spPr>
        <p:txBody>
          <a:bodyPr>
            <a:normAutofit/>
          </a:bodyPr>
          <a:lstStyle/>
          <a:p>
            <a:r>
              <a:rPr lang="en-US" sz="2400" dirty="0">
                <a:ln w="0"/>
                <a:solidFill>
                  <a:srgbClr val="00759E"/>
                </a:solidFill>
                <a:effectLst>
                  <a:outerShdw blurRad="38100" dist="25400" dir="5400000" algn="ctr" rotWithShape="0">
                    <a:srgbClr val="6E747A">
                      <a:alpha val="43000"/>
                    </a:srgbClr>
                  </a:outerShdw>
                </a:effectLst>
              </a:rPr>
              <a:t>Patient Experience</a:t>
            </a:r>
            <a:endParaRPr lang="en-US" sz="2400" dirty="0"/>
          </a:p>
        </p:txBody>
      </p:sp>
      <p:sp>
        <p:nvSpPr>
          <p:cNvPr id="13" name="Content Placeholder 12">
            <a:extLst>
              <a:ext uri="{FF2B5EF4-FFF2-40B4-BE49-F238E27FC236}">
                <a16:creationId xmlns:a16="http://schemas.microsoft.com/office/drawing/2014/main" id="{FECAFA4D-79CD-4A88-ABDE-D0CCB3A948B2}"/>
              </a:ext>
            </a:extLst>
          </p:cNvPr>
          <p:cNvSpPr>
            <a:spLocks noGrp="1"/>
          </p:cNvSpPr>
          <p:nvPr>
            <p:ph idx="1"/>
          </p:nvPr>
        </p:nvSpPr>
        <p:spPr/>
        <p:txBody>
          <a:bodyPr/>
          <a:lstStyle/>
          <a:p>
            <a:endParaRPr lang="en-US" dirty="0"/>
          </a:p>
        </p:txBody>
      </p:sp>
      <p:sp>
        <p:nvSpPr>
          <p:cNvPr id="14" name="Content Placeholder 13">
            <a:extLst>
              <a:ext uri="{FF2B5EF4-FFF2-40B4-BE49-F238E27FC236}">
                <a16:creationId xmlns:a16="http://schemas.microsoft.com/office/drawing/2014/main" id="{39AC41CD-EB27-9891-D031-D118E4CEFADD}"/>
              </a:ext>
            </a:extLst>
          </p:cNvPr>
          <p:cNvSpPr>
            <a:spLocks noGrp="1"/>
          </p:cNvSpPr>
          <p:nvPr>
            <p:ph sz="quarter" idx="10"/>
          </p:nvPr>
        </p:nvSpPr>
        <p:spPr/>
        <p:txBody>
          <a:bodyPr>
            <a:normAutofit fontScale="70000" lnSpcReduction="20000"/>
          </a:bodyPr>
          <a:lstStyle/>
          <a:p>
            <a:r>
              <a:rPr lang="en-US" dirty="0"/>
              <a:t>Program Outcomes: Part 1: Virtual Only (1/23-12/25)</a:t>
            </a:r>
          </a:p>
          <a:p>
            <a:endParaRPr lang="en-US" dirty="0"/>
          </a:p>
        </p:txBody>
      </p:sp>
      <p:sp>
        <p:nvSpPr>
          <p:cNvPr id="3" name="Left Bracket 2">
            <a:extLst>
              <a:ext uri="{FF2B5EF4-FFF2-40B4-BE49-F238E27FC236}">
                <a16:creationId xmlns:a16="http://schemas.microsoft.com/office/drawing/2014/main" id="{75B9CE1E-F3F0-6207-B061-FD19BBCB0BE6}"/>
              </a:ext>
            </a:extLst>
          </p:cNvPr>
          <p:cNvSpPr/>
          <p:nvPr/>
        </p:nvSpPr>
        <p:spPr>
          <a:xfrm>
            <a:off x="3889599" y="1546499"/>
            <a:ext cx="175968" cy="1882501"/>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cxnSp>
        <p:nvCxnSpPr>
          <p:cNvPr id="4" name="Straight Connector 3">
            <a:extLst>
              <a:ext uri="{FF2B5EF4-FFF2-40B4-BE49-F238E27FC236}">
                <a16:creationId xmlns:a16="http://schemas.microsoft.com/office/drawing/2014/main" id="{BDD15CAD-C8A4-DA40-5A45-3CDC7987CB74}"/>
              </a:ext>
            </a:extLst>
          </p:cNvPr>
          <p:cNvCxnSpPr>
            <a:cxnSpLocks/>
          </p:cNvCxnSpPr>
          <p:nvPr/>
        </p:nvCxnSpPr>
        <p:spPr>
          <a:xfrm>
            <a:off x="3215643" y="2377088"/>
            <a:ext cx="643840"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Left Bracket 4">
            <a:extLst>
              <a:ext uri="{FF2B5EF4-FFF2-40B4-BE49-F238E27FC236}">
                <a16:creationId xmlns:a16="http://schemas.microsoft.com/office/drawing/2014/main" id="{68832F18-F57B-2766-E802-8DDC4E9D6727}"/>
              </a:ext>
            </a:extLst>
          </p:cNvPr>
          <p:cNvSpPr/>
          <p:nvPr/>
        </p:nvSpPr>
        <p:spPr>
          <a:xfrm>
            <a:off x="3902132" y="4067792"/>
            <a:ext cx="175968" cy="200643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cxnSp>
        <p:nvCxnSpPr>
          <p:cNvPr id="6" name="Straight Connector 5">
            <a:extLst>
              <a:ext uri="{FF2B5EF4-FFF2-40B4-BE49-F238E27FC236}">
                <a16:creationId xmlns:a16="http://schemas.microsoft.com/office/drawing/2014/main" id="{BE4F6917-1074-A5E6-D566-DEB6F4BC20C4}"/>
              </a:ext>
            </a:extLst>
          </p:cNvPr>
          <p:cNvCxnSpPr>
            <a:cxnSpLocks/>
          </p:cNvCxnSpPr>
          <p:nvPr/>
        </p:nvCxnSpPr>
        <p:spPr>
          <a:xfrm>
            <a:off x="3228177" y="5146252"/>
            <a:ext cx="643840"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E8D9486D-9BD4-5E72-9A9F-B3CC75286B56}"/>
              </a:ext>
            </a:extLst>
          </p:cNvPr>
          <p:cNvSpPr txBox="1"/>
          <p:nvPr/>
        </p:nvSpPr>
        <p:spPr>
          <a:xfrm>
            <a:off x="175295" y="2150485"/>
            <a:ext cx="3052883" cy="400110"/>
          </a:xfrm>
          <a:prstGeom prst="rect">
            <a:avLst/>
          </a:prstGeom>
          <a:noFill/>
        </p:spPr>
        <p:txBody>
          <a:bodyPr wrap="square" rtlCol="0">
            <a:spAutoFit/>
          </a:bodyPr>
          <a:lstStyle/>
          <a:p>
            <a:pPr algn="r"/>
            <a:r>
              <a:rPr lang="en-US" sz="2000" dirty="0">
                <a:solidFill>
                  <a:schemeClr val="accent1"/>
                </a:solidFill>
              </a:rPr>
              <a:t>100% virtual practice</a:t>
            </a:r>
          </a:p>
        </p:txBody>
      </p:sp>
      <p:sp>
        <p:nvSpPr>
          <p:cNvPr id="8" name="TextBox 7">
            <a:extLst>
              <a:ext uri="{FF2B5EF4-FFF2-40B4-BE49-F238E27FC236}">
                <a16:creationId xmlns:a16="http://schemas.microsoft.com/office/drawing/2014/main" id="{98E77535-814D-6A10-8AE4-F2C3FAB002C0}"/>
              </a:ext>
            </a:extLst>
          </p:cNvPr>
          <p:cNvSpPr txBox="1"/>
          <p:nvPr/>
        </p:nvSpPr>
        <p:spPr>
          <a:xfrm>
            <a:off x="262473" y="4875084"/>
            <a:ext cx="2865755" cy="707886"/>
          </a:xfrm>
          <a:prstGeom prst="rect">
            <a:avLst/>
          </a:prstGeom>
          <a:noFill/>
        </p:spPr>
        <p:txBody>
          <a:bodyPr wrap="square" rtlCol="0">
            <a:spAutoFit/>
          </a:bodyPr>
          <a:lstStyle/>
          <a:p>
            <a:pPr algn="r"/>
            <a:r>
              <a:rPr lang="en-US" sz="2000" dirty="0">
                <a:solidFill>
                  <a:schemeClr val="accent1"/>
                </a:solidFill>
              </a:rPr>
              <a:t>Hybrid in-person / virtual practice</a:t>
            </a:r>
          </a:p>
        </p:txBody>
      </p:sp>
      <p:pic>
        <p:nvPicPr>
          <p:cNvPr id="9" name="Picture 8" descr="A graph showing a number of patients&#10;&#10;Description automatically generated">
            <a:extLst>
              <a:ext uri="{FF2B5EF4-FFF2-40B4-BE49-F238E27FC236}">
                <a16:creationId xmlns:a16="http://schemas.microsoft.com/office/drawing/2014/main" id="{75FB1E2E-C810-9EAD-1B08-F13B4DAF30C9}"/>
              </a:ext>
            </a:extLst>
          </p:cNvPr>
          <p:cNvPicPr>
            <a:picLocks noChangeAspect="1"/>
          </p:cNvPicPr>
          <p:nvPr/>
        </p:nvPicPr>
        <p:blipFill>
          <a:blip r:embed="rId3"/>
          <a:stretch>
            <a:fillRect/>
          </a:stretch>
        </p:blipFill>
        <p:spPr>
          <a:xfrm>
            <a:off x="4393325" y="1068024"/>
            <a:ext cx="7772400" cy="2565032"/>
          </a:xfrm>
          <a:prstGeom prst="rect">
            <a:avLst/>
          </a:prstGeom>
        </p:spPr>
      </p:pic>
      <p:pic>
        <p:nvPicPr>
          <p:cNvPr id="10" name="Picture 9" descr="A graph showing the number of patients&#10;&#10;Description automatically generated with medium confidence">
            <a:extLst>
              <a:ext uri="{FF2B5EF4-FFF2-40B4-BE49-F238E27FC236}">
                <a16:creationId xmlns:a16="http://schemas.microsoft.com/office/drawing/2014/main" id="{BFDFD249-0937-D278-95D7-F302C864ADCC}"/>
              </a:ext>
            </a:extLst>
          </p:cNvPr>
          <p:cNvPicPr>
            <a:picLocks noChangeAspect="1"/>
          </p:cNvPicPr>
          <p:nvPr/>
        </p:nvPicPr>
        <p:blipFill>
          <a:blip r:embed="rId4"/>
          <a:stretch>
            <a:fillRect/>
          </a:stretch>
        </p:blipFill>
        <p:spPr>
          <a:xfrm>
            <a:off x="4393325" y="3849316"/>
            <a:ext cx="7772400" cy="2524792"/>
          </a:xfrm>
          <a:prstGeom prst="rect">
            <a:avLst/>
          </a:prstGeom>
        </p:spPr>
      </p:pic>
      <p:sp>
        <p:nvSpPr>
          <p:cNvPr id="11" name="Rounded Rectangle 10">
            <a:extLst>
              <a:ext uri="{FF2B5EF4-FFF2-40B4-BE49-F238E27FC236}">
                <a16:creationId xmlns:a16="http://schemas.microsoft.com/office/drawing/2014/main" id="{B40B350C-11F0-FD71-509F-7EB5C590E6D1}"/>
              </a:ext>
            </a:extLst>
          </p:cNvPr>
          <p:cNvSpPr/>
          <p:nvPr/>
        </p:nvSpPr>
        <p:spPr>
          <a:xfrm>
            <a:off x="9854285" y="1377450"/>
            <a:ext cx="2075243" cy="360735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ounded Rectangle 11">
            <a:extLst>
              <a:ext uri="{FF2B5EF4-FFF2-40B4-BE49-F238E27FC236}">
                <a16:creationId xmlns:a16="http://schemas.microsoft.com/office/drawing/2014/main" id="{9A7A9A77-5BFD-9A7B-B3E2-2C0049B5AAB7}"/>
              </a:ext>
            </a:extLst>
          </p:cNvPr>
          <p:cNvSpPr/>
          <p:nvPr/>
        </p:nvSpPr>
        <p:spPr>
          <a:xfrm>
            <a:off x="5037165" y="1377450"/>
            <a:ext cx="2233075" cy="360735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22">
            <a:extLst>
              <a:ext uri="{FF2B5EF4-FFF2-40B4-BE49-F238E27FC236}">
                <a16:creationId xmlns:a16="http://schemas.microsoft.com/office/drawing/2014/main" id="{1099663B-A735-53DD-D533-35C1CBA702B8}"/>
              </a:ext>
            </a:extLst>
          </p:cNvPr>
          <p:cNvSpPr txBox="1"/>
          <p:nvPr/>
        </p:nvSpPr>
        <p:spPr>
          <a:xfrm>
            <a:off x="5261757" y="989140"/>
            <a:ext cx="946093" cy="461665"/>
          </a:xfrm>
          <a:prstGeom prst="rect">
            <a:avLst/>
          </a:prstGeom>
          <a:noFill/>
        </p:spPr>
        <p:txBody>
          <a:bodyPr wrap="none" rtlCol="0">
            <a:spAutoFit/>
          </a:bodyPr>
          <a:lstStyle/>
          <a:p>
            <a:r>
              <a:rPr lang="en-US" sz="2400" dirty="0">
                <a:solidFill>
                  <a:schemeClr val="accent4">
                    <a:lumMod val="75000"/>
                  </a:schemeClr>
                </a:solidFill>
              </a:rPr>
              <a:t>+2.9%</a:t>
            </a:r>
          </a:p>
        </p:txBody>
      </p:sp>
      <p:sp>
        <p:nvSpPr>
          <p:cNvPr id="24" name="TextBox 23">
            <a:extLst>
              <a:ext uri="{FF2B5EF4-FFF2-40B4-BE49-F238E27FC236}">
                <a16:creationId xmlns:a16="http://schemas.microsoft.com/office/drawing/2014/main" id="{0EE8B89E-7A26-6454-6016-AA015F9D139A}"/>
              </a:ext>
            </a:extLst>
          </p:cNvPr>
          <p:cNvSpPr txBox="1"/>
          <p:nvPr/>
        </p:nvSpPr>
        <p:spPr>
          <a:xfrm>
            <a:off x="6262272" y="979033"/>
            <a:ext cx="946093" cy="461665"/>
          </a:xfrm>
          <a:prstGeom prst="rect">
            <a:avLst/>
          </a:prstGeom>
          <a:noFill/>
        </p:spPr>
        <p:txBody>
          <a:bodyPr wrap="none" rtlCol="0">
            <a:spAutoFit/>
          </a:bodyPr>
          <a:lstStyle/>
          <a:p>
            <a:r>
              <a:rPr lang="en-US" sz="2400" dirty="0">
                <a:solidFill>
                  <a:schemeClr val="accent4">
                    <a:lumMod val="75000"/>
                  </a:schemeClr>
                </a:solidFill>
              </a:rPr>
              <a:t>+2.9%</a:t>
            </a:r>
          </a:p>
        </p:txBody>
      </p:sp>
      <p:sp>
        <p:nvSpPr>
          <p:cNvPr id="25" name="TextBox 24">
            <a:extLst>
              <a:ext uri="{FF2B5EF4-FFF2-40B4-BE49-F238E27FC236}">
                <a16:creationId xmlns:a16="http://schemas.microsoft.com/office/drawing/2014/main" id="{38008D67-55FD-B8FE-E842-BAD6DEC18B1C}"/>
              </a:ext>
            </a:extLst>
          </p:cNvPr>
          <p:cNvSpPr txBox="1"/>
          <p:nvPr/>
        </p:nvSpPr>
        <p:spPr>
          <a:xfrm>
            <a:off x="10067642" y="994209"/>
            <a:ext cx="946093" cy="461665"/>
          </a:xfrm>
          <a:prstGeom prst="rect">
            <a:avLst/>
          </a:prstGeom>
          <a:noFill/>
        </p:spPr>
        <p:txBody>
          <a:bodyPr wrap="none" rtlCol="0">
            <a:spAutoFit/>
          </a:bodyPr>
          <a:lstStyle/>
          <a:p>
            <a:r>
              <a:rPr lang="en-US" sz="2400" dirty="0">
                <a:solidFill>
                  <a:schemeClr val="accent4">
                    <a:lumMod val="75000"/>
                  </a:schemeClr>
                </a:solidFill>
              </a:rPr>
              <a:t>+2.0%</a:t>
            </a:r>
          </a:p>
        </p:txBody>
      </p:sp>
      <p:sp>
        <p:nvSpPr>
          <p:cNvPr id="26" name="TextBox 25">
            <a:extLst>
              <a:ext uri="{FF2B5EF4-FFF2-40B4-BE49-F238E27FC236}">
                <a16:creationId xmlns:a16="http://schemas.microsoft.com/office/drawing/2014/main" id="{EFE6B185-BD87-098B-8C87-8AD51FA4F289}"/>
              </a:ext>
            </a:extLst>
          </p:cNvPr>
          <p:cNvSpPr txBox="1"/>
          <p:nvPr/>
        </p:nvSpPr>
        <p:spPr>
          <a:xfrm>
            <a:off x="10943453" y="986574"/>
            <a:ext cx="946093" cy="461665"/>
          </a:xfrm>
          <a:prstGeom prst="rect">
            <a:avLst/>
          </a:prstGeom>
          <a:noFill/>
        </p:spPr>
        <p:txBody>
          <a:bodyPr wrap="none" rtlCol="0">
            <a:spAutoFit/>
          </a:bodyPr>
          <a:lstStyle/>
          <a:p>
            <a:r>
              <a:rPr lang="en-US" sz="2400" dirty="0">
                <a:solidFill>
                  <a:schemeClr val="accent4">
                    <a:lumMod val="75000"/>
                  </a:schemeClr>
                </a:solidFill>
              </a:rPr>
              <a:t>+4.2%</a:t>
            </a:r>
          </a:p>
        </p:txBody>
      </p:sp>
    </p:spTree>
    <p:extLst>
      <p:ext uri="{BB962C8B-B14F-4D97-AF65-F5344CB8AC3E}">
        <p14:creationId xmlns:p14="http://schemas.microsoft.com/office/powerpoint/2010/main" val="39028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56C93-24CD-51AC-60EC-9F522DB6F3BE}"/>
              </a:ext>
            </a:extLst>
          </p:cNvPr>
          <p:cNvSpPr>
            <a:spLocks noGrp="1"/>
          </p:cNvSpPr>
          <p:nvPr>
            <p:ph type="title"/>
          </p:nvPr>
        </p:nvSpPr>
        <p:spPr>
          <a:xfrm>
            <a:off x="426719" y="1182343"/>
            <a:ext cx="9517381" cy="608078"/>
          </a:xfrm>
        </p:spPr>
        <p:txBody>
          <a:bodyPr/>
          <a:lstStyle/>
          <a:p>
            <a:r>
              <a:rPr lang="en-US" dirty="0"/>
              <a:t>Adoption: Volume by Specialty</a:t>
            </a:r>
          </a:p>
        </p:txBody>
      </p:sp>
      <p:sp>
        <p:nvSpPr>
          <p:cNvPr id="3" name="Content Placeholder 2">
            <a:extLst>
              <a:ext uri="{FF2B5EF4-FFF2-40B4-BE49-F238E27FC236}">
                <a16:creationId xmlns:a16="http://schemas.microsoft.com/office/drawing/2014/main" id="{5CE54EEF-75C9-3D0E-5C2F-3A5A62FF042F}"/>
              </a:ext>
            </a:extLst>
          </p:cNvPr>
          <p:cNvSpPr>
            <a:spLocks noGrp="1"/>
          </p:cNvSpPr>
          <p:nvPr>
            <p:ph sz="quarter" idx="10"/>
          </p:nvPr>
        </p:nvSpPr>
        <p:spPr/>
        <p:txBody>
          <a:bodyPr>
            <a:normAutofit fontScale="70000" lnSpcReduction="20000"/>
          </a:bodyPr>
          <a:lstStyle/>
          <a:p>
            <a:r>
              <a:rPr lang="en-US" dirty="0"/>
              <a:t>Program Outcomes: Part 1: Virtual Only (1/23-12/25)</a:t>
            </a:r>
          </a:p>
          <a:p>
            <a:endParaRPr lang="en-US" dirty="0"/>
          </a:p>
        </p:txBody>
      </p:sp>
      <p:pic>
        <p:nvPicPr>
          <p:cNvPr id="5" name="Picture 4" descr="A graph of a number of patients&#10;&#10;AI-generated content may be incorrect.">
            <a:extLst>
              <a:ext uri="{FF2B5EF4-FFF2-40B4-BE49-F238E27FC236}">
                <a16:creationId xmlns:a16="http://schemas.microsoft.com/office/drawing/2014/main" id="{46BE0385-C27A-D6BA-895B-D27D73685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30" y="1790421"/>
            <a:ext cx="9751570" cy="4887422"/>
          </a:xfrm>
          <a:prstGeom prst="rect">
            <a:avLst/>
          </a:prstGeom>
        </p:spPr>
      </p:pic>
    </p:spTree>
    <p:extLst>
      <p:ext uri="{BB962C8B-B14F-4D97-AF65-F5344CB8AC3E}">
        <p14:creationId xmlns:p14="http://schemas.microsoft.com/office/powerpoint/2010/main" val="1172985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CBAA-9D91-E5B2-D993-5CD2CADD084F}"/>
              </a:ext>
            </a:extLst>
          </p:cNvPr>
          <p:cNvSpPr>
            <a:spLocks noGrp="1"/>
          </p:cNvSpPr>
          <p:nvPr>
            <p:ph type="title"/>
          </p:nvPr>
        </p:nvSpPr>
        <p:spPr/>
        <p:txBody>
          <a:bodyPr wrap="square" anchor="ctr">
            <a:normAutofit/>
          </a:bodyPr>
          <a:lstStyle/>
          <a:p>
            <a:pPr>
              <a:lnSpc>
                <a:spcPct val="90000"/>
              </a:lnSpc>
            </a:pPr>
            <a:r>
              <a:rPr lang="en-US" dirty="0"/>
              <a:t>Implementation</a:t>
            </a:r>
          </a:p>
        </p:txBody>
      </p:sp>
      <p:graphicFrame>
        <p:nvGraphicFramePr>
          <p:cNvPr id="5" name="Content Placeholder 2">
            <a:extLst>
              <a:ext uri="{FF2B5EF4-FFF2-40B4-BE49-F238E27FC236}">
                <a16:creationId xmlns:a16="http://schemas.microsoft.com/office/drawing/2014/main" id="{610C12F8-DE59-641C-E172-A5BEE6C14231}"/>
              </a:ext>
            </a:extLst>
          </p:cNvPr>
          <p:cNvGraphicFramePr>
            <a:graphicFrameLocks noGrp="1"/>
          </p:cNvGraphicFramePr>
          <p:nvPr>
            <p:ph idx="1"/>
            <p:extLst>
              <p:ext uri="{D42A27DB-BD31-4B8C-83A1-F6EECF244321}">
                <p14:modId xmlns:p14="http://schemas.microsoft.com/office/powerpoint/2010/main" val="853907084"/>
              </p:ext>
            </p:extLst>
          </p:nvPr>
        </p:nvGraphicFramePr>
        <p:xfrm>
          <a:off x="731838" y="2806700"/>
          <a:ext cx="10725150" cy="317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FB182A7A-03BE-FA25-D49D-AA15AB5F67A9}"/>
              </a:ext>
            </a:extLst>
          </p:cNvPr>
          <p:cNvSpPr>
            <a:spLocks noGrp="1"/>
          </p:cNvSpPr>
          <p:nvPr>
            <p:ph sz="quarter" idx="10"/>
          </p:nvPr>
        </p:nvSpPr>
        <p:spPr/>
        <p:txBody>
          <a:bodyPr>
            <a:normAutofit fontScale="70000" lnSpcReduction="20000"/>
          </a:bodyPr>
          <a:lstStyle/>
          <a:p>
            <a:r>
              <a:rPr lang="en-US" dirty="0"/>
              <a:t>Program Outcomes: Part 1: Virtual Only (1/23-12/25)</a:t>
            </a:r>
          </a:p>
          <a:p>
            <a:endParaRPr lang="en-US" dirty="0"/>
          </a:p>
        </p:txBody>
      </p:sp>
    </p:spTree>
    <p:extLst>
      <p:ext uri="{BB962C8B-B14F-4D97-AF65-F5344CB8AC3E}">
        <p14:creationId xmlns:p14="http://schemas.microsoft.com/office/powerpoint/2010/main" val="1653536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CFB0-C951-7738-9191-44B77143E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2FD38-859B-2512-4884-F478EC21150D}"/>
              </a:ext>
            </a:extLst>
          </p:cNvPr>
          <p:cNvSpPr>
            <a:spLocks noGrp="1"/>
          </p:cNvSpPr>
          <p:nvPr>
            <p:ph type="title"/>
          </p:nvPr>
        </p:nvSpPr>
        <p:spPr>
          <a:xfrm>
            <a:off x="1" y="1579960"/>
            <a:ext cx="12192000" cy="3698080"/>
          </a:xfrm>
        </p:spPr>
        <p:txBody>
          <a:bodyPr/>
          <a:lstStyle/>
          <a:p>
            <a:r>
              <a:rPr lang="en-US" dirty="0"/>
              <a:t>Program Outcomes:</a:t>
            </a:r>
            <a:br>
              <a:rPr lang="en-US" dirty="0"/>
            </a:br>
            <a:r>
              <a:rPr lang="en-US" sz="4800" dirty="0"/>
              <a:t>Part 2: Virtual vs In-Person (1/25 – 6/25)</a:t>
            </a:r>
          </a:p>
        </p:txBody>
      </p:sp>
    </p:spTree>
    <p:extLst>
      <p:ext uri="{BB962C8B-B14F-4D97-AF65-F5344CB8AC3E}">
        <p14:creationId xmlns:p14="http://schemas.microsoft.com/office/powerpoint/2010/main" val="3605916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6510-183E-F33F-8ECD-CEDB1C72D816}"/>
              </a:ext>
            </a:extLst>
          </p:cNvPr>
          <p:cNvSpPr>
            <a:spLocks noGrp="1"/>
          </p:cNvSpPr>
          <p:nvPr>
            <p:ph type="title"/>
          </p:nvPr>
        </p:nvSpPr>
        <p:spPr/>
        <p:txBody>
          <a:bodyPr wrap="square" anchor="ctr">
            <a:normAutofit/>
          </a:bodyPr>
          <a:lstStyle/>
          <a:p>
            <a:pPr>
              <a:lnSpc>
                <a:spcPct val="90000"/>
              </a:lnSpc>
            </a:pPr>
            <a:r>
              <a:rPr lang="en-US" dirty="0"/>
              <a:t>Maintenance</a:t>
            </a:r>
          </a:p>
        </p:txBody>
      </p:sp>
      <p:graphicFrame>
        <p:nvGraphicFramePr>
          <p:cNvPr id="5" name="Content Placeholder 2">
            <a:extLst>
              <a:ext uri="{FF2B5EF4-FFF2-40B4-BE49-F238E27FC236}">
                <a16:creationId xmlns:a16="http://schemas.microsoft.com/office/drawing/2014/main" id="{0361A83E-6028-F4B1-CB82-8276820D7C01}"/>
              </a:ext>
            </a:extLst>
          </p:cNvPr>
          <p:cNvGraphicFramePr>
            <a:graphicFrameLocks noGrp="1"/>
          </p:cNvGraphicFramePr>
          <p:nvPr>
            <p:ph idx="1"/>
            <p:extLst>
              <p:ext uri="{D42A27DB-BD31-4B8C-83A1-F6EECF244321}">
                <p14:modId xmlns:p14="http://schemas.microsoft.com/office/powerpoint/2010/main" val="169161140"/>
              </p:ext>
            </p:extLst>
          </p:nvPr>
        </p:nvGraphicFramePr>
        <p:xfrm>
          <a:off x="731838" y="2806700"/>
          <a:ext cx="10725150" cy="317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1E40DCE7-96C1-3EC8-A5BC-5C6CE0C8ADDD}"/>
              </a:ext>
            </a:extLst>
          </p:cNvPr>
          <p:cNvSpPr>
            <a:spLocks noGrp="1"/>
          </p:cNvSpPr>
          <p:nvPr>
            <p:ph sz="quarter" idx="10"/>
          </p:nvPr>
        </p:nvSpPr>
        <p:spPr/>
        <p:txBody>
          <a:bodyPr>
            <a:normAutofit fontScale="92500" lnSpcReduction="10000"/>
          </a:bodyPr>
          <a:lstStyle/>
          <a:p>
            <a:endParaRPr lang="en-US"/>
          </a:p>
        </p:txBody>
      </p:sp>
    </p:spTree>
    <p:extLst>
      <p:ext uri="{BB962C8B-B14F-4D97-AF65-F5344CB8AC3E}">
        <p14:creationId xmlns:p14="http://schemas.microsoft.com/office/powerpoint/2010/main" val="407216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4462-C3B8-09D1-1031-CA30956FCD19}"/>
              </a:ext>
            </a:extLst>
          </p:cNvPr>
          <p:cNvSpPr>
            <a:spLocks noGrp="1"/>
          </p:cNvSpPr>
          <p:nvPr>
            <p:ph type="title"/>
          </p:nvPr>
        </p:nvSpPr>
        <p:spPr>
          <a:xfrm>
            <a:off x="845820" y="1179511"/>
            <a:ext cx="10725912" cy="1325563"/>
          </a:xfrm>
        </p:spPr>
        <p:txBody>
          <a:bodyPr/>
          <a:lstStyle/>
          <a:p>
            <a:r>
              <a:rPr lang="en-US" dirty="0"/>
              <a:t>Acknowledgement</a:t>
            </a:r>
          </a:p>
        </p:txBody>
      </p:sp>
      <p:sp>
        <p:nvSpPr>
          <p:cNvPr id="4" name="Content Placeholder 3">
            <a:extLst>
              <a:ext uri="{FF2B5EF4-FFF2-40B4-BE49-F238E27FC236}">
                <a16:creationId xmlns:a16="http://schemas.microsoft.com/office/drawing/2014/main" id="{DA7EFAF7-C822-A412-3718-B3986F5EB81F}"/>
              </a:ext>
            </a:extLst>
          </p:cNvPr>
          <p:cNvSpPr>
            <a:spLocks noGrp="1"/>
          </p:cNvSpPr>
          <p:nvPr>
            <p:ph sz="quarter" idx="10"/>
          </p:nvPr>
        </p:nvSpPr>
        <p:spPr/>
        <p:txBody>
          <a:bodyPr>
            <a:normAutofit fontScale="92500" lnSpcReduction="10000"/>
          </a:bodyPr>
          <a:lstStyle/>
          <a:p>
            <a:endParaRPr lang="en-US"/>
          </a:p>
        </p:txBody>
      </p:sp>
      <p:pic>
        <p:nvPicPr>
          <p:cNvPr id="5" name="Content Placeholder 4">
            <a:extLst>
              <a:ext uri="{FF2B5EF4-FFF2-40B4-BE49-F238E27FC236}">
                <a16:creationId xmlns:a16="http://schemas.microsoft.com/office/drawing/2014/main" id="{64B35015-A614-3D03-1059-2A2D98CC601B}"/>
              </a:ext>
            </a:extLst>
          </p:cNvPr>
          <p:cNvPicPr>
            <a:picLocks noGrp="1" noChangeAspect="1"/>
          </p:cNvPicPr>
          <p:nvPr>
            <p:ph idx="1"/>
          </p:nvPr>
        </p:nvPicPr>
        <p:blipFill>
          <a:blip r:embed="rId2"/>
          <a:stretch>
            <a:fillRect/>
          </a:stretch>
        </p:blipFill>
        <p:spPr>
          <a:xfrm>
            <a:off x="731520" y="2847976"/>
            <a:ext cx="2830513" cy="2830513"/>
          </a:xfrm>
          <a:prstGeom prst="rect">
            <a:avLst/>
          </a:prstGeom>
          <a:noFill/>
        </p:spPr>
      </p:pic>
      <p:sp>
        <p:nvSpPr>
          <p:cNvPr id="7" name="TextBox 6">
            <a:extLst>
              <a:ext uri="{FF2B5EF4-FFF2-40B4-BE49-F238E27FC236}">
                <a16:creationId xmlns:a16="http://schemas.microsoft.com/office/drawing/2014/main" id="{D14B30E2-A898-EAF4-1500-FAFB4DC39FB5}"/>
              </a:ext>
            </a:extLst>
          </p:cNvPr>
          <p:cNvSpPr txBox="1"/>
          <p:nvPr/>
        </p:nvSpPr>
        <p:spPr>
          <a:xfrm>
            <a:off x="4548105" y="2106326"/>
            <a:ext cx="7212304" cy="4524315"/>
          </a:xfrm>
          <a:prstGeom prst="rect">
            <a:avLst/>
          </a:prstGeom>
          <a:noFill/>
        </p:spPr>
        <p:txBody>
          <a:bodyPr wrap="square">
            <a:spAutoFit/>
          </a:bodyPr>
          <a:lstStyle/>
          <a:p>
            <a:pPr marL="0" indent="0">
              <a:buNone/>
            </a:pPr>
            <a:r>
              <a:rPr lang="en-US" sz="2400" kern="100" dirty="0">
                <a:latin typeface="Verdana" panose="020B0604030504040204" pitchFamily="34" charset="0"/>
                <a:ea typeface="Verdana" panose="020B0604030504040204" pitchFamily="34" charset="0"/>
                <a:cs typeface="Verdana" panose="020B0604030504040204" pitchFamily="34" charset="0"/>
              </a:rPr>
              <a:t>The Health Resources and Services Administration (HRSA), Department of Health and Human Services (HHS)  as part of the National Telehealth Center of Excellence Award (U66RH31458) provided financial support for this poster. The award provided 100% of total costs and totaled $4,250,000. The contents are those of the author. The views expressed in this publication are solely those of the authors and do not reflect the official views of the funders or the U.S. government.</a:t>
            </a:r>
          </a:p>
        </p:txBody>
      </p:sp>
    </p:spTree>
    <p:extLst>
      <p:ext uri="{BB962C8B-B14F-4D97-AF65-F5344CB8AC3E}">
        <p14:creationId xmlns:p14="http://schemas.microsoft.com/office/powerpoint/2010/main" val="47247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B8A6E-9716-287B-8EE6-44C0D250BDEA}"/>
              </a:ext>
            </a:extLst>
          </p:cNvPr>
          <p:cNvSpPr>
            <a:spLocks noGrp="1"/>
          </p:cNvSpPr>
          <p:nvPr>
            <p:ph type="title"/>
          </p:nvPr>
        </p:nvSpPr>
        <p:spPr/>
        <p:txBody>
          <a:bodyPr>
            <a:normAutofit fontScale="90000"/>
          </a:bodyPr>
          <a:lstStyle/>
          <a:p>
            <a:r>
              <a:rPr lang="en-US" sz="4800" dirty="0"/>
              <a:t>Virtual vs In-Person Specialty Care Utilization Jan-June 2025</a:t>
            </a:r>
          </a:p>
        </p:txBody>
      </p:sp>
      <p:sp>
        <p:nvSpPr>
          <p:cNvPr id="6" name="Content Placeholder 5">
            <a:extLst>
              <a:ext uri="{FF2B5EF4-FFF2-40B4-BE49-F238E27FC236}">
                <a16:creationId xmlns:a16="http://schemas.microsoft.com/office/drawing/2014/main" id="{74CEA3A1-0532-667A-A888-C94AD31FDAD4}"/>
              </a:ext>
            </a:extLst>
          </p:cNvPr>
          <p:cNvSpPr>
            <a:spLocks noGrp="1"/>
          </p:cNvSpPr>
          <p:nvPr>
            <p:ph idx="1"/>
          </p:nvPr>
        </p:nvSpPr>
        <p:spPr/>
        <p:txBody>
          <a:bodyPr/>
          <a:lstStyle/>
          <a:p>
            <a:r>
              <a:rPr lang="en-US" dirty="0"/>
              <a:t>38,636 </a:t>
            </a:r>
            <a:r>
              <a:rPr lang="en-US" b="1" dirty="0"/>
              <a:t>unique patients</a:t>
            </a:r>
          </a:p>
          <a:p>
            <a:r>
              <a:rPr lang="en-US" dirty="0"/>
              <a:t>56,120 total completed visits</a:t>
            </a:r>
          </a:p>
          <a:p>
            <a:pPr lvl="1"/>
            <a:r>
              <a:rPr lang="en-US" dirty="0"/>
              <a:t>48,239 </a:t>
            </a:r>
            <a:r>
              <a:rPr lang="en-US" b="1" dirty="0"/>
              <a:t>in-person</a:t>
            </a:r>
            <a:r>
              <a:rPr lang="en-US" dirty="0"/>
              <a:t> competed visits</a:t>
            </a:r>
          </a:p>
          <a:p>
            <a:pPr lvl="1"/>
            <a:r>
              <a:rPr lang="en-US" dirty="0"/>
              <a:t>7,881 </a:t>
            </a:r>
            <a:r>
              <a:rPr lang="en-US" b="1" dirty="0"/>
              <a:t>virtual specialty </a:t>
            </a:r>
            <a:r>
              <a:rPr lang="en-US" dirty="0"/>
              <a:t>completed visits</a:t>
            </a:r>
          </a:p>
        </p:txBody>
      </p:sp>
      <p:sp>
        <p:nvSpPr>
          <p:cNvPr id="2" name="Content Placeholder 1">
            <a:extLst>
              <a:ext uri="{FF2B5EF4-FFF2-40B4-BE49-F238E27FC236}">
                <a16:creationId xmlns:a16="http://schemas.microsoft.com/office/drawing/2014/main" id="{57BF85DA-499D-9048-16B3-847F630C1422}"/>
              </a:ext>
            </a:extLst>
          </p:cNvPr>
          <p:cNvSpPr>
            <a:spLocks noGrp="1"/>
          </p:cNvSpPr>
          <p:nvPr>
            <p:ph sz="quarter" idx="10"/>
          </p:nvPr>
        </p:nvSpPr>
        <p:spPr/>
        <p:txBody>
          <a:bodyPr>
            <a:normAutofit fontScale="62500" lnSpcReduction="20000"/>
          </a:bodyPr>
          <a:lstStyle/>
          <a:p>
            <a:r>
              <a:rPr lang="en-US" dirty="0"/>
              <a:t>Program Outcomes: Part 2: Virtual vs In-Person (1/25-6/25</a:t>
            </a:r>
          </a:p>
        </p:txBody>
      </p:sp>
    </p:spTree>
    <p:extLst>
      <p:ext uri="{BB962C8B-B14F-4D97-AF65-F5344CB8AC3E}">
        <p14:creationId xmlns:p14="http://schemas.microsoft.com/office/powerpoint/2010/main" val="371807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CF0021-62AF-BB4E-E49C-32EED47B00FB}"/>
              </a:ext>
            </a:extLst>
          </p:cNvPr>
          <p:cNvSpPr>
            <a:spLocks noGrp="1"/>
          </p:cNvSpPr>
          <p:nvPr>
            <p:ph type="title"/>
          </p:nvPr>
        </p:nvSpPr>
        <p:spPr>
          <a:xfrm>
            <a:off x="299719" y="1220723"/>
            <a:ext cx="11157712" cy="620778"/>
          </a:xfrm>
        </p:spPr>
        <p:txBody>
          <a:bodyPr>
            <a:normAutofit/>
          </a:bodyPr>
          <a:lstStyle/>
          <a:p>
            <a:r>
              <a:rPr lang="en-US" sz="3800" dirty="0"/>
              <a:t>Completed Visits: Patient Demographics</a:t>
            </a:r>
          </a:p>
        </p:txBody>
      </p:sp>
      <p:sp>
        <p:nvSpPr>
          <p:cNvPr id="3" name="Content Placeholder 2">
            <a:extLst>
              <a:ext uri="{FF2B5EF4-FFF2-40B4-BE49-F238E27FC236}">
                <a16:creationId xmlns:a16="http://schemas.microsoft.com/office/drawing/2014/main" id="{D1851140-C8E5-46DE-57A5-A231E20551C2}"/>
              </a:ext>
            </a:extLst>
          </p:cNvPr>
          <p:cNvSpPr>
            <a:spLocks noGrp="1"/>
          </p:cNvSpPr>
          <p:nvPr>
            <p:ph sz="quarter" idx="10"/>
          </p:nvPr>
        </p:nvSpPr>
        <p:spPr/>
        <p:txBody>
          <a:bodyPr>
            <a:normAutofit fontScale="62500" lnSpcReduction="20000"/>
          </a:bodyPr>
          <a:lstStyle/>
          <a:p>
            <a:r>
              <a:rPr lang="en-US" dirty="0"/>
              <a:t>Program Outcomes: Part 2: Virtual vs In-Person (1/25-6/25</a:t>
            </a:r>
          </a:p>
          <a:p>
            <a:endParaRPr lang="en-US" dirty="0"/>
          </a:p>
        </p:txBody>
      </p:sp>
      <p:pic>
        <p:nvPicPr>
          <p:cNvPr id="22" name="Picture 21">
            <a:extLst>
              <a:ext uri="{FF2B5EF4-FFF2-40B4-BE49-F238E27FC236}">
                <a16:creationId xmlns:a16="http://schemas.microsoft.com/office/drawing/2014/main" id="{8E50F709-E752-8468-8C7D-FBEC17E129BB}"/>
              </a:ext>
            </a:extLst>
          </p:cNvPr>
          <p:cNvPicPr>
            <a:picLocks noChangeAspect="1"/>
          </p:cNvPicPr>
          <p:nvPr/>
        </p:nvPicPr>
        <p:blipFill>
          <a:blip r:embed="rId2"/>
          <a:stretch>
            <a:fillRect/>
          </a:stretch>
        </p:blipFill>
        <p:spPr>
          <a:xfrm>
            <a:off x="1" y="1949386"/>
            <a:ext cx="6072630" cy="3580008"/>
          </a:xfrm>
          <a:prstGeom prst="rect">
            <a:avLst/>
          </a:prstGeom>
        </p:spPr>
      </p:pic>
      <p:pic>
        <p:nvPicPr>
          <p:cNvPr id="4" name="Picture 3">
            <a:extLst>
              <a:ext uri="{FF2B5EF4-FFF2-40B4-BE49-F238E27FC236}">
                <a16:creationId xmlns:a16="http://schemas.microsoft.com/office/drawing/2014/main" id="{F37AE7BE-B037-1DCB-8C3B-6D5BC2AEC261}"/>
              </a:ext>
            </a:extLst>
          </p:cNvPr>
          <p:cNvPicPr>
            <a:picLocks noChangeAspect="1"/>
          </p:cNvPicPr>
          <p:nvPr/>
        </p:nvPicPr>
        <p:blipFill>
          <a:blip r:embed="rId3"/>
          <a:stretch>
            <a:fillRect/>
          </a:stretch>
        </p:blipFill>
        <p:spPr>
          <a:xfrm>
            <a:off x="6096000" y="1949386"/>
            <a:ext cx="6072630" cy="3580008"/>
          </a:xfrm>
          <a:prstGeom prst="rect">
            <a:avLst/>
          </a:prstGeom>
        </p:spPr>
      </p:pic>
    </p:spTree>
    <p:extLst>
      <p:ext uri="{BB962C8B-B14F-4D97-AF65-F5344CB8AC3E}">
        <p14:creationId xmlns:p14="http://schemas.microsoft.com/office/powerpoint/2010/main" val="1968068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5B09-6EB3-FDDC-1B44-23A9A8ACEAD1}"/>
              </a:ext>
            </a:extLst>
          </p:cNvPr>
          <p:cNvSpPr>
            <a:spLocks noGrp="1"/>
          </p:cNvSpPr>
          <p:nvPr>
            <p:ph type="title"/>
          </p:nvPr>
        </p:nvSpPr>
        <p:spPr>
          <a:xfrm>
            <a:off x="464819" y="1385823"/>
            <a:ext cx="4831081" cy="658878"/>
          </a:xfrm>
        </p:spPr>
        <p:txBody>
          <a:bodyPr/>
          <a:lstStyle/>
          <a:p>
            <a:r>
              <a:rPr lang="en-US" dirty="0"/>
              <a:t>Visits by Payer Type</a:t>
            </a:r>
          </a:p>
        </p:txBody>
      </p:sp>
      <p:sp>
        <p:nvSpPr>
          <p:cNvPr id="3" name="Content Placeholder 2">
            <a:extLst>
              <a:ext uri="{FF2B5EF4-FFF2-40B4-BE49-F238E27FC236}">
                <a16:creationId xmlns:a16="http://schemas.microsoft.com/office/drawing/2014/main" id="{0DB5A766-C9A2-1B2D-34D5-D5ED62F1D87F}"/>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B2F84725-7F32-EA5C-A691-6756323B4D74}"/>
              </a:ext>
            </a:extLst>
          </p:cNvPr>
          <p:cNvSpPr>
            <a:spLocks noGrp="1"/>
          </p:cNvSpPr>
          <p:nvPr>
            <p:ph sz="quarter" idx="10"/>
          </p:nvPr>
        </p:nvSpPr>
        <p:spPr/>
        <p:txBody>
          <a:bodyPr>
            <a:normAutofit fontScale="62500" lnSpcReduction="20000"/>
          </a:bodyPr>
          <a:lstStyle/>
          <a:p>
            <a:r>
              <a:rPr lang="en-US" dirty="0"/>
              <a:t>Program Outcomes: Part 2: Virtual vs In-Person (1/25-6/25</a:t>
            </a:r>
          </a:p>
          <a:p>
            <a:endParaRPr lang="en-US" dirty="0"/>
          </a:p>
        </p:txBody>
      </p:sp>
      <p:pic>
        <p:nvPicPr>
          <p:cNvPr id="9" name="Picture 8">
            <a:extLst>
              <a:ext uri="{FF2B5EF4-FFF2-40B4-BE49-F238E27FC236}">
                <a16:creationId xmlns:a16="http://schemas.microsoft.com/office/drawing/2014/main" id="{75C5C403-DC4E-5C5E-75C1-6D3C11D14DA9}"/>
              </a:ext>
            </a:extLst>
          </p:cNvPr>
          <p:cNvPicPr>
            <a:picLocks noChangeAspect="1"/>
          </p:cNvPicPr>
          <p:nvPr/>
        </p:nvPicPr>
        <p:blipFill>
          <a:blip r:embed="rId2"/>
          <a:stretch>
            <a:fillRect/>
          </a:stretch>
        </p:blipFill>
        <p:spPr>
          <a:xfrm>
            <a:off x="0" y="2546285"/>
            <a:ext cx="6130176" cy="3688154"/>
          </a:xfrm>
          <a:prstGeom prst="rect">
            <a:avLst/>
          </a:prstGeom>
        </p:spPr>
      </p:pic>
      <p:pic>
        <p:nvPicPr>
          <p:cNvPr id="5" name="Picture 4">
            <a:extLst>
              <a:ext uri="{FF2B5EF4-FFF2-40B4-BE49-F238E27FC236}">
                <a16:creationId xmlns:a16="http://schemas.microsoft.com/office/drawing/2014/main" id="{4C0CCD3D-88E7-7A58-FBCD-8D4072F6E6C2}"/>
              </a:ext>
            </a:extLst>
          </p:cNvPr>
          <p:cNvPicPr>
            <a:picLocks noChangeAspect="1"/>
          </p:cNvPicPr>
          <p:nvPr/>
        </p:nvPicPr>
        <p:blipFill>
          <a:blip r:embed="rId3"/>
          <a:stretch>
            <a:fillRect/>
          </a:stretch>
        </p:blipFill>
        <p:spPr>
          <a:xfrm>
            <a:off x="6214647" y="2546285"/>
            <a:ext cx="5977354" cy="3688154"/>
          </a:xfrm>
          <a:prstGeom prst="rect">
            <a:avLst/>
          </a:prstGeom>
        </p:spPr>
      </p:pic>
      <p:sp>
        <p:nvSpPr>
          <p:cNvPr id="6" name="Title 1">
            <a:extLst>
              <a:ext uri="{FF2B5EF4-FFF2-40B4-BE49-F238E27FC236}">
                <a16:creationId xmlns:a16="http://schemas.microsoft.com/office/drawing/2014/main" id="{02A43C81-3A1E-6B70-9845-E1ABEE04256A}"/>
              </a:ext>
            </a:extLst>
          </p:cNvPr>
          <p:cNvSpPr txBox="1">
            <a:spLocks/>
          </p:cNvSpPr>
          <p:nvPr/>
        </p:nvSpPr>
        <p:spPr>
          <a:xfrm>
            <a:off x="6214647" y="1427761"/>
            <a:ext cx="5748753" cy="658878"/>
          </a:xfrm>
          <a:prstGeom prst="rect">
            <a:avLst/>
          </a:prstGeom>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3000" b="1" i="0" kern="120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New vs Returning Patients</a:t>
            </a:r>
          </a:p>
        </p:txBody>
      </p:sp>
    </p:spTree>
    <p:extLst>
      <p:ext uri="{BB962C8B-B14F-4D97-AF65-F5344CB8AC3E}">
        <p14:creationId xmlns:p14="http://schemas.microsoft.com/office/powerpoint/2010/main" val="108100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ACB4E-42F7-D18A-E086-819B82E88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54769-067D-0EE1-07D1-2D05D7184150}"/>
              </a:ext>
            </a:extLst>
          </p:cNvPr>
          <p:cNvSpPr>
            <a:spLocks noGrp="1"/>
          </p:cNvSpPr>
          <p:nvPr>
            <p:ph type="title"/>
          </p:nvPr>
        </p:nvSpPr>
        <p:spPr>
          <a:xfrm>
            <a:off x="439419" y="1098322"/>
            <a:ext cx="4831081" cy="658878"/>
          </a:xfrm>
        </p:spPr>
        <p:txBody>
          <a:bodyPr/>
          <a:lstStyle/>
          <a:p>
            <a:r>
              <a:rPr lang="en-US" dirty="0"/>
              <a:t>Visit Intensity</a:t>
            </a:r>
          </a:p>
        </p:txBody>
      </p:sp>
      <p:sp>
        <p:nvSpPr>
          <p:cNvPr id="3" name="Content Placeholder 2">
            <a:extLst>
              <a:ext uri="{FF2B5EF4-FFF2-40B4-BE49-F238E27FC236}">
                <a16:creationId xmlns:a16="http://schemas.microsoft.com/office/drawing/2014/main" id="{1081C1B0-98DD-2ECA-E890-7F6ADD0F2E7A}"/>
              </a:ext>
            </a:extLst>
          </p:cNvPr>
          <p:cNvSpPr>
            <a:spLocks noGrp="1"/>
          </p:cNvSpPr>
          <p:nvPr>
            <p:ph idx="1"/>
          </p:nvPr>
        </p:nvSpPr>
        <p:spPr>
          <a:xfrm>
            <a:off x="439419" y="1752900"/>
            <a:ext cx="11470028" cy="2070328"/>
          </a:xfrm>
        </p:spPr>
        <p:txBody>
          <a:bodyPr>
            <a:normAutofit fontScale="92500"/>
          </a:bodyPr>
          <a:lstStyle/>
          <a:p>
            <a:r>
              <a:rPr lang="en-US" sz="2933" dirty="0"/>
              <a:t>The top 10 CPT codes included new and established office visits for both in-person &amp; specialty</a:t>
            </a:r>
          </a:p>
          <a:p>
            <a:pPr lvl="1"/>
            <a:r>
              <a:rPr lang="en-US" sz="2667" dirty="0"/>
              <a:t>In-person visits had higher rates of high complexity CPT codes</a:t>
            </a:r>
          </a:p>
          <a:p>
            <a:pPr lvl="1"/>
            <a:r>
              <a:rPr lang="en-US" sz="2667" dirty="0"/>
              <a:t>In-person CPT codes included injections</a:t>
            </a:r>
          </a:p>
          <a:p>
            <a:pPr lvl="1"/>
            <a:r>
              <a:rPr lang="en-US" sz="2667" dirty="0"/>
              <a:t>Virtual visits had higher rates of low or moderate CPT codes</a:t>
            </a:r>
          </a:p>
          <a:p>
            <a:endParaRPr lang="en-US" dirty="0"/>
          </a:p>
        </p:txBody>
      </p:sp>
      <p:sp>
        <p:nvSpPr>
          <p:cNvPr id="4" name="Content Placeholder 3">
            <a:extLst>
              <a:ext uri="{FF2B5EF4-FFF2-40B4-BE49-F238E27FC236}">
                <a16:creationId xmlns:a16="http://schemas.microsoft.com/office/drawing/2014/main" id="{DB49D78A-CF0E-39F0-52ED-5664685B5E35}"/>
              </a:ext>
            </a:extLst>
          </p:cNvPr>
          <p:cNvSpPr>
            <a:spLocks noGrp="1"/>
          </p:cNvSpPr>
          <p:nvPr>
            <p:ph sz="quarter" idx="10"/>
          </p:nvPr>
        </p:nvSpPr>
        <p:spPr/>
        <p:txBody>
          <a:bodyPr>
            <a:normAutofit fontScale="62500" lnSpcReduction="20000"/>
          </a:bodyPr>
          <a:lstStyle/>
          <a:p>
            <a:r>
              <a:rPr lang="en-US" dirty="0"/>
              <a:t>Program Outcomes: Part 2: Virtual vs In-Person (1/25-6/25</a:t>
            </a:r>
          </a:p>
          <a:p>
            <a:endParaRPr lang="en-US" dirty="0"/>
          </a:p>
        </p:txBody>
      </p:sp>
      <p:sp>
        <p:nvSpPr>
          <p:cNvPr id="6" name="Title 1">
            <a:extLst>
              <a:ext uri="{FF2B5EF4-FFF2-40B4-BE49-F238E27FC236}">
                <a16:creationId xmlns:a16="http://schemas.microsoft.com/office/drawing/2014/main" id="{D98D3643-BCAF-960F-20AA-639A4378A961}"/>
              </a:ext>
            </a:extLst>
          </p:cNvPr>
          <p:cNvSpPr txBox="1">
            <a:spLocks/>
          </p:cNvSpPr>
          <p:nvPr/>
        </p:nvSpPr>
        <p:spPr>
          <a:xfrm>
            <a:off x="7435060" y="3969380"/>
            <a:ext cx="4474387" cy="40354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b="1" i="0" kern="120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r>
              <a:rPr lang="en-US" sz="2000" dirty="0"/>
              <a:t>Same Day Cancelation Rates</a:t>
            </a:r>
          </a:p>
        </p:txBody>
      </p:sp>
      <p:pic>
        <p:nvPicPr>
          <p:cNvPr id="7" name="Picture 6">
            <a:extLst>
              <a:ext uri="{FF2B5EF4-FFF2-40B4-BE49-F238E27FC236}">
                <a16:creationId xmlns:a16="http://schemas.microsoft.com/office/drawing/2014/main" id="{9403160C-E7E8-596C-8DE5-DDDF4CEAF6DD}"/>
              </a:ext>
            </a:extLst>
          </p:cNvPr>
          <p:cNvPicPr>
            <a:picLocks noChangeAspect="1"/>
          </p:cNvPicPr>
          <p:nvPr/>
        </p:nvPicPr>
        <p:blipFill>
          <a:blip r:embed="rId2"/>
          <a:stretch>
            <a:fillRect/>
          </a:stretch>
        </p:blipFill>
        <p:spPr>
          <a:xfrm>
            <a:off x="759741" y="4354436"/>
            <a:ext cx="4510759" cy="2494321"/>
          </a:xfrm>
          <a:prstGeom prst="rect">
            <a:avLst/>
          </a:prstGeom>
        </p:spPr>
      </p:pic>
      <p:pic>
        <p:nvPicPr>
          <p:cNvPr id="8" name="Picture 7">
            <a:extLst>
              <a:ext uri="{FF2B5EF4-FFF2-40B4-BE49-F238E27FC236}">
                <a16:creationId xmlns:a16="http://schemas.microsoft.com/office/drawing/2014/main" id="{216D7942-9AB2-F6A9-4D0F-60AB9165FE34}"/>
              </a:ext>
            </a:extLst>
          </p:cNvPr>
          <p:cNvPicPr>
            <a:picLocks noChangeAspect="1"/>
          </p:cNvPicPr>
          <p:nvPr/>
        </p:nvPicPr>
        <p:blipFill>
          <a:blip r:embed="rId3"/>
          <a:stretch>
            <a:fillRect/>
          </a:stretch>
        </p:blipFill>
        <p:spPr>
          <a:xfrm>
            <a:off x="7408855" y="4372922"/>
            <a:ext cx="4134162" cy="2485078"/>
          </a:xfrm>
          <a:prstGeom prst="rect">
            <a:avLst/>
          </a:prstGeom>
        </p:spPr>
      </p:pic>
      <p:sp>
        <p:nvSpPr>
          <p:cNvPr id="10" name="Title 1">
            <a:extLst>
              <a:ext uri="{FF2B5EF4-FFF2-40B4-BE49-F238E27FC236}">
                <a16:creationId xmlns:a16="http://schemas.microsoft.com/office/drawing/2014/main" id="{74491E33-41B2-7E74-3D16-53619CD744BF}"/>
              </a:ext>
            </a:extLst>
          </p:cNvPr>
          <p:cNvSpPr txBox="1">
            <a:spLocks/>
          </p:cNvSpPr>
          <p:nvPr/>
        </p:nvSpPr>
        <p:spPr>
          <a:xfrm>
            <a:off x="710377" y="3969380"/>
            <a:ext cx="4474387" cy="40354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b="1" i="0" kern="1200">
                <a:solidFill>
                  <a:srgbClr val="004CA9"/>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dirty="0"/>
              <a:t>Visit Time</a:t>
            </a:r>
          </a:p>
        </p:txBody>
      </p:sp>
    </p:spTree>
    <p:extLst>
      <p:ext uri="{BB962C8B-B14F-4D97-AF65-F5344CB8AC3E}">
        <p14:creationId xmlns:p14="http://schemas.microsoft.com/office/powerpoint/2010/main" val="9156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BFD26-00F2-4929-B73E-23C466DD9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0F340-7045-69CC-BE89-CF950E8F8F4F}"/>
              </a:ext>
            </a:extLst>
          </p:cNvPr>
          <p:cNvSpPr>
            <a:spLocks noGrp="1"/>
          </p:cNvSpPr>
          <p:nvPr>
            <p:ph type="title"/>
          </p:nvPr>
        </p:nvSpPr>
        <p:spPr>
          <a:xfrm>
            <a:off x="1" y="1579960"/>
            <a:ext cx="12192000" cy="3698080"/>
          </a:xfrm>
        </p:spPr>
        <p:txBody>
          <a:bodyPr/>
          <a:lstStyle/>
          <a:p>
            <a:r>
              <a:rPr lang="en-US" dirty="0"/>
              <a:t>Challenges and Lessons Learned</a:t>
            </a:r>
            <a:endParaRPr lang="en-US" sz="4800" dirty="0"/>
          </a:p>
        </p:txBody>
      </p:sp>
    </p:spTree>
    <p:extLst>
      <p:ext uri="{BB962C8B-B14F-4D97-AF65-F5344CB8AC3E}">
        <p14:creationId xmlns:p14="http://schemas.microsoft.com/office/powerpoint/2010/main" val="3681004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3C2BE-C654-8C99-92E9-6DC9EE3BD037}"/>
              </a:ext>
            </a:extLst>
          </p:cNvPr>
          <p:cNvSpPr>
            <a:spLocks noGrp="1"/>
          </p:cNvSpPr>
          <p:nvPr>
            <p:ph type="title"/>
          </p:nvPr>
        </p:nvSpPr>
        <p:spPr/>
        <p:txBody>
          <a:bodyPr wrap="square" anchor="b">
            <a:normAutofit/>
          </a:bodyPr>
          <a:lstStyle/>
          <a:p>
            <a:r>
              <a:rPr lang="en-US" dirty="0"/>
              <a:t>Lessons learned</a:t>
            </a:r>
          </a:p>
        </p:txBody>
      </p:sp>
      <p:graphicFrame>
        <p:nvGraphicFramePr>
          <p:cNvPr id="13" name="Content Placeholder 3">
            <a:extLst>
              <a:ext uri="{FF2B5EF4-FFF2-40B4-BE49-F238E27FC236}">
                <a16:creationId xmlns:a16="http://schemas.microsoft.com/office/drawing/2014/main" id="{170D7975-FC15-AA58-0D6C-317334A9250F}"/>
              </a:ext>
            </a:extLst>
          </p:cNvPr>
          <p:cNvGraphicFramePr>
            <a:graphicFrameLocks noGrp="1"/>
          </p:cNvGraphicFramePr>
          <p:nvPr>
            <p:ph idx="1"/>
            <p:extLst>
              <p:ext uri="{D42A27DB-BD31-4B8C-83A1-F6EECF244321}">
                <p14:modId xmlns:p14="http://schemas.microsoft.com/office/powerpoint/2010/main" val="853794414"/>
              </p:ext>
            </p:extLst>
          </p:nvPr>
        </p:nvGraphicFramePr>
        <p:xfrm>
          <a:off x="731838" y="2806700"/>
          <a:ext cx="10725150" cy="3179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ontent Placeholder 1">
            <a:extLst>
              <a:ext uri="{FF2B5EF4-FFF2-40B4-BE49-F238E27FC236}">
                <a16:creationId xmlns:a16="http://schemas.microsoft.com/office/drawing/2014/main" id="{7B1261C3-1697-6750-3584-1E27880C9B16}"/>
              </a:ext>
            </a:extLst>
          </p:cNvPr>
          <p:cNvSpPr>
            <a:spLocks noGrp="1"/>
          </p:cNvSpPr>
          <p:nvPr>
            <p:ph sz="quarter" idx="10"/>
          </p:nvPr>
        </p:nvSpPr>
        <p:spPr/>
        <p:txBody>
          <a:bodyPr>
            <a:normAutofit fontScale="92500" lnSpcReduction="10000"/>
          </a:bodyPr>
          <a:lstStyle/>
          <a:p>
            <a:r>
              <a:rPr lang="en-US" dirty="0"/>
              <a:t>Challenges and Lessons Learned</a:t>
            </a:r>
          </a:p>
        </p:txBody>
      </p:sp>
    </p:spTree>
    <p:extLst>
      <p:ext uri="{BB962C8B-B14F-4D97-AF65-F5344CB8AC3E}">
        <p14:creationId xmlns:p14="http://schemas.microsoft.com/office/powerpoint/2010/main" val="2420657823"/>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CC3AF-B3AF-6895-5748-2A2E70F44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C0DA-5773-243C-5C91-D90977974760}"/>
              </a:ext>
            </a:extLst>
          </p:cNvPr>
          <p:cNvSpPr>
            <a:spLocks noGrp="1"/>
          </p:cNvSpPr>
          <p:nvPr>
            <p:ph type="title"/>
          </p:nvPr>
        </p:nvSpPr>
        <p:spPr>
          <a:xfrm>
            <a:off x="1" y="1579960"/>
            <a:ext cx="12192000" cy="3698080"/>
          </a:xfrm>
        </p:spPr>
        <p:txBody>
          <a:bodyPr/>
          <a:lstStyle/>
          <a:p>
            <a:r>
              <a:rPr lang="en-US" dirty="0"/>
              <a:t>Future Direction &amp; Conclusions</a:t>
            </a:r>
            <a:endParaRPr lang="en-US" sz="4800" dirty="0"/>
          </a:p>
        </p:txBody>
      </p:sp>
    </p:spTree>
    <p:extLst>
      <p:ext uri="{BB962C8B-B14F-4D97-AF65-F5344CB8AC3E}">
        <p14:creationId xmlns:p14="http://schemas.microsoft.com/office/powerpoint/2010/main" val="4080944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1DFB44-0B43-60AB-4DDB-FCBD4B6627A9}"/>
              </a:ext>
            </a:extLst>
          </p:cNvPr>
          <p:cNvSpPr>
            <a:spLocks noGrp="1"/>
          </p:cNvSpPr>
          <p:nvPr>
            <p:ph type="title"/>
          </p:nvPr>
        </p:nvSpPr>
        <p:spPr/>
        <p:txBody>
          <a:bodyPr/>
          <a:lstStyle/>
          <a:p>
            <a:r>
              <a:rPr lang="en-US" dirty="0"/>
              <a:t>Future Direction</a:t>
            </a:r>
          </a:p>
        </p:txBody>
      </p:sp>
      <p:sp>
        <p:nvSpPr>
          <p:cNvPr id="4" name="Content Placeholder 3">
            <a:extLst>
              <a:ext uri="{FF2B5EF4-FFF2-40B4-BE49-F238E27FC236}">
                <a16:creationId xmlns:a16="http://schemas.microsoft.com/office/drawing/2014/main" id="{39A333A1-D25F-6404-F70C-5BDA9DBFB4F5}"/>
              </a:ext>
            </a:extLst>
          </p:cNvPr>
          <p:cNvSpPr>
            <a:spLocks noGrp="1"/>
          </p:cNvSpPr>
          <p:nvPr>
            <p:ph idx="1"/>
          </p:nvPr>
        </p:nvSpPr>
        <p:spPr/>
        <p:txBody>
          <a:bodyPr/>
          <a:lstStyle/>
          <a:p>
            <a:r>
              <a:rPr lang="en-US" dirty="0"/>
              <a:t>Continue to grow multi-specialty model</a:t>
            </a:r>
          </a:p>
          <a:p>
            <a:r>
              <a:rPr lang="en-US" dirty="0"/>
              <a:t>Grow specialty access to saturation, as referral patterns are changing</a:t>
            </a:r>
          </a:p>
          <a:p>
            <a:r>
              <a:rPr lang="en-US" dirty="0"/>
              <a:t>Continue to advance ancillary services to support specialty access across the state </a:t>
            </a:r>
          </a:p>
          <a:p>
            <a:pPr lvl="1"/>
            <a:r>
              <a:rPr lang="en-US" dirty="0"/>
              <a:t>Example: Biopsy locations for dermatology, ultrasound for OBGyn</a:t>
            </a:r>
          </a:p>
        </p:txBody>
      </p:sp>
      <p:sp>
        <p:nvSpPr>
          <p:cNvPr id="2" name="Content Placeholder 1">
            <a:extLst>
              <a:ext uri="{FF2B5EF4-FFF2-40B4-BE49-F238E27FC236}">
                <a16:creationId xmlns:a16="http://schemas.microsoft.com/office/drawing/2014/main" id="{81B51DFC-5F10-95EB-0F8B-E2FA6FF456F9}"/>
              </a:ext>
            </a:extLst>
          </p:cNvPr>
          <p:cNvSpPr>
            <a:spLocks noGrp="1"/>
          </p:cNvSpPr>
          <p:nvPr>
            <p:ph sz="quarter" idx="10"/>
          </p:nvPr>
        </p:nvSpPr>
        <p:spPr/>
        <p:txBody>
          <a:bodyPr>
            <a:normAutofit fontScale="92500" lnSpcReduction="10000"/>
          </a:bodyPr>
          <a:lstStyle/>
          <a:p>
            <a:r>
              <a:rPr lang="en-US" dirty="0"/>
              <a:t>Future Direction &amp; Conclusions</a:t>
            </a:r>
          </a:p>
        </p:txBody>
      </p:sp>
    </p:spTree>
    <p:extLst>
      <p:ext uri="{BB962C8B-B14F-4D97-AF65-F5344CB8AC3E}">
        <p14:creationId xmlns:p14="http://schemas.microsoft.com/office/powerpoint/2010/main" val="221695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C19D-696A-D586-3536-A63023EA4DCD}"/>
              </a:ext>
            </a:extLst>
          </p:cNvPr>
          <p:cNvSpPr>
            <a:spLocks noGrp="1"/>
          </p:cNvSpPr>
          <p:nvPr>
            <p:ph type="title"/>
          </p:nvPr>
        </p:nvSpPr>
        <p:spPr>
          <a:xfrm>
            <a:off x="677334" y="609600"/>
            <a:ext cx="8596668" cy="1320800"/>
          </a:xfrm>
        </p:spPr>
        <p:txBody>
          <a:bodyPr>
            <a:normAutofit/>
          </a:bodyPr>
          <a:lstStyle/>
          <a:p>
            <a:r>
              <a:rPr lang="en-US" dirty="0"/>
              <a:t>Conclusions</a:t>
            </a:r>
          </a:p>
        </p:txBody>
      </p:sp>
      <p:graphicFrame>
        <p:nvGraphicFramePr>
          <p:cNvPr id="5" name="Content Placeholder 2">
            <a:extLst>
              <a:ext uri="{FF2B5EF4-FFF2-40B4-BE49-F238E27FC236}">
                <a16:creationId xmlns:a16="http://schemas.microsoft.com/office/drawing/2014/main" id="{10FEA542-11FA-8A57-83BC-BAE3BC09CFD9}"/>
              </a:ext>
            </a:extLst>
          </p:cNvPr>
          <p:cNvGraphicFramePr>
            <a:graphicFrameLocks noGrp="1"/>
          </p:cNvGraphicFramePr>
          <p:nvPr>
            <p:ph idx="1"/>
          </p:nvPr>
        </p:nvGraphicFramePr>
        <p:xfrm>
          <a:off x="677863" y="1643744"/>
          <a:ext cx="9097508" cy="4398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4228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F2E0-552D-44BD-8EBB-6D8A31660B48}"/>
              </a:ext>
            </a:extLst>
          </p:cNvPr>
          <p:cNvSpPr>
            <a:spLocks noGrp="1"/>
          </p:cNvSpPr>
          <p:nvPr>
            <p:ph type="title"/>
          </p:nvPr>
        </p:nvSpPr>
        <p:spPr/>
        <p:txBody>
          <a:bodyPr>
            <a:normAutofit fontScale="90000"/>
          </a:bodyPr>
          <a:lstStyle/>
          <a:p>
            <a:r>
              <a:rPr lang="en-US" dirty="0"/>
              <a:t>Conclusions</a:t>
            </a:r>
            <a:br>
              <a:rPr lang="en-US" dirty="0">
                <a:ln w="0"/>
                <a:solidFill>
                  <a:srgbClr val="EB851E"/>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br>
            <a:r>
              <a:rPr lang="en-US" dirty="0">
                <a:ln w="0"/>
                <a:solidFill>
                  <a:srgbClr val="EB851E"/>
                </a:solidFill>
                <a:effectLst>
                  <a:outerShdw blurRad="38100" dist="25400" dir="5400000" algn="ctr" rotWithShape="0">
                    <a:srgbClr val="6E747A">
                      <a:alpha val="43000"/>
                    </a:srgbClr>
                  </a:outerShdw>
                </a:effectLst>
              </a:rPr>
              <a:t>Ross’ story…</a:t>
            </a:r>
            <a:br>
              <a:rPr lang="en-US" dirty="0">
                <a:ln w="0"/>
                <a:solidFill>
                  <a:srgbClr val="00759E"/>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0741081B-7C1B-2651-8133-1F098B2FBA38}"/>
              </a:ext>
            </a:extLst>
          </p:cNvPr>
          <p:cNvSpPr>
            <a:spLocks noGrp="1"/>
          </p:cNvSpPr>
          <p:nvPr>
            <p:ph idx="1"/>
          </p:nvPr>
        </p:nvSpPr>
        <p:spPr/>
        <p:txBody>
          <a:bodyPr/>
          <a:lstStyle/>
          <a:p>
            <a:endParaRPr lang="en-US"/>
          </a:p>
        </p:txBody>
      </p:sp>
      <p:sp>
        <p:nvSpPr>
          <p:cNvPr id="7" name="Content Placeholder 6">
            <a:extLst>
              <a:ext uri="{FF2B5EF4-FFF2-40B4-BE49-F238E27FC236}">
                <a16:creationId xmlns:a16="http://schemas.microsoft.com/office/drawing/2014/main" id="{19298735-C2E6-ECBA-ECD1-A71CE00156A6}"/>
              </a:ext>
            </a:extLst>
          </p:cNvPr>
          <p:cNvSpPr>
            <a:spLocks noGrp="1"/>
          </p:cNvSpPr>
          <p:nvPr>
            <p:ph sz="quarter" idx="10"/>
          </p:nvPr>
        </p:nvSpPr>
        <p:spPr/>
        <p:txBody>
          <a:bodyPr>
            <a:normAutofit fontScale="92500" lnSpcReduction="10000"/>
          </a:bodyPr>
          <a:lstStyle/>
          <a:p>
            <a:endParaRPr lang="en-US"/>
          </a:p>
        </p:txBody>
      </p:sp>
      <p:pic>
        <p:nvPicPr>
          <p:cNvPr id="4" name="Picture 3">
            <a:extLst>
              <a:ext uri="{FF2B5EF4-FFF2-40B4-BE49-F238E27FC236}">
                <a16:creationId xmlns:a16="http://schemas.microsoft.com/office/drawing/2014/main" id="{289E3FB9-25B3-2654-0B9A-3880210756DF}"/>
              </a:ext>
            </a:extLst>
          </p:cNvPr>
          <p:cNvPicPr>
            <a:picLocks noChangeAspect="1"/>
          </p:cNvPicPr>
          <p:nvPr/>
        </p:nvPicPr>
        <p:blipFill>
          <a:blip r:embed="rId3"/>
          <a:stretch>
            <a:fillRect/>
          </a:stretch>
        </p:blipFill>
        <p:spPr>
          <a:xfrm>
            <a:off x="7098217" y="4878612"/>
            <a:ext cx="4075868" cy="1262947"/>
          </a:xfrm>
          <a:prstGeom prst="rect">
            <a:avLst/>
          </a:prstGeom>
        </p:spPr>
      </p:pic>
      <p:pic>
        <p:nvPicPr>
          <p:cNvPr id="5" name="Picture 4" descr="A person sitting on a couch&#10;&#10;Description automatically generated">
            <a:extLst>
              <a:ext uri="{FF2B5EF4-FFF2-40B4-BE49-F238E27FC236}">
                <a16:creationId xmlns:a16="http://schemas.microsoft.com/office/drawing/2014/main" id="{CB0A93C7-ABDE-B191-7DDA-70E62C424171}"/>
              </a:ext>
            </a:extLst>
          </p:cNvPr>
          <p:cNvPicPr>
            <a:picLocks noChangeAspect="1"/>
          </p:cNvPicPr>
          <p:nvPr/>
        </p:nvPicPr>
        <p:blipFill>
          <a:blip r:embed="rId4"/>
          <a:stretch>
            <a:fillRect/>
          </a:stretch>
        </p:blipFill>
        <p:spPr>
          <a:xfrm>
            <a:off x="6283504" y="670494"/>
            <a:ext cx="5705297" cy="359511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F0EEEBD-EBE2-C68A-DB60-985806C94DEB}"/>
              </a:ext>
            </a:extLst>
          </p:cNvPr>
          <p:cNvSpPr txBox="1"/>
          <p:nvPr/>
        </p:nvSpPr>
        <p:spPr>
          <a:xfrm>
            <a:off x="609601" y="1803401"/>
            <a:ext cx="4946052" cy="5262979"/>
          </a:xfrm>
          <a:prstGeom prst="rect">
            <a:avLst/>
          </a:prstGeom>
          <a:noFill/>
        </p:spPr>
        <p:txBody>
          <a:bodyPr wrap="square" rtlCol="0">
            <a:spAutoFit/>
          </a:bodyPr>
          <a:lstStyle/>
          <a:p>
            <a:pPr marL="285744" indent="-285744">
              <a:buFont typeface="Courier New" panose="02070309020205020404" pitchFamily="49" charset="0"/>
              <a:buChar char="o"/>
            </a:pPr>
            <a:r>
              <a:rPr lang="en-US" sz="2400" dirty="0">
                <a:solidFill>
                  <a:srgbClr val="00759E"/>
                </a:solidFill>
              </a:rPr>
              <a:t>Early virtual practice patient seeking rheumatology care</a:t>
            </a:r>
          </a:p>
          <a:p>
            <a:pPr marL="285744" indent="-285744">
              <a:buFont typeface="Courier New" panose="02070309020205020404" pitchFamily="49" charset="0"/>
              <a:buChar char="o"/>
            </a:pPr>
            <a:endParaRPr lang="en-US" sz="2400" dirty="0">
              <a:solidFill>
                <a:srgbClr val="00759E"/>
              </a:solidFill>
            </a:endParaRPr>
          </a:p>
          <a:p>
            <a:pPr marL="285744" indent="-285744">
              <a:buFont typeface="Courier New" panose="02070309020205020404" pitchFamily="49" charset="0"/>
              <a:buChar char="o"/>
            </a:pPr>
            <a:r>
              <a:rPr lang="en-US" sz="2400" dirty="0">
                <a:solidFill>
                  <a:srgbClr val="00759E"/>
                </a:solidFill>
              </a:rPr>
              <a:t>Activities of daily living were impacted, and he needed to be seen to start treatment</a:t>
            </a:r>
          </a:p>
          <a:p>
            <a:pPr marL="285744" indent="-285744">
              <a:buFont typeface="Courier New" panose="02070309020205020404" pitchFamily="49" charset="0"/>
              <a:buChar char="o"/>
            </a:pPr>
            <a:endParaRPr lang="en-US" sz="2400" dirty="0">
              <a:solidFill>
                <a:srgbClr val="00759E"/>
              </a:solidFill>
            </a:endParaRPr>
          </a:p>
          <a:p>
            <a:pPr marL="285744" indent="-285744">
              <a:buFont typeface="Courier New" panose="02070309020205020404" pitchFamily="49" charset="0"/>
              <a:buChar char="o"/>
            </a:pPr>
            <a:r>
              <a:rPr lang="en-US" sz="2400" dirty="0">
                <a:solidFill>
                  <a:srgbClr val="00759E"/>
                </a:solidFill>
              </a:rPr>
              <a:t>Was seen via virtual specialty the next day and was immediately impacted, prescribed medications started</a:t>
            </a:r>
          </a:p>
          <a:p>
            <a:pPr marL="285744" indent="-285744">
              <a:buFont typeface="Courier New" panose="02070309020205020404" pitchFamily="49" charset="0"/>
              <a:buChar char="o"/>
            </a:pPr>
            <a:endParaRPr lang="en-US" sz="2400" dirty="0">
              <a:solidFill>
                <a:srgbClr val="00759E"/>
              </a:solidFill>
            </a:endParaRPr>
          </a:p>
          <a:p>
            <a:pPr marL="285744" indent="-285744">
              <a:buFont typeface="Courier New" panose="02070309020205020404" pitchFamily="49" charset="0"/>
              <a:buChar char="o"/>
            </a:pPr>
            <a:r>
              <a:rPr lang="en-US" sz="2400" b="1" dirty="0">
                <a:solidFill>
                  <a:srgbClr val="00759E"/>
                </a:solidFill>
              </a:rPr>
              <a:t>Ross’ story is not unique. </a:t>
            </a:r>
          </a:p>
          <a:p>
            <a:endParaRPr lang="en-US" sz="2400" dirty="0">
              <a:solidFill>
                <a:srgbClr val="00759E"/>
              </a:solidFill>
            </a:endParaRPr>
          </a:p>
        </p:txBody>
      </p:sp>
    </p:spTree>
    <p:extLst>
      <p:ext uri="{BB962C8B-B14F-4D97-AF65-F5344CB8AC3E}">
        <p14:creationId xmlns:p14="http://schemas.microsoft.com/office/powerpoint/2010/main" val="292901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61FF-CB9F-0C3D-047C-70BE0471CB2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5414D0D-5FF7-FB40-2A8A-80CFC5D733B8}"/>
              </a:ext>
            </a:extLst>
          </p:cNvPr>
          <p:cNvSpPr>
            <a:spLocks noGrp="1"/>
          </p:cNvSpPr>
          <p:nvPr>
            <p:ph idx="1"/>
          </p:nvPr>
        </p:nvSpPr>
        <p:spPr/>
        <p:txBody>
          <a:bodyPr/>
          <a:lstStyle/>
          <a:p>
            <a:r>
              <a:rPr lang="en-US" dirty="0"/>
              <a:t>Describe how to design and implement successful virtual programs that address the gaps in workforce, quality, access, and patient care needs.</a:t>
            </a:r>
          </a:p>
          <a:p>
            <a:endParaRPr lang="en-US" dirty="0"/>
          </a:p>
          <a:p>
            <a:r>
              <a:rPr lang="en-US" dirty="0"/>
              <a:t>Discuss lessons learned from program implementation that could inform the expansion and further scaling of future programs or initiatives.</a:t>
            </a:r>
          </a:p>
        </p:txBody>
      </p:sp>
      <p:sp>
        <p:nvSpPr>
          <p:cNvPr id="4" name="Content Placeholder 3">
            <a:extLst>
              <a:ext uri="{FF2B5EF4-FFF2-40B4-BE49-F238E27FC236}">
                <a16:creationId xmlns:a16="http://schemas.microsoft.com/office/drawing/2014/main" id="{F547124D-4999-B909-D824-A73750129C95}"/>
              </a:ext>
            </a:extLst>
          </p:cNvPr>
          <p:cNvSpPr>
            <a:spLocks noGrp="1"/>
          </p:cNvSpPr>
          <p:nvPr>
            <p:ph sz="quarter" idx="10"/>
          </p:nvPr>
        </p:nvSpPr>
        <p:spPr/>
        <p:txBody>
          <a:bodyPr>
            <a:normAutofit fontScale="92500" lnSpcReduction="10000"/>
          </a:bodyPr>
          <a:lstStyle/>
          <a:p>
            <a:endParaRPr lang="en-US"/>
          </a:p>
        </p:txBody>
      </p:sp>
    </p:spTree>
    <p:extLst>
      <p:ext uri="{BB962C8B-B14F-4D97-AF65-F5344CB8AC3E}">
        <p14:creationId xmlns:p14="http://schemas.microsoft.com/office/powerpoint/2010/main" val="3752735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87AD7-4088-B075-F3C0-15287554BA95}"/>
              </a:ext>
            </a:extLst>
          </p:cNvPr>
          <p:cNvSpPr>
            <a:spLocks noGrp="1"/>
          </p:cNvSpPr>
          <p:nvPr>
            <p:ph type="title"/>
          </p:nvPr>
        </p:nvSpPr>
        <p:spPr>
          <a:xfrm>
            <a:off x="2375452" y="1189562"/>
            <a:ext cx="7441096" cy="2523218"/>
          </a:xfrm>
        </p:spPr>
        <p:txBody>
          <a:bodyPr>
            <a:normAutofit fontScale="90000"/>
          </a:bodyPr>
          <a:lstStyle/>
          <a:p>
            <a:pPr algn="ctr">
              <a:lnSpc>
                <a:spcPct val="100000"/>
              </a:lnSpc>
            </a:pPr>
            <a:r>
              <a:rPr lang="en-US" sz="2800" b="1" dirty="0"/>
              <a:t>Questions?</a:t>
            </a:r>
            <a:br>
              <a:rPr lang="en-US" sz="2800" b="1" dirty="0"/>
            </a:br>
            <a:br>
              <a:rPr lang="en-US" sz="2800" b="1" dirty="0"/>
            </a:br>
            <a:r>
              <a:rPr lang="en-US" sz="2800" dirty="0"/>
              <a:t>Please feel free to reach out to Dunc Williams at </a:t>
            </a:r>
            <a:r>
              <a:rPr lang="en-US" sz="2800" dirty="0">
                <a:hlinkClick r:id="rId2">
                  <a:extLst>
                    <a:ext uri="{A12FA001-AC4F-418D-AE19-62706E023703}">
                      <ahyp:hlinkClr xmlns:ahyp="http://schemas.microsoft.com/office/drawing/2018/hyperlinkcolor" val="tx"/>
                    </a:ext>
                  </a:extLst>
                </a:hlinkClick>
              </a:rPr>
              <a:t>wiljd@musc.edu</a:t>
            </a:r>
            <a:r>
              <a:rPr lang="en-US" sz="2800" dirty="0"/>
              <a:t>.</a:t>
            </a:r>
            <a:br>
              <a:rPr lang="en-US" sz="2800" dirty="0"/>
            </a:br>
            <a:br>
              <a:rPr lang="en-US" sz="2800" dirty="0"/>
            </a:br>
            <a:r>
              <a:rPr lang="en-US" sz="2800" dirty="0"/>
              <a:t>Thank you!</a:t>
            </a:r>
            <a:endParaRPr lang="en-US" sz="2800" b="1" dirty="0"/>
          </a:p>
        </p:txBody>
      </p:sp>
    </p:spTree>
    <p:extLst>
      <p:ext uri="{BB962C8B-B14F-4D97-AF65-F5344CB8AC3E}">
        <p14:creationId xmlns:p14="http://schemas.microsoft.com/office/powerpoint/2010/main" val="335878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029E-C811-DD73-0DB7-90DF98D93EF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5AC0E76-06DF-3A68-9EA7-622C9414B1F9}"/>
              </a:ext>
            </a:extLst>
          </p:cNvPr>
          <p:cNvSpPr>
            <a:spLocks noGrp="1"/>
          </p:cNvSpPr>
          <p:nvPr>
            <p:ph idx="1"/>
          </p:nvPr>
        </p:nvSpPr>
        <p:spPr>
          <a:xfrm>
            <a:off x="731519" y="2324100"/>
            <a:ext cx="10725911" cy="3662363"/>
          </a:xfrm>
        </p:spPr>
        <p:txBody>
          <a:bodyPr>
            <a:normAutofit lnSpcReduction="10000"/>
          </a:bodyPr>
          <a:lstStyle/>
          <a:p>
            <a:r>
              <a:rPr lang="en-US" dirty="0"/>
              <a:t>Background</a:t>
            </a:r>
          </a:p>
          <a:p>
            <a:r>
              <a:rPr lang="en-US" dirty="0"/>
              <a:t>Virtual Specialty Program</a:t>
            </a:r>
          </a:p>
          <a:p>
            <a:r>
              <a:rPr lang="en-US" dirty="0"/>
              <a:t>Program Evaluation</a:t>
            </a:r>
          </a:p>
          <a:p>
            <a:r>
              <a:rPr lang="en-US" dirty="0"/>
              <a:t>Program Outcomes</a:t>
            </a:r>
          </a:p>
          <a:p>
            <a:pPr lvl="1"/>
            <a:r>
              <a:rPr lang="en-US" dirty="0"/>
              <a:t>Part 1: Virtual Only (1/23 – 12/25)</a:t>
            </a:r>
          </a:p>
          <a:p>
            <a:pPr lvl="1"/>
            <a:r>
              <a:rPr lang="en-US" dirty="0"/>
              <a:t>Part 2: Virtual vs In-Person (1/25 – 6/25)</a:t>
            </a:r>
          </a:p>
          <a:p>
            <a:r>
              <a:rPr lang="en-US" dirty="0"/>
              <a:t>Challenges &amp; Lessons Learned</a:t>
            </a:r>
          </a:p>
          <a:p>
            <a:r>
              <a:rPr lang="en-US" dirty="0"/>
              <a:t>Future Directions and Conclusion</a:t>
            </a:r>
          </a:p>
          <a:p>
            <a:r>
              <a:rPr lang="en-US" dirty="0"/>
              <a:t>Questions</a:t>
            </a:r>
          </a:p>
        </p:txBody>
      </p:sp>
      <p:sp>
        <p:nvSpPr>
          <p:cNvPr id="4" name="Content Placeholder 3">
            <a:extLst>
              <a:ext uri="{FF2B5EF4-FFF2-40B4-BE49-F238E27FC236}">
                <a16:creationId xmlns:a16="http://schemas.microsoft.com/office/drawing/2014/main" id="{591CCCFB-A3BE-B803-A55B-03E634270025}"/>
              </a:ext>
            </a:extLst>
          </p:cNvPr>
          <p:cNvSpPr>
            <a:spLocks noGrp="1"/>
          </p:cNvSpPr>
          <p:nvPr>
            <p:ph sz="quarter" idx="10"/>
          </p:nvPr>
        </p:nvSpPr>
        <p:spPr/>
        <p:txBody>
          <a:bodyPr>
            <a:normAutofit fontScale="92500" lnSpcReduction="10000"/>
          </a:bodyPr>
          <a:lstStyle/>
          <a:p>
            <a:r>
              <a:rPr lang="en-US" dirty="0"/>
              <a:t>Agenda</a:t>
            </a:r>
          </a:p>
        </p:txBody>
      </p:sp>
    </p:spTree>
    <p:extLst>
      <p:ext uri="{BB962C8B-B14F-4D97-AF65-F5344CB8AC3E}">
        <p14:creationId xmlns:p14="http://schemas.microsoft.com/office/powerpoint/2010/main" val="124376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3ACD2-700E-960A-D1F1-C2474EFE568E}"/>
              </a:ext>
            </a:extLst>
          </p:cNvPr>
          <p:cNvSpPr>
            <a:spLocks noGrp="1"/>
          </p:cNvSpPr>
          <p:nvPr>
            <p:ph type="title"/>
          </p:nvPr>
        </p:nvSpPr>
        <p:spPr/>
        <p:txBody>
          <a:bodyPr/>
          <a:lstStyle/>
          <a:p>
            <a:r>
              <a:rPr lang="en-US" dirty="0"/>
              <a:t>Background:</a:t>
            </a:r>
            <a:br>
              <a:rPr lang="en-US" dirty="0"/>
            </a:br>
            <a:r>
              <a:rPr lang="en-US" sz="4800" dirty="0"/>
              <a:t>MUSC Telehealth</a:t>
            </a:r>
          </a:p>
        </p:txBody>
      </p:sp>
    </p:spTree>
    <p:extLst>
      <p:ext uri="{BB962C8B-B14F-4D97-AF65-F5344CB8AC3E}">
        <p14:creationId xmlns:p14="http://schemas.microsoft.com/office/powerpoint/2010/main" val="117218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D3DB-8386-79F1-556D-920F9AF30637}"/>
              </a:ext>
            </a:extLst>
          </p:cNvPr>
          <p:cNvSpPr>
            <a:spLocks noGrp="1"/>
          </p:cNvSpPr>
          <p:nvPr>
            <p:ph type="title"/>
          </p:nvPr>
        </p:nvSpPr>
        <p:spPr/>
        <p:txBody>
          <a:bodyPr/>
          <a:lstStyle/>
          <a:p>
            <a:r>
              <a:rPr lang="en-US" dirty="0"/>
              <a:t>Medical University of South Carolina (MUSC)</a:t>
            </a:r>
          </a:p>
        </p:txBody>
      </p:sp>
      <p:sp>
        <p:nvSpPr>
          <p:cNvPr id="3" name="Content Placeholder 2">
            <a:extLst>
              <a:ext uri="{FF2B5EF4-FFF2-40B4-BE49-F238E27FC236}">
                <a16:creationId xmlns:a16="http://schemas.microsoft.com/office/drawing/2014/main" id="{146386A0-2127-E577-57A6-8E954DEF916F}"/>
              </a:ext>
            </a:extLst>
          </p:cNvPr>
          <p:cNvSpPr>
            <a:spLocks noGrp="1"/>
          </p:cNvSpPr>
          <p:nvPr>
            <p:ph idx="1"/>
          </p:nvPr>
        </p:nvSpPr>
        <p:spPr>
          <a:xfrm>
            <a:off x="731519" y="2286000"/>
            <a:ext cx="10725911" cy="3700463"/>
          </a:xfrm>
        </p:spPr>
        <p:txBody>
          <a:bodyPr>
            <a:normAutofit fontScale="85000" lnSpcReduction="20000"/>
          </a:bodyPr>
          <a:lstStyle/>
          <a:p>
            <a:pPr>
              <a:lnSpc>
                <a:spcPct val="120000"/>
              </a:lnSpc>
            </a:pPr>
            <a:r>
              <a:rPr lang="en-US" dirty="0"/>
              <a:t>Provide patient care at 16 hospitals (includes owned or governing interest)</a:t>
            </a:r>
          </a:p>
          <a:p>
            <a:pPr>
              <a:lnSpc>
                <a:spcPct val="120000"/>
              </a:lnSpc>
            </a:pPr>
            <a:r>
              <a:rPr lang="en-US" dirty="0"/>
              <a:t>Approximately 2,700 beds and four additional hospital locations in development</a:t>
            </a:r>
          </a:p>
          <a:p>
            <a:pPr>
              <a:lnSpc>
                <a:spcPct val="120000"/>
              </a:lnSpc>
            </a:pPr>
            <a:r>
              <a:rPr lang="en-US" dirty="0"/>
              <a:t>Nearly 750 care locations situated in all regions of South Carolina. </a:t>
            </a:r>
          </a:p>
          <a:p>
            <a:pPr marL="0" indent="0">
              <a:lnSpc>
                <a:spcPct val="120000"/>
              </a:lnSpc>
              <a:buNone/>
            </a:pPr>
            <a:r>
              <a:rPr lang="en-US" b="1" dirty="0"/>
              <a:t>Center for Telehealth at MUSC </a:t>
            </a:r>
          </a:p>
          <a:p>
            <a:pPr>
              <a:lnSpc>
                <a:spcPct val="120000"/>
              </a:lnSpc>
            </a:pPr>
            <a:r>
              <a:rPr lang="en-US" dirty="0"/>
              <a:t>The Center for Telehealth has over 15 years of experience providing telehealth, offering over 100 unique telehealth services to over 280 sites across South Carolina. </a:t>
            </a:r>
          </a:p>
          <a:p>
            <a:pPr>
              <a:lnSpc>
                <a:spcPct val="120000"/>
              </a:lnSpc>
            </a:pPr>
            <a:r>
              <a:rPr lang="en-US" dirty="0"/>
              <a:t>Care settings include over 45 hospitals, over 90 schools, and over 100 community clinics and other facilities. </a:t>
            </a:r>
          </a:p>
          <a:p>
            <a:endParaRPr lang="en-US" dirty="0"/>
          </a:p>
        </p:txBody>
      </p:sp>
      <p:sp>
        <p:nvSpPr>
          <p:cNvPr id="4" name="Content Placeholder 3">
            <a:extLst>
              <a:ext uri="{FF2B5EF4-FFF2-40B4-BE49-F238E27FC236}">
                <a16:creationId xmlns:a16="http://schemas.microsoft.com/office/drawing/2014/main" id="{940C7CB0-5E46-FC37-8D0A-D030393BE33B}"/>
              </a:ext>
            </a:extLst>
          </p:cNvPr>
          <p:cNvSpPr>
            <a:spLocks noGrp="1"/>
          </p:cNvSpPr>
          <p:nvPr>
            <p:ph sz="quarter" idx="10"/>
          </p:nvPr>
        </p:nvSpPr>
        <p:spPr/>
        <p:txBody>
          <a:bodyPr>
            <a:normAutofit fontScale="92500" lnSpcReduction="10000"/>
          </a:bodyPr>
          <a:lstStyle/>
          <a:p>
            <a:r>
              <a:rPr lang="en-US" dirty="0"/>
              <a:t>Background</a:t>
            </a:r>
          </a:p>
        </p:txBody>
      </p:sp>
    </p:spTree>
    <p:extLst>
      <p:ext uri="{BB962C8B-B14F-4D97-AF65-F5344CB8AC3E}">
        <p14:creationId xmlns:p14="http://schemas.microsoft.com/office/powerpoint/2010/main" val="399305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586D266-0B37-7567-F51E-B5D79BD7BD57}"/>
              </a:ext>
            </a:extLst>
          </p:cNvPr>
          <p:cNvSpPr txBox="1"/>
          <p:nvPr/>
        </p:nvSpPr>
        <p:spPr>
          <a:xfrm>
            <a:off x="4903827" y="4777807"/>
            <a:ext cx="2267384" cy="707886"/>
          </a:xfrm>
          <a:prstGeom prst="rect">
            <a:avLst/>
          </a:prstGeom>
          <a:noFill/>
        </p:spPr>
        <p:txBody>
          <a:bodyPr wrap="square" rtlCol="0">
            <a:spAutoFit/>
          </a:bodyPr>
          <a:lstStyle/>
          <a:p>
            <a:pPr algn="ctr" defTabSz="457189">
              <a:defRPr/>
            </a:pPr>
            <a:r>
              <a:rPr lang="en-US" sz="2000" b="1" spc="100" dirty="0">
                <a:solidFill>
                  <a:srgbClr val="67C9D0"/>
                </a:solidFill>
                <a:latin typeface="Verdana" panose="020B0604030504040204" pitchFamily="34" charset="0"/>
                <a:ea typeface="Verdana" panose="020B0604030504040204" pitchFamily="34" charset="0"/>
                <a:cs typeface="Verdana" panose="020B0604030504040204" pitchFamily="34" charset="0"/>
              </a:rPr>
              <a:t>SCTA Founded</a:t>
            </a:r>
          </a:p>
        </p:txBody>
      </p:sp>
      <p:sp>
        <p:nvSpPr>
          <p:cNvPr id="11" name="TextBox 10">
            <a:extLst>
              <a:ext uri="{FF2B5EF4-FFF2-40B4-BE49-F238E27FC236}">
                <a16:creationId xmlns:a16="http://schemas.microsoft.com/office/drawing/2014/main" id="{6B7ECC5D-607E-1B05-DFFC-3F7429384DFF}"/>
              </a:ext>
            </a:extLst>
          </p:cNvPr>
          <p:cNvSpPr txBox="1"/>
          <p:nvPr/>
        </p:nvSpPr>
        <p:spPr>
          <a:xfrm>
            <a:off x="6103688" y="1233043"/>
            <a:ext cx="4155994" cy="400110"/>
          </a:xfrm>
          <a:prstGeom prst="rect">
            <a:avLst/>
          </a:prstGeom>
          <a:noFill/>
        </p:spPr>
        <p:txBody>
          <a:bodyPr wrap="square" rtlCol="0">
            <a:spAutoFit/>
          </a:bodyPr>
          <a:lstStyle/>
          <a:p>
            <a:pPr algn="ctr" defTabSz="457189">
              <a:defRPr/>
            </a:pPr>
            <a:r>
              <a:rPr lang="en-US" sz="2000" b="1" spc="100" dirty="0">
                <a:solidFill>
                  <a:srgbClr val="67C9D0"/>
                </a:solidFill>
                <a:latin typeface="Verdana" panose="020B0604030504040204" pitchFamily="34" charset="0"/>
                <a:ea typeface="Verdana" panose="020B0604030504040204" pitchFamily="34" charset="0"/>
                <a:cs typeface="Verdana" panose="020B0604030504040204" pitchFamily="34" charset="0"/>
              </a:rPr>
              <a:t>Center of Excellence</a:t>
            </a:r>
          </a:p>
        </p:txBody>
      </p:sp>
      <p:sp>
        <p:nvSpPr>
          <p:cNvPr id="12" name="TextBox 11">
            <a:extLst>
              <a:ext uri="{FF2B5EF4-FFF2-40B4-BE49-F238E27FC236}">
                <a16:creationId xmlns:a16="http://schemas.microsoft.com/office/drawing/2014/main" id="{5F21CDCF-61EE-DEC5-BAB0-855AC159A8E9}"/>
              </a:ext>
            </a:extLst>
          </p:cNvPr>
          <p:cNvSpPr txBox="1"/>
          <p:nvPr/>
        </p:nvSpPr>
        <p:spPr>
          <a:xfrm>
            <a:off x="9138024" y="4758634"/>
            <a:ext cx="2010576" cy="707886"/>
          </a:xfrm>
          <a:prstGeom prst="rect">
            <a:avLst/>
          </a:prstGeom>
          <a:noFill/>
        </p:spPr>
        <p:txBody>
          <a:bodyPr wrap="square" rtlCol="0">
            <a:spAutoFit/>
          </a:bodyPr>
          <a:lstStyle/>
          <a:p>
            <a:pPr algn="ctr" defTabSz="457189">
              <a:defRPr/>
            </a:pPr>
            <a:r>
              <a:rPr lang="en-US" sz="2000" b="1" spc="100" dirty="0">
                <a:solidFill>
                  <a:srgbClr val="67C9D0"/>
                </a:solidFill>
                <a:latin typeface="Verdana" panose="020B0604030504040204" pitchFamily="34" charset="0"/>
                <a:ea typeface="Verdana" panose="020B0604030504040204" pitchFamily="34" charset="0"/>
                <a:cs typeface="Verdana" panose="020B0604030504040204" pitchFamily="34" charset="0"/>
              </a:rPr>
              <a:t>Telehealth Expansion</a:t>
            </a:r>
          </a:p>
        </p:txBody>
      </p:sp>
      <p:sp>
        <p:nvSpPr>
          <p:cNvPr id="13" name="TextBox 12">
            <a:extLst>
              <a:ext uri="{FF2B5EF4-FFF2-40B4-BE49-F238E27FC236}">
                <a16:creationId xmlns:a16="http://schemas.microsoft.com/office/drawing/2014/main" id="{195BF0FA-9200-D5A8-0B56-FF24D90A3524}"/>
              </a:ext>
            </a:extLst>
          </p:cNvPr>
          <p:cNvSpPr txBox="1"/>
          <p:nvPr/>
        </p:nvSpPr>
        <p:spPr>
          <a:xfrm>
            <a:off x="1932318" y="1330240"/>
            <a:ext cx="4491204" cy="400110"/>
          </a:xfrm>
          <a:prstGeom prst="rect">
            <a:avLst/>
          </a:prstGeom>
          <a:noFill/>
        </p:spPr>
        <p:txBody>
          <a:bodyPr wrap="square" rtlCol="0">
            <a:spAutoFit/>
          </a:bodyPr>
          <a:lstStyle/>
          <a:p>
            <a:pPr algn="ctr" defTabSz="457189">
              <a:defRPr/>
            </a:pPr>
            <a:r>
              <a:rPr lang="en-US" sz="2000" b="1" spc="100" dirty="0">
                <a:solidFill>
                  <a:srgbClr val="67C9D0"/>
                </a:solidFill>
                <a:latin typeface="Verdana" panose="020B0604030504040204" pitchFamily="34" charset="0"/>
                <a:ea typeface="Verdana" panose="020B0604030504040204" pitchFamily="34" charset="0"/>
                <a:cs typeface="Verdana" panose="020B0604030504040204" pitchFamily="34" charset="0"/>
              </a:rPr>
              <a:t>MUSC Center for Telehealth</a:t>
            </a:r>
          </a:p>
        </p:txBody>
      </p:sp>
      <p:sp>
        <p:nvSpPr>
          <p:cNvPr id="14" name="TextBox 13">
            <a:extLst>
              <a:ext uri="{FF2B5EF4-FFF2-40B4-BE49-F238E27FC236}">
                <a16:creationId xmlns:a16="http://schemas.microsoft.com/office/drawing/2014/main" id="{AE459485-8429-3895-19E4-70D7A025BAD6}"/>
              </a:ext>
            </a:extLst>
          </p:cNvPr>
          <p:cNvSpPr txBox="1"/>
          <p:nvPr/>
        </p:nvSpPr>
        <p:spPr>
          <a:xfrm>
            <a:off x="928135" y="4720643"/>
            <a:ext cx="1823133" cy="707886"/>
          </a:xfrm>
          <a:prstGeom prst="rect">
            <a:avLst/>
          </a:prstGeom>
          <a:noFill/>
        </p:spPr>
        <p:txBody>
          <a:bodyPr wrap="square" rtlCol="0">
            <a:spAutoFit/>
          </a:bodyPr>
          <a:lstStyle/>
          <a:p>
            <a:pPr algn="ctr" defTabSz="457189">
              <a:defRPr/>
            </a:pPr>
            <a:r>
              <a:rPr lang="en-US" sz="2000" b="1" spc="100" dirty="0">
                <a:solidFill>
                  <a:srgbClr val="67C9D0"/>
                </a:solidFill>
                <a:latin typeface="Verdana" panose="020B0604030504040204" pitchFamily="34" charset="0"/>
                <a:ea typeface="Verdana" panose="020B0604030504040204" pitchFamily="34" charset="0"/>
                <a:cs typeface="Verdana" panose="020B0604030504040204" pitchFamily="34" charset="0"/>
              </a:rPr>
              <a:t>Early Years</a:t>
            </a:r>
          </a:p>
        </p:txBody>
      </p:sp>
      <p:sp>
        <p:nvSpPr>
          <p:cNvPr id="23" name="TextBox 22">
            <a:extLst>
              <a:ext uri="{FF2B5EF4-FFF2-40B4-BE49-F238E27FC236}">
                <a16:creationId xmlns:a16="http://schemas.microsoft.com/office/drawing/2014/main" id="{2A40E927-31D5-4D41-DB9A-8941388E22D1}"/>
              </a:ext>
            </a:extLst>
          </p:cNvPr>
          <p:cNvSpPr txBox="1"/>
          <p:nvPr/>
        </p:nvSpPr>
        <p:spPr>
          <a:xfrm>
            <a:off x="536106" y="5568432"/>
            <a:ext cx="2647475" cy="830997"/>
          </a:xfrm>
          <a:prstGeom prst="rect">
            <a:avLst/>
          </a:prstGeom>
          <a:noFill/>
        </p:spPr>
        <p:txBody>
          <a:bodyPr wrap="square" rtlCol="0">
            <a:spAutoFit/>
          </a:bodyPr>
          <a:lstStyle/>
          <a:p>
            <a:pPr algn="ctr" defTabSz="457189">
              <a:defRPr/>
            </a:pPr>
            <a:r>
              <a:rPr lang="en-US" sz="1600" i="1" dirty="0">
                <a:solidFill>
                  <a:srgbClr val="00447C"/>
                </a:solidFill>
                <a:latin typeface="Verdana" panose="020B0604030504040204" pitchFamily="34" charset="0"/>
                <a:ea typeface="Verdana" panose="020B0604030504040204" pitchFamily="34" charset="0"/>
                <a:cs typeface="Verdana" panose="020B0604030504040204" pitchFamily="34" charset="0"/>
              </a:rPr>
              <a:t>Telestroke, TeleICU, TelePsych, Maternal Fetal Telemedicine</a:t>
            </a:r>
          </a:p>
        </p:txBody>
      </p:sp>
      <p:sp>
        <p:nvSpPr>
          <p:cNvPr id="24" name="TextBox 23">
            <a:extLst>
              <a:ext uri="{FF2B5EF4-FFF2-40B4-BE49-F238E27FC236}">
                <a16:creationId xmlns:a16="http://schemas.microsoft.com/office/drawing/2014/main" id="{063965C7-FEF1-5CF3-DD47-7ECE1E99EA13}"/>
              </a:ext>
            </a:extLst>
          </p:cNvPr>
          <p:cNvSpPr txBox="1"/>
          <p:nvPr/>
        </p:nvSpPr>
        <p:spPr>
          <a:xfrm>
            <a:off x="4715003" y="5480170"/>
            <a:ext cx="2668555" cy="1077218"/>
          </a:xfrm>
          <a:prstGeom prst="rect">
            <a:avLst/>
          </a:prstGeom>
          <a:noFill/>
        </p:spPr>
        <p:txBody>
          <a:bodyPr wrap="square" rtlCol="0">
            <a:spAutoFit/>
          </a:bodyPr>
          <a:lstStyle/>
          <a:p>
            <a:pPr algn="ctr" defTabSz="457189">
              <a:defRPr/>
            </a:pPr>
            <a:r>
              <a:rPr lang="en-US" sz="1600" i="1" dirty="0">
                <a:solidFill>
                  <a:srgbClr val="00447C"/>
                </a:solidFill>
                <a:latin typeface="Verdana" panose="020B0604030504040204" pitchFamily="34" charset="0"/>
                <a:ea typeface="Verdana" panose="020B0604030504040204" pitchFamily="34" charset="0"/>
                <a:cs typeface="Verdana" panose="020B0604030504040204" pitchFamily="34" charset="0"/>
              </a:rPr>
              <a:t>South Carolina Telehealth Association founded. Headquartered at MUSC</a:t>
            </a:r>
          </a:p>
        </p:txBody>
      </p:sp>
      <p:sp>
        <p:nvSpPr>
          <p:cNvPr id="25" name="TextBox 24">
            <a:extLst>
              <a:ext uri="{FF2B5EF4-FFF2-40B4-BE49-F238E27FC236}">
                <a16:creationId xmlns:a16="http://schemas.microsoft.com/office/drawing/2014/main" id="{A3462FA5-8463-2DC5-4AA3-04CE8600B6A6}"/>
              </a:ext>
            </a:extLst>
          </p:cNvPr>
          <p:cNvSpPr txBox="1"/>
          <p:nvPr/>
        </p:nvSpPr>
        <p:spPr>
          <a:xfrm>
            <a:off x="8592640" y="5454342"/>
            <a:ext cx="3141809" cy="830997"/>
          </a:xfrm>
          <a:prstGeom prst="rect">
            <a:avLst/>
          </a:prstGeom>
          <a:noFill/>
        </p:spPr>
        <p:txBody>
          <a:bodyPr wrap="square" rtlCol="0">
            <a:spAutoFit/>
          </a:bodyPr>
          <a:lstStyle/>
          <a:p>
            <a:pPr algn="ctr" defTabSz="457189">
              <a:defRPr/>
            </a:pPr>
            <a:r>
              <a:rPr lang="en-US" sz="1600" i="1" dirty="0">
                <a:solidFill>
                  <a:srgbClr val="00447C"/>
                </a:solidFill>
                <a:latin typeface="Verdana" panose="020B0604030504040204" pitchFamily="34" charset="0"/>
                <a:ea typeface="Verdana" panose="020B0604030504040204" pitchFamily="34" charset="0"/>
                <a:cs typeface="Verdana" panose="020B0604030504040204" pitchFamily="34" charset="0"/>
              </a:rPr>
              <a:t>Explosive growth of telehealth in ambulatory space due to COVID-19</a:t>
            </a:r>
          </a:p>
        </p:txBody>
      </p:sp>
      <p:sp>
        <p:nvSpPr>
          <p:cNvPr id="26" name="TextBox 25">
            <a:extLst>
              <a:ext uri="{FF2B5EF4-FFF2-40B4-BE49-F238E27FC236}">
                <a16:creationId xmlns:a16="http://schemas.microsoft.com/office/drawing/2014/main" id="{1B674950-7937-F7C8-70DE-BDE1474BD0FB}"/>
              </a:ext>
            </a:extLst>
          </p:cNvPr>
          <p:cNvSpPr txBox="1"/>
          <p:nvPr/>
        </p:nvSpPr>
        <p:spPr>
          <a:xfrm>
            <a:off x="2537615" y="1712869"/>
            <a:ext cx="2960367" cy="1077218"/>
          </a:xfrm>
          <a:prstGeom prst="rect">
            <a:avLst/>
          </a:prstGeom>
          <a:noFill/>
        </p:spPr>
        <p:txBody>
          <a:bodyPr wrap="square" rtlCol="0">
            <a:spAutoFit/>
          </a:bodyPr>
          <a:lstStyle/>
          <a:p>
            <a:pPr algn="ctr" defTabSz="457189">
              <a:defRPr/>
            </a:pPr>
            <a:r>
              <a:rPr lang="en-US" sz="1600" i="1" dirty="0">
                <a:solidFill>
                  <a:srgbClr val="00447C"/>
                </a:solidFill>
                <a:latin typeface="Verdana" panose="020B0604030504040204" pitchFamily="34" charset="0"/>
                <a:ea typeface="Verdana" panose="020B0604030504040204" pitchFamily="34" charset="0"/>
                <a:cs typeface="Verdana" panose="020B0604030504040204" pitchFamily="34" charset="0"/>
              </a:rPr>
              <a:t>State of South Carolina telehealth investment. MUSC Center for Telehealth founded</a:t>
            </a:r>
          </a:p>
        </p:txBody>
      </p:sp>
      <p:sp>
        <p:nvSpPr>
          <p:cNvPr id="27" name="TextBox 26">
            <a:extLst>
              <a:ext uri="{FF2B5EF4-FFF2-40B4-BE49-F238E27FC236}">
                <a16:creationId xmlns:a16="http://schemas.microsoft.com/office/drawing/2014/main" id="{63CC7C10-4A46-2EE3-DC47-15A52AABD0CD}"/>
              </a:ext>
            </a:extLst>
          </p:cNvPr>
          <p:cNvSpPr txBox="1"/>
          <p:nvPr/>
        </p:nvSpPr>
        <p:spPr>
          <a:xfrm>
            <a:off x="6423522" y="1588590"/>
            <a:ext cx="3263453" cy="954107"/>
          </a:xfrm>
          <a:prstGeom prst="rect">
            <a:avLst/>
          </a:prstGeom>
          <a:noFill/>
        </p:spPr>
        <p:txBody>
          <a:bodyPr wrap="square" rtlCol="0">
            <a:spAutoFit/>
          </a:bodyPr>
          <a:lstStyle/>
          <a:p>
            <a:pPr algn="ctr" defTabSz="457189">
              <a:defRPr/>
            </a:pPr>
            <a:r>
              <a:rPr lang="en-US" sz="1400" i="1" dirty="0">
                <a:solidFill>
                  <a:srgbClr val="00447C"/>
                </a:solidFill>
                <a:latin typeface="Verdana" panose="020B0604030504040204" pitchFamily="34" charset="0"/>
                <a:ea typeface="Verdana" panose="020B0604030504040204" pitchFamily="34" charset="0"/>
                <a:cs typeface="Verdana" panose="020B0604030504040204" pitchFamily="34" charset="0"/>
              </a:rPr>
              <a:t>Designated by Health Resources &amp; Services Administration (HRSA) as a national Telehealth Center of Excellence</a:t>
            </a:r>
          </a:p>
        </p:txBody>
      </p:sp>
      <p:grpSp>
        <p:nvGrpSpPr>
          <p:cNvPr id="28" name="Group 27">
            <a:extLst>
              <a:ext uri="{FF2B5EF4-FFF2-40B4-BE49-F238E27FC236}">
                <a16:creationId xmlns:a16="http://schemas.microsoft.com/office/drawing/2014/main" id="{CE34FC7D-41CC-713B-7C59-F9FB2DC2BDC3}"/>
              </a:ext>
            </a:extLst>
          </p:cNvPr>
          <p:cNvGrpSpPr/>
          <p:nvPr/>
        </p:nvGrpSpPr>
        <p:grpSpPr>
          <a:xfrm>
            <a:off x="826897" y="2147409"/>
            <a:ext cx="10627345" cy="3444883"/>
            <a:chOff x="2096293" y="2470502"/>
            <a:chExt cx="7999414" cy="2662230"/>
          </a:xfrm>
          <a:effectLst>
            <a:outerShdw blurRad="50800" dist="38100" dir="2700000" algn="tl" rotWithShape="0">
              <a:prstClr val="black">
                <a:alpha val="40000"/>
              </a:prstClr>
            </a:outerShdw>
          </a:effectLst>
        </p:grpSpPr>
        <p:sp>
          <p:nvSpPr>
            <p:cNvPr id="29" name="Freeform: Shape 17">
              <a:extLst>
                <a:ext uri="{FF2B5EF4-FFF2-40B4-BE49-F238E27FC236}">
                  <a16:creationId xmlns:a16="http://schemas.microsoft.com/office/drawing/2014/main" id="{D1AC1A08-6D53-20E5-14ED-8FDE1D563BF8}"/>
                </a:ext>
              </a:extLst>
            </p:cNvPr>
            <p:cNvSpPr/>
            <p:nvPr/>
          </p:nvSpPr>
          <p:spPr>
            <a:xfrm>
              <a:off x="8236876" y="2470502"/>
              <a:ext cx="1704962" cy="1331115"/>
            </a:xfrm>
            <a:custGeom>
              <a:avLst/>
              <a:gdLst>
                <a:gd name="connsiteX0" fmla="*/ 1434417 w 1434417"/>
                <a:gd name="connsiteY0" fmla="*/ 1119892 h 1119892"/>
                <a:gd name="connsiteX1" fmla="*/ 1291542 w 1434417"/>
                <a:gd name="connsiteY1" fmla="*/ 1119892 h 1119892"/>
                <a:gd name="connsiteX2" fmla="*/ 1291542 w 1434417"/>
                <a:gd name="connsiteY2" fmla="*/ 717214 h 1119892"/>
                <a:gd name="connsiteX3" fmla="*/ 717213 w 1434417"/>
                <a:gd name="connsiteY3" fmla="*/ 142875 h 1119892"/>
                <a:gd name="connsiteX4" fmla="*/ 142875 w 1434417"/>
                <a:gd name="connsiteY4" fmla="*/ 717214 h 1119892"/>
                <a:gd name="connsiteX5" fmla="*/ 142875 w 1434417"/>
                <a:gd name="connsiteY5" fmla="*/ 1119892 h 1119892"/>
                <a:gd name="connsiteX6" fmla="*/ 0 w 1434417"/>
                <a:gd name="connsiteY6" fmla="*/ 1119892 h 1119892"/>
                <a:gd name="connsiteX7" fmla="*/ 0 w 1434417"/>
                <a:gd name="connsiteY7" fmla="*/ 717214 h 1119892"/>
                <a:gd name="connsiteX8" fmla="*/ 717213 w 1434417"/>
                <a:gd name="connsiteY8" fmla="*/ 0 h 1119892"/>
                <a:gd name="connsiteX9" fmla="*/ 1434417 w 1434417"/>
                <a:gd name="connsiteY9" fmla="*/ 717214 h 1119892"/>
                <a:gd name="connsiteX10" fmla="*/ 1434417 w 1434417"/>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17" h="1119892">
                  <a:moveTo>
                    <a:pt x="1434417" y="1119892"/>
                  </a:moveTo>
                  <a:lnTo>
                    <a:pt x="1291542" y="1119892"/>
                  </a:lnTo>
                  <a:lnTo>
                    <a:pt x="1291542" y="717214"/>
                  </a:lnTo>
                  <a:cubicBezTo>
                    <a:pt x="1291542" y="400517"/>
                    <a:pt x="1033900" y="142875"/>
                    <a:pt x="717213" y="142875"/>
                  </a:cubicBezTo>
                  <a:cubicBezTo>
                    <a:pt x="400526" y="142875"/>
                    <a:pt x="142875" y="400517"/>
                    <a:pt x="142875" y="717214"/>
                  </a:cubicBezTo>
                  <a:lnTo>
                    <a:pt x="142875" y="1119892"/>
                  </a:lnTo>
                  <a:lnTo>
                    <a:pt x="0" y="1119892"/>
                  </a:lnTo>
                  <a:lnTo>
                    <a:pt x="0" y="717214"/>
                  </a:lnTo>
                  <a:cubicBezTo>
                    <a:pt x="0" y="321735"/>
                    <a:pt x="321736" y="0"/>
                    <a:pt x="717213" y="0"/>
                  </a:cubicBezTo>
                  <a:cubicBezTo>
                    <a:pt x="1112682" y="0"/>
                    <a:pt x="1434417" y="321735"/>
                    <a:pt x="1434417" y="717214"/>
                  </a:cubicBezTo>
                  <a:lnTo>
                    <a:pt x="1434417" y="1119892"/>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Freeform: Shape 18">
              <a:extLst>
                <a:ext uri="{FF2B5EF4-FFF2-40B4-BE49-F238E27FC236}">
                  <a16:creationId xmlns:a16="http://schemas.microsoft.com/office/drawing/2014/main" id="{B973861C-D32D-9CC6-AEB8-B54FA46C901E}"/>
                </a:ext>
              </a:extLst>
            </p:cNvPr>
            <p:cNvSpPr/>
            <p:nvPr/>
          </p:nvSpPr>
          <p:spPr>
            <a:xfrm>
              <a:off x="6701724" y="3801617"/>
              <a:ext cx="1704973" cy="1331115"/>
            </a:xfrm>
            <a:custGeom>
              <a:avLst/>
              <a:gdLst>
                <a:gd name="connsiteX0" fmla="*/ 717213 w 1434426"/>
                <a:gd name="connsiteY0" fmla="*/ 1119892 h 1119892"/>
                <a:gd name="connsiteX1" fmla="*/ 0 w 1434426"/>
                <a:gd name="connsiteY1" fmla="*/ 402679 h 1119892"/>
                <a:gd name="connsiteX2" fmla="*/ 0 w 1434426"/>
                <a:gd name="connsiteY2" fmla="*/ 0 h 1119892"/>
                <a:gd name="connsiteX3" fmla="*/ 142875 w 1434426"/>
                <a:gd name="connsiteY3" fmla="*/ 0 h 1119892"/>
                <a:gd name="connsiteX4" fmla="*/ 142875 w 1434426"/>
                <a:gd name="connsiteY4" fmla="*/ 402679 h 1119892"/>
                <a:gd name="connsiteX5" fmla="*/ 717213 w 1434426"/>
                <a:gd name="connsiteY5" fmla="*/ 977017 h 1119892"/>
                <a:gd name="connsiteX6" fmla="*/ 1291552 w 1434426"/>
                <a:gd name="connsiteY6" fmla="*/ 402679 h 1119892"/>
                <a:gd name="connsiteX7" fmla="*/ 1291552 w 1434426"/>
                <a:gd name="connsiteY7" fmla="*/ 0 h 1119892"/>
                <a:gd name="connsiteX8" fmla="*/ 1434427 w 1434426"/>
                <a:gd name="connsiteY8" fmla="*/ 0 h 1119892"/>
                <a:gd name="connsiteX9" fmla="*/ 1434427 w 1434426"/>
                <a:gd name="connsiteY9" fmla="*/ 402679 h 1119892"/>
                <a:gd name="connsiteX10" fmla="*/ 717213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717213" y="1119892"/>
                  </a:moveTo>
                  <a:cubicBezTo>
                    <a:pt x="321736" y="1119892"/>
                    <a:pt x="0" y="798157"/>
                    <a:pt x="0" y="402679"/>
                  </a:cubicBezTo>
                  <a:lnTo>
                    <a:pt x="0" y="0"/>
                  </a:lnTo>
                  <a:lnTo>
                    <a:pt x="142875" y="0"/>
                  </a:lnTo>
                  <a:lnTo>
                    <a:pt x="142875" y="402679"/>
                  </a:lnTo>
                  <a:cubicBezTo>
                    <a:pt x="142875" y="719376"/>
                    <a:pt x="400526" y="977017"/>
                    <a:pt x="717213" y="977017"/>
                  </a:cubicBezTo>
                  <a:cubicBezTo>
                    <a:pt x="1033901" y="977017"/>
                    <a:pt x="1291552" y="719376"/>
                    <a:pt x="1291552" y="402679"/>
                  </a:cubicBezTo>
                  <a:lnTo>
                    <a:pt x="1291552" y="0"/>
                  </a:lnTo>
                  <a:lnTo>
                    <a:pt x="1434427" y="0"/>
                  </a:lnTo>
                  <a:lnTo>
                    <a:pt x="1434427" y="402679"/>
                  </a:lnTo>
                  <a:cubicBezTo>
                    <a:pt x="1434427" y="798148"/>
                    <a:pt x="1112691" y="1119892"/>
                    <a:pt x="717213" y="1119892"/>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Freeform: Shape 19">
              <a:extLst>
                <a:ext uri="{FF2B5EF4-FFF2-40B4-BE49-F238E27FC236}">
                  <a16:creationId xmlns:a16="http://schemas.microsoft.com/office/drawing/2014/main" id="{066085BC-7827-846A-5B1A-05720CFBE075}"/>
                </a:ext>
              </a:extLst>
            </p:cNvPr>
            <p:cNvSpPr/>
            <p:nvPr/>
          </p:nvSpPr>
          <p:spPr>
            <a:xfrm>
              <a:off x="5166584" y="2470502"/>
              <a:ext cx="1704962" cy="1331115"/>
            </a:xfrm>
            <a:custGeom>
              <a:avLst/>
              <a:gdLst>
                <a:gd name="connsiteX0" fmla="*/ 1434417 w 1434417"/>
                <a:gd name="connsiteY0" fmla="*/ 1119892 h 1119892"/>
                <a:gd name="connsiteX1" fmla="*/ 1291542 w 1434417"/>
                <a:gd name="connsiteY1" fmla="*/ 1119892 h 1119892"/>
                <a:gd name="connsiteX2" fmla="*/ 1291542 w 1434417"/>
                <a:gd name="connsiteY2" fmla="*/ 717214 h 1119892"/>
                <a:gd name="connsiteX3" fmla="*/ 717204 w 1434417"/>
                <a:gd name="connsiteY3" fmla="*/ 142875 h 1119892"/>
                <a:gd name="connsiteX4" fmla="*/ 142875 w 1434417"/>
                <a:gd name="connsiteY4" fmla="*/ 717214 h 1119892"/>
                <a:gd name="connsiteX5" fmla="*/ 142875 w 1434417"/>
                <a:gd name="connsiteY5" fmla="*/ 1119892 h 1119892"/>
                <a:gd name="connsiteX6" fmla="*/ 0 w 1434417"/>
                <a:gd name="connsiteY6" fmla="*/ 1119892 h 1119892"/>
                <a:gd name="connsiteX7" fmla="*/ 0 w 1434417"/>
                <a:gd name="connsiteY7" fmla="*/ 717214 h 1119892"/>
                <a:gd name="connsiteX8" fmla="*/ 717204 w 1434417"/>
                <a:gd name="connsiteY8" fmla="*/ 0 h 1119892"/>
                <a:gd name="connsiteX9" fmla="*/ 1434417 w 1434417"/>
                <a:gd name="connsiteY9" fmla="*/ 717214 h 1119892"/>
                <a:gd name="connsiteX10" fmla="*/ 1434417 w 1434417"/>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17" h="1119892">
                  <a:moveTo>
                    <a:pt x="1434417" y="1119892"/>
                  </a:moveTo>
                  <a:lnTo>
                    <a:pt x="1291542" y="1119892"/>
                  </a:lnTo>
                  <a:lnTo>
                    <a:pt x="1291542" y="717214"/>
                  </a:lnTo>
                  <a:cubicBezTo>
                    <a:pt x="1291542" y="400517"/>
                    <a:pt x="1033891" y="142875"/>
                    <a:pt x="717204" y="142875"/>
                  </a:cubicBezTo>
                  <a:cubicBezTo>
                    <a:pt x="400517" y="142875"/>
                    <a:pt x="142875" y="400517"/>
                    <a:pt x="142875" y="717214"/>
                  </a:cubicBezTo>
                  <a:lnTo>
                    <a:pt x="142875" y="1119892"/>
                  </a:lnTo>
                  <a:lnTo>
                    <a:pt x="0" y="1119892"/>
                  </a:lnTo>
                  <a:lnTo>
                    <a:pt x="0" y="717214"/>
                  </a:lnTo>
                  <a:cubicBezTo>
                    <a:pt x="0" y="321735"/>
                    <a:pt x="321735" y="0"/>
                    <a:pt x="717204" y="0"/>
                  </a:cubicBezTo>
                  <a:cubicBezTo>
                    <a:pt x="1112682" y="0"/>
                    <a:pt x="1434417" y="321735"/>
                    <a:pt x="1434417" y="717214"/>
                  </a:cubicBezTo>
                  <a:lnTo>
                    <a:pt x="1434417" y="1119892"/>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Freeform: Shape 20">
              <a:extLst>
                <a:ext uri="{FF2B5EF4-FFF2-40B4-BE49-F238E27FC236}">
                  <a16:creationId xmlns:a16="http://schemas.microsoft.com/office/drawing/2014/main" id="{3F5F7A58-23C6-4338-7C50-77D3089FE80F}"/>
                </a:ext>
              </a:extLst>
            </p:cNvPr>
            <p:cNvSpPr/>
            <p:nvPr/>
          </p:nvSpPr>
          <p:spPr>
            <a:xfrm>
              <a:off x="3631444" y="3801617"/>
              <a:ext cx="1704973" cy="1331115"/>
            </a:xfrm>
            <a:custGeom>
              <a:avLst/>
              <a:gdLst>
                <a:gd name="connsiteX0" fmla="*/ 717214 w 1434426"/>
                <a:gd name="connsiteY0" fmla="*/ 1119892 h 1119892"/>
                <a:gd name="connsiteX1" fmla="*/ 0 w 1434426"/>
                <a:gd name="connsiteY1" fmla="*/ 402679 h 1119892"/>
                <a:gd name="connsiteX2" fmla="*/ 0 w 1434426"/>
                <a:gd name="connsiteY2" fmla="*/ 0 h 1119892"/>
                <a:gd name="connsiteX3" fmla="*/ 142875 w 1434426"/>
                <a:gd name="connsiteY3" fmla="*/ 0 h 1119892"/>
                <a:gd name="connsiteX4" fmla="*/ 142875 w 1434426"/>
                <a:gd name="connsiteY4" fmla="*/ 402679 h 1119892"/>
                <a:gd name="connsiteX5" fmla="*/ 717214 w 1434426"/>
                <a:gd name="connsiteY5" fmla="*/ 977017 h 1119892"/>
                <a:gd name="connsiteX6" fmla="*/ 1291552 w 1434426"/>
                <a:gd name="connsiteY6" fmla="*/ 402679 h 1119892"/>
                <a:gd name="connsiteX7" fmla="*/ 1291552 w 1434426"/>
                <a:gd name="connsiteY7" fmla="*/ 0 h 1119892"/>
                <a:gd name="connsiteX8" fmla="*/ 1434427 w 1434426"/>
                <a:gd name="connsiteY8" fmla="*/ 0 h 1119892"/>
                <a:gd name="connsiteX9" fmla="*/ 1434427 w 1434426"/>
                <a:gd name="connsiteY9" fmla="*/ 402679 h 1119892"/>
                <a:gd name="connsiteX10" fmla="*/ 717214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717214" y="1119892"/>
                  </a:moveTo>
                  <a:cubicBezTo>
                    <a:pt x="321735" y="1119892"/>
                    <a:pt x="0" y="798157"/>
                    <a:pt x="0" y="402679"/>
                  </a:cubicBezTo>
                  <a:lnTo>
                    <a:pt x="0" y="0"/>
                  </a:lnTo>
                  <a:lnTo>
                    <a:pt x="142875" y="0"/>
                  </a:lnTo>
                  <a:lnTo>
                    <a:pt x="142875" y="402679"/>
                  </a:lnTo>
                  <a:cubicBezTo>
                    <a:pt x="142875" y="719376"/>
                    <a:pt x="400526" y="977017"/>
                    <a:pt x="717214" y="977017"/>
                  </a:cubicBezTo>
                  <a:cubicBezTo>
                    <a:pt x="1033901" y="977017"/>
                    <a:pt x="1291552" y="719376"/>
                    <a:pt x="1291552" y="402679"/>
                  </a:cubicBezTo>
                  <a:lnTo>
                    <a:pt x="1291552" y="0"/>
                  </a:lnTo>
                  <a:lnTo>
                    <a:pt x="1434427" y="0"/>
                  </a:lnTo>
                  <a:lnTo>
                    <a:pt x="1434427" y="402679"/>
                  </a:lnTo>
                  <a:cubicBezTo>
                    <a:pt x="1434427" y="798148"/>
                    <a:pt x="1112682" y="1119892"/>
                    <a:pt x="717214" y="1119892"/>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Freeform: Shape 21">
              <a:extLst>
                <a:ext uri="{FF2B5EF4-FFF2-40B4-BE49-F238E27FC236}">
                  <a16:creationId xmlns:a16="http://schemas.microsoft.com/office/drawing/2014/main" id="{AACB0EAC-088D-123D-DF37-861699AA1B19}"/>
                </a:ext>
              </a:extLst>
            </p:cNvPr>
            <p:cNvSpPr/>
            <p:nvPr/>
          </p:nvSpPr>
          <p:spPr>
            <a:xfrm>
              <a:off x="2096293" y="2470502"/>
              <a:ext cx="1704973" cy="1331115"/>
            </a:xfrm>
            <a:custGeom>
              <a:avLst/>
              <a:gdLst>
                <a:gd name="connsiteX0" fmla="*/ 1434427 w 1434426"/>
                <a:gd name="connsiteY0" fmla="*/ 1119892 h 1119892"/>
                <a:gd name="connsiteX1" fmla="*/ 1291552 w 1434426"/>
                <a:gd name="connsiteY1" fmla="*/ 1119892 h 1119892"/>
                <a:gd name="connsiteX2" fmla="*/ 1291552 w 1434426"/>
                <a:gd name="connsiteY2" fmla="*/ 717214 h 1119892"/>
                <a:gd name="connsiteX3" fmla="*/ 717213 w 1434426"/>
                <a:gd name="connsiteY3" fmla="*/ 142875 h 1119892"/>
                <a:gd name="connsiteX4" fmla="*/ 142875 w 1434426"/>
                <a:gd name="connsiteY4" fmla="*/ 717214 h 1119892"/>
                <a:gd name="connsiteX5" fmla="*/ 142875 w 1434426"/>
                <a:gd name="connsiteY5" fmla="*/ 1119892 h 1119892"/>
                <a:gd name="connsiteX6" fmla="*/ 0 w 1434426"/>
                <a:gd name="connsiteY6" fmla="*/ 1119892 h 1119892"/>
                <a:gd name="connsiteX7" fmla="*/ 0 w 1434426"/>
                <a:gd name="connsiteY7" fmla="*/ 717214 h 1119892"/>
                <a:gd name="connsiteX8" fmla="*/ 717213 w 1434426"/>
                <a:gd name="connsiteY8" fmla="*/ 0 h 1119892"/>
                <a:gd name="connsiteX9" fmla="*/ 1434427 w 1434426"/>
                <a:gd name="connsiteY9" fmla="*/ 717214 h 1119892"/>
                <a:gd name="connsiteX10" fmla="*/ 1434427 w 1434426"/>
                <a:gd name="connsiteY10" fmla="*/ 1119892 h 111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4426" h="1119892">
                  <a:moveTo>
                    <a:pt x="1434427" y="1119892"/>
                  </a:moveTo>
                  <a:lnTo>
                    <a:pt x="1291552" y="1119892"/>
                  </a:lnTo>
                  <a:lnTo>
                    <a:pt x="1291552" y="717214"/>
                  </a:lnTo>
                  <a:cubicBezTo>
                    <a:pt x="1291552" y="400517"/>
                    <a:pt x="1033901" y="142875"/>
                    <a:pt x="717213" y="142875"/>
                  </a:cubicBezTo>
                  <a:cubicBezTo>
                    <a:pt x="400526" y="142875"/>
                    <a:pt x="142875" y="400517"/>
                    <a:pt x="142875" y="717214"/>
                  </a:cubicBezTo>
                  <a:lnTo>
                    <a:pt x="142875" y="1119892"/>
                  </a:lnTo>
                  <a:lnTo>
                    <a:pt x="0" y="1119892"/>
                  </a:lnTo>
                  <a:lnTo>
                    <a:pt x="0" y="717214"/>
                  </a:lnTo>
                  <a:cubicBezTo>
                    <a:pt x="0" y="321735"/>
                    <a:pt x="321735" y="0"/>
                    <a:pt x="717213" y="0"/>
                  </a:cubicBezTo>
                  <a:cubicBezTo>
                    <a:pt x="1112692" y="0"/>
                    <a:pt x="1434427" y="321735"/>
                    <a:pt x="1434427" y="717214"/>
                  </a:cubicBezTo>
                  <a:lnTo>
                    <a:pt x="1434427" y="1119892"/>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4" name="Graphic 2">
              <a:extLst>
                <a:ext uri="{FF2B5EF4-FFF2-40B4-BE49-F238E27FC236}">
                  <a16:creationId xmlns:a16="http://schemas.microsoft.com/office/drawing/2014/main" id="{A7014CF4-FA9E-4E15-2618-D288E7F3BADA}"/>
                </a:ext>
              </a:extLst>
            </p:cNvPr>
            <p:cNvGrpSpPr/>
            <p:nvPr/>
          </p:nvGrpSpPr>
          <p:grpSpPr>
            <a:xfrm>
              <a:off x="3477585" y="3562847"/>
              <a:ext cx="477541" cy="477541"/>
              <a:chOff x="3957275" y="3610431"/>
              <a:chExt cx="401764" cy="401764"/>
            </a:xfrm>
            <a:solidFill>
              <a:schemeClr val="tx1"/>
            </a:solidFill>
          </p:grpSpPr>
          <p:sp>
            <p:nvSpPr>
              <p:cNvPr id="62" name="Freeform: Shape 50">
                <a:extLst>
                  <a:ext uri="{FF2B5EF4-FFF2-40B4-BE49-F238E27FC236}">
                    <a16:creationId xmlns:a16="http://schemas.microsoft.com/office/drawing/2014/main" id="{E70C1357-FEFD-C4B3-B6EE-39D8D7B08174}"/>
                  </a:ext>
                </a:extLst>
              </p:cNvPr>
              <p:cNvSpPr/>
              <p:nvPr/>
            </p:nvSpPr>
            <p:spPr>
              <a:xfrm>
                <a:off x="4028713" y="3681869"/>
                <a:ext cx="258889" cy="258889"/>
              </a:xfrm>
              <a:custGeom>
                <a:avLst/>
                <a:gdLst>
                  <a:gd name="connsiteX0" fmla="*/ 258889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89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89" y="129445"/>
                    </a:moveTo>
                    <a:cubicBezTo>
                      <a:pt x="258889" y="200935"/>
                      <a:pt x="200935" y="258889"/>
                      <a:pt x="129445" y="258889"/>
                    </a:cubicBezTo>
                    <a:cubicBezTo>
                      <a:pt x="57954" y="258889"/>
                      <a:pt x="0" y="200935"/>
                      <a:pt x="0" y="129445"/>
                    </a:cubicBezTo>
                    <a:cubicBezTo>
                      <a:pt x="0" y="57954"/>
                      <a:pt x="57955" y="0"/>
                      <a:pt x="129445" y="0"/>
                    </a:cubicBezTo>
                    <a:cubicBezTo>
                      <a:pt x="200935" y="0"/>
                      <a:pt x="258889" y="57954"/>
                      <a:pt x="258889" y="129445"/>
                    </a:cubicBezTo>
                    <a:close/>
                  </a:path>
                </a:pathLst>
              </a:custGeom>
              <a:solidFill>
                <a:schemeClr val="tx1"/>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Freeform: Shape 51">
                <a:extLst>
                  <a:ext uri="{FF2B5EF4-FFF2-40B4-BE49-F238E27FC236}">
                    <a16:creationId xmlns:a16="http://schemas.microsoft.com/office/drawing/2014/main" id="{6DE1563C-01B2-43CA-139C-697FA94BD6D5}"/>
                  </a:ext>
                </a:extLst>
              </p:cNvPr>
              <p:cNvSpPr/>
              <p:nvPr/>
            </p:nvSpPr>
            <p:spPr>
              <a:xfrm>
                <a:off x="3957275" y="3610431"/>
                <a:ext cx="401764" cy="401764"/>
              </a:xfrm>
              <a:custGeom>
                <a:avLst/>
                <a:gdLst>
                  <a:gd name="connsiteX0" fmla="*/ 200882 w 401764"/>
                  <a:gd name="connsiteY0" fmla="*/ 401764 h 401764"/>
                  <a:gd name="connsiteX1" fmla="*/ 0 w 401764"/>
                  <a:gd name="connsiteY1" fmla="*/ 200882 h 401764"/>
                  <a:gd name="connsiteX2" fmla="*/ 200882 w 401764"/>
                  <a:gd name="connsiteY2" fmla="*/ 0 h 401764"/>
                  <a:gd name="connsiteX3" fmla="*/ 401764 w 401764"/>
                  <a:gd name="connsiteY3" fmla="*/ 200882 h 401764"/>
                  <a:gd name="connsiteX4" fmla="*/ 200882 w 401764"/>
                  <a:gd name="connsiteY4" fmla="*/ 401764 h 401764"/>
                  <a:gd name="connsiteX5" fmla="*/ 200882 w 401764"/>
                  <a:gd name="connsiteY5" fmla="*/ 142875 h 401764"/>
                  <a:gd name="connsiteX6" fmla="*/ 142875 w 401764"/>
                  <a:gd name="connsiteY6" fmla="*/ 200882 h 401764"/>
                  <a:gd name="connsiteX7" fmla="*/ 200882 w 401764"/>
                  <a:gd name="connsiteY7" fmla="*/ 258889 h 401764"/>
                  <a:gd name="connsiteX8" fmla="*/ 258889 w 401764"/>
                  <a:gd name="connsiteY8" fmla="*/ 200882 h 401764"/>
                  <a:gd name="connsiteX9" fmla="*/ 200882 w 40176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64" h="401764">
                    <a:moveTo>
                      <a:pt x="200882" y="401764"/>
                    </a:moveTo>
                    <a:cubicBezTo>
                      <a:pt x="90116" y="401764"/>
                      <a:pt x="0" y="311648"/>
                      <a:pt x="0" y="200882"/>
                    </a:cubicBezTo>
                    <a:cubicBezTo>
                      <a:pt x="0" y="90116"/>
                      <a:pt x="90116" y="0"/>
                      <a:pt x="200882" y="0"/>
                    </a:cubicBezTo>
                    <a:cubicBezTo>
                      <a:pt x="311648" y="0"/>
                      <a:pt x="401764" y="90116"/>
                      <a:pt x="401764" y="200882"/>
                    </a:cubicBezTo>
                    <a:cubicBezTo>
                      <a:pt x="401764" y="311648"/>
                      <a:pt x="311648" y="401764"/>
                      <a:pt x="200882" y="401764"/>
                    </a:cubicBezTo>
                    <a:close/>
                    <a:moveTo>
                      <a:pt x="200882" y="142875"/>
                    </a:moveTo>
                    <a:cubicBezTo>
                      <a:pt x="168897" y="142875"/>
                      <a:pt x="142875" y="168897"/>
                      <a:pt x="142875" y="200882"/>
                    </a:cubicBezTo>
                    <a:cubicBezTo>
                      <a:pt x="142875" y="232867"/>
                      <a:pt x="168888" y="258889"/>
                      <a:pt x="200882" y="258889"/>
                    </a:cubicBezTo>
                    <a:cubicBezTo>
                      <a:pt x="232877" y="258889"/>
                      <a:pt x="258889" y="232867"/>
                      <a:pt x="258889" y="200882"/>
                    </a:cubicBezTo>
                    <a:cubicBezTo>
                      <a:pt x="258889" y="168897"/>
                      <a:pt x="232867" y="142875"/>
                      <a:pt x="200882" y="142875"/>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5" name="Graphic 2">
              <a:extLst>
                <a:ext uri="{FF2B5EF4-FFF2-40B4-BE49-F238E27FC236}">
                  <a16:creationId xmlns:a16="http://schemas.microsoft.com/office/drawing/2014/main" id="{83345217-9688-831C-5B15-93AB4DF7FBD8}"/>
                </a:ext>
              </a:extLst>
            </p:cNvPr>
            <p:cNvGrpSpPr/>
            <p:nvPr/>
          </p:nvGrpSpPr>
          <p:grpSpPr>
            <a:xfrm>
              <a:off x="5012724" y="3562847"/>
              <a:ext cx="477553" cy="477541"/>
              <a:chOff x="5248817" y="3610431"/>
              <a:chExt cx="401774" cy="401764"/>
            </a:xfrm>
            <a:solidFill>
              <a:schemeClr val="accent1"/>
            </a:solidFill>
          </p:grpSpPr>
          <p:sp>
            <p:nvSpPr>
              <p:cNvPr id="60" name="Freeform: Shape 48">
                <a:extLst>
                  <a:ext uri="{FF2B5EF4-FFF2-40B4-BE49-F238E27FC236}">
                    <a16:creationId xmlns:a16="http://schemas.microsoft.com/office/drawing/2014/main" id="{596A107F-752C-BCC7-CF0B-F181D12D3E1F}"/>
                  </a:ext>
                </a:extLst>
              </p:cNvPr>
              <p:cNvSpPr/>
              <p:nvPr/>
            </p:nvSpPr>
            <p:spPr>
              <a:xfrm>
                <a:off x="5320255"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solidFill>
                <a:srgbClr val="FFFFFF"/>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Freeform: Shape 49">
                <a:extLst>
                  <a:ext uri="{FF2B5EF4-FFF2-40B4-BE49-F238E27FC236}">
                    <a16:creationId xmlns:a16="http://schemas.microsoft.com/office/drawing/2014/main" id="{3E930AF1-B47B-66BD-5E08-491CC08BA151}"/>
                  </a:ext>
                </a:extLst>
              </p:cNvPr>
              <p:cNvSpPr/>
              <p:nvPr/>
            </p:nvSpPr>
            <p:spPr>
              <a:xfrm>
                <a:off x="5248817" y="3610431"/>
                <a:ext cx="401774" cy="401764"/>
              </a:xfrm>
              <a:custGeom>
                <a:avLst/>
                <a:gdLst>
                  <a:gd name="connsiteX0" fmla="*/ 200892 w 401774"/>
                  <a:gd name="connsiteY0" fmla="*/ 401764 h 401764"/>
                  <a:gd name="connsiteX1" fmla="*/ 0 w 401774"/>
                  <a:gd name="connsiteY1" fmla="*/ 200882 h 401764"/>
                  <a:gd name="connsiteX2" fmla="*/ 200892 w 401774"/>
                  <a:gd name="connsiteY2" fmla="*/ 0 h 401764"/>
                  <a:gd name="connsiteX3" fmla="*/ 401774 w 401774"/>
                  <a:gd name="connsiteY3" fmla="*/ 200882 h 401764"/>
                  <a:gd name="connsiteX4" fmla="*/ 200892 w 401774"/>
                  <a:gd name="connsiteY4" fmla="*/ 401764 h 401764"/>
                  <a:gd name="connsiteX5" fmla="*/ 200892 w 401774"/>
                  <a:gd name="connsiteY5" fmla="*/ 142875 h 401764"/>
                  <a:gd name="connsiteX6" fmla="*/ 142875 w 401774"/>
                  <a:gd name="connsiteY6" fmla="*/ 200882 h 401764"/>
                  <a:gd name="connsiteX7" fmla="*/ 200892 w 401774"/>
                  <a:gd name="connsiteY7" fmla="*/ 258889 h 401764"/>
                  <a:gd name="connsiteX8" fmla="*/ 258899 w 401774"/>
                  <a:gd name="connsiteY8" fmla="*/ 200882 h 401764"/>
                  <a:gd name="connsiteX9" fmla="*/ 200892 w 40177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4" h="401764">
                    <a:moveTo>
                      <a:pt x="200892" y="401764"/>
                    </a:moveTo>
                    <a:cubicBezTo>
                      <a:pt x="90116" y="401764"/>
                      <a:pt x="0" y="311648"/>
                      <a:pt x="0" y="200882"/>
                    </a:cubicBezTo>
                    <a:cubicBezTo>
                      <a:pt x="0" y="90116"/>
                      <a:pt x="90116" y="0"/>
                      <a:pt x="200892" y="0"/>
                    </a:cubicBezTo>
                    <a:cubicBezTo>
                      <a:pt x="311658" y="0"/>
                      <a:pt x="401774" y="90116"/>
                      <a:pt x="401774" y="200882"/>
                    </a:cubicBezTo>
                    <a:cubicBezTo>
                      <a:pt x="401774" y="311648"/>
                      <a:pt x="311658" y="401764"/>
                      <a:pt x="200892" y="401764"/>
                    </a:cubicBezTo>
                    <a:close/>
                    <a:moveTo>
                      <a:pt x="200892" y="142875"/>
                    </a:moveTo>
                    <a:cubicBezTo>
                      <a:pt x="168907" y="142875"/>
                      <a:pt x="142875" y="168897"/>
                      <a:pt x="142875" y="200882"/>
                    </a:cubicBezTo>
                    <a:cubicBezTo>
                      <a:pt x="142875" y="232867"/>
                      <a:pt x="168897" y="258889"/>
                      <a:pt x="200892" y="258889"/>
                    </a:cubicBezTo>
                    <a:cubicBezTo>
                      <a:pt x="232886" y="258889"/>
                      <a:pt x="258899" y="232867"/>
                      <a:pt x="258899" y="200882"/>
                    </a:cubicBezTo>
                    <a:cubicBezTo>
                      <a:pt x="258899" y="168897"/>
                      <a:pt x="232877" y="142875"/>
                      <a:pt x="200892" y="142875"/>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6" name="Graphic 2">
              <a:extLst>
                <a:ext uri="{FF2B5EF4-FFF2-40B4-BE49-F238E27FC236}">
                  <a16:creationId xmlns:a16="http://schemas.microsoft.com/office/drawing/2014/main" id="{C0E71EFE-B2FC-530A-3A7B-848E56898FB6}"/>
                </a:ext>
              </a:extLst>
            </p:cNvPr>
            <p:cNvGrpSpPr/>
            <p:nvPr/>
          </p:nvGrpSpPr>
          <p:grpSpPr>
            <a:xfrm>
              <a:off x="6547865" y="3562847"/>
              <a:ext cx="477553" cy="477541"/>
              <a:chOff x="6540360" y="3610431"/>
              <a:chExt cx="401774" cy="401764"/>
            </a:xfrm>
            <a:solidFill>
              <a:schemeClr val="accent1"/>
            </a:solidFill>
          </p:grpSpPr>
          <p:sp>
            <p:nvSpPr>
              <p:cNvPr id="58" name="Freeform: Shape 46">
                <a:extLst>
                  <a:ext uri="{FF2B5EF4-FFF2-40B4-BE49-F238E27FC236}">
                    <a16:creationId xmlns:a16="http://schemas.microsoft.com/office/drawing/2014/main" id="{DE6AC9F1-53B3-1552-75C8-B9F9D29D9B03}"/>
                  </a:ext>
                </a:extLst>
              </p:cNvPr>
              <p:cNvSpPr/>
              <p:nvPr/>
            </p:nvSpPr>
            <p:spPr>
              <a:xfrm>
                <a:off x="6611807"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solidFill>
                <a:srgbClr val="FFFFFF"/>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Freeform: Shape 47">
                <a:extLst>
                  <a:ext uri="{FF2B5EF4-FFF2-40B4-BE49-F238E27FC236}">
                    <a16:creationId xmlns:a16="http://schemas.microsoft.com/office/drawing/2014/main" id="{1D0C804A-73A8-7AF5-D2A6-719EE55EFA44}"/>
                  </a:ext>
                </a:extLst>
              </p:cNvPr>
              <p:cNvSpPr/>
              <p:nvPr/>
            </p:nvSpPr>
            <p:spPr>
              <a:xfrm>
                <a:off x="6540360" y="3610431"/>
                <a:ext cx="401774" cy="401764"/>
              </a:xfrm>
              <a:custGeom>
                <a:avLst/>
                <a:gdLst>
                  <a:gd name="connsiteX0" fmla="*/ 200882 w 401774"/>
                  <a:gd name="connsiteY0" fmla="*/ 401764 h 401764"/>
                  <a:gd name="connsiteX1" fmla="*/ 0 w 401774"/>
                  <a:gd name="connsiteY1" fmla="*/ 200882 h 401764"/>
                  <a:gd name="connsiteX2" fmla="*/ 200882 w 401774"/>
                  <a:gd name="connsiteY2" fmla="*/ 0 h 401764"/>
                  <a:gd name="connsiteX3" fmla="*/ 401774 w 401774"/>
                  <a:gd name="connsiteY3" fmla="*/ 200882 h 401764"/>
                  <a:gd name="connsiteX4" fmla="*/ 200882 w 401774"/>
                  <a:gd name="connsiteY4" fmla="*/ 401764 h 401764"/>
                  <a:gd name="connsiteX5" fmla="*/ 200882 w 401774"/>
                  <a:gd name="connsiteY5" fmla="*/ 142875 h 401764"/>
                  <a:gd name="connsiteX6" fmla="*/ 142875 w 401774"/>
                  <a:gd name="connsiteY6" fmla="*/ 200882 h 401764"/>
                  <a:gd name="connsiteX7" fmla="*/ 200882 w 401774"/>
                  <a:gd name="connsiteY7" fmla="*/ 258889 h 401764"/>
                  <a:gd name="connsiteX8" fmla="*/ 258899 w 401774"/>
                  <a:gd name="connsiteY8" fmla="*/ 200882 h 401764"/>
                  <a:gd name="connsiteX9" fmla="*/ 200882 w 40177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4" h="401764">
                    <a:moveTo>
                      <a:pt x="200882" y="401764"/>
                    </a:moveTo>
                    <a:cubicBezTo>
                      <a:pt x="90116" y="401764"/>
                      <a:pt x="0" y="311648"/>
                      <a:pt x="0" y="200882"/>
                    </a:cubicBezTo>
                    <a:cubicBezTo>
                      <a:pt x="0" y="90116"/>
                      <a:pt x="90116" y="0"/>
                      <a:pt x="200882" y="0"/>
                    </a:cubicBezTo>
                    <a:cubicBezTo>
                      <a:pt x="311658" y="0"/>
                      <a:pt x="401774" y="90116"/>
                      <a:pt x="401774" y="200882"/>
                    </a:cubicBezTo>
                    <a:cubicBezTo>
                      <a:pt x="401774" y="311648"/>
                      <a:pt x="311658" y="401764"/>
                      <a:pt x="200882" y="401764"/>
                    </a:cubicBezTo>
                    <a:close/>
                    <a:moveTo>
                      <a:pt x="200882" y="142875"/>
                    </a:moveTo>
                    <a:cubicBezTo>
                      <a:pt x="168897" y="142875"/>
                      <a:pt x="142875" y="168897"/>
                      <a:pt x="142875" y="200882"/>
                    </a:cubicBezTo>
                    <a:cubicBezTo>
                      <a:pt x="142875" y="232867"/>
                      <a:pt x="168888" y="258889"/>
                      <a:pt x="200882" y="258889"/>
                    </a:cubicBezTo>
                    <a:cubicBezTo>
                      <a:pt x="232877" y="258889"/>
                      <a:pt x="258899" y="232867"/>
                      <a:pt x="258899" y="200882"/>
                    </a:cubicBezTo>
                    <a:cubicBezTo>
                      <a:pt x="258899" y="168897"/>
                      <a:pt x="232877" y="142875"/>
                      <a:pt x="200882" y="142875"/>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aphic 2">
              <a:extLst>
                <a:ext uri="{FF2B5EF4-FFF2-40B4-BE49-F238E27FC236}">
                  <a16:creationId xmlns:a16="http://schemas.microsoft.com/office/drawing/2014/main" id="{6A15E80B-1277-9DDB-1F30-2EC68A4F9156}"/>
                </a:ext>
              </a:extLst>
            </p:cNvPr>
            <p:cNvGrpSpPr/>
            <p:nvPr/>
          </p:nvGrpSpPr>
          <p:grpSpPr>
            <a:xfrm>
              <a:off x="8083016" y="3562847"/>
              <a:ext cx="477541" cy="477541"/>
              <a:chOff x="7831912" y="3610431"/>
              <a:chExt cx="401764" cy="401764"/>
            </a:xfrm>
            <a:solidFill>
              <a:schemeClr val="accent1"/>
            </a:solidFill>
          </p:grpSpPr>
          <p:sp>
            <p:nvSpPr>
              <p:cNvPr id="56" name="Freeform: Shape 44">
                <a:extLst>
                  <a:ext uri="{FF2B5EF4-FFF2-40B4-BE49-F238E27FC236}">
                    <a16:creationId xmlns:a16="http://schemas.microsoft.com/office/drawing/2014/main" id="{0750F5B8-6665-2B26-70E2-28FBB201F9DE}"/>
                  </a:ext>
                </a:extLst>
              </p:cNvPr>
              <p:cNvSpPr/>
              <p:nvPr/>
            </p:nvSpPr>
            <p:spPr>
              <a:xfrm>
                <a:off x="7903349" y="3681869"/>
                <a:ext cx="258889" cy="258889"/>
              </a:xfrm>
              <a:custGeom>
                <a:avLst/>
                <a:gdLst>
                  <a:gd name="connsiteX0" fmla="*/ 258889 w 258889"/>
                  <a:gd name="connsiteY0" fmla="*/ 129445 h 258889"/>
                  <a:gd name="connsiteX1" fmla="*/ 129444 w 258889"/>
                  <a:gd name="connsiteY1" fmla="*/ 258889 h 258889"/>
                  <a:gd name="connsiteX2" fmla="*/ -1 w 258889"/>
                  <a:gd name="connsiteY2" fmla="*/ 129445 h 258889"/>
                  <a:gd name="connsiteX3" fmla="*/ 129444 w 258889"/>
                  <a:gd name="connsiteY3" fmla="*/ 0 h 258889"/>
                  <a:gd name="connsiteX4" fmla="*/ 258889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89" y="129445"/>
                    </a:moveTo>
                    <a:cubicBezTo>
                      <a:pt x="258889" y="200935"/>
                      <a:pt x="200935" y="258889"/>
                      <a:pt x="129444" y="258889"/>
                    </a:cubicBezTo>
                    <a:cubicBezTo>
                      <a:pt x="57954" y="258889"/>
                      <a:pt x="-1" y="200935"/>
                      <a:pt x="-1" y="129445"/>
                    </a:cubicBezTo>
                    <a:cubicBezTo>
                      <a:pt x="-1" y="57954"/>
                      <a:pt x="57954" y="0"/>
                      <a:pt x="129444" y="0"/>
                    </a:cubicBezTo>
                    <a:cubicBezTo>
                      <a:pt x="200935" y="0"/>
                      <a:pt x="258889" y="57954"/>
                      <a:pt x="258889" y="129445"/>
                    </a:cubicBezTo>
                    <a:close/>
                  </a:path>
                </a:pathLst>
              </a:custGeom>
              <a:solidFill>
                <a:srgbClr val="FFFFFF"/>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Freeform: Shape 45">
                <a:extLst>
                  <a:ext uri="{FF2B5EF4-FFF2-40B4-BE49-F238E27FC236}">
                    <a16:creationId xmlns:a16="http://schemas.microsoft.com/office/drawing/2014/main" id="{AC6229BA-6696-622A-D942-B718BEEA2F95}"/>
                  </a:ext>
                </a:extLst>
              </p:cNvPr>
              <p:cNvSpPr/>
              <p:nvPr/>
            </p:nvSpPr>
            <p:spPr>
              <a:xfrm>
                <a:off x="7831912" y="3610431"/>
                <a:ext cx="401764" cy="401764"/>
              </a:xfrm>
              <a:custGeom>
                <a:avLst/>
                <a:gdLst>
                  <a:gd name="connsiteX0" fmla="*/ 200883 w 401764"/>
                  <a:gd name="connsiteY0" fmla="*/ 401764 h 401764"/>
                  <a:gd name="connsiteX1" fmla="*/ 0 w 401764"/>
                  <a:gd name="connsiteY1" fmla="*/ 200882 h 401764"/>
                  <a:gd name="connsiteX2" fmla="*/ 200883 w 401764"/>
                  <a:gd name="connsiteY2" fmla="*/ 0 h 401764"/>
                  <a:gd name="connsiteX3" fmla="*/ 401764 w 401764"/>
                  <a:gd name="connsiteY3" fmla="*/ 200882 h 401764"/>
                  <a:gd name="connsiteX4" fmla="*/ 200883 w 401764"/>
                  <a:gd name="connsiteY4" fmla="*/ 401764 h 401764"/>
                  <a:gd name="connsiteX5" fmla="*/ 200883 w 401764"/>
                  <a:gd name="connsiteY5" fmla="*/ 142875 h 401764"/>
                  <a:gd name="connsiteX6" fmla="*/ 142875 w 401764"/>
                  <a:gd name="connsiteY6" fmla="*/ 200882 h 401764"/>
                  <a:gd name="connsiteX7" fmla="*/ 200883 w 401764"/>
                  <a:gd name="connsiteY7" fmla="*/ 258889 h 401764"/>
                  <a:gd name="connsiteX8" fmla="*/ 258889 w 401764"/>
                  <a:gd name="connsiteY8" fmla="*/ 200882 h 401764"/>
                  <a:gd name="connsiteX9" fmla="*/ 200883 w 401764"/>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64" h="401764">
                    <a:moveTo>
                      <a:pt x="200883" y="401764"/>
                    </a:moveTo>
                    <a:cubicBezTo>
                      <a:pt x="90116" y="401764"/>
                      <a:pt x="0" y="311648"/>
                      <a:pt x="0" y="200882"/>
                    </a:cubicBezTo>
                    <a:cubicBezTo>
                      <a:pt x="0" y="90116"/>
                      <a:pt x="90116" y="0"/>
                      <a:pt x="200883" y="0"/>
                    </a:cubicBezTo>
                    <a:cubicBezTo>
                      <a:pt x="311648" y="0"/>
                      <a:pt x="401764" y="90116"/>
                      <a:pt x="401764" y="200882"/>
                    </a:cubicBezTo>
                    <a:cubicBezTo>
                      <a:pt x="401764" y="311648"/>
                      <a:pt x="311648" y="401764"/>
                      <a:pt x="200883" y="401764"/>
                    </a:cubicBezTo>
                    <a:close/>
                    <a:moveTo>
                      <a:pt x="200883" y="142875"/>
                    </a:moveTo>
                    <a:cubicBezTo>
                      <a:pt x="168897" y="142875"/>
                      <a:pt x="142875" y="168897"/>
                      <a:pt x="142875" y="200882"/>
                    </a:cubicBezTo>
                    <a:cubicBezTo>
                      <a:pt x="142875" y="232867"/>
                      <a:pt x="168888" y="258889"/>
                      <a:pt x="200883" y="258889"/>
                    </a:cubicBezTo>
                    <a:cubicBezTo>
                      <a:pt x="232877" y="258889"/>
                      <a:pt x="258889" y="232867"/>
                      <a:pt x="258889" y="200882"/>
                    </a:cubicBezTo>
                    <a:cubicBezTo>
                      <a:pt x="258889" y="168897"/>
                      <a:pt x="232877" y="142875"/>
                      <a:pt x="200883" y="142875"/>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aphic 2">
              <a:extLst>
                <a:ext uri="{FF2B5EF4-FFF2-40B4-BE49-F238E27FC236}">
                  <a16:creationId xmlns:a16="http://schemas.microsoft.com/office/drawing/2014/main" id="{F5EFDD0A-7ED6-454E-9CFE-3252720757BE}"/>
                </a:ext>
              </a:extLst>
            </p:cNvPr>
            <p:cNvGrpSpPr/>
            <p:nvPr/>
          </p:nvGrpSpPr>
          <p:grpSpPr>
            <a:xfrm>
              <a:off x="9618156" y="3562847"/>
              <a:ext cx="477551" cy="477541"/>
              <a:chOff x="9123454" y="3610431"/>
              <a:chExt cx="401773" cy="401764"/>
            </a:xfrm>
            <a:solidFill>
              <a:schemeClr val="accent1"/>
            </a:solidFill>
          </p:grpSpPr>
          <p:sp>
            <p:nvSpPr>
              <p:cNvPr id="54" name="Freeform: Shape 42">
                <a:extLst>
                  <a:ext uri="{FF2B5EF4-FFF2-40B4-BE49-F238E27FC236}">
                    <a16:creationId xmlns:a16="http://schemas.microsoft.com/office/drawing/2014/main" id="{CC343C83-4FF4-D6D3-97DD-B028C77B9E03}"/>
                  </a:ext>
                </a:extLst>
              </p:cNvPr>
              <p:cNvSpPr/>
              <p:nvPr/>
            </p:nvSpPr>
            <p:spPr>
              <a:xfrm>
                <a:off x="9194892" y="3681869"/>
                <a:ext cx="258889" cy="258889"/>
              </a:xfrm>
              <a:custGeom>
                <a:avLst/>
                <a:gdLst>
                  <a:gd name="connsiteX0" fmla="*/ 258890 w 258889"/>
                  <a:gd name="connsiteY0" fmla="*/ 129445 h 258889"/>
                  <a:gd name="connsiteX1" fmla="*/ 129445 w 258889"/>
                  <a:gd name="connsiteY1" fmla="*/ 258889 h 258889"/>
                  <a:gd name="connsiteX2" fmla="*/ 0 w 258889"/>
                  <a:gd name="connsiteY2" fmla="*/ 129445 h 258889"/>
                  <a:gd name="connsiteX3" fmla="*/ 129445 w 258889"/>
                  <a:gd name="connsiteY3" fmla="*/ 0 h 258889"/>
                  <a:gd name="connsiteX4" fmla="*/ 258890 w 258889"/>
                  <a:gd name="connsiteY4" fmla="*/ 129445 h 258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89" h="258889">
                    <a:moveTo>
                      <a:pt x="258890" y="129445"/>
                    </a:moveTo>
                    <a:cubicBezTo>
                      <a:pt x="258890" y="200935"/>
                      <a:pt x="200935" y="258889"/>
                      <a:pt x="129445" y="258889"/>
                    </a:cubicBezTo>
                    <a:cubicBezTo>
                      <a:pt x="57954" y="258889"/>
                      <a:pt x="0" y="200935"/>
                      <a:pt x="0" y="129445"/>
                    </a:cubicBezTo>
                    <a:cubicBezTo>
                      <a:pt x="0" y="57954"/>
                      <a:pt x="57954" y="0"/>
                      <a:pt x="129445" y="0"/>
                    </a:cubicBezTo>
                    <a:cubicBezTo>
                      <a:pt x="200935" y="0"/>
                      <a:pt x="258890" y="57954"/>
                      <a:pt x="258890" y="129445"/>
                    </a:cubicBezTo>
                    <a:close/>
                  </a:path>
                </a:pathLst>
              </a:custGeom>
              <a:solidFill>
                <a:srgbClr val="FFFFFF"/>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Freeform: Shape 43">
                <a:extLst>
                  <a:ext uri="{FF2B5EF4-FFF2-40B4-BE49-F238E27FC236}">
                    <a16:creationId xmlns:a16="http://schemas.microsoft.com/office/drawing/2014/main" id="{339EF84A-074E-6E8F-FB69-790AADD16E43}"/>
                  </a:ext>
                </a:extLst>
              </p:cNvPr>
              <p:cNvSpPr/>
              <p:nvPr/>
            </p:nvSpPr>
            <p:spPr>
              <a:xfrm>
                <a:off x="9123454" y="3610431"/>
                <a:ext cx="401773" cy="401764"/>
              </a:xfrm>
              <a:custGeom>
                <a:avLst/>
                <a:gdLst>
                  <a:gd name="connsiteX0" fmla="*/ 200882 w 401773"/>
                  <a:gd name="connsiteY0" fmla="*/ 401764 h 401764"/>
                  <a:gd name="connsiteX1" fmla="*/ 0 w 401773"/>
                  <a:gd name="connsiteY1" fmla="*/ 200882 h 401764"/>
                  <a:gd name="connsiteX2" fmla="*/ 200882 w 401773"/>
                  <a:gd name="connsiteY2" fmla="*/ 0 h 401764"/>
                  <a:gd name="connsiteX3" fmla="*/ 401774 w 401773"/>
                  <a:gd name="connsiteY3" fmla="*/ 200882 h 401764"/>
                  <a:gd name="connsiteX4" fmla="*/ 200882 w 401773"/>
                  <a:gd name="connsiteY4" fmla="*/ 401764 h 401764"/>
                  <a:gd name="connsiteX5" fmla="*/ 200882 w 401773"/>
                  <a:gd name="connsiteY5" fmla="*/ 142875 h 401764"/>
                  <a:gd name="connsiteX6" fmla="*/ 142875 w 401773"/>
                  <a:gd name="connsiteY6" fmla="*/ 200882 h 401764"/>
                  <a:gd name="connsiteX7" fmla="*/ 200882 w 401773"/>
                  <a:gd name="connsiteY7" fmla="*/ 258889 h 401764"/>
                  <a:gd name="connsiteX8" fmla="*/ 258899 w 401773"/>
                  <a:gd name="connsiteY8" fmla="*/ 200882 h 401764"/>
                  <a:gd name="connsiteX9" fmla="*/ 200882 w 401773"/>
                  <a:gd name="connsiteY9" fmla="*/ 142875 h 40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773" h="401764">
                    <a:moveTo>
                      <a:pt x="200882" y="401764"/>
                    </a:moveTo>
                    <a:cubicBezTo>
                      <a:pt x="90116" y="401764"/>
                      <a:pt x="0" y="311648"/>
                      <a:pt x="0" y="200882"/>
                    </a:cubicBezTo>
                    <a:cubicBezTo>
                      <a:pt x="0" y="90116"/>
                      <a:pt x="90116" y="0"/>
                      <a:pt x="200882" y="0"/>
                    </a:cubicBezTo>
                    <a:cubicBezTo>
                      <a:pt x="311658" y="0"/>
                      <a:pt x="401774" y="90116"/>
                      <a:pt x="401774" y="200882"/>
                    </a:cubicBezTo>
                    <a:cubicBezTo>
                      <a:pt x="401774" y="311648"/>
                      <a:pt x="311658" y="401764"/>
                      <a:pt x="200882" y="401764"/>
                    </a:cubicBezTo>
                    <a:close/>
                    <a:moveTo>
                      <a:pt x="200882" y="142875"/>
                    </a:moveTo>
                    <a:cubicBezTo>
                      <a:pt x="168897" y="142875"/>
                      <a:pt x="142875" y="168897"/>
                      <a:pt x="142875" y="200882"/>
                    </a:cubicBezTo>
                    <a:cubicBezTo>
                      <a:pt x="142875" y="232867"/>
                      <a:pt x="168887" y="258889"/>
                      <a:pt x="200882" y="258889"/>
                    </a:cubicBezTo>
                    <a:cubicBezTo>
                      <a:pt x="232876" y="258889"/>
                      <a:pt x="258899" y="232867"/>
                      <a:pt x="258899" y="200882"/>
                    </a:cubicBezTo>
                    <a:cubicBezTo>
                      <a:pt x="258899" y="168897"/>
                      <a:pt x="232867" y="142875"/>
                      <a:pt x="200882" y="142875"/>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39" name="Freeform: Shape 27">
              <a:extLst>
                <a:ext uri="{FF2B5EF4-FFF2-40B4-BE49-F238E27FC236}">
                  <a16:creationId xmlns:a16="http://schemas.microsoft.com/office/drawing/2014/main" id="{71CE83D8-B7DF-4D2D-9B42-6275B06A9375}"/>
                </a:ext>
              </a:extLst>
            </p:cNvPr>
            <p:cNvSpPr/>
            <p:nvPr/>
          </p:nvSpPr>
          <p:spPr>
            <a:xfrm>
              <a:off x="2436414" y="2810623"/>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4" y="862127"/>
                    <a:pt x="0" y="669133"/>
                    <a:pt x="0" y="431063"/>
                  </a:cubicBezTo>
                  <a:cubicBezTo>
                    <a:pt x="0" y="192994"/>
                    <a:pt x="192994" y="0"/>
                    <a:pt x="431063" y="0"/>
                  </a:cubicBezTo>
                  <a:cubicBezTo>
                    <a:pt x="669133" y="0"/>
                    <a:pt x="862127" y="192994"/>
                    <a:pt x="862127" y="431063"/>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Freeform: Shape 28">
              <a:extLst>
                <a:ext uri="{FF2B5EF4-FFF2-40B4-BE49-F238E27FC236}">
                  <a16:creationId xmlns:a16="http://schemas.microsoft.com/office/drawing/2014/main" id="{A99FD4D1-0EC1-DAD5-77AC-AFECAE3165BE}"/>
                </a:ext>
              </a:extLst>
            </p:cNvPr>
            <p:cNvSpPr/>
            <p:nvPr/>
          </p:nvSpPr>
          <p:spPr>
            <a:xfrm>
              <a:off x="2928366" y="3322991"/>
              <a:ext cx="39927" cy="1044261"/>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1" name="Freeform: Shape 29">
              <a:extLst>
                <a:ext uri="{FF2B5EF4-FFF2-40B4-BE49-F238E27FC236}">
                  <a16:creationId xmlns:a16="http://schemas.microsoft.com/office/drawing/2014/main" id="{9CA71142-9867-3830-94E7-63C1FC39C5D2}"/>
                </a:ext>
              </a:extLst>
            </p:cNvPr>
            <p:cNvSpPr/>
            <p:nvPr/>
          </p:nvSpPr>
          <p:spPr>
            <a:xfrm>
              <a:off x="3985784" y="3767880"/>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4" y="862127"/>
                    <a:pt x="0" y="669133"/>
                    <a:pt x="0" y="431063"/>
                  </a:cubicBezTo>
                  <a:cubicBezTo>
                    <a:pt x="0" y="192994"/>
                    <a:pt x="192994" y="0"/>
                    <a:pt x="431063" y="0"/>
                  </a:cubicBezTo>
                  <a:cubicBezTo>
                    <a:pt x="669133" y="0"/>
                    <a:pt x="862127" y="192994"/>
                    <a:pt x="862127" y="431063"/>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2" name="Freeform: Shape 30">
              <a:extLst>
                <a:ext uri="{FF2B5EF4-FFF2-40B4-BE49-F238E27FC236}">
                  <a16:creationId xmlns:a16="http://schemas.microsoft.com/office/drawing/2014/main" id="{A614DA5F-B96A-E98E-B29A-5377715419ED}"/>
                </a:ext>
              </a:extLst>
            </p:cNvPr>
            <p:cNvSpPr/>
            <p:nvPr/>
          </p:nvSpPr>
          <p:spPr>
            <a:xfrm>
              <a:off x="4478639" y="3049472"/>
              <a:ext cx="53814" cy="1230774"/>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Freeform: Shape 31">
              <a:extLst>
                <a:ext uri="{FF2B5EF4-FFF2-40B4-BE49-F238E27FC236}">
                  <a16:creationId xmlns:a16="http://schemas.microsoft.com/office/drawing/2014/main" id="{8C8424ED-EB2C-EC7F-B0D5-C52BCC88C0B4}"/>
                </a:ext>
              </a:extLst>
            </p:cNvPr>
            <p:cNvSpPr/>
            <p:nvPr/>
          </p:nvSpPr>
          <p:spPr>
            <a:xfrm>
              <a:off x="7041845" y="3767880"/>
              <a:ext cx="1024731" cy="1024731"/>
            </a:xfrm>
            <a:custGeom>
              <a:avLst/>
              <a:gdLst>
                <a:gd name="connsiteX0" fmla="*/ 862127 w 862126"/>
                <a:gd name="connsiteY0" fmla="*/ 431063 h 862126"/>
                <a:gd name="connsiteX1" fmla="*/ 431064 w 862126"/>
                <a:gd name="connsiteY1" fmla="*/ 862127 h 862126"/>
                <a:gd name="connsiteX2" fmla="*/ 0 w 862126"/>
                <a:gd name="connsiteY2" fmla="*/ 431063 h 862126"/>
                <a:gd name="connsiteX3" fmla="*/ 431064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4" y="862127"/>
                    <a:pt x="431064" y="862127"/>
                  </a:cubicBezTo>
                  <a:cubicBezTo>
                    <a:pt x="192994" y="862127"/>
                    <a:pt x="0" y="669133"/>
                    <a:pt x="0" y="431063"/>
                  </a:cubicBezTo>
                  <a:cubicBezTo>
                    <a:pt x="0" y="192994"/>
                    <a:pt x="192994" y="0"/>
                    <a:pt x="431064" y="0"/>
                  </a:cubicBezTo>
                  <a:cubicBezTo>
                    <a:pt x="669134" y="0"/>
                    <a:pt x="862127" y="192994"/>
                    <a:pt x="862127" y="431063"/>
                  </a:cubicBez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Freeform: Shape 32">
              <a:extLst>
                <a:ext uri="{FF2B5EF4-FFF2-40B4-BE49-F238E27FC236}">
                  <a16:creationId xmlns:a16="http://schemas.microsoft.com/office/drawing/2014/main" id="{87CB5C00-21E6-1E66-B6DE-B8FD362B427A}"/>
                </a:ext>
              </a:extLst>
            </p:cNvPr>
            <p:cNvSpPr/>
            <p:nvPr/>
          </p:nvSpPr>
          <p:spPr>
            <a:xfrm>
              <a:off x="7537218" y="3049473"/>
              <a:ext cx="49087" cy="1230774"/>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solidFill>
              <a:srgbClr val="58CED7"/>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Freeform: Shape 33">
              <a:extLst>
                <a:ext uri="{FF2B5EF4-FFF2-40B4-BE49-F238E27FC236}">
                  <a16:creationId xmlns:a16="http://schemas.microsoft.com/office/drawing/2014/main" id="{34540192-B7C6-1D44-4130-18DF40AE9E88}"/>
                </a:ext>
              </a:extLst>
            </p:cNvPr>
            <p:cNvSpPr/>
            <p:nvPr/>
          </p:nvSpPr>
          <p:spPr>
            <a:xfrm>
              <a:off x="5506705" y="2810623"/>
              <a:ext cx="1024731" cy="1024731"/>
            </a:xfrm>
            <a:custGeom>
              <a:avLst/>
              <a:gdLst>
                <a:gd name="connsiteX0" fmla="*/ 862127 w 862126"/>
                <a:gd name="connsiteY0" fmla="*/ 431063 h 862126"/>
                <a:gd name="connsiteX1" fmla="*/ 431063 w 862126"/>
                <a:gd name="connsiteY1" fmla="*/ 862127 h 862126"/>
                <a:gd name="connsiteX2" fmla="*/ 0 w 862126"/>
                <a:gd name="connsiteY2" fmla="*/ 431063 h 862126"/>
                <a:gd name="connsiteX3" fmla="*/ 431063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3" y="862127"/>
                    <a:pt x="431063" y="862127"/>
                  </a:cubicBezTo>
                  <a:cubicBezTo>
                    <a:pt x="192993" y="862127"/>
                    <a:pt x="0" y="669133"/>
                    <a:pt x="0" y="431063"/>
                  </a:cubicBezTo>
                  <a:cubicBezTo>
                    <a:pt x="0" y="192994"/>
                    <a:pt x="192993" y="0"/>
                    <a:pt x="431063" y="0"/>
                  </a:cubicBezTo>
                  <a:cubicBezTo>
                    <a:pt x="669133" y="0"/>
                    <a:pt x="862127" y="192994"/>
                    <a:pt x="862127" y="431063"/>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Freeform: Shape 34">
              <a:extLst>
                <a:ext uri="{FF2B5EF4-FFF2-40B4-BE49-F238E27FC236}">
                  <a16:creationId xmlns:a16="http://schemas.microsoft.com/office/drawing/2014/main" id="{819915E1-95AC-39DD-4F9D-7D18A18057FA}"/>
                </a:ext>
              </a:extLst>
            </p:cNvPr>
            <p:cNvSpPr/>
            <p:nvPr/>
          </p:nvSpPr>
          <p:spPr>
            <a:xfrm>
              <a:off x="6002089" y="3322991"/>
              <a:ext cx="50394" cy="1066308"/>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Freeform: Shape 35">
              <a:extLst>
                <a:ext uri="{FF2B5EF4-FFF2-40B4-BE49-F238E27FC236}">
                  <a16:creationId xmlns:a16="http://schemas.microsoft.com/office/drawing/2014/main" id="{93D88745-7662-8D95-8524-45BC2440F709}"/>
                </a:ext>
              </a:extLst>
            </p:cNvPr>
            <p:cNvSpPr/>
            <p:nvPr/>
          </p:nvSpPr>
          <p:spPr>
            <a:xfrm>
              <a:off x="8562409" y="2776885"/>
              <a:ext cx="1024731" cy="1024731"/>
            </a:xfrm>
            <a:custGeom>
              <a:avLst/>
              <a:gdLst>
                <a:gd name="connsiteX0" fmla="*/ 862127 w 862126"/>
                <a:gd name="connsiteY0" fmla="*/ 431063 h 862126"/>
                <a:gd name="connsiteX1" fmla="*/ 431064 w 862126"/>
                <a:gd name="connsiteY1" fmla="*/ 862127 h 862126"/>
                <a:gd name="connsiteX2" fmla="*/ 1 w 862126"/>
                <a:gd name="connsiteY2" fmla="*/ 431063 h 862126"/>
                <a:gd name="connsiteX3" fmla="*/ 431064 w 862126"/>
                <a:gd name="connsiteY3" fmla="*/ 0 h 862126"/>
                <a:gd name="connsiteX4" fmla="*/ 862127 w 862126"/>
                <a:gd name="connsiteY4" fmla="*/ 431063 h 8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26" h="862126">
                  <a:moveTo>
                    <a:pt x="862127" y="431063"/>
                  </a:moveTo>
                  <a:cubicBezTo>
                    <a:pt x="862127" y="669133"/>
                    <a:pt x="669134" y="862127"/>
                    <a:pt x="431064" y="862127"/>
                  </a:cubicBezTo>
                  <a:cubicBezTo>
                    <a:pt x="192994" y="862127"/>
                    <a:pt x="1" y="669133"/>
                    <a:pt x="1" y="431063"/>
                  </a:cubicBezTo>
                  <a:cubicBezTo>
                    <a:pt x="1" y="192994"/>
                    <a:pt x="192994" y="0"/>
                    <a:pt x="431064" y="0"/>
                  </a:cubicBezTo>
                  <a:cubicBezTo>
                    <a:pt x="669134" y="0"/>
                    <a:pt x="862127" y="192994"/>
                    <a:pt x="862127" y="431063"/>
                  </a:cubicBez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Freeform: Shape 36">
              <a:extLst>
                <a:ext uri="{FF2B5EF4-FFF2-40B4-BE49-F238E27FC236}">
                  <a16:creationId xmlns:a16="http://schemas.microsoft.com/office/drawing/2014/main" id="{03EBE05E-5B3C-0A6B-4CD7-E3382D3A3587}"/>
                </a:ext>
              </a:extLst>
            </p:cNvPr>
            <p:cNvSpPr/>
            <p:nvPr/>
          </p:nvSpPr>
          <p:spPr>
            <a:xfrm>
              <a:off x="9072379" y="3322991"/>
              <a:ext cx="51795" cy="1090370"/>
            </a:xfrm>
            <a:custGeom>
              <a:avLst/>
              <a:gdLst>
                <a:gd name="connsiteX0" fmla="*/ 0 w 28575"/>
                <a:gd name="connsiteY0" fmla="*/ 0 h 1260633"/>
                <a:gd name="connsiteX1" fmla="*/ 28575 w 28575"/>
                <a:gd name="connsiteY1" fmla="*/ 0 h 1260633"/>
                <a:gd name="connsiteX2" fmla="*/ 28575 w 28575"/>
                <a:gd name="connsiteY2" fmla="*/ 1260634 h 1260633"/>
                <a:gd name="connsiteX3" fmla="*/ 0 w 28575"/>
                <a:gd name="connsiteY3" fmla="*/ 1260634 h 1260633"/>
              </a:gdLst>
              <a:ahLst/>
              <a:cxnLst>
                <a:cxn ang="0">
                  <a:pos x="connsiteX0" y="connsiteY0"/>
                </a:cxn>
                <a:cxn ang="0">
                  <a:pos x="connsiteX1" y="connsiteY1"/>
                </a:cxn>
                <a:cxn ang="0">
                  <a:pos x="connsiteX2" y="connsiteY2"/>
                </a:cxn>
                <a:cxn ang="0">
                  <a:pos x="connsiteX3" y="connsiteY3"/>
                </a:cxn>
              </a:cxnLst>
              <a:rect l="l" t="t" r="r" b="b"/>
              <a:pathLst>
                <a:path w="28575" h="1260633">
                  <a:moveTo>
                    <a:pt x="0" y="0"/>
                  </a:moveTo>
                  <a:lnTo>
                    <a:pt x="28575" y="0"/>
                  </a:lnTo>
                  <a:lnTo>
                    <a:pt x="28575" y="1260634"/>
                  </a:lnTo>
                  <a:lnTo>
                    <a:pt x="0" y="1260634"/>
                  </a:lnTo>
                  <a:close/>
                </a:path>
              </a:pathLst>
            </a:custGeom>
            <a:solidFill>
              <a:srgbClr val="001A4B"/>
            </a:solidFill>
            <a:ln w="9525" cap="flat">
              <a:noFill/>
              <a:prstDash val="solid"/>
              <a:miter/>
            </a:ln>
          </p:spPr>
          <p:txBody>
            <a:bodyPr rtlCol="0" anchor="ctr"/>
            <a:lstStyle/>
            <a:p>
              <a:pPr defTabSz="457189">
                <a:defRPr/>
              </a:pP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Kotak Teks 3">
              <a:extLst>
                <a:ext uri="{FF2B5EF4-FFF2-40B4-BE49-F238E27FC236}">
                  <a16:creationId xmlns:a16="http://schemas.microsoft.com/office/drawing/2014/main" id="{B83139F7-9CFF-1428-9DED-B741729A5FA0}"/>
                </a:ext>
              </a:extLst>
            </p:cNvPr>
            <p:cNvSpPr txBox="1"/>
            <p:nvPr/>
          </p:nvSpPr>
          <p:spPr>
            <a:xfrm>
              <a:off x="2584563" y="2787463"/>
              <a:ext cx="722023" cy="927623"/>
            </a:xfrm>
            <a:prstGeom prst="rect">
              <a:avLst/>
            </a:prstGeom>
            <a:noFill/>
          </p:spPr>
          <p:txBody>
            <a:bodyPr wrap="square" rtlCol="0">
              <a:spAutoFit/>
            </a:bodyPr>
            <a:lstStyle/>
            <a:p>
              <a:pPr algn="ctr" defTabSz="457189">
                <a:defRPr/>
              </a:pPr>
              <a:r>
                <a:rPr lang="en-US" b="1" spc="1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2005</a:t>
              </a:r>
              <a:r>
                <a:rPr lang="en-US" sz="1600"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a:t>
              </a: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t>
              </a:r>
            </a:p>
            <a:p>
              <a:pPr algn="ctr" defTabSz="457189">
                <a:defRPr/>
              </a:pP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2009</a:t>
              </a:r>
              <a:endParaRPr lang="en-ID"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50" name="Kotak Teks 3">
              <a:extLst>
                <a:ext uri="{FF2B5EF4-FFF2-40B4-BE49-F238E27FC236}">
                  <a16:creationId xmlns:a16="http://schemas.microsoft.com/office/drawing/2014/main" id="{CC753E9E-51E7-49D6-E15B-6A75BA9FBB37}"/>
                </a:ext>
              </a:extLst>
            </p:cNvPr>
            <p:cNvSpPr txBox="1"/>
            <p:nvPr/>
          </p:nvSpPr>
          <p:spPr>
            <a:xfrm>
              <a:off x="4049959" y="4110968"/>
              <a:ext cx="916646" cy="285422"/>
            </a:xfrm>
            <a:prstGeom prst="rect">
              <a:avLst/>
            </a:prstGeom>
            <a:noFill/>
          </p:spPr>
          <p:txBody>
            <a:bodyPr wrap="square" rtlCol="0">
              <a:spAutoFit/>
            </a:bodyPr>
            <a:lstStyle/>
            <a:p>
              <a:pPr algn="ctr" defTabSz="457189">
                <a:defRPr/>
              </a:pP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2013</a:t>
              </a:r>
              <a:endParaRPr lang="en-ID" sz="2000"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51" name="Kotak Teks 3">
              <a:extLst>
                <a:ext uri="{FF2B5EF4-FFF2-40B4-BE49-F238E27FC236}">
                  <a16:creationId xmlns:a16="http://schemas.microsoft.com/office/drawing/2014/main" id="{B74A1F89-D058-DF8F-858C-66C499DC62B5}"/>
                </a:ext>
              </a:extLst>
            </p:cNvPr>
            <p:cNvSpPr txBox="1"/>
            <p:nvPr/>
          </p:nvSpPr>
          <p:spPr>
            <a:xfrm>
              <a:off x="5681349" y="3136059"/>
              <a:ext cx="709409" cy="285422"/>
            </a:xfrm>
            <a:prstGeom prst="rect">
              <a:avLst/>
            </a:prstGeom>
            <a:noFill/>
          </p:spPr>
          <p:txBody>
            <a:bodyPr wrap="square" rtlCol="0">
              <a:spAutoFit/>
            </a:bodyPr>
            <a:lstStyle/>
            <a:p>
              <a:pPr algn="ctr" defTabSz="457189">
                <a:defRPr/>
              </a:pP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2014</a:t>
              </a:r>
              <a:endParaRPr lang="en-ID" sz="1400"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52" name="Kotak Teks 3">
              <a:extLst>
                <a:ext uri="{FF2B5EF4-FFF2-40B4-BE49-F238E27FC236}">
                  <a16:creationId xmlns:a16="http://schemas.microsoft.com/office/drawing/2014/main" id="{0C314E39-CE98-5F6B-E9AE-F60C725D4984}"/>
                </a:ext>
              </a:extLst>
            </p:cNvPr>
            <p:cNvSpPr txBox="1"/>
            <p:nvPr/>
          </p:nvSpPr>
          <p:spPr>
            <a:xfrm>
              <a:off x="7218866" y="4143411"/>
              <a:ext cx="670688" cy="285422"/>
            </a:xfrm>
            <a:prstGeom prst="rect">
              <a:avLst/>
            </a:prstGeom>
            <a:noFill/>
          </p:spPr>
          <p:txBody>
            <a:bodyPr wrap="square" rtlCol="0">
              <a:spAutoFit/>
            </a:bodyPr>
            <a:lstStyle/>
            <a:p>
              <a:pPr algn="ctr" defTabSz="457189">
                <a:defRPr/>
              </a:pP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2017</a:t>
              </a:r>
              <a:endParaRPr lang="en-ID" sz="1600"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53" name="Kotak Teks 3">
              <a:extLst>
                <a:ext uri="{FF2B5EF4-FFF2-40B4-BE49-F238E27FC236}">
                  <a16:creationId xmlns:a16="http://schemas.microsoft.com/office/drawing/2014/main" id="{38D9C310-8865-1FE4-A6D2-3F379A43D10C}"/>
                </a:ext>
              </a:extLst>
            </p:cNvPr>
            <p:cNvSpPr txBox="1"/>
            <p:nvPr/>
          </p:nvSpPr>
          <p:spPr>
            <a:xfrm>
              <a:off x="8709101" y="3155694"/>
              <a:ext cx="779217" cy="285422"/>
            </a:xfrm>
            <a:prstGeom prst="rect">
              <a:avLst/>
            </a:prstGeom>
            <a:noFill/>
          </p:spPr>
          <p:txBody>
            <a:bodyPr wrap="square" rtlCol="0">
              <a:spAutoFit/>
            </a:bodyPr>
            <a:lstStyle/>
            <a:p>
              <a:pPr algn="ctr" defTabSz="457189">
                <a:defRPr/>
              </a:pPr>
              <a:r>
                <a:rPr lang="en-US"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2020</a:t>
              </a:r>
              <a:endParaRPr lang="en-ID" sz="1600" b="1" spc="100" dirty="0">
                <a:solidFill>
                  <a:srgbClr val="FFFFFF"/>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grpSp>
      <p:pic>
        <p:nvPicPr>
          <p:cNvPr id="64" name="Picture 2" descr="What do you call the disease caused by the novel coronavirus? Covid-19">
            <a:extLst>
              <a:ext uri="{FF2B5EF4-FFF2-40B4-BE49-F238E27FC236}">
                <a16:creationId xmlns:a16="http://schemas.microsoft.com/office/drawing/2014/main" id="{A9199ED9-B919-3A26-0B23-43D342533EA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19807" y="4311989"/>
            <a:ext cx="1179579" cy="1179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AB237E79-18A7-3CA7-B6EB-86B753818666}"/>
              </a:ext>
            </a:extLst>
          </p:cNvPr>
          <p:cNvSpPr txBox="1"/>
          <p:nvPr/>
        </p:nvSpPr>
        <p:spPr>
          <a:xfrm>
            <a:off x="3752751" y="102208"/>
            <a:ext cx="5976255" cy="1200329"/>
          </a:xfrm>
          <a:prstGeom prst="rect">
            <a:avLst/>
          </a:prstGeom>
          <a:noFill/>
        </p:spPr>
        <p:txBody>
          <a:bodyPr wrap="square" rtlCol="0">
            <a:spAutoFit/>
          </a:bodyPr>
          <a:lstStyle/>
          <a:p>
            <a:pPr defTabSz="457189">
              <a:defRPr/>
            </a:pPr>
            <a:r>
              <a:rPr lang="en-US" sz="3600" b="1" spc="-51" dirty="0">
                <a:solidFill>
                  <a:srgbClr val="00447C"/>
                </a:solidFill>
                <a:latin typeface="Verdana" panose="020B0604030504040204" pitchFamily="34" charset="0"/>
                <a:ea typeface="Verdana" panose="020B0604030504040204" pitchFamily="34" charset="0"/>
                <a:cs typeface="Verdana" panose="020B0604030504040204" pitchFamily="34" charset="0"/>
              </a:rPr>
              <a:t>Telehealth History at MUSC</a:t>
            </a:r>
          </a:p>
        </p:txBody>
      </p:sp>
      <p:sp>
        <p:nvSpPr>
          <p:cNvPr id="4" name="Content Placeholder 3">
            <a:extLst>
              <a:ext uri="{FF2B5EF4-FFF2-40B4-BE49-F238E27FC236}">
                <a16:creationId xmlns:a16="http://schemas.microsoft.com/office/drawing/2014/main" id="{717DF651-75D8-C850-0C3C-A51E70720B7F}"/>
              </a:ext>
            </a:extLst>
          </p:cNvPr>
          <p:cNvSpPr>
            <a:spLocks noGrp="1"/>
          </p:cNvSpPr>
          <p:nvPr>
            <p:ph sz="quarter" idx="10"/>
          </p:nvPr>
        </p:nvSpPr>
        <p:spPr/>
        <p:txBody>
          <a:bodyPr>
            <a:normAutofit fontScale="92500" lnSpcReduction="10000"/>
          </a:bodyPr>
          <a:lstStyle/>
          <a:p>
            <a:r>
              <a:rPr lang="en-US" dirty="0"/>
              <a:t>Background</a:t>
            </a:r>
          </a:p>
        </p:txBody>
      </p:sp>
    </p:spTree>
    <p:custDataLst>
      <p:tags r:id="rId1"/>
    </p:custDataLst>
    <p:extLst>
      <p:ext uri="{BB962C8B-B14F-4D97-AF65-F5344CB8AC3E}">
        <p14:creationId xmlns:p14="http://schemas.microsoft.com/office/powerpoint/2010/main" val="2180885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D76305-82FF-8652-D68B-DD65E4635388}"/>
              </a:ext>
            </a:extLst>
          </p:cNvPr>
          <p:cNvPicPr>
            <a:picLocks noGrp="1" noChangeAspect="1"/>
          </p:cNvPicPr>
          <p:nvPr>
            <p:ph idx="1"/>
          </p:nvPr>
        </p:nvPicPr>
        <p:blipFill>
          <a:blip r:embed="rId2"/>
          <a:stretch>
            <a:fillRect/>
          </a:stretch>
        </p:blipFill>
        <p:spPr>
          <a:xfrm>
            <a:off x="1244600" y="1155700"/>
            <a:ext cx="9907937" cy="5522457"/>
          </a:xfrm>
          <a:prstGeom prst="rect">
            <a:avLst/>
          </a:prstGeom>
        </p:spPr>
      </p:pic>
      <p:sp>
        <p:nvSpPr>
          <p:cNvPr id="3" name="Content Placeholder 2">
            <a:extLst>
              <a:ext uri="{FF2B5EF4-FFF2-40B4-BE49-F238E27FC236}">
                <a16:creationId xmlns:a16="http://schemas.microsoft.com/office/drawing/2014/main" id="{3F741A89-5927-7AEF-E257-25E075878C98}"/>
              </a:ext>
            </a:extLst>
          </p:cNvPr>
          <p:cNvSpPr>
            <a:spLocks noGrp="1"/>
          </p:cNvSpPr>
          <p:nvPr>
            <p:ph sz="quarter" idx="10"/>
          </p:nvPr>
        </p:nvSpPr>
        <p:spPr/>
        <p:txBody>
          <a:bodyPr>
            <a:normAutofit fontScale="92500" lnSpcReduction="10000"/>
          </a:bodyPr>
          <a:lstStyle/>
          <a:p>
            <a:r>
              <a:rPr lang="en-US" dirty="0"/>
              <a:t>Background</a:t>
            </a:r>
          </a:p>
        </p:txBody>
      </p:sp>
    </p:spTree>
    <p:extLst>
      <p:ext uri="{BB962C8B-B14F-4D97-AF65-F5344CB8AC3E}">
        <p14:creationId xmlns:p14="http://schemas.microsoft.com/office/powerpoint/2010/main" val="4211453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sc_12378_PowerPoint_Template_02" id="{D6E3CA84-8081-AE4C-B00D-17BFFF2E4C48}" vid="{E8A1AE1A-6911-454C-880B-78ABD5BEA0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80EC12EBE394A9E5EC639A02445C4" ma:contentTypeVersion="14" ma:contentTypeDescription="Create a new document." ma:contentTypeScope="" ma:versionID="b243687797d2b5c4f11f1a430439f3c6">
  <xsd:schema xmlns:xsd="http://www.w3.org/2001/XMLSchema" xmlns:xs="http://www.w3.org/2001/XMLSchema" xmlns:p="http://schemas.microsoft.com/office/2006/metadata/properties" xmlns:ns2="2bd50bfd-ecb4-46ac-9f18-614cc87bbf75" xmlns:ns3="5dd8d8d9-e854-480c-930f-ea425a259962" targetNamespace="http://schemas.microsoft.com/office/2006/metadata/properties" ma:root="true" ma:fieldsID="297764da3002b2491737c8557da6122d" ns2:_="" ns3:_="">
    <xsd:import namespace="2bd50bfd-ecb4-46ac-9f18-614cc87bbf75"/>
    <xsd:import namespace="5dd8d8d9-e854-480c-930f-ea425a2599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50bfd-ecb4-46ac-9f18-614cc87bb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03f6bb-d38c-4ceb-b0ba-10cc30df164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d8d8d9-e854-480c-930f-ea425a2599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f314d7e-35dd-48ce-973a-4cf50db64ea9}" ma:internalName="TaxCatchAll" ma:showField="CatchAllData" ma:web="5dd8d8d9-e854-480c-930f-ea425a25996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d50bfd-ecb4-46ac-9f18-614cc87bbf75">
      <Terms xmlns="http://schemas.microsoft.com/office/infopath/2007/PartnerControls"/>
    </lcf76f155ced4ddcb4097134ff3c332f>
    <TaxCatchAll xmlns="5dd8d8d9-e854-480c-930f-ea425a259962" xsi:nil="true"/>
  </documentManagement>
</p:properties>
</file>

<file path=customXml/itemProps1.xml><?xml version="1.0" encoding="utf-8"?>
<ds:datastoreItem xmlns:ds="http://schemas.openxmlformats.org/officeDocument/2006/customXml" ds:itemID="{7C2082AC-CCB9-4EFC-B0E6-5BBD92131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d50bfd-ecb4-46ac-9f18-614cc87bbf75"/>
    <ds:schemaRef ds:uri="5dd8d8d9-e854-480c-930f-ea425a259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75FAEC-92CB-433B-88D4-AB4AC084F75D}">
  <ds:schemaRefs>
    <ds:schemaRef ds:uri="http://schemas.microsoft.com/sharepoint/v3/contenttype/forms"/>
  </ds:schemaRefs>
</ds:datastoreItem>
</file>

<file path=customXml/itemProps3.xml><?xml version="1.0" encoding="utf-8"?>
<ds:datastoreItem xmlns:ds="http://schemas.openxmlformats.org/officeDocument/2006/customXml" ds:itemID="{7BB42E98-62E0-4ADD-B085-888A0600CD05}">
  <ds:schemaRefs>
    <ds:schemaRef ds:uri="http://schemas.microsoft.com/office/2006/documentManagement/types"/>
    <ds:schemaRef ds:uri="http://www.w3.org/XML/1998/namespac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5dd8d8d9-e854-480c-930f-ea425a259962"/>
    <ds:schemaRef ds:uri="2bd50bfd-ecb4-46ac-9f18-614cc87bbf7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1126</TotalTime>
  <Words>2977</Words>
  <Application>Microsoft Macintosh PowerPoint</Application>
  <PresentationFormat>Widescreen</PresentationFormat>
  <Paragraphs>401</Paragraphs>
  <Slides>40</Slides>
  <Notes>21</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Aptos</vt:lpstr>
      <vt:lpstr>Arial</vt:lpstr>
      <vt:lpstr>Calibri</vt:lpstr>
      <vt:lpstr>Century Gothic</vt:lpstr>
      <vt:lpstr>Courier New</vt:lpstr>
      <vt:lpstr>Fira Sans Extra Condensed Medium</vt:lpstr>
      <vt:lpstr>Verdana</vt:lpstr>
      <vt:lpstr>Office Theme</vt:lpstr>
      <vt:lpstr>Redesigning Access: A Virtual Approach to Specialty Care Delivery</vt:lpstr>
      <vt:lpstr>Faculty</vt:lpstr>
      <vt:lpstr>Acknowledgement</vt:lpstr>
      <vt:lpstr>Learning Objectives</vt:lpstr>
      <vt:lpstr>Agenda</vt:lpstr>
      <vt:lpstr>Background: MUSC Telehealth</vt:lpstr>
      <vt:lpstr>Medical University of South Carolina (MUSC)</vt:lpstr>
      <vt:lpstr>PowerPoint Presentation</vt:lpstr>
      <vt:lpstr>PowerPoint Presentation</vt:lpstr>
      <vt:lpstr>Problem: Access challenge in SC</vt:lpstr>
      <vt:lpstr>Access issues projected to worsen</vt:lpstr>
      <vt:lpstr>And telehealth projected to grow</vt:lpstr>
      <vt:lpstr>Virtual Specialty Program: Background and Implementation</vt:lpstr>
      <vt:lpstr>MUSC Health Virtual Care Ecosystem: 2026</vt:lpstr>
      <vt:lpstr>What is the Virtual Specialty Practice?  </vt:lpstr>
      <vt:lpstr>How does the Virtual Specialty Practice function? </vt:lpstr>
      <vt:lpstr>Goals:</vt:lpstr>
      <vt:lpstr>Program Evaluation:</vt:lpstr>
      <vt:lpstr>Evaluation Methods: Virtual Care</vt:lpstr>
      <vt:lpstr>Evaluation: In-person Comparison Benchmark</vt:lpstr>
      <vt:lpstr>Program Outcomes: Part 1: Virtual Only (1/23–12/25)</vt:lpstr>
      <vt:lpstr>Reach: January 2023-December 2025</vt:lpstr>
      <vt:lpstr>Effectiveness: Expanding Access</vt:lpstr>
      <vt:lpstr>Effectiveness: Capacity Management (July 2024-December 2025)</vt:lpstr>
      <vt:lpstr>Patient Experience</vt:lpstr>
      <vt:lpstr>Adoption: Volume by Specialty</vt:lpstr>
      <vt:lpstr>Implementation</vt:lpstr>
      <vt:lpstr>Program Outcomes: Part 2: Virtual vs In-Person (1/25 – 6/25)</vt:lpstr>
      <vt:lpstr>Maintenance</vt:lpstr>
      <vt:lpstr>Virtual vs In-Person Specialty Care Utilization Jan-June 2025</vt:lpstr>
      <vt:lpstr>Completed Visits: Patient Demographics</vt:lpstr>
      <vt:lpstr>Visits by Payer Type</vt:lpstr>
      <vt:lpstr>Visit Intensity</vt:lpstr>
      <vt:lpstr>Challenges and Lessons Learned</vt:lpstr>
      <vt:lpstr>Lessons learned</vt:lpstr>
      <vt:lpstr>Future Direction &amp; Conclusions</vt:lpstr>
      <vt:lpstr>Future Direction</vt:lpstr>
      <vt:lpstr>Conclusions</vt:lpstr>
      <vt:lpstr>Conclusions Ross’ story… </vt:lpstr>
      <vt:lpstr>Questions?  Please feel free to reach out to Dunc Williams at wiljd@musc.edu.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Jae Dollason</dc:creator>
  <cp:lastModifiedBy>Williams, Dunc</cp:lastModifiedBy>
  <cp:revision>65</cp:revision>
  <dcterms:created xsi:type="dcterms:W3CDTF">2022-10-24T15:00:10Z</dcterms:created>
  <dcterms:modified xsi:type="dcterms:W3CDTF">2026-03-31T19:40:21Z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0x0101002F680EC12EBE394A9E5EC639A02445C4</vt:lpwstr>
  </property>
  <property fmtid="{D5CDD505-2E9C-101B-9397-08002B2CF9AE}" pid="3" name="MediaServiceImageTags">
    <vt:lpwstr/>
  </property>
  <property fmtid="{D5CDD505-2E9C-101B-9397-08002B2CF9AE}" pid="4" name="_AdHocReviewCycleID">
    <vt:i4>145472038</vt:i4>
  </property>
  <property fmtid="{D5CDD505-2E9C-101B-9397-08002B2CF9AE}" pid="5" name="_NewReviewCycle">
    <vt:lpwstr/>
  </property>
  <property fmtid="{D5CDD505-2E9C-101B-9397-08002B2CF9AE}" pid="6" name="_EmailSubject">
    <vt:lpwstr>SEARCH Presentation</vt:lpwstr>
  </property>
  <property fmtid="{D5CDD505-2E9C-101B-9397-08002B2CF9AE}" pid="7" name="_AuthorEmail">
    <vt:lpwstr>dorio@musc.edu</vt:lpwstr>
  </property>
  <property fmtid="{D5CDD505-2E9C-101B-9397-08002B2CF9AE}" pid="8" name="_AuthorEmailDisplayName">
    <vt:lpwstr>D'orio, Samantha</vt:lpwstr>
  </property>
</Properties>
</file>