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handoutMasterIdLst>
    <p:handoutMasterId r:id="rId4"/>
  </p:handoutMasterIdLst>
  <p:sldIdLst>
    <p:sldId id="256" r:id="rId2"/>
  </p:sldIdLst>
  <p:sldSz cx="43891200" cy="32918400"/>
  <p:notesSz cx="16002000" cy="32461200"/>
  <p:defaultTextStyle>
    <a:defPPr>
      <a:defRPr lang="en-US"/>
    </a:defPPr>
    <a:lvl1pPr algn="l" rtl="0" fontAlgn="base">
      <a:spcBef>
        <a:spcPct val="0"/>
      </a:spcBef>
      <a:spcAft>
        <a:spcPct val="0"/>
      </a:spcAft>
      <a:defRPr sz="3733" kern="1200">
        <a:solidFill>
          <a:schemeClr val="tx1"/>
        </a:solidFill>
        <a:latin typeface="Arial" charset="0"/>
        <a:ea typeface="ヒラギノ角ゴ Pro W3" charset="-128"/>
        <a:cs typeface="+mn-cs"/>
      </a:defRPr>
    </a:lvl1pPr>
    <a:lvl2pPr marL="710997" algn="l" rtl="0" fontAlgn="base">
      <a:spcBef>
        <a:spcPct val="0"/>
      </a:spcBef>
      <a:spcAft>
        <a:spcPct val="0"/>
      </a:spcAft>
      <a:defRPr sz="3733" kern="1200">
        <a:solidFill>
          <a:schemeClr val="tx1"/>
        </a:solidFill>
        <a:latin typeface="Arial" charset="0"/>
        <a:ea typeface="ヒラギノ角ゴ Pro W3" charset="-128"/>
        <a:cs typeface="+mn-cs"/>
      </a:defRPr>
    </a:lvl2pPr>
    <a:lvl3pPr marL="1421995" algn="l" rtl="0" fontAlgn="base">
      <a:spcBef>
        <a:spcPct val="0"/>
      </a:spcBef>
      <a:spcAft>
        <a:spcPct val="0"/>
      </a:spcAft>
      <a:defRPr sz="3733" kern="1200">
        <a:solidFill>
          <a:schemeClr val="tx1"/>
        </a:solidFill>
        <a:latin typeface="Arial" charset="0"/>
        <a:ea typeface="ヒラギノ角ゴ Pro W3" charset="-128"/>
        <a:cs typeface="+mn-cs"/>
      </a:defRPr>
    </a:lvl3pPr>
    <a:lvl4pPr marL="2132992" algn="l" rtl="0" fontAlgn="base">
      <a:spcBef>
        <a:spcPct val="0"/>
      </a:spcBef>
      <a:spcAft>
        <a:spcPct val="0"/>
      </a:spcAft>
      <a:defRPr sz="3733" kern="1200">
        <a:solidFill>
          <a:schemeClr val="tx1"/>
        </a:solidFill>
        <a:latin typeface="Arial" charset="0"/>
        <a:ea typeface="ヒラギノ角ゴ Pro W3" charset="-128"/>
        <a:cs typeface="+mn-cs"/>
      </a:defRPr>
    </a:lvl4pPr>
    <a:lvl5pPr marL="2843989" algn="l" rtl="0" fontAlgn="base">
      <a:spcBef>
        <a:spcPct val="0"/>
      </a:spcBef>
      <a:spcAft>
        <a:spcPct val="0"/>
      </a:spcAft>
      <a:defRPr sz="3733" kern="1200">
        <a:solidFill>
          <a:schemeClr val="tx1"/>
        </a:solidFill>
        <a:latin typeface="Arial" charset="0"/>
        <a:ea typeface="ヒラギノ角ゴ Pro W3" charset="-128"/>
        <a:cs typeface="+mn-cs"/>
      </a:defRPr>
    </a:lvl5pPr>
    <a:lvl6pPr marL="3554986" algn="l" defTabSz="1421995" rtl="0" eaLnBrk="1" latinLnBrk="0" hangingPunct="1">
      <a:defRPr sz="3733" kern="1200">
        <a:solidFill>
          <a:schemeClr val="tx1"/>
        </a:solidFill>
        <a:latin typeface="Arial" charset="0"/>
        <a:ea typeface="ヒラギノ角ゴ Pro W3" charset="-128"/>
        <a:cs typeface="+mn-cs"/>
      </a:defRPr>
    </a:lvl6pPr>
    <a:lvl7pPr marL="4265984" algn="l" defTabSz="1421995" rtl="0" eaLnBrk="1" latinLnBrk="0" hangingPunct="1">
      <a:defRPr sz="3733" kern="1200">
        <a:solidFill>
          <a:schemeClr val="tx1"/>
        </a:solidFill>
        <a:latin typeface="Arial" charset="0"/>
        <a:ea typeface="ヒラギノ角ゴ Pro W3" charset="-128"/>
        <a:cs typeface="+mn-cs"/>
      </a:defRPr>
    </a:lvl7pPr>
    <a:lvl8pPr marL="4976982" algn="l" defTabSz="1421995" rtl="0" eaLnBrk="1" latinLnBrk="0" hangingPunct="1">
      <a:defRPr sz="3733" kern="1200">
        <a:solidFill>
          <a:schemeClr val="tx1"/>
        </a:solidFill>
        <a:latin typeface="Arial" charset="0"/>
        <a:ea typeface="ヒラギノ角ゴ Pro W3" charset="-128"/>
        <a:cs typeface="+mn-cs"/>
      </a:defRPr>
    </a:lvl8pPr>
    <a:lvl9pPr marL="5687978" algn="l" defTabSz="1421995" rtl="0" eaLnBrk="1" latinLnBrk="0" hangingPunct="1">
      <a:defRPr sz="3733" kern="1200">
        <a:solidFill>
          <a:schemeClr val="tx1"/>
        </a:solidFill>
        <a:latin typeface="Arial" charset="0"/>
        <a:ea typeface="ヒラギノ角ゴ Pro W3" charset="-128"/>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3151173-5C36-7254-A5BA-F6E8ED26F3CF}" name="Wiley, Kevin Keith" initials="WKK" userId="S::kkw4@musc.edu::5c2b2bc8-b397-4785-89c3-dda2f928fc35" providerId="AD"/>
  <p188:author id="{21A568A5-3FCB-7606-7F94-4A3B81FAAD8F}" name="Williams, Dunc" initials="WD" userId="S::jdw26@musc.edu::0074d4c4-1987-4f5d-96bd-7fcecb2fc5e5"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14596E"/>
    <a:srgbClr val="004772"/>
    <a:srgbClr val="30677C"/>
    <a:srgbClr val="FFF46E"/>
    <a:srgbClr val="FFD062"/>
    <a:srgbClr val="FFFFA3"/>
    <a:srgbClr val="FDFFD7"/>
    <a:srgbClr val="02109A"/>
    <a:srgbClr val="0312A3"/>
    <a:srgbClr val="00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715"/>
    <p:restoredTop sz="85115"/>
  </p:normalViewPr>
  <p:slideViewPr>
    <p:cSldViewPr snapToGrid="0">
      <p:cViewPr varScale="1">
        <p:scale>
          <a:sx n="22" d="100"/>
          <a:sy n="22" d="100"/>
        </p:scale>
        <p:origin x="584" y="352"/>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 Id="rId9"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bwMode="auto">
          <a:xfrm>
            <a:off x="0" y="0"/>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276926" tIns="138463" rIns="276926" bIns="138463" numCol="1" anchor="t" anchorCtr="0" compatLnSpc="1">
            <a:prstTxWarp prst="textNoShape">
              <a:avLst/>
            </a:prstTxWarp>
          </a:bodyPr>
          <a:lstStyle>
            <a:lvl1pPr defTabSz="2768600" eaLnBrk="0" hangingPunct="0">
              <a:defRPr sz="3600"/>
            </a:lvl1pPr>
          </a:lstStyle>
          <a:p>
            <a:endParaRPr lang="en-US" altLang="en-US"/>
          </a:p>
        </p:txBody>
      </p:sp>
      <p:sp>
        <p:nvSpPr>
          <p:cNvPr id="3" name="Date Placeholder 2"/>
          <p:cNvSpPr>
            <a:spLocks noGrp="1"/>
          </p:cNvSpPr>
          <p:nvPr>
            <p:ph type="dt" sz="quarter" idx="1"/>
          </p:nvPr>
        </p:nvSpPr>
        <p:spPr bwMode="auto">
          <a:xfrm>
            <a:off x="9064625" y="0"/>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76926" tIns="138463" rIns="276926" bIns="138463" numCol="1" anchor="t" anchorCtr="0" compatLnSpc="1">
            <a:prstTxWarp prst="textNoShape">
              <a:avLst/>
            </a:prstTxWarp>
          </a:bodyPr>
          <a:lstStyle>
            <a:lvl1pPr algn="r" defTabSz="2768600" eaLnBrk="0" hangingPunct="0">
              <a:defRPr sz="3600"/>
            </a:lvl1pPr>
          </a:lstStyle>
          <a:p>
            <a:fld id="{8ECFCE87-B9D9-DF44-A460-786E13CAA27D}" type="datetime1">
              <a:rPr lang="en-US" altLang="en-US"/>
              <a:pPr/>
              <a:t>3/31/26</a:t>
            </a:fld>
            <a:endParaRPr lang="en-US" altLang="en-US"/>
          </a:p>
        </p:txBody>
      </p:sp>
      <p:sp>
        <p:nvSpPr>
          <p:cNvPr id="4" name="Footer Placeholder 3"/>
          <p:cNvSpPr>
            <a:spLocks noGrp="1"/>
          </p:cNvSpPr>
          <p:nvPr>
            <p:ph type="ftr" sz="quarter" idx="2"/>
          </p:nvPr>
        </p:nvSpPr>
        <p:spPr bwMode="auto">
          <a:xfrm>
            <a:off x="0" y="30832425"/>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276926" tIns="138463" rIns="276926" bIns="138463" numCol="1" anchor="b" anchorCtr="0" compatLnSpc="1">
            <a:prstTxWarp prst="textNoShape">
              <a:avLst/>
            </a:prstTxWarp>
          </a:bodyPr>
          <a:lstStyle>
            <a:lvl1pPr defTabSz="2768600" eaLnBrk="0" hangingPunct="0">
              <a:defRPr sz="3600"/>
            </a:lvl1pPr>
          </a:lstStyle>
          <a:p>
            <a:endParaRPr lang="en-US" altLang="en-US"/>
          </a:p>
        </p:txBody>
      </p:sp>
      <p:sp>
        <p:nvSpPr>
          <p:cNvPr id="5" name="Slide Number Placeholder 4"/>
          <p:cNvSpPr>
            <a:spLocks noGrp="1"/>
          </p:cNvSpPr>
          <p:nvPr>
            <p:ph type="sldNum" sz="quarter" idx="3"/>
          </p:nvPr>
        </p:nvSpPr>
        <p:spPr bwMode="auto">
          <a:xfrm>
            <a:off x="9064625" y="30832425"/>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76926" tIns="138463" rIns="276926" bIns="138463" numCol="1" anchor="b" anchorCtr="0" compatLnSpc="1">
            <a:prstTxWarp prst="textNoShape">
              <a:avLst/>
            </a:prstTxWarp>
          </a:bodyPr>
          <a:lstStyle>
            <a:lvl1pPr algn="r" defTabSz="2768600" eaLnBrk="0" hangingPunct="0">
              <a:defRPr sz="3600"/>
            </a:lvl1pPr>
          </a:lstStyle>
          <a:p>
            <a:fld id="{7F928048-4A9A-C946-8FE3-277DD51D38B9}" type="slidenum">
              <a:rPr lang="en-US" altLang="en-US"/>
              <a:pPr/>
              <a:t>‹#›</a:t>
            </a:fld>
            <a:endParaRPr lang="en-US" altLang="en-US"/>
          </a:p>
        </p:txBody>
      </p:sp>
    </p:spTree>
    <p:extLst>
      <p:ext uri="{BB962C8B-B14F-4D97-AF65-F5344CB8AC3E}">
        <p14:creationId xmlns:p14="http://schemas.microsoft.com/office/powerpoint/2010/main" val="13814847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bwMode="auto">
          <a:xfrm>
            <a:off x="0" y="0"/>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276926" tIns="138463" rIns="276926" bIns="138463" numCol="1" anchor="t" anchorCtr="0" compatLnSpc="1">
            <a:prstTxWarp prst="textNoShape">
              <a:avLst/>
            </a:prstTxWarp>
          </a:bodyPr>
          <a:lstStyle>
            <a:lvl1pPr defTabSz="2768600" eaLnBrk="0" hangingPunct="0">
              <a:defRPr sz="3600"/>
            </a:lvl1pPr>
          </a:lstStyle>
          <a:p>
            <a:endParaRPr lang="en-US" altLang="en-US"/>
          </a:p>
        </p:txBody>
      </p:sp>
      <p:sp>
        <p:nvSpPr>
          <p:cNvPr id="3" name="Date Placeholder 2"/>
          <p:cNvSpPr>
            <a:spLocks noGrp="1"/>
          </p:cNvSpPr>
          <p:nvPr>
            <p:ph type="dt" idx="1"/>
          </p:nvPr>
        </p:nvSpPr>
        <p:spPr bwMode="auto">
          <a:xfrm>
            <a:off x="9064625" y="0"/>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276926" tIns="138463" rIns="276926" bIns="138463" numCol="1" anchor="t" anchorCtr="0" compatLnSpc="1">
            <a:prstTxWarp prst="textNoShape">
              <a:avLst/>
            </a:prstTxWarp>
          </a:bodyPr>
          <a:lstStyle>
            <a:lvl1pPr algn="r" defTabSz="2768600" eaLnBrk="0" hangingPunct="0">
              <a:defRPr sz="3600"/>
            </a:lvl1pPr>
          </a:lstStyle>
          <a:p>
            <a:fld id="{8C457D4A-AA01-0A49-8988-3499F9BAB4E6}" type="datetime1">
              <a:rPr lang="en-US" altLang="en-US"/>
              <a:pPr/>
              <a:t>3/31/26</a:t>
            </a:fld>
            <a:endParaRPr lang="en-US" altLang="en-US"/>
          </a:p>
        </p:txBody>
      </p:sp>
      <p:sp>
        <p:nvSpPr>
          <p:cNvPr id="4" name="Slide Image Placeholder 3"/>
          <p:cNvSpPr>
            <a:spLocks noGrp="1" noRot="1" noChangeAspect="1"/>
          </p:cNvSpPr>
          <p:nvPr>
            <p:ph type="sldImg" idx="2"/>
          </p:nvPr>
        </p:nvSpPr>
        <p:spPr bwMode="auto">
          <a:xfrm>
            <a:off x="-114300" y="2435225"/>
            <a:ext cx="16230600" cy="1217295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5" name="Notes Placeholder 4"/>
          <p:cNvSpPr>
            <a:spLocks noGrp="1"/>
          </p:cNvSpPr>
          <p:nvPr>
            <p:ph type="body" sz="quarter" idx="3"/>
          </p:nvPr>
        </p:nvSpPr>
        <p:spPr bwMode="auto">
          <a:xfrm>
            <a:off x="1600200" y="15419388"/>
            <a:ext cx="12801600" cy="14606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276926" tIns="138463" rIns="276926" bIns="138463"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 name="Footer Placeholder 5"/>
          <p:cNvSpPr>
            <a:spLocks noGrp="1"/>
          </p:cNvSpPr>
          <p:nvPr>
            <p:ph type="ftr" sz="quarter" idx="4"/>
          </p:nvPr>
        </p:nvSpPr>
        <p:spPr bwMode="auto">
          <a:xfrm>
            <a:off x="0" y="30832425"/>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276926" tIns="138463" rIns="276926" bIns="138463" numCol="1" anchor="b" anchorCtr="0" compatLnSpc="1">
            <a:prstTxWarp prst="textNoShape">
              <a:avLst/>
            </a:prstTxWarp>
          </a:bodyPr>
          <a:lstStyle>
            <a:lvl1pPr defTabSz="2768600" eaLnBrk="0" hangingPunct="0">
              <a:defRPr sz="3600"/>
            </a:lvl1pPr>
          </a:lstStyle>
          <a:p>
            <a:endParaRPr lang="en-US" altLang="en-US"/>
          </a:p>
        </p:txBody>
      </p:sp>
      <p:sp>
        <p:nvSpPr>
          <p:cNvPr id="7" name="Slide Number Placeholder 6"/>
          <p:cNvSpPr>
            <a:spLocks noGrp="1"/>
          </p:cNvSpPr>
          <p:nvPr>
            <p:ph type="sldNum" sz="quarter" idx="5"/>
          </p:nvPr>
        </p:nvSpPr>
        <p:spPr bwMode="auto">
          <a:xfrm>
            <a:off x="9064625" y="30832425"/>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276926" tIns="138463" rIns="276926" bIns="138463" numCol="1" anchor="b" anchorCtr="0" compatLnSpc="1">
            <a:prstTxWarp prst="textNoShape">
              <a:avLst/>
            </a:prstTxWarp>
          </a:bodyPr>
          <a:lstStyle>
            <a:lvl1pPr algn="r" defTabSz="2768600" eaLnBrk="0" hangingPunct="0">
              <a:defRPr sz="3600"/>
            </a:lvl1pPr>
          </a:lstStyle>
          <a:p>
            <a:fld id="{99E659E3-5F77-CC48-8219-1211CB14D7FA}" type="slidenum">
              <a:rPr lang="en-US" altLang="en-US"/>
              <a:pPr/>
              <a:t>‹#›</a:t>
            </a:fld>
            <a:endParaRPr lang="en-US" altLang="en-US"/>
          </a:p>
        </p:txBody>
      </p:sp>
    </p:spTree>
    <p:extLst>
      <p:ext uri="{BB962C8B-B14F-4D97-AF65-F5344CB8AC3E}">
        <p14:creationId xmlns:p14="http://schemas.microsoft.com/office/powerpoint/2010/main" val="1367638422"/>
      </p:ext>
    </p:extLst>
  </p:cSld>
  <p:clrMap bg1="lt1" tx1="dk1" bg2="lt2" tx2="dk2" accent1="accent1" accent2="accent2" accent3="accent3" accent4="accent4" accent5="accent5" accent6="accent6" hlink="hlink" folHlink="folHlink"/>
  <p:notesStyle>
    <a:lvl1pPr algn="l" defTabSz="710997" rtl="0" eaLnBrk="0" fontAlgn="base" hangingPunct="0">
      <a:spcBef>
        <a:spcPct val="30000"/>
      </a:spcBef>
      <a:spcAft>
        <a:spcPct val="0"/>
      </a:spcAft>
      <a:defRPr sz="1867" kern="1200">
        <a:solidFill>
          <a:schemeClr val="tx1"/>
        </a:solidFill>
        <a:latin typeface="+mn-lt"/>
        <a:ea typeface="ＭＳ Ｐゴシック" pitchFamily="80" charset="-128"/>
        <a:cs typeface="ＭＳ Ｐゴシック" pitchFamily="80" charset="-128"/>
      </a:defRPr>
    </a:lvl1pPr>
    <a:lvl2pPr marL="710997" algn="l" defTabSz="710997" rtl="0" eaLnBrk="0" fontAlgn="base" hangingPunct="0">
      <a:spcBef>
        <a:spcPct val="30000"/>
      </a:spcBef>
      <a:spcAft>
        <a:spcPct val="0"/>
      </a:spcAft>
      <a:defRPr sz="1867" kern="1200">
        <a:solidFill>
          <a:schemeClr val="tx1"/>
        </a:solidFill>
        <a:latin typeface="+mn-lt"/>
        <a:ea typeface="ＭＳ Ｐゴシック" pitchFamily="80" charset="-128"/>
        <a:cs typeface="+mn-cs"/>
      </a:defRPr>
    </a:lvl2pPr>
    <a:lvl3pPr marL="1421995" algn="l" defTabSz="710997" rtl="0" eaLnBrk="0" fontAlgn="base" hangingPunct="0">
      <a:spcBef>
        <a:spcPct val="30000"/>
      </a:spcBef>
      <a:spcAft>
        <a:spcPct val="0"/>
      </a:spcAft>
      <a:defRPr sz="1867" kern="1200">
        <a:solidFill>
          <a:schemeClr val="tx1"/>
        </a:solidFill>
        <a:latin typeface="+mn-lt"/>
        <a:ea typeface="ＭＳ Ｐゴシック" pitchFamily="80" charset="-128"/>
        <a:cs typeface="+mn-cs"/>
      </a:defRPr>
    </a:lvl3pPr>
    <a:lvl4pPr marL="2132992" algn="l" defTabSz="710997" rtl="0" eaLnBrk="0" fontAlgn="base" hangingPunct="0">
      <a:spcBef>
        <a:spcPct val="30000"/>
      </a:spcBef>
      <a:spcAft>
        <a:spcPct val="0"/>
      </a:spcAft>
      <a:defRPr sz="1867" kern="1200">
        <a:solidFill>
          <a:schemeClr val="tx1"/>
        </a:solidFill>
        <a:latin typeface="+mn-lt"/>
        <a:ea typeface="ＭＳ Ｐゴシック" pitchFamily="80" charset="-128"/>
        <a:cs typeface="+mn-cs"/>
      </a:defRPr>
    </a:lvl4pPr>
    <a:lvl5pPr marL="2843989" algn="l" defTabSz="710997" rtl="0" eaLnBrk="0" fontAlgn="base" hangingPunct="0">
      <a:spcBef>
        <a:spcPct val="30000"/>
      </a:spcBef>
      <a:spcAft>
        <a:spcPct val="0"/>
      </a:spcAft>
      <a:defRPr sz="1867" kern="1200">
        <a:solidFill>
          <a:schemeClr val="tx1"/>
        </a:solidFill>
        <a:latin typeface="+mn-lt"/>
        <a:ea typeface="ＭＳ Ｐゴシック" pitchFamily="80" charset="-128"/>
        <a:cs typeface="+mn-cs"/>
      </a:defRPr>
    </a:lvl5pPr>
    <a:lvl6pPr marL="3554986" algn="l" defTabSz="710997" rtl="0" eaLnBrk="1" latinLnBrk="0" hangingPunct="1">
      <a:defRPr sz="1867" kern="1200">
        <a:solidFill>
          <a:schemeClr val="tx1"/>
        </a:solidFill>
        <a:latin typeface="+mn-lt"/>
        <a:ea typeface="+mn-ea"/>
        <a:cs typeface="+mn-cs"/>
      </a:defRPr>
    </a:lvl6pPr>
    <a:lvl7pPr marL="4265984" algn="l" defTabSz="710997" rtl="0" eaLnBrk="1" latinLnBrk="0" hangingPunct="1">
      <a:defRPr sz="1867" kern="1200">
        <a:solidFill>
          <a:schemeClr val="tx1"/>
        </a:solidFill>
        <a:latin typeface="+mn-lt"/>
        <a:ea typeface="+mn-ea"/>
        <a:cs typeface="+mn-cs"/>
      </a:defRPr>
    </a:lvl7pPr>
    <a:lvl8pPr marL="4976982" algn="l" defTabSz="710997" rtl="0" eaLnBrk="1" latinLnBrk="0" hangingPunct="1">
      <a:defRPr sz="1867" kern="1200">
        <a:solidFill>
          <a:schemeClr val="tx1"/>
        </a:solidFill>
        <a:latin typeface="+mn-lt"/>
        <a:ea typeface="+mn-ea"/>
        <a:cs typeface="+mn-cs"/>
      </a:defRPr>
    </a:lvl8pPr>
    <a:lvl9pPr marL="5687978" algn="l" defTabSz="710997" rtl="0" eaLnBrk="1" latinLnBrk="0" hangingPunct="1">
      <a:defRPr sz="186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p:cNvSpPr>
          <p:nvPr>
            <p:ph type="sldImg"/>
          </p:nvPr>
        </p:nvSpPr>
        <p:spPr>
          <a:xfrm>
            <a:off x="-114300" y="2435225"/>
            <a:ext cx="16230600" cy="12172950"/>
          </a:xfrm>
          <a:ln/>
        </p:spPr>
      </p:sp>
      <p:sp>
        <p:nvSpPr>
          <p:cNvPr id="16387" name="Notes Placeholder 2"/>
          <p:cNvSpPr>
            <a:spLocks noGrp="1"/>
          </p:cNvSpPr>
          <p:nvPr>
            <p:ph type="body" idx="1"/>
          </p:nvPr>
        </p:nvSpPr>
        <p:spPr/>
        <p:txBody>
          <a:bodyPr/>
          <a:lstStyle/>
          <a:p>
            <a:r>
              <a:rPr lang="en-US" b="1" dirty="0"/>
              <a:t>Implications for Telehealth Programs</a:t>
            </a:r>
          </a:p>
          <a:p>
            <a:r>
              <a:rPr lang="en-US" dirty="0"/>
              <a:t>• Telehealth may reduce stigma barriers for behavioral health</a:t>
            </a:r>
            <a:br>
              <a:rPr lang="en-US" dirty="0"/>
            </a:br>
            <a:r>
              <a:rPr lang="en-US" dirty="0"/>
              <a:t>• Flexible scheduling increases engagement</a:t>
            </a:r>
            <a:br>
              <a:rPr lang="en-US" dirty="0"/>
            </a:br>
            <a:r>
              <a:rPr lang="en-US" dirty="0"/>
              <a:t>• Programs like </a:t>
            </a:r>
            <a:r>
              <a:rPr lang="en-US" dirty="0" err="1"/>
              <a:t>CoCM</a:t>
            </a:r>
            <a:r>
              <a:rPr lang="en-US" dirty="0"/>
              <a:t> can expand access in shortage areas</a:t>
            </a:r>
          </a:p>
          <a:p>
            <a:endParaRPr lang="en-US" altLang="en-US" dirty="0">
              <a:ea typeface="ＭＳ Ｐゴシック" charset="-128"/>
            </a:endParaRPr>
          </a:p>
        </p:txBody>
      </p:sp>
      <p:sp>
        <p:nvSpPr>
          <p:cNvPr id="16388" name="Slide Number Placeholder 3"/>
          <p:cNvSpPr>
            <a:spLocks noGrp="1"/>
          </p:cNvSpPr>
          <p:nvPr>
            <p:ph type="sldNum" sz="quarter" idx="5"/>
          </p:nvPr>
        </p:nvSpPr>
        <p:spPr>
          <a:noFill/>
        </p:spPr>
        <p:txBody>
          <a:bodyPr/>
          <a:lstStyle>
            <a:lvl1pPr defTabSz="2768600" eaLnBrk="0" hangingPunct="0">
              <a:defRPr sz="2400">
                <a:solidFill>
                  <a:schemeClr val="tx1"/>
                </a:solidFill>
                <a:latin typeface="Arial" charset="0"/>
                <a:ea typeface="ヒラギノ角ゴ Pro W3" charset="-128"/>
              </a:defRPr>
            </a:lvl1pPr>
            <a:lvl2pPr marL="10837863" indent="-9453563" defTabSz="2768600"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marL="50960338" indent="-46805850" defTabSz="2768600"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fld id="{4DCB68EA-96A9-A645-866E-E9371762A4E8}" type="slidenum">
              <a:rPr lang="en-US" altLang="en-US" sz="3600"/>
              <a:pPr/>
              <a:t>1</a:t>
            </a:fld>
            <a:endParaRPr lang="en-US" altLang="en-US" sz="3600"/>
          </a:p>
        </p:txBody>
      </p:sp>
    </p:spTree>
    <p:extLst>
      <p:ext uri="{BB962C8B-B14F-4D97-AF65-F5344CB8AC3E}">
        <p14:creationId xmlns:p14="http://schemas.microsoft.com/office/powerpoint/2010/main" val="20380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683"/>
            <a:ext cx="37307520" cy="7054850"/>
          </a:xfrm>
        </p:spPr>
        <p:txBody>
          <a:bodyPr/>
          <a:lstStyle/>
          <a:p>
            <a:r>
              <a:rPr lang="en-US"/>
              <a:t>Click to edit Master title style</a:t>
            </a:r>
          </a:p>
        </p:txBody>
      </p:sp>
      <p:sp>
        <p:nvSpPr>
          <p:cNvPr id="3" name="Subtitle 2"/>
          <p:cNvSpPr>
            <a:spLocks noGrp="1"/>
          </p:cNvSpPr>
          <p:nvPr>
            <p:ph type="subTitle" idx="1"/>
          </p:nvPr>
        </p:nvSpPr>
        <p:spPr>
          <a:xfrm>
            <a:off x="6583680" y="18653133"/>
            <a:ext cx="30723840" cy="8413750"/>
          </a:xfrm>
        </p:spPr>
        <p:txBody>
          <a:bodyPr/>
          <a:lstStyle>
            <a:lvl1pPr marL="0" indent="0" algn="ctr">
              <a:buNone/>
              <a:defRPr/>
            </a:lvl1pPr>
            <a:lvl2pPr marL="609570" indent="0" algn="ctr">
              <a:buNone/>
              <a:defRPr/>
            </a:lvl2pPr>
            <a:lvl3pPr marL="1219140" indent="0" algn="ctr">
              <a:buNone/>
              <a:defRPr/>
            </a:lvl3pPr>
            <a:lvl4pPr marL="1828709" indent="0" algn="ctr">
              <a:buNone/>
              <a:defRPr/>
            </a:lvl4pPr>
            <a:lvl5pPr marL="2438278" indent="0" algn="ctr">
              <a:buNone/>
              <a:defRPr/>
            </a:lvl5pPr>
            <a:lvl6pPr marL="3047848" indent="0" algn="ctr">
              <a:buNone/>
              <a:defRPr/>
            </a:lvl6pPr>
            <a:lvl7pPr marL="3657418" indent="0" algn="ctr">
              <a:buNone/>
              <a:defRPr/>
            </a:lvl7pPr>
            <a:lvl8pPr marL="4266987" indent="0" algn="ctr">
              <a:buNone/>
              <a:defRPr/>
            </a:lvl8pPr>
            <a:lvl9pPr marL="4876557"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4F5230E1-C829-F74B-84F6-7E6C4FA516A3}" type="slidenum">
              <a:rPr lang="en-US" altLang="en-US"/>
              <a:pPr/>
              <a:t>‹#›</a:t>
            </a:fld>
            <a:endParaRPr lang="en-US" altLang="en-US"/>
          </a:p>
        </p:txBody>
      </p:sp>
    </p:spTree>
    <p:extLst>
      <p:ext uri="{BB962C8B-B14F-4D97-AF65-F5344CB8AC3E}">
        <p14:creationId xmlns:p14="http://schemas.microsoft.com/office/powerpoint/2010/main" val="10772139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E7385B38-E133-3243-BF9D-52D4BE1F91D5}" type="slidenum">
              <a:rPr lang="en-US" altLang="en-US"/>
              <a:pPr/>
              <a:t>‹#›</a:t>
            </a:fld>
            <a:endParaRPr lang="en-US" altLang="en-US"/>
          </a:p>
        </p:txBody>
      </p:sp>
    </p:spTree>
    <p:extLst>
      <p:ext uri="{BB962C8B-B14F-4D97-AF65-F5344CB8AC3E}">
        <p14:creationId xmlns:p14="http://schemas.microsoft.com/office/powerpoint/2010/main" val="1447142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1" y="21151850"/>
            <a:ext cx="37307520" cy="6540500"/>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3467101" y="13950950"/>
            <a:ext cx="37307520" cy="7200900"/>
          </a:xfrm>
        </p:spPr>
        <p:txBody>
          <a:bodyPr anchor="b"/>
          <a:lstStyle>
            <a:lvl1pPr marL="0" indent="0">
              <a:buNone/>
              <a:defRPr sz="2667"/>
            </a:lvl1pPr>
            <a:lvl2pPr marL="609570" indent="0">
              <a:buNone/>
              <a:defRPr sz="2400"/>
            </a:lvl2pPr>
            <a:lvl3pPr marL="1219140" indent="0">
              <a:buNone/>
              <a:defRPr sz="2133"/>
            </a:lvl3pPr>
            <a:lvl4pPr marL="1828709" indent="0">
              <a:buNone/>
              <a:defRPr sz="1867"/>
            </a:lvl4pPr>
            <a:lvl5pPr marL="2438278" indent="0">
              <a:buNone/>
              <a:defRPr sz="1867"/>
            </a:lvl5pPr>
            <a:lvl6pPr marL="3047848" indent="0">
              <a:buNone/>
              <a:defRPr sz="1867"/>
            </a:lvl6pPr>
            <a:lvl7pPr marL="3657418" indent="0">
              <a:buNone/>
              <a:defRPr sz="1867"/>
            </a:lvl7pPr>
            <a:lvl8pPr marL="4266987" indent="0">
              <a:buNone/>
              <a:defRPr sz="1867"/>
            </a:lvl8pPr>
            <a:lvl9pPr marL="4876557" indent="0">
              <a:buNone/>
              <a:defRPr sz="1867"/>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AB621C69-A664-A746-97CD-3BA6508F5BEE}" type="slidenum">
              <a:rPr lang="en-US" altLang="en-US"/>
              <a:pPr/>
              <a:t>‹#›</a:t>
            </a:fld>
            <a:endParaRPr lang="en-US" altLang="en-US"/>
          </a:p>
        </p:txBody>
      </p:sp>
    </p:spTree>
    <p:extLst>
      <p:ext uri="{BB962C8B-B14F-4D97-AF65-F5344CB8AC3E}">
        <p14:creationId xmlns:p14="http://schemas.microsoft.com/office/powerpoint/2010/main" val="1863325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291840" y="9509133"/>
            <a:ext cx="18531840" cy="19751674"/>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67520" y="9509133"/>
            <a:ext cx="18531840" cy="19751674"/>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endParaRPr lang="en-US" altLang="en-US"/>
          </a:p>
        </p:txBody>
      </p:sp>
      <p:sp>
        <p:nvSpPr>
          <p:cNvPr id="6" name="Rectangle 5"/>
          <p:cNvSpPr>
            <a:spLocks noGrp="1" noChangeArrowheads="1"/>
          </p:cNvSpPr>
          <p:nvPr>
            <p:ph type="ftr" sz="quarter" idx="11"/>
          </p:nvPr>
        </p:nvSpPr>
        <p:spPr>
          <a:ln/>
        </p:spPr>
        <p:txBody>
          <a:bodyPr/>
          <a:lstStyle>
            <a:lvl1pPr>
              <a:defRPr/>
            </a:lvl1pPr>
          </a:lstStyle>
          <a:p>
            <a:endParaRPr lang="en-US" altLang="en-US"/>
          </a:p>
        </p:txBody>
      </p:sp>
      <p:sp>
        <p:nvSpPr>
          <p:cNvPr id="7" name="Rectangle 6"/>
          <p:cNvSpPr>
            <a:spLocks noGrp="1" noChangeArrowheads="1"/>
          </p:cNvSpPr>
          <p:nvPr>
            <p:ph type="sldNum" sz="quarter" idx="12"/>
          </p:nvPr>
        </p:nvSpPr>
        <p:spPr>
          <a:ln/>
        </p:spPr>
        <p:txBody>
          <a:bodyPr/>
          <a:lstStyle>
            <a:lvl1pPr>
              <a:defRPr/>
            </a:lvl1pPr>
          </a:lstStyle>
          <a:p>
            <a:fld id="{1A5982A9-1EA1-F644-B059-AE9ABB491ABB}" type="slidenum">
              <a:rPr lang="en-US" altLang="en-US"/>
              <a:pPr/>
              <a:t>‹#›</a:t>
            </a:fld>
            <a:endParaRPr lang="en-US" altLang="en-US"/>
          </a:p>
        </p:txBody>
      </p:sp>
    </p:spTree>
    <p:extLst>
      <p:ext uri="{BB962C8B-B14F-4D97-AF65-F5344CB8AC3E}">
        <p14:creationId xmlns:p14="http://schemas.microsoft.com/office/powerpoint/2010/main" val="154948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7626"/>
            <a:ext cx="3950208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0" y="7369176"/>
            <a:ext cx="19392901" cy="3070224"/>
          </a:xfrm>
        </p:spPr>
        <p:txBody>
          <a:bodyPr anchor="b"/>
          <a:lstStyle>
            <a:lvl1pPr marL="0" indent="0">
              <a:buNone/>
              <a:defRPr sz="3200" b="1"/>
            </a:lvl1pPr>
            <a:lvl2pPr marL="609570" indent="0">
              <a:buNone/>
              <a:defRPr sz="2667" b="1"/>
            </a:lvl2pPr>
            <a:lvl3pPr marL="1219140" indent="0">
              <a:buNone/>
              <a:defRPr sz="2400" b="1"/>
            </a:lvl3pPr>
            <a:lvl4pPr marL="1828709" indent="0">
              <a:buNone/>
              <a:defRPr sz="2133" b="1"/>
            </a:lvl4pPr>
            <a:lvl5pPr marL="2438278" indent="0">
              <a:buNone/>
              <a:defRPr sz="2133" b="1"/>
            </a:lvl5pPr>
            <a:lvl6pPr marL="3047848" indent="0">
              <a:buNone/>
              <a:defRPr sz="2133" b="1"/>
            </a:lvl6pPr>
            <a:lvl7pPr marL="3657418" indent="0">
              <a:buNone/>
              <a:defRPr sz="2133" b="1"/>
            </a:lvl7pPr>
            <a:lvl8pPr marL="4266987" indent="0">
              <a:buNone/>
              <a:defRPr sz="2133" b="1"/>
            </a:lvl8pPr>
            <a:lvl9pPr marL="4876557" indent="0">
              <a:buNone/>
              <a:defRPr sz="2133" b="1"/>
            </a:lvl9pPr>
          </a:lstStyle>
          <a:p>
            <a:pPr lvl="0"/>
            <a:r>
              <a:rPr lang="en-US"/>
              <a:t>Click to edit Master text styles</a:t>
            </a:r>
          </a:p>
        </p:txBody>
      </p:sp>
      <p:sp>
        <p:nvSpPr>
          <p:cNvPr id="4" name="Content Placeholder 3"/>
          <p:cNvSpPr>
            <a:spLocks noGrp="1"/>
          </p:cNvSpPr>
          <p:nvPr>
            <p:ph sz="half" idx="2"/>
          </p:nvPr>
        </p:nvSpPr>
        <p:spPr>
          <a:xfrm>
            <a:off x="2194560" y="10439407"/>
            <a:ext cx="19392901" cy="18967450"/>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121" y="7369176"/>
            <a:ext cx="19400520" cy="3070224"/>
          </a:xfrm>
        </p:spPr>
        <p:txBody>
          <a:bodyPr anchor="b"/>
          <a:lstStyle>
            <a:lvl1pPr marL="0" indent="0">
              <a:buNone/>
              <a:defRPr sz="3200" b="1"/>
            </a:lvl1pPr>
            <a:lvl2pPr marL="609570" indent="0">
              <a:buNone/>
              <a:defRPr sz="2667" b="1"/>
            </a:lvl2pPr>
            <a:lvl3pPr marL="1219140" indent="0">
              <a:buNone/>
              <a:defRPr sz="2400" b="1"/>
            </a:lvl3pPr>
            <a:lvl4pPr marL="1828709" indent="0">
              <a:buNone/>
              <a:defRPr sz="2133" b="1"/>
            </a:lvl4pPr>
            <a:lvl5pPr marL="2438278" indent="0">
              <a:buNone/>
              <a:defRPr sz="2133" b="1"/>
            </a:lvl5pPr>
            <a:lvl6pPr marL="3047848" indent="0">
              <a:buNone/>
              <a:defRPr sz="2133" b="1"/>
            </a:lvl6pPr>
            <a:lvl7pPr marL="3657418" indent="0">
              <a:buNone/>
              <a:defRPr sz="2133" b="1"/>
            </a:lvl7pPr>
            <a:lvl8pPr marL="4266987" indent="0">
              <a:buNone/>
              <a:defRPr sz="2133" b="1"/>
            </a:lvl8pPr>
            <a:lvl9pPr marL="4876557" indent="0">
              <a:buNone/>
              <a:defRPr sz="2133" b="1"/>
            </a:lvl9pPr>
          </a:lstStyle>
          <a:p>
            <a:pPr lvl="0"/>
            <a:r>
              <a:rPr lang="en-US"/>
              <a:t>Click to edit Master text styles</a:t>
            </a:r>
          </a:p>
        </p:txBody>
      </p:sp>
      <p:sp>
        <p:nvSpPr>
          <p:cNvPr id="6" name="Content Placeholder 5"/>
          <p:cNvSpPr>
            <a:spLocks noGrp="1"/>
          </p:cNvSpPr>
          <p:nvPr>
            <p:ph sz="quarter" idx="4"/>
          </p:nvPr>
        </p:nvSpPr>
        <p:spPr>
          <a:xfrm>
            <a:off x="22296121" y="10439407"/>
            <a:ext cx="19400520" cy="18967450"/>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endParaRPr lang="en-US" altLang="en-US"/>
          </a:p>
        </p:txBody>
      </p:sp>
      <p:sp>
        <p:nvSpPr>
          <p:cNvPr id="8" name="Rectangle 5"/>
          <p:cNvSpPr>
            <a:spLocks noGrp="1" noChangeArrowheads="1"/>
          </p:cNvSpPr>
          <p:nvPr>
            <p:ph type="ftr" sz="quarter" idx="11"/>
          </p:nvPr>
        </p:nvSpPr>
        <p:spPr>
          <a:ln/>
        </p:spPr>
        <p:txBody>
          <a:bodyPr/>
          <a:lstStyle>
            <a:lvl1pPr>
              <a:defRPr/>
            </a:lvl1pPr>
          </a:lstStyle>
          <a:p>
            <a:endParaRPr lang="en-US" altLang="en-US"/>
          </a:p>
        </p:txBody>
      </p:sp>
      <p:sp>
        <p:nvSpPr>
          <p:cNvPr id="9" name="Rectangle 6"/>
          <p:cNvSpPr>
            <a:spLocks noGrp="1" noChangeArrowheads="1"/>
          </p:cNvSpPr>
          <p:nvPr>
            <p:ph type="sldNum" sz="quarter" idx="12"/>
          </p:nvPr>
        </p:nvSpPr>
        <p:spPr>
          <a:ln/>
        </p:spPr>
        <p:txBody>
          <a:bodyPr/>
          <a:lstStyle>
            <a:lvl1pPr>
              <a:defRPr/>
            </a:lvl1pPr>
          </a:lstStyle>
          <a:p>
            <a:fld id="{89373006-C2E6-254D-8F9E-50A2F0066CF0}" type="slidenum">
              <a:rPr lang="en-US" altLang="en-US"/>
              <a:pPr/>
              <a:t>‹#›</a:t>
            </a:fld>
            <a:endParaRPr lang="en-US" altLang="en-US"/>
          </a:p>
        </p:txBody>
      </p:sp>
    </p:spTree>
    <p:extLst>
      <p:ext uri="{BB962C8B-B14F-4D97-AF65-F5344CB8AC3E}">
        <p14:creationId xmlns:p14="http://schemas.microsoft.com/office/powerpoint/2010/main" val="1467108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endParaRPr lang="en-US" altLang="en-US"/>
          </a:p>
        </p:txBody>
      </p:sp>
      <p:sp>
        <p:nvSpPr>
          <p:cNvPr id="4" name="Rectangle 5"/>
          <p:cNvSpPr>
            <a:spLocks noGrp="1" noChangeArrowheads="1"/>
          </p:cNvSpPr>
          <p:nvPr>
            <p:ph type="ftr" sz="quarter" idx="11"/>
          </p:nvPr>
        </p:nvSpPr>
        <p:spPr>
          <a:ln/>
        </p:spPr>
        <p:txBody>
          <a:bodyPr/>
          <a:lstStyle>
            <a:lvl1pPr>
              <a:defRPr/>
            </a:lvl1pPr>
          </a:lstStyle>
          <a:p>
            <a:endParaRPr lang="en-US" altLang="en-US"/>
          </a:p>
        </p:txBody>
      </p:sp>
      <p:sp>
        <p:nvSpPr>
          <p:cNvPr id="5" name="Rectangle 6"/>
          <p:cNvSpPr>
            <a:spLocks noGrp="1" noChangeArrowheads="1"/>
          </p:cNvSpPr>
          <p:nvPr>
            <p:ph type="sldNum" sz="quarter" idx="12"/>
          </p:nvPr>
        </p:nvSpPr>
        <p:spPr>
          <a:ln/>
        </p:spPr>
        <p:txBody>
          <a:bodyPr/>
          <a:lstStyle>
            <a:lvl1pPr>
              <a:defRPr/>
            </a:lvl1pPr>
          </a:lstStyle>
          <a:p>
            <a:fld id="{7F3A17BE-2C8F-9642-9A12-108FD9FA3242}" type="slidenum">
              <a:rPr lang="en-US" altLang="en-US"/>
              <a:pPr/>
              <a:t>‹#›</a:t>
            </a:fld>
            <a:endParaRPr lang="en-US" altLang="en-US"/>
          </a:p>
        </p:txBody>
      </p:sp>
    </p:spTree>
    <p:extLst>
      <p:ext uri="{BB962C8B-B14F-4D97-AF65-F5344CB8AC3E}">
        <p14:creationId xmlns:p14="http://schemas.microsoft.com/office/powerpoint/2010/main" val="277593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ltLang="en-US"/>
          </a:p>
        </p:txBody>
      </p:sp>
      <p:sp>
        <p:nvSpPr>
          <p:cNvPr id="3" name="Rectangle 5"/>
          <p:cNvSpPr>
            <a:spLocks noGrp="1" noChangeArrowheads="1"/>
          </p:cNvSpPr>
          <p:nvPr>
            <p:ph type="ftr" sz="quarter" idx="11"/>
          </p:nvPr>
        </p:nvSpPr>
        <p:spPr>
          <a:ln/>
        </p:spPr>
        <p:txBody>
          <a:bodyPr/>
          <a:lstStyle>
            <a:lvl1pPr>
              <a:defRPr/>
            </a:lvl1pPr>
          </a:lstStyle>
          <a:p>
            <a:endParaRPr lang="en-US" altLang="en-US"/>
          </a:p>
        </p:txBody>
      </p:sp>
      <p:sp>
        <p:nvSpPr>
          <p:cNvPr id="4" name="Rectangle 6"/>
          <p:cNvSpPr>
            <a:spLocks noGrp="1" noChangeArrowheads="1"/>
          </p:cNvSpPr>
          <p:nvPr>
            <p:ph type="sldNum" sz="quarter" idx="12"/>
          </p:nvPr>
        </p:nvSpPr>
        <p:spPr>
          <a:ln/>
        </p:spPr>
        <p:txBody>
          <a:bodyPr/>
          <a:lstStyle>
            <a:lvl1pPr>
              <a:defRPr/>
            </a:lvl1pPr>
          </a:lstStyle>
          <a:p>
            <a:fld id="{084D6B09-9B4B-B144-8A9E-B2B62518786E}" type="slidenum">
              <a:rPr lang="en-US" altLang="en-US"/>
              <a:pPr/>
              <a:t>‹#›</a:t>
            </a:fld>
            <a:endParaRPr lang="en-US" altLang="en-US"/>
          </a:p>
        </p:txBody>
      </p:sp>
    </p:spTree>
    <p:extLst>
      <p:ext uri="{BB962C8B-B14F-4D97-AF65-F5344CB8AC3E}">
        <p14:creationId xmlns:p14="http://schemas.microsoft.com/office/powerpoint/2010/main" val="11782294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1283"/>
            <a:ext cx="14439901" cy="5578474"/>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17160240" y="1311283"/>
            <a:ext cx="24536400" cy="28095574"/>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0" y="6889750"/>
            <a:ext cx="14439901" cy="22517100"/>
          </a:xfrm>
        </p:spPr>
        <p:txBody>
          <a:bodyPr/>
          <a:lstStyle>
            <a:lvl1pPr marL="0" indent="0">
              <a:buNone/>
              <a:defRPr sz="1867"/>
            </a:lvl1pPr>
            <a:lvl2pPr marL="609570" indent="0">
              <a:buNone/>
              <a:defRPr sz="1600"/>
            </a:lvl2pPr>
            <a:lvl3pPr marL="1219140" indent="0">
              <a:buNone/>
              <a:defRPr sz="1333"/>
            </a:lvl3pPr>
            <a:lvl4pPr marL="1828709" indent="0">
              <a:buNone/>
              <a:defRPr sz="1200"/>
            </a:lvl4pPr>
            <a:lvl5pPr marL="2438278" indent="0">
              <a:buNone/>
              <a:defRPr sz="1200"/>
            </a:lvl5pPr>
            <a:lvl6pPr marL="3047848" indent="0">
              <a:buNone/>
              <a:defRPr sz="1200"/>
            </a:lvl6pPr>
            <a:lvl7pPr marL="3657418"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ltLang="en-US"/>
          </a:p>
        </p:txBody>
      </p:sp>
      <p:sp>
        <p:nvSpPr>
          <p:cNvPr id="6" name="Rectangle 5"/>
          <p:cNvSpPr>
            <a:spLocks noGrp="1" noChangeArrowheads="1"/>
          </p:cNvSpPr>
          <p:nvPr>
            <p:ph type="ftr" sz="quarter" idx="11"/>
          </p:nvPr>
        </p:nvSpPr>
        <p:spPr>
          <a:ln/>
        </p:spPr>
        <p:txBody>
          <a:bodyPr/>
          <a:lstStyle>
            <a:lvl1pPr>
              <a:defRPr/>
            </a:lvl1pPr>
          </a:lstStyle>
          <a:p>
            <a:endParaRPr lang="en-US" altLang="en-US"/>
          </a:p>
        </p:txBody>
      </p:sp>
      <p:sp>
        <p:nvSpPr>
          <p:cNvPr id="7" name="Rectangle 6"/>
          <p:cNvSpPr>
            <a:spLocks noGrp="1" noChangeArrowheads="1"/>
          </p:cNvSpPr>
          <p:nvPr>
            <p:ph type="sldNum" sz="quarter" idx="12"/>
          </p:nvPr>
        </p:nvSpPr>
        <p:spPr>
          <a:ln/>
        </p:spPr>
        <p:txBody>
          <a:bodyPr/>
          <a:lstStyle>
            <a:lvl1pPr>
              <a:defRPr/>
            </a:lvl1pPr>
          </a:lstStyle>
          <a:p>
            <a:fld id="{5142BB29-EEAE-F347-A939-20AB561493C2}" type="slidenum">
              <a:rPr lang="en-US" altLang="en-US"/>
              <a:pPr/>
              <a:t>‹#›</a:t>
            </a:fld>
            <a:endParaRPr lang="en-US" altLang="en-US"/>
          </a:p>
        </p:txBody>
      </p:sp>
    </p:spTree>
    <p:extLst>
      <p:ext uri="{BB962C8B-B14F-4D97-AF65-F5344CB8AC3E}">
        <p14:creationId xmlns:p14="http://schemas.microsoft.com/office/powerpoint/2010/main" val="5564638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1" y="23044150"/>
            <a:ext cx="26334720" cy="2717800"/>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8602981" y="2940050"/>
            <a:ext cx="26334720" cy="19751676"/>
          </a:xfrm>
        </p:spPr>
        <p:txBody>
          <a:bodyPr/>
          <a:lstStyle>
            <a:lvl1pPr marL="0" indent="0">
              <a:buNone/>
              <a:defRPr sz="4267"/>
            </a:lvl1pPr>
            <a:lvl2pPr marL="609570" indent="0">
              <a:buNone/>
              <a:defRPr sz="3733"/>
            </a:lvl2pPr>
            <a:lvl3pPr marL="1219140" indent="0">
              <a:buNone/>
              <a:defRPr sz="3200"/>
            </a:lvl3pPr>
            <a:lvl4pPr marL="1828709" indent="0">
              <a:buNone/>
              <a:defRPr sz="2667"/>
            </a:lvl4pPr>
            <a:lvl5pPr marL="2438278" indent="0">
              <a:buNone/>
              <a:defRPr sz="2667"/>
            </a:lvl5pPr>
            <a:lvl6pPr marL="3047848" indent="0">
              <a:buNone/>
              <a:defRPr sz="2667"/>
            </a:lvl6pPr>
            <a:lvl7pPr marL="3657418" indent="0">
              <a:buNone/>
              <a:defRPr sz="2667"/>
            </a:lvl7pPr>
            <a:lvl8pPr marL="4266987" indent="0">
              <a:buNone/>
              <a:defRPr sz="2667"/>
            </a:lvl8pPr>
            <a:lvl9pPr marL="4876557" indent="0">
              <a:buNone/>
              <a:defRPr sz="2667"/>
            </a:lvl9pPr>
          </a:lstStyle>
          <a:p>
            <a:pPr lvl="0"/>
            <a:endParaRPr lang="en-US" noProof="0"/>
          </a:p>
        </p:txBody>
      </p:sp>
      <p:sp>
        <p:nvSpPr>
          <p:cNvPr id="4" name="Text Placeholder 3"/>
          <p:cNvSpPr>
            <a:spLocks noGrp="1"/>
          </p:cNvSpPr>
          <p:nvPr>
            <p:ph type="body" sz="half" idx="2"/>
          </p:nvPr>
        </p:nvSpPr>
        <p:spPr>
          <a:xfrm>
            <a:off x="8602981" y="25761950"/>
            <a:ext cx="26334720" cy="3863976"/>
          </a:xfrm>
        </p:spPr>
        <p:txBody>
          <a:bodyPr/>
          <a:lstStyle>
            <a:lvl1pPr marL="0" indent="0">
              <a:buNone/>
              <a:defRPr sz="1867"/>
            </a:lvl1pPr>
            <a:lvl2pPr marL="609570" indent="0">
              <a:buNone/>
              <a:defRPr sz="1600"/>
            </a:lvl2pPr>
            <a:lvl3pPr marL="1219140" indent="0">
              <a:buNone/>
              <a:defRPr sz="1333"/>
            </a:lvl3pPr>
            <a:lvl4pPr marL="1828709" indent="0">
              <a:buNone/>
              <a:defRPr sz="1200"/>
            </a:lvl4pPr>
            <a:lvl5pPr marL="2438278" indent="0">
              <a:buNone/>
              <a:defRPr sz="1200"/>
            </a:lvl5pPr>
            <a:lvl6pPr marL="3047848" indent="0">
              <a:buNone/>
              <a:defRPr sz="1200"/>
            </a:lvl6pPr>
            <a:lvl7pPr marL="3657418"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ltLang="en-US"/>
          </a:p>
        </p:txBody>
      </p:sp>
      <p:sp>
        <p:nvSpPr>
          <p:cNvPr id="6" name="Rectangle 5"/>
          <p:cNvSpPr>
            <a:spLocks noGrp="1" noChangeArrowheads="1"/>
          </p:cNvSpPr>
          <p:nvPr>
            <p:ph type="ftr" sz="quarter" idx="11"/>
          </p:nvPr>
        </p:nvSpPr>
        <p:spPr>
          <a:ln/>
        </p:spPr>
        <p:txBody>
          <a:bodyPr/>
          <a:lstStyle>
            <a:lvl1pPr>
              <a:defRPr/>
            </a:lvl1pPr>
          </a:lstStyle>
          <a:p>
            <a:endParaRPr lang="en-US" altLang="en-US"/>
          </a:p>
        </p:txBody>
      </p:sp>
      <p:sp>
        <p:nvSpPr>
          <p:cNvPr id="7" name="Rectangle 6"/>
          <p:cNvSpPr>
            <a:spLocks noGrp="1" noChangeArrowheads="1"/>
          </p:cNvSpPr>
          <p:nvPr>
            <p:ph type="sldNum" sz="quarter" idx="12"/>
          </p:nvPr>
        </p:nvSpPr>
        <p:spPr>
          <a:ln/>
        </p:spPr>
        <p:txBody>
          <a:bodyPr/>
          <a:lstStyle>
            <a:lvl1pPr>
              <a:defRPr/>
            </a:lvl1pPr>
          </a:lstStyle>
          <a:p>
            <a:fld id="{61857F15-E8A6-B240-BD2F-3F63A7124567}" type="slidenum">
              <a:rPr lang="en-US" altLang="en-US"/>
              <a:pPr/>
              <a:t>‹#›</a:t>
            </a:fld>
            <a:endParaRPr lang="en-US" altLang="en-US"/>
          </a:p>
        </p:txBody>
      </p:sp>
    </p:spTree>
    <p:extLst>
      <p:ext uri="{BB962C8B-B14F-4D97-AF65-F5344CB8AC3E}">
        <p14:creationId xmlns:p14="http://schemas.microsoft.com/office/powerpoint/2010/main" val="197467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11E3EB35-0BE4-104E-AF27-2ACFF9F97E84}" type="slidenum">
              <a:rPr lang="en-US" altLang="en-US"/>
              <a:pPr/>
              <a:t>‹#›</a:t>
            </a:fld>
            <a:endParaRPr lang="en-US" altLang="en-US"/>
          </a:p>
        </p:txBody>
      </p:sp>
    </p:spTree>
    <p:extLst>
      <p:ext uri="{BB962C8B-B14F-4D97-AF65-F5344CB8AC3E}">
        <p14:creationId xmlns:p14="http://schemas.microsoft.com/office/powerpoint/2010/main" val="979214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2480" y="2927357"/>
            <a:ext cx="9326880" cy="263334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291840" y="2927357"/>
            <a:ext cx="27736800" cy="26333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CBF975AE-993F-F242-A991-C6F0509DAD59}" type="slidenum">
              <a:rPr lang="en-US" altLang="en-US"/>
              <a:pPr/>
              <a:t>‹#›</a:t>
            </a:fld>
            <a:endParaRPr lang="en-US" altLang="en-US"/>
          </a:p>
        </p:txBody>
      </p:sp>
    </p:spTree>
    <p:extLst>
      <p:ext uri="{BB962C8B-B14F-4D97-AF65-F5344CB8AC3E}">
        <p14:creationId xmlns:p14="http://schemas.microsoft.com/office/powerpoint/2010/main" val="14899229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291421" y="2927350"/>
            <a:ext cx="37308367"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250802" tIns="125401" rIns="250802" bIns="125401"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3291421" y="9509131"/>
            <a:ext cx="37308367" cy="19751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250802" tIns="125401" rIns="250802" bIns="125401"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3291417" y="29991050"/>
            <a:ext cx="9144000" cy="2197100"/>
          </a:xfrm>
          <a:prstGeom prst="rect">
            <a:avLst/>
          </a:prstGeom>
          <a:noFill/>
          <a:ln w="9525">
            <a:noFill/>
            <a:miter lim="800000"/>
            <a:headEnd/>
            <a:tailEnd/>
          </a:ln>
        </p:spPr>
        <p:txBody>
          <a:bodyPr vert="horz" wrap="square" lIns="250802" tIns="125401" rIns="250802" bIns="125401" numCol="1" anchor="t" anchorCtr="0" compatLnSpc="1">
            <a:prstTxWarp prst="textNoShape">
              <a:avLst/>
            </a:prstTxWarp>
          </a:bodyPr>
          <a:lstStyle>
            <a:lvl1pPr eaLnBrk="0" hangingPunct="0">
              <a:defRPr sz="5067"/>
            </a:lvl1pPr>
          </a:lstStyle>
          <a:p>
            <a:endParaRPr lang="en-US" altLang="en-US"/>
          </a:p>
        </p:txBody>
      </p:sp>
      <p:sp>
        <p:nvSpPr>
          <p:cNvPr id="1029" name="Rectangle 5"/>
          <p:cNvSpPr>
            <a:spLocks noGrp="1" noChangeArrowheads="1"/>
          </p:cNvSpPr>
          <p:nvPr>
            <p:ph type="ftr" sz="quarter" idx="3"/>
          </p:nvPr>
        </p:nvSpPr>
        <p:spPr bwMode="auto">
          <a:xfrm>
            <a:off x="14996588" y="29991050"/>
            <a:ext cx="13898033" cy="2197100"/>
          </a:xfrm>
          <a:prstGeom prst="rect">
            <a:avLst/>
          </a:prstGeom>
          <a:noFill/>
          <a:ln w="9525">
            <a:noFill/>
            <a:miter lim="800000"/>
            <a:headEnd/>
            <a:tailEnd/>
          </a:ln>
        </p:spPr>
        <p:txBody>
          <a:bodyPr vert="horz" wrap="square" lIns="250802" tIns="125401" rIns="250802" bIns="125401" numCol="1" anchor="t" anchorCtr="0" compatLnSpc="1">
            <a:prstTxWarp prst="textNoShape">
              <a:avLst/>
            </a:prstTxWarp>
          </a:bodyPr>
          <a:lstStyle>
            <a:lvl1pPr algn="ctr" eaLnBrk="0" hangingPunct="0">
              <a:defRPr sz="5067"/>
            </a:lvl1pPr>
          </a:lstStyle>
          <a:p>
            <a:endParaRPr lang="en-US" altLang="en-US"/>
          </a:p>
        </p:txBody>
      </p:sp>
      <p:sp>
        <p:nvSpPr>
          <p:cNvPr id="1030" name="Rectangle 6"/>
          <p:cNvSpPr>
            <a:spLocks noGrp="1" noChangeArrowheads="1"/>
          </p:cNvSpPr>
          <p:nvPr>
            <p:ph type="sldNum" sz="quarter" idx="4"/>
          </p:nvPr>
        </p:nvSpPr>
        <p:spPr bwMode="auto">
          <a:xfrm>
            <a:off x="31455784" y="29991050"/>
            <a:ext cx="9144000" cy="2197100"/>
          </a:xfrm>
          <a:prstGeom prst="rect">
            <a:avLst/>
          </a:prstGeom>
          <a:noFill/>
          <a:ln w="9525">
            <a:noFill/>
            <a:miter lim="800000"/>
            <a:headEnd/>
            <a:tailEnd/>
          </a:ln>
        </p:spPr>
        <p:txBody>
          <a:bodyPr vert="horz" wrap="square" lIns="250802" tIns="125401" rIns="250802" bIns="125401" numCol="1" anchor="t" anchorCtr="0" compatLnSpc="1">
            <a:prstTxWarp prst="textNoShape">
              <a:avLst/>
            </a:prstTxWarp>
          </a:bodyPr>
          <a:lstStyle>
            <a:lvl1pPr algn="r" eaLnBrk="0" hangingPunct="0">
              <a:defRPr sz="5067"/>
            </a:lvl1pPr>
          </a:lstStyle>
          <a:p>
            <a:fld id="{7012E7A3-EB9C-3249-B547-326E79B57E0D}"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344167" rtl="0" eaLnBrk="0" fontAlgn="base" hangingPunct="0">
        <a:spcBef>
          <a:spcPct val="0"/>
        </a:spcBef>
        <a:spcAft>
          <a:spcPct val="0"/>
        </a:spcAft>
        <a:defRPr sz="16133">
          <a:solidFill>
            <a:schemeClr val="tx2"/>
          </a:solidFill>
          <a:latin typeface="+mj-lt"/>
          <a:ea typeface="+mj-ea"/>
          <a:cs typeface="+mj-cs"/>
        </a:defRPr>
      </a:lvl1pPr>
      <a:lvl2pPr algn="ctr" defTabSz="3344167" rtl="0" eaLnBrk="0" fontAlgn="base" hangingPunct="0">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2pPr>
      <a:lvl3pPr algn="ctr" defTabSz="3344167" rtl="0" eaLnBrk="0" fontAlgn="base" hangingPunct="0">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3pPr>
      <a:lvl4pPr algn="ctr" defTabSz="3344167" rtl="0" eaLnBrk="0" fontAlgn="base" hangingPunct="0">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4pPr>
      <a:lvl5pPr algn="ctr" defTabSz="3344167" rtl="0" eaLnBrk="0" fontAlgn="base" hangingPunct="0">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5pPr>
      <a:lvl6pPr marL="609570" algn="ctr" defTabSz="3344167" rtl="0" fontAlgn="base">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6pPr>
      <a:lvl7pPr marL="1219140" algn="ctr" defTabSz="3344167" rtl="0" fontAlgn="base">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7pPr>
      <a:lvl8pPr marL="1828709" algn="ctr" defTabSz="3344167" rtl="0" fontAlgn="base">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8pPr>
      <a:lvl9pPr marL="2438278" algn="ctr" defTabSz="3344167" rtl="0" fontAlgn="base">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9pPr>
    </p:titleStyle>
    <p:bodyStyle>
      <a:lvl1pPr marL="1253003" indent="-1253003" algn="l" defTabSz="3344167" rtl="0" eaLnBrk="0" fontAlgn="base" hangingPunct="0">
        <a:spcBef>
          <a:spcPct val="20000"/>
        </a:spcBef>
        <a:spcAft>
          <a:spcPct val="0"/>
        </a:spcAft>
        <a:buChar char="•"/>
        <a:defRPr sz="11733">
          <a:solidFill>
            <a:schemeClr val="tx1"/>
          </a:solidFill>
          <a:latin typeface="+mn-lt"/>
          <a:ea typeface="+mn-ea"/>
          <a:cs typeface="+mn-cs"/>
        </a:defRPr>
      </a:lvl1pPr>
      <a:lvl2pPr marL="2717664" indent="-1045581" algn="l" defTabSz="3344167" rtl="0" eaLnBrk="0" fontAlgn="base" hangingPunct="0">
        <a:spcBef>
          <a:spcPct val="20000"/>
        </a:spcBef>
        <a:spcAft>
          <a:spcPct val="0"/>
        </a:spcAft>
        <a:buChar char="–"/>
        <a:defRPr sz="10266">
          <a:solidFill>
            <a:schemeClr val="tx1"/>
          </a:solidFill>
          <a:latin typeface="+mn-lt"/>
          <a:ea typeface="+mn-ea"/>
          <a:cs typeface="+mn-cs"/>
        </a:defRPr>
      </a:lvl2pPr>
      <a:lvl3pPr marL="4180209" indent="-836042" algn="l" defTabSz="3344167" rtl="0" eaLnBrk="0" fontAlgn="base" hangingPunct="0">
        <a:spcBef>
          <a:spcPct val="20000"/>
        </a:spcBef>
        <a:spcAft>
          <a:spcPct val="0"/>
        </a:spcAft>
        <a:buChar char="•"/>
        <a:defRPr sz="8800">
          <a:solidFill>
            <a:schemeClr val="tx1"/>
          </a:solidFill>
          <a:latin typeface="+mn-lt"/>
          <a:ea typeface="+mn-ea"/>
          <a:cs typeface="+mn-cs"/>
        </a:defRPr>
      </a:lvl3pPr>
      <a:lvl4pPr marL="5852292" indent="-836042" algn="l" defTabSz="3344167" rtl="0" eaLnBrk="0" fontAlgn="base" hangingPunct="0">
        <a:spcBef>
          <a:spcPct val="20000"/>
        </a:spcBef>
        <a:spcAft>
          <a:spcPct val="0"/>
        </a:spcAft>
        <a:buChar char="–"/>
        <a:defRPr sz="7333">
          <a:solidFill>
            <a:schemeClr val="tx1"/>
          </a:solidFill>
          <a:latin typeface="+mn-lt"/>
          <a:ea typeface="+mn-ea"/>
          <a:cs typeface="+mn-cs"/>
        </a:defRPr>
      </a:lvl4pPr>
      <a:lvl5pPr marL="7524375" indent="-836042" algn="l" defTabSz="3344167" rtl="0" eaLnBrk="0" fontAlgn="base" hangingPunct="0">
        <a:spcBef>
          <a:spcPct val="20000"/>
        </a:spcBef>
        <a:spcAft>
          <a:spcPct val="0"/>
        </a:spcAft>
        <a:buChar char="»"/>
        <a:defRPr sz="7333">
          <a:solidFill>
            <a:schemeClr val="tx1"/>
          </a:solidFill>
          <a:latin typeface="+mn-lt"/>
          <a:ea typeface="+mn-ea"/>
          <a:cs typeface="+mn-cs"/>
        </a:defRPr>
      </a:lvl5pPr>
      <a:lvl6pPr marL="8133943" indent="-836042" algn="l" defTabSz="3344167" rtl="0" fontAlgn="base">
        <a:spcBef>
          <a:spcPct val="20000"/>
        </a:spcBef>
        <a:spcAft>
          <a:spcPct val="0"/>
        </a:spcAft>
        <a:buChar char="»"/>
        <a:defRPr sz="7333">
          <a:solidFill>
            <a:schemeClr val="tx1"/>
          </a:solidFill>
          <a:latin typeface="+mn-lt"/>
          <a:ea typeface="+mn-ea"/>
          <a:cs typeface="+mn-cs"/>
        </a:defRPr>
      </a:lvl6pPr>
      <a:lvl7pPr marL="8743513" indent="-836042" algn="l" defTabSz="3344167" rtl="0" fontAlgn="base">
        <a:spcBef>
          <a:spcPct val="20000"/>
        </a:spcBef>
        <a:spcAft>
          <a:spcPct val="0"/>
        </a:spcAft>
        <a:buChar char="»"/>
        <a:defRPr sz="7333">
          <a:solidFill>
            <a:schemeClr val="tx1"/>
          </a:solidFill>
          <a:latin typeface="+mn-lt"/>
          <a:ea typeface="+mn-ea"/>
          <a:cs typeface="+mn-cs"/>
        </a:defRPr>
      </a:lvl7pPr>
      <a:lvl8pPr marL="9353084" indent="-836042" algn="l" defTabSz="3344167" rtl="0" fontAlgn="base">
        <a:spcBef>
          <a:spcPct val="20000"/>
        </a:spcBef>
        <a:spcAft>
          <a:spcPct val="0"/>
        </a:spcAft>
        <a:buChar char="»"/>
        <a:defRPr sz="7333">
          <a:solidFill>
            <a:schemeClr val="tx1"/>
          </a:solidFill>
          <a:latin typeface="+mn-lt"/>
          <a:ea typeface="+mn-ea"/>
          <a:cs typeface="+mn-cs"/>
        </a:defRPr>
      </a:lvl8pPr>
      <a:lvl9pPr marL="9962654" indent="-836042" algn="l" defTabSz="3344167" rtl="0" fontAlgn="base">
        <a:spcBef>
          <a:spcPct val="20000"/>
        </a:spcBef>
        <a:spcAft>
          <a:spcPct val="0"/>
        </a:spcAft>
        <a:buChar char="»"/>
        <a:defRPr sz="7333">
          <a:solidFill>
            <a:schemeClr val="tx1"/>
          </a:solidFill>
          <a:latin typeface="+mn-lt"/>
          <a:ea typeface="+mn-ea"/>
          <a:cs typeface="+mn-cs"/>
        </a:defRPr>
      </a:lvl9pPr>
    </p:bodyStyle>
    <p:otherStyle>
      <a:defPPr>
        <a:defRPr lang="en-US"/>
      </a:defPPr>
      <a:lvl1pPr marL="0" algn="l" defTabSz="609570" rtl="0" eaLnBrk="1" latinLnBrk="0" hangingPunct="1">
        <a:defRPr sz="2400" kern="1200">
          <a:solidFill>
            <a:schemeClr val="tx1"/>
          </a:solidFill>
          <a:latin typeface="+mn-lt"/>
          <a:ea typeface="+mn-ea"/>
          <a:cs typeface="+mn-cs"/>
        </a:defRPr>
      </a:lvl1pPr>
      <a:lvl2pPr marL="609570" algn="l" defTabSz="609570" rtl="0" eaLnBrk="1" latinLnBrk="0" hangingPunct="1">
        <a:defRPr sz="2400" kern="1200">
          <a:solidFill>
            <a:schemeClr val="tx1"/>
          </a:solidFill>
          <a:latin typeface="+mn-lt"/>
          <a:ea typeface="+mn-ea"/>
          <a:cs typeface="+mn-cs"/>
        </a:defRPr>
      </a:lvl2pPr>
      <a:lvl3pPr marL="1219140" algn="l" defTabSz="609570" rtl="0" eaLnBrk="1" latinLnBrk="0" hangingPunct="1">
        <a:defRPr sz="2400" kern="1200">
          <a:solidFill>
            <a:schemeClr val="tx1"/>
          </a:solidFill>
          <a:latin typeface="+mn-lt"/>
          <a:ea typeface="+mn-ea"/>
          <a:cs typeface="+mn-cs"/>
        </a:defRPr>
      </a:lvl3pPr>
      <a:lvl4pPr marL="1828709" algn="l" defTabSz="609570" rtl="0" eaLnBrk="1" latinLnBrk="0" hangingPunct="1">
        <a:defRPr sz="2400" kern="1200">
          <a:solidFill>
            <a:schemeClr val="tx1"/>
          </a:solidFill>
          <a:latin typeface="+mn-lt"/>
          <a:ea typeface="+mn-ea"/>
          <a:cs typeface="+mn-cs"/>
        </a:defRPr>
      </a:lvl4pPr>
      <a:lvl5pPr marL="2438278" algn="l" defTabSz="609570" rtl="0" eaLnBrk="1" latinLnBrk="0" hangingPunct="1">
        <a:defRPr sz="2400" kern="1200">
          <a:solidFill>
            <a:schemeClr val="tx1"/>
          </a:solidFill>
          <a:latin typeface="+mn-lt"/>
          <a:ea typeface="+mn-ea"/>
          <a:cs typeface="+mn-cs"/>
        </a:defRPr>
      </a:lvl5pPr>
      <a:lvl6pPr marL="3047848" algn="l" defTabSz="609570" rtl="0" eaLnBrk="1" latinLnBrk="0" hangingPunct="1">
        <a:defRPr sz="2400" kern="1200">
          <a:solidFill>
            <a:schemeClr val="tx1"/>
          </a:solidFill>
          <a:latin typeface="+mn-lt"/>
          <a:ea typeface="+mn-ea"/>
          <a:cs typeface="+mn-cs"/>
        </a:defRPr>
      </a:lvl6pPr>
      <a:lvl7pPr marL="3657418" algn="l" defTabSz="609570" rtl="0" eaLnBrk="1" latinLnBrk="0" hangingPunct="1">
        <a:defRPr sz="2400" kern="1200">
          <a:solidFill>
            <a:schemeClr val="tx1"/>
          </a:solidFill>
          <a:latin typeface="+mn-lt"/>
          <a:ea typeface="+mn-ea"/>
          <a:cs typeface="+mn-cs"/>
        </a:defRPr>
      </a:lvl7pPr>
      <a:lvl8pPr marL="4266987" algn="l" defTabSz="609570" rtl="0" eaLnBrk="1" latinLnBrk="0" hangingPunct="1">
        <a:defRPr sz="2400" kern="1200">
          <a:solidFill>
            <a:schemeClr val="tx1"/>
          </a:solidFill>
          <a:latin typeface="+mn-lt"/>
          <a:ea typeface="+mn-ea"/>
          <a:cs typeface="+mn-cs"/>
        </a:defRPr>
      </a:lvl8pPr>
      <a:lvl9pPr marL="4876557" algn="l" defTabSz="6095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tif"/><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ACADAE-1EF9-CF2C-25F1-9E09CE5FBF25}"/>
              </a:ext>
            </a:extLst>
          </p:cNvPr>
          <p:cNvPicPr>
            <a:picLocks noChangeAspect="1"/>
          </p:cNvPicPr>
          <p:nvPr/>
        </p:nvPicPr>
        <p:blipFill rotWithShape="1">
          <a:blip r:embed="rId3">
            <a:extLst>
              <a:ext uri="{28A0092B-C50C-407E-A947-70E740481C1C}">
                <a14:useLocalDpi xmlns:a14="http://schemas.microsoft.com/office/drawing/2010/main" val="0"/>
              </a:ext>
            </a:extLst>
          </a:blip>
          <a:srcRect l="9610" r="9610"/>
          <a:stretch/>
        </p:blipFill>
        <p:spPr>
          <a:xfrm>
            <a:off x="0" y="0"/>
            <a:ext cx="4450081" cy="4367795"/>
          </a:xfrm>
          <a:prstGeom prst="rect">
            <a:avLst/>
          </a:prstGeom>
        </p:spPr>
      </p:pic>
      <p:sp>
        <p:nvSpPr>
          <p:cNvPr id="15362" name="Rectangle 4"/>
          <p:cNvSpPr>
            <a:spLocks noChangeArrowheads="1"/>
          </p:cNvSpPr>
          <p:nvPr/>
        </p:nvSpPr>
        <p:spPr bwMode="auto">
          <a:xfrm>
            <a:off x="4450081" y="0"/>
            <a:ext cx="35053568" cy="4368800"/>
          </a:xfrm>
          <a:prstGeom prst="rect">
            <a:avLst/>
          </a:prstGeom>
          <a:solidFill>
            <a:schemeClr val="tx1"/>
          </a:solidFill>
          <a:ln>
            <a:noFill/>
          </a:ln>
        </p:spPr>
        <p:txBody>
          <a:bodyPr lIns="182880" tIns="91440" rIns="182880" bIns="91440" anchor="ctr"/>
          <a:lstStyle>
            <a:lvl1pPr defTabSz="4703763" eaLnBrk="0" hangingPunct="0">
              <a:defRPr sz="2400">
                <a:solidFill>
                  <a:schemeClr val="tx1"/>
                </a:solidFill>
                <a:latin typeface="Arial" charset="0"/>
                <a:ea typeface="ヒラギノ角ゴ Pro W3" charset="-128"/>
              </a:defRPr>
            </a:lvl1pPr>
            <a:lvl2pPr marL="37931725" indent="-37474525" defTabSz="4703763"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lgn="ctr" eaLnBrk="1" hangingPunct="1"/>
            <a:r>
              <a:rPr lang="en-US" sz="8000" b="1" dirty="0">
                <a:solidFill>
                  <a:schemeClr val="bg1"/>
                </a:solidFill>
                <a:latin typeface="Verdana" panose="020B0604030504040204" pitchFamily="34" charset="0"/>
                <a:ea typeface="Verdana" panose="020B0604030504040204" pitchFamily="34" charset="0"/>
                <a:cs typeface="Verdana" panose="020B0604030504040204" pitchFamily="34" charset="0"/>
              </a:rPr>
              <a:t>Telehealth Use in Behavioral Health Among Commercially Insured Patients</a:t>
            </a:r>
            <a:endParaRPr lang="en-US" altLang="en-US" sz="8000" b="1"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pPr algn="ctr" eaLnBrk="1" hangingPunct="1"/>
            <a:r>
              <a:rPr lang="en-US" altLang="en-US" sz="3600" b="1" dirty="0">
                <a:solidFill>
                  <a:schemeClr val="bg1"/>
                </a:solidFill>
                <a:latin typeface="Verdana" panose="020B0604030504040204" pitchFamily="34" charset="0"/>
                <a:ea typeface="Verdana" panose="020B0604030504040204" pitchFamily="34" charset="0"/>
                <a:cs typeface="Verdana" panose="020B0604030504040204" pitchFamily="34" charset="0"/>
              </a:rPr>
              <a:t>Kit Simpson, DrPH</a:t>
            </a:r>
            <a:r>
              <a:rPr lang="en-US" altLang="en-US" sz="3600" b="1" baseline="30000" dirty="0">
                <a:solidFill>
                  <a:schemeClr val="bg1"/>
                </a:solidFill>
                <a:latin typeface="Verdana" panose="020B0604030504040204" pitchFamily="34" charset="0"/>
                <a:ea typeface="Verdana" panose="020B0604030504040204" pitchFamily="34" charset="0"/>
                <a:cs typeface="Verdana" panose="020B0604030504040204" pitchFamily="34" charset="0"/>
              </a:rPr>
              <a:t> 1</a:t>
            </a:r>
            <a:r>
              <a:rPr lang="en-US" altLang="en-US" sz="3600" b="1" dirty="0">
                <a:solidFill>
                  <a:schemeClr val="bg1"/>
                </a:solidFill>
                <a:latin typeface="Verdana" panose="020B0604030504040204" pitchFamily="34" charset="0"/>
                <a:ea typeface="Verdana" panose="020B0604030504040204" pitchFamily="34" charset="0"/>
                <a:cs typeface="Verdana" panose="020B0604030504040204" pitchFamily="34" charset="0"/>
              </a:rPr>
              <a:t>, Caitlin Koob, PhD</a:t>
            </a:r>
            <a:r>
              <a:rPr lang="en-US" altLang="en-US" sz="3600" b="1" baseline="30000" dirty="0">
                <a:solidFill>
                  <a:schemeClr val="bg1"/>
                </a:solidFill>
                <a:latin typeface="Verdana" panose="020B0604030504040204" pitchFamily="34" charset="0"/>
                <a:ea typeface="Verdana" panose="020B0604030504040204" pitchFamily="34" charset="0"/>
                <a:cs typeface="Verdana" panose="020B0604030504040204" pitchFamily="34" charset="0"/>
              </a:rPr>
              <a:t> 1</a:t>
            </a:r>
            <a:r>
              <a:rPr lang="en-US" altLang="en-US" sz="3600" b="1" dirty="0">
                <a:solidFill>
                  <a:schemeClr val="bg1"/>
                </a:solidFill>
                <a:latin typeface="Verdana" panose="020B0604030504040204" pitchFamily="34" charset="0"/>
                <a:ea typeface="Verdana" panose="020B0604030504040204" pitchFamily="34" charset="0"/>
                <a:cs typeface="Verdana" panose="020B0604030504040204" pitchFamily="34" charset="0"/>
              </a:rPr>
              <a:t>, Emily Johnson, PhD</a:t>
            </a:r>
            <a:r>
              <a:rPr lang="en-US" altLang="en-US" sz="3600" b="1" baseline="30000" dirty="0">
                <a:solidFill>
                  <a:schemeClr val="bg1"/>
                </a:solidFill>
                <a:latin typeface="Verdana" panose="020B0604030504040204" pitchFamily="34" charset="0"/>
                <a:ea typeface="Verdana" panose="020B0604030504040204" pitchFamily="34" charset="0"/>
                <a:cs typeface="Verdana" panose="020B0604030504040204" pitchFamily="34" charset="0"/>
              </a:rPr>
              <a:t>2</a:t>
            </a:r>
            <a:r>
              <a:rPr lang="en-US" altLang="en-US" sz="3600" b="1" dirty="0">
                <a:solidFill>
                  <a:schemeClr val="bg1"/>
                </a:solidFill>
                <a:latin typeface="Verdana" panose="020B0604030504040204" pitchFamily="34" charset="0"/>
                <a:ea typeface="Verdana" panose="020B0604030504040204" pitchFamily="34" charset="0"/>
                <a:cs typeface="Verdana" panose="020B0604030504040204" pitchFamily="34" charset="0"/>
              </a:rPr>
              <a:t>, Dunc Williams, PhD</a:t>
            </a:r>
            <a:r>
              <a:rPr lang="en-US" altLang="en-US" sz="3600" b="1" baseline="30000" dirty="0">
                <a:solidFill>
                  <a:schemeClr val="bg1"/>
                </a:solidFill>
                <a:latin typeface="Verdana" panose="020B0604030504040204" pitchFamily="34" charset="0"/>
                <a:ea typeface="Verdana" panose="020B0604030504040204" pitchFamily="34" charset="0"/>
                <a:cs typeface="Verdana" panose="020B0604030504040204" pitchFamily="34" charset="0"/>
              </a:rPr>
              <a:t>1</a:t>
            </a:r>
          </a:p>
          <a:p>
            <a:pPr algn="ctr" eaLnBrk="1" hangingPunct="1"/>
            <a:r>
              <a:rPr lang="en-US" altLang="en-US" sz="3600" b="1" baseline="30000" dirty="0">
                <a:solidFill>
                  <a:schemeClr val="bg1"/>
                </a:solidFill>
                <a:latin typeface="Verdana" panose="020B0604030504040204" pitchFamily="34" charset="0"/>
                <a:ea typeface="Verdana" panose="020B0604030504040204" pitchFamily="34" charset="0"/>
                <a:cs typeface="Verdana" panose="020B0604030504040204" pitchFamily="34" charset="0"/>
              </a:rPr>
              <a:t>1</a:t>
            </a:r>
            <a:r>
              <a:rPr lang="en-US" altLang="en-US" sz="3600" b="1" dirty="0">
                <a:solidFill>
                  <a:schemeClr val="bg1"/>
                </a:solidFill>
                <a:latin typeface="Verdana" panose="020B0604030504040204" pitchFamily="34" charset="0"/>
                <a:ea typeface="Verdana" panose="020B0604030504040204" pitchFamily="34" charset="0"/>
                <a:cs typeface="Verdana" panose="020B0604030504040204" pitchFamily="34" charset="0"/>
              </a:rPr>
              <a:t>Medical University of South Carolina (MUSC) Telehealth Center of Excellence</a:t>
            </a:r>
            <a:r>
              <a:rPr lang="en-US" altLang="en-US" sz="4800" b="1" dirty="0">
                <a:solidFill>
                  <a:schemeClr val="bg1"/>
                </a:solidFill>
                <a:latin typeface="Verdana" panose="020B0604030504040204" pitchFamily="34" charset="0"/>
                <a:ea typeface="Verdana" panose="020B0604030504040204" pitchFamily="34" charset="0"/>
                <a:cs typeface="Verdana" panose="020B0604030504040204" pitchFamily="34" charset="0"/>
              </a:rPr>
              <a:t> </a:t>
            </a:r>
          </a:p>
          <a:p>
            <a:pPr algn="ctr" eaLnBrk="1" hangingPunct="1"/>
            <a:r>
              <a:rPr lang="en-US" altLang="en-US" sz="3600" b="1" baseline="30000" dirty="0">
                <a:solidFill>
                  <a:schemeClr val="bg1"/>
                </a:solidFill>
                <a:latin typeface="Verdana" panose="020B0604030504040204" pitchFamily="34" charset="0"/>
                <a:ea typeface="Verdana" panose="020B0604030504040204" pitchFamily="34" charset="0"/>
                <a:cs typeface="Verdana" panose="020B0604030504040204" pitchFamily="34" charset="0"/>
              </a:rPr>
              <a:t>1</a:t>
            </a:r>
            <a:r>
              <a:rPr lang="en-US" altLang="en-US" sz="3600" b="1" dirty="0">
                <a:solidFill>
                  <a:schemeClr val="bg1"/>
                </a:solidFill>
                <a:latin typeface="Verdana" panose="020B0604030504040204" pitchFamily="34" charset="0"/>
                <a:ea typeface="Verdana" panose="020B0604030504040204" pitchFamily="34" charset="0"/>
                <a:cs typeface="Verdana" panose="020B0604030504040204" pitchFamily="34" charset="0"/>
              </a:rPr>
              <a:t>MUSC College of Nursing</a:t>
            </a:r>
          </a:p>
        </p:txBody>
      </p:sp>
      <p:sp>
        <p:nvSpPr>
          <p:cNvPr id="15366" name="Rectangle 25"/>
          <p:cNvSpPr>
            <a:spLocks noChangeArrowheads="1"/>
          </p:cNvSpPr>
          <p:nvPr/>
        </p:nvSpPr>
        <p:spPr bwMode="auto">
          <a:xfrm>
            <a:off x="0" y="4786648"/>
            <a:ext cx="43891200" cy="849465"/>
          </a:xfrm>
          <a:prstGeom prst="rect">
            <a:avLst/>
          </a:prstGeom>
          <a:solidFill>
            <a:schemeClr val="tx1"/>
          </a:solidFill>
          <a:ln w="9525">
            <a:noFill/>
            <a:miter lim="800000"/>
            <a:headEnd/>
            <a:tailEnd/>
          </a:ln>
        </p:spPr>
        <p:txBody>
          <a:bodyPr wrap="none" anchor="ct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lgn="ctr"/>
            <a:r>
              <a:rPr lang="en-US" altLang="en-US" sz="4267" b="1" dirty="0">
                <a:solidFill>
                  <a:schemeClr val="bg1"/>
                </a:solidFill>
                <a:latin typeface="Verdana" panose="020B0604030504040204" pitchFamily="34" charset="0"/>
                <a:ea typeface="Verdana" panose="020B0604030504040204" pitchFamily="34" charset="0"/>
                <a:cs typeface="Verdana" panose="020B0604030504040204" pitchFamily="34" charset="0"/>
              </a:rPr>
              <a:t>OVERVIEW</a:t>
            </a:r>
            <a:endParaRPr lang="en-US" altLang="en-US" sz="4267"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15367" name="Text Box 26"/>
          <p:cNvSpPr txBox="1">
            <a:spLocks noChangeArrowheads="1"/>
          </p:cNvSpPr>
          <p:nvPr/>
        </p:nvSpPr>
        <p:spPr bwMode="auto">
          <a:xfrm>
            <a:off x="332542" y="9328094"/>
            <a:ext cx="21613058" cy="3554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marL="457200" indent="-457200">
              <a:spcBef>
                <a:spcPct val="50000"/>
              </a:spcBef>
              <a:buFont typeface="Arial" panose="020B0604020202020204" pitchFamily="34" charset="0"/>
              <a:buChar char="•"/>
            </a:pPr>
            <a:r>
              <a:rPr lang="en-US" altLang="en-US" sz="3000" dirty="0">
                <a:latin typeface="Verdana" panose="020B0604030504040204" pitchFamily="34" charset="0"/>
                <a:ea typeface="Verdana" panose="020B0604030504040204" pitchFamily="34" charset="0"/>
                <a:cs typeface="Verdana" panose="020B0604030504040204" pitchFamily="34" charset="0"/>
              </a:rPr>
              <a:t>From the IBM </a:t>
            </a:r>
            <a:r>
              <a:rPr lang="en-US" altLang="en-US" sz="3000" dirty="0" err="1">
                <a:latin typeface="Verdana" panose="020B0604030504040204" pitchFamily="34" charset="0"/>
                <a:ea typeface="Verdana" panose="020B0604030504040204" pitchFamily="34" charset="0"/>
                <a:cs typeface="Verdana" panose="020B0604030504040204" pitchFamily="34" charset="0"/>
              </a:rPr>
              <a:t>Marketscan</a:t>
            </a:r>
            <a:r>
              <a:rPr lang="en-US" altLang="en-US" sz="3000" dirty="0">
                <a:latin typeface="Verdana" panose="020B0604030504040204" pitchFamily="34" charset="0"/>
                <a:ea typeface="Verdana" panose="020B0604030504040204" pitchFamily="34" charset="0"/>
                <a:cs typeface="Verdana" panose="020B0604030504040204" pitchFamily="34" charset="0"/>
              </a:rPr>
              <a:t> Commercial Claims and Encounters Database, 2022, we identified </a:t>
            </a:r>
            <a:r>
              <a:rPr lang="en-US" altLang="en-US" sz="3000" b="1" dirty="0">
                <a:latin typeface="Verdana" panose="020B0604030504040204" pitchFamily="34" charset="0"/>
                <a:ea typeface="Verdana" panose="020B0604030504040204" pitchFamily="34" charset="0"/>
                <a:cs typeface="Verdana" panose="020B0604030504040204" pitchFamily="34" charset="0"/>
              </a:rPr>
              <a:t>15,903,345 telehealth visits.</a:t>
            </a:r>
            <a:r>
              <a:rPr lang="en-US" altLang="en-US" sz="3000" dirty="0">
                <a:latin typeface="Verdana" panose="020B0604030504040204" pitchFamily="34" charset="0"/>
                <a:ea typeface="Verdana" panose="020B0604030504040204" pitchFamily="34" charset="0"/>
                <a:cs typeface="Verdana" panose="020B0604030504040204" pitchFamily="34" charset="0"/>
              </a:rPr>
              <a:t> </a:t>
            </a:r>
          </a:p>
          <a:p>
            <a:pPr marL="457200" indent="-457200">
              <a:spcBef>
                <a:spcPct val="50000"/>
              </a:spcBef>
              <a:buFont typeface="Arial" panose="020B0604020202020204" pitchFamily="34" charset="0"/>
              <a:buChar char="•"/>
            </a:pPr>
            <a:r>
              <a:rPr lang="en-US" altLang="en-US" sz="3000" dirty="0">
                <a:latin typeface="Verdana" panose="020B0604030504040204" pitchFamily="34" charset="0"/>
                <a:ea typeface="Verdana" panose="020B0604030504040204" pitchFamily="34" charset="0"/>
                <a:cs typeface="Verdana" panose="020B0604030504040204" pitchFamily="34" charset="0"/>
              </a:rPr>
              <a:t>Of those visits, based on the AHRQ Clinical Classifications software (CCSR) for ICD-10-CM diagnoses, v2025.1, </a:t>
            </a:r>
            <a:r>
              <a:rPr lang="en-US" altLang="en-US" sz="3000" b="1" dirty="0">
                <a:latin typeface="Verdana" panose="020B0604030504040204" pitchFamily="34" charset="0"/>
                <a:ea typeface="Verdana" panose="020B0604030504040204" pitchFamily="34" charset="0"/>
                <a:cs typeface="Verdana" panose="020B0604030504040204" pitchFamily="34" charset="0"/>
              </a:rPr>
              <a:t>6.6 million had a primary ICD-10 diagnosis code indicating a behavioral health condition</a:t>
            </a:r>
            <a:endParaRPr lang="en-US" altLang="en-US" sz="3000" dirty="0">
              <a:latin typeface="Verdana" panose="020B0604030504040204" pitchFamily="34" charset="0"/>
              <a:ea typeface="Verdana" panose="020B0604030504040204" pitchFamily="34" charset="0"/>
              <a:cs typeface="Verdana" panose="020B0604030504040204" pitchFamily="34" charset="0"/>
            </a:endParaRPr>
          </a:p>
          <a:p>
            <a:pPr marL="457200" indent="-457200">
              <a:spcBef>
                <a:spcPct val="50000"/>
              </a:spcBef>
              <a:buFont typeface="Arial" panose="020B0604020202020204" pitchFamily="34" charset="0"/>
              <a:buChar char="•"/>
            </a:pPr>
            <a:r>
              <a:rPr lang="en-US" altLang="en-US" sz="3000" b="1" dirty="0">
                <a:latin typeface="Verdana" panose="020B0604030504040204" pitchFamily="34" charset="0"/>
                <a:ea typeface="Verdana" panose="020B0604030504040204" pitchFamily="34" charset="0"/>
                <a:cs typeface="Verdana" panose="020B0604030504040204" pitchFamily="34" charset="0"/>
              </a:rPr>
              <a:t>5,811,798 visits for 236,395 unique patients</a:t>
            </a:r>
            <a:r>
              <a:rPr lang="en-US" altLang="en-US" sz="3000" dirty="0">
                <a:latin typeface="Verdana" panose="020B0604030504040204" pitchFamily="34" charset="0"/>
                <a:ea typeface="Verdana" panose="020B0604030504040204" pitchFamily="34" charset="0"/>
                <a:cs typeface="Verdana" panose="020B0604030504040204" pitchFamily="34" charset="0"/>
              </a:rPr>
              <a:t> had a primary Dx of depression or anxiety. </a:t>
            </a:r>
          </a:p>
          <a:p>
            <a:pPr marL="457200" indent="-457200">
              <a:spcBef>
                <a:spcPct val="50000"/>
              </a:spcBef>
              <a:buFont typeface="Arial" panose="020B0604020202020204" pitchFamily="34" charset="0"/>
              <a:buChar char="•"/>
            </a:pPr>
            <a:r>
              <a:rPr lang="en-US" altLang="en-US" sz="3000" dirty="0">
                <a:latin typeface="Verdana" panose="020B0604030504040204" pitchFamily="34" charset="0"/>
                <a:ea typeface="Verdana" panose="020B0604030504040204" pitchFamily="34" charset="0"/>
                <a:cs typeface="Verdana" panose="020B0604030504040204" pitchFamily="34" charset="0"/>
              </a:rPr>
              <a:t>Age, sex, and diagnosis distributions for telehealth services are shown in </a:t>
            </a:r>
            <a:r>
              <a:rPr lang="en-US" altLang="en-US" sz="3000" b="1" dirty="0">
                <a:latin typeface="Verdana" panose="020B0604030504040204" pitchFamily="34" charset="0"/>
                <a:ea typeface="Verdana" panose="020B0604030504040204" pitchFamily="34" charset="0"/>
                <a:cs typeface="Verdana" panose="020B0604030504040204" pitchFamily="34" charset="0"/>
              </a:rPr>
              <a:t>Figure 1</a:t>
            </a:r>
            <a:r>
              <a:rPr lang="en-US" altLang="en-US" sz="3000" dirty="0">
                <a:latin typeface="Verdana" panose="020B0604030504040204" pitchFamily="34" charset="0"/>
                <a:ea typeface="Verdana" panose="020B0604030504040204" pitchFamily="34" charset="0"/>
                <a:cs typeface="Verdana" panose="020B0604030504040204" pitchFamily="34" charset="0"/>
              </a:rPr>
              <a:t> and </a:t>
            </a:r>
            <a:r>
              <a:rPr lang="en-US" altLang="en-US" sz="3000" b="1" dirty="0">
                <a:latin typeface="Verdana" panose="020B0604030504040204" pitchFamily="34" charset="0"/>
                <a:ea typeface="Verdana" panose="020B0604030504040204" pitchFamily="34" charset="0"/>
                <a:cs typeface="Verdana" panose="020B0604030504040204" pitchFamily="34" charset="0"/>
              </a:rPr>
              <a:t>Table 1</a:t>
            </a:r>
            <a:r>
              <a:rPr lang="en-US" altLang="en-US" sz="3000" dirty="0">
                <a:latin typeface="Verdana" panose="020B0604030504040204" pitchFamily="34" charset="0"/>
                <a:ea typeface="Verdana" panose="020B0604030504040204" pitchFamily="34" charset="0"/>
                <a:cs typeface="Verdana" panose="020B0604030504040204" pitchFamily="34" charset="0"/>
              </a:rPr>
              <a:t>. </a:t>
            </a:r>
          </a:p>
        </p:txBody>
      </p:sp>
      <p:sp>
        <p:nvSpPr>
          <p:cNvPr id="15370" name="Text Box 35"/>
          <p:cNvSpPr txBox="1">
            <a:spLocks noChangeArrowheads="1"/>
          </p:cNvSpPr>
          <p:nvPr/>
        </p:nvSpPr>
        <p:spPr bwMode="auto">
          <a:xfrm>
            <a:off x="0" y="28212871"/>
            <a:ext cx="20246552"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marL="457200" indent="-457200">
              <a:spcBef>
                <a:spcPct val="50000"/>
              </a:spcBef>
              <a:buFont typeface="Arial" panose="020B0604020202020204" pitchFamily="34" charset="0"/>
              <a:buChar char="•"/>
            </a:pPr>
            <a:r>
              <a:rPr lang="en-US" altLang="en-US" sz="3200" dirty="0">
                <a:latin typeface="Verdana" panose="020B0604030504040204" pitchFamily="34" charset="0"/>
                <a:ea typeface="Verdana" panose="020B0604030504040204" pitchFamily="34" charset="0"/>
                <a:cs typeface="Verdana" panose="020B0604030504040204" pitchFamily="34" charset="0"/>
              </a:rPr>
              <a:t>Our findings illuminate utilization trends and patient-reported benefits of telehealth services for behavioral health diagnoses. </a:t>
            </a:r>
          </a:p>
          <a:p>
            <a:pPr marL="457200" indent="-457200">
              <a:spcBef>
                <a:spcPct val="50000"/>
              </a:spcBef>
              <a:buFont typeface="Arial" panose="020B0604020202020204" pitchFamily="34" charset="0"/>
              <a:buChar char="•"/>
            </a:pPr>
            <a:r>
              <a:rPr lang="en-US" altLang="en-US" sz="3200" dirty="0">
                <a:latin typeface="Verdana" panose="020B0604030504040204" pitchFamily="34" charset="0"/>
                <a:ea typeface="Verdana" panose="020B0604030504040204" pitchFamily="34" charset="0"/>
                <a:cs typeface="Verdana" panose="020B0604030504040204" pitchFamily="34" charset="0"/>
              </a:rPr>
              <a:t>There was high utilization in 2022 (6.6mn visits) for 236,396 unique patients, of which 70% were female, more commonly between the ages of 18-44. </a:t>
            </a:r>
          </a:p>
          <a:p>
            <a:pPr marL="457200" indent="-457200">
              <a:spcBef>
                <a:spcPct val="50000"/>
              </a:spcBef>
              <a:buFont typeface="Arial" panose="020B0604020202020204" pitchFamily="34" charset="0"/>
              <a:buChar char="•"/>
            </a:pPr>
            <a:r>
              <a:rPr lang="en-US" altLang="en-US" sz="3200" dirty="0">
                <a:latin typeface="Verdana" panose="020B0604030504040204" pitchFamily="34" charset="0"/>
                <a:ea typeface="Verdana" panose="020B0604030504040204" pitchFamily="34" charset="0"/>
                <a:cs typeface="Verdana" panose="020B0604030504040204" pitchFamily="34" charset="0"/>
              </a:rPr>
              <a:t>Mean telehealth visits per person were 9 for anxiety, 8 for depression, and 40 for both. </a:t>
            </a:r>
          </a:p>
          <a:p>
            <a:pPr marL="457200" indent="-457200">
              <a:spcBef>
                <a:spcPct val="50000"/>
              </a:spcBef>
              <a:buFont typeface="Arial" panose="020B0604020202020204" pitchFamily="34" charset="0"/>
              <a:buChar char="•"/>
            </a:pPr>
            <a:r>
              <a:rPr lang="en-US" altLang="en-US" sz="3200" dirty="0">
                <a:latin typeface="Verdana" panose="020B0604030504040204" pitchFamily="34" charset="0"/>
                <a:ea typeface="Verdana" panose="020B0604030504040204" pitchFamily="34" charset="0"/>
                <a:cs typeface="Verdana" panose="020B0604030504040204" pitchFamily="34" charset="0"/>
              </a:rPr>
              <a:t>Days from Pre-visit to 1st telehealth record was under 6 across all categories.</a:t>
            </a:r>
          </a:p>
        </p:txBody>
      </p:sp>
      <p:sp>
        <p:nvSpPr>
          <p:cNvPr id="15380" name="Text Box 194"/>
          <p:cNvSpPr txBox="1">
            <a:spLocks noChangeArrowheads="1"/>
          </p:cNvSpPr>
          <p:nvPr/>
        </p:nvSpPr>
        <p:spPr bwMode="auto">
          <a:xfrm>
            <a:off x="5541438" y="2872321"/>
            <a:ext cx="98636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spcBef>
                <a:spcPct val="50000"/>
              </a:spcBef>
            </a:pPr>
            <a:endParaRPr lang="en-US" altLang="en-US" sz="3200"/>
          </a:p>
        </p:txBody>
      </p:sp>
      <p:sp>
        <p:nvSpPr>
          <p:cNvPr id="39" name="Rectangle 25"/>
          <p:cNvSpPr>
            <a:spLocks noChangeArrowheads="1"/>
          </p:cNvSpPr>
          <p:nvPr/>
        </p:nvSpPr>
        <p:spPr bwMode="auto">
          <a:xfrm>
            <a:off x="22224270" y="23437758"/>
            <a:ext cx="21613058" cy="849464"/>
          </a:xfrm>
          <a:prstGeom prst="rect">
            <a:avLst/>
          </a:prstGeom>
          <a:solidFill>
            <a:schemeClr val="tx1"/>
          </a:solidFill>
          <a:ln w="9525">
            <a:noFill/>
            <a:miter lim="800000"/>
            <a:headEnd/>
            <a:tailEnd/>
          </a:ln>
        </p:spPr>
        <p:txBody>
          <a:bodyPr wrap="none" anchor="ct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lgn="ctr"/>
            <a:r>
              <a:rPr lang="en-US" altLang="en-US" sz="4267" b="1" dirty="0">
                <a:solidFill>
                  <a:schemeClr val="bg1"/>
                </a:solidFill>
                <a:latin typeface="Verdana" panose="020B0604030504040204" pitchFamily="34" charset="0"/>
                <a:ea typeface="Verdana" panose="020B0604030504040204" pitchFamily="34" charset="0"/>
                <a:cs typeface="Verdana" panose="020B0604030504040204" pitchFamily="34" charset="0"/>
              </a:rPr>
              <a:t>FUNDING ACKNOWLEDGEMENT</a:t>
            </a:r>
            <a:endParaRPr lang="en-US" altLang="en-US" sz="4267"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40" name="Rectangle 25"/>
          <p:cNvSpPr>
            <a:spLocks noChangeArrowheads="1"/>
          </p:cNvSpPr>
          <p:nvPr/>
        </p:nvSpPr>
        <p:spPr bwMode="auto">
          <a:xfrm>
            <a:off x="0" y="32304564"/>
            <a:ext cx="43891200" cy="674801"/>
          </a:xfrm>
          <a:prstGeom prst="rect">
            <a:avLst/>
          </a:prstGeom>
          <a:solidFill>
            <a:schemeClr val="accent2"/>
          </a:solidFill>
          <a:ln w="9525">
            <a:noFill/>
            <a:miter lim="800000"/>
            <a:headEnd/>
            <a:tailEnd/>
          </a:ln>
        </p:spPr>
        <p:txBody>
          <a:bodyPr wrap="none" anchor="ct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lgn="ctr"/>
            <a:endParaRPr lang="en-US" altLang="en-US" sz="4267" dirty="0">
              <a:solidFill>
                <a:schemeClr val="accent5"/>
              </a:solidFill>
            </a:endParaRPr>
          </a:p>
        </p:txBody>
      </p:sp>
      <p:pic>
        <p:nvPicPr>
          <p:cNvPr id="8" name="Picture 7"/>
          <p:cNvPicPr>
            <a:picLocks noChangeAspect="1"/>
          </p:cNvPicPr>
          <p:nvPr/>
        </p:nvPicPr>
        <p:blipFill>
          <a:blip r:embed="rId4"/>
          <a:srcRect t="3948" b="3948"/>
          <a:stretch/>
        </p:blipFill>
        <p:spPr>
          <a:xfrm>
            <a:off x="420973" y="66011"/>
            <a:ext cx="3628513" cy="4112369"/>
          </a:xfrm>
          <a:prstGeom prst="rect">
            <a:avLst/>
          </a:prstGeom>
        </p:spPr>
      </p:pic>
      <p:sp>
        <p:nvSpPr>
          <p:cNvPr id="13" name="Rectangle 151">
            <a:extLst>
              <a:ext uri="{FF2B5EF4-FFF2-40B4-BE49-F238E27FC236}">
                <a16:creationId xmlns:a16="http://schemas.microsoft.com/office/drawing/2014/main" id="{3CBDBD2B-E66B-BACF-A603-4CC4ABDF0198}"/>
              </a:ext>
            </a:extLst>
          </p:cNvPr>
          <p:cNvSpPr>
            <a:spLocks noChangeArrowheads="1"/>
          </p:cNvSpPr>
          <p:nvPr/>
        </p:nvSpPr>
        <p:spPr bwMode="auto">
          <a:xfrm>
            <a:off x="458729" y="13631868"/>
            <a:ext cx="2080334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lgn="ctr">
              <a:spcBef>
                <a:spcPct val="50000"/>
              </a:spcBef>
            </a:pPr>
            <a:r>
              <a:rPr lang="en-US" altLang="en-US" sz="2800" b="1" dirty="0">
                <a:latin typeface="Verdana" panose="020B0604030504040204" pitchFamily="34" charset="0"/>
                <a:ea typeface="Verdana" panose="020B0604030504040204" pitchFamily="34" charset="0"/>
                <a:cs typeface="Verdana" panose="020B0604030504040204" pitchFamily="34" charset="0"/>
              </a:rPr>
              <a:t>Figure 1. Visits by Age Group, Sex and Diagnosis for First Telehealth Record</a:t>
            </a:r>
          </a:p>
        </p:txBody>
      </p:sp>
      <p:sp>
        <p:nvSpPr>
          <p:cNvPr id="2" name="Text Box 8">
            <a:extLst>
              <a:ext uri="{FF2B5EF4-FFF2-40B4-BE49-F238E27FC236}">
                <a16:creationId xmlns:a16="http://schemas.microsoft.com/office/drawing/2014/main" id="{E35F7B9D-7712-B8D7-4908-3402BD53A119}"/>
              </a:ext>
            </a:extLst>
          </p:cNvPr>
          <p:cNvSpPr txBox="1">
            <a:spLocks noChangeArrowheads="1"/>
          </p:cNvSpPr>
          <p:nvPr/>
        </p:nvSpPr>
        <p:spPr bwMode="auto">
          <a:xfrm>
            <a:off x="226829" y="5624354"/>
            <a:ext cx="43044877"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r>
              <a:rPr lang="en-US" sz="3200" dirty="0">
                <a:latin typeface="Verdana" panose="020B0604030504040204" pitchFamily="34" charset="0"/>
                <a:ea typeface="Verdana" panose="020B0604030504040204" pitchFamily="34" charset="0"/>
                <a:cs typeface="Verdana" panose="020B0604030504040204" pitchFamily="34" charset="0"/>
              </a:rPr>
              <a:t>In this mixed-methods study, we combined national claims analysis with patient surveys and interviews. Quantitatively, we used 2022 </a:t>
            </a:r>
            <a:r>
              <a:rPr lang="en-US" sz="3200" dirty="0" err="1">
                <a:latin typeface="Verdana" panose="020B0604030504040204" pitchFamily="34" charset="0"/>
                <a:ea typeface="Verdana" panose="020B0604030504040204" pitchFamily="34" charset="0"/>
                <a:cs typeface="Verdana" panose="020B0604030504040204" pitchFamily="34" charset="0"/>
              </a:rPr>
              <a:t>MarketScan</a:t>
            </a:r>
            <a:r>
              <a:rPr lang="en-US" sz="3200" dirty="0">
                <a:latin typeface="Verdana" panose="020B0604030504040204" pitchFamily="34" charset="0"/>
                <a:ea typeface="Verdana" panose="020B0604030504040204" pitchFamily="34" charset="0"/>
                <a:cs typeface="Verdana" panose="020B0604030504040204" pitchFamily="34" charset="0"/>
              </a:rPr>
              <a:t> data to evaluate telehealth use among commercially insured individuals for which the primary or secondary diagnosis code was anxiety, depression or whether both were present. We quantified and identified utilization patterns across visit types, ages, and sex. </a:t>
            </a:r>
          </a:p>
          <a:p>
            <a:r>
              <a:rPr lang="en-US" sz="3200" dirty="0">
                <a:latin typeface="Verdana" panose="020B0604030504040204" pitchFamily="34" charset="0"/>
                <a:ea typeface="Verdana" panose="020B0604030504040204" pitchFamily="34" charset="0"/>
                <a:cs typeface="Verdana" panose="020B0604030504040204" pitchFamily="34" charset="0"/>
              </a:rPr>
              <a:t>Qualitatively through our telehealth-enabled Collaborative Care Management (</a:t>
            </a:r>
            <a:r>
              <a:rPr lang="en-US" sz="3200" dirty="0" err="1">
                <a:latin typeface="Verdana" panose="020B0604030504040204" pitchFamily="34" charset="0"/>
                <a:ea typeface="Verdana" panose="020B0604030504040204" pitchFamily="34" charset="0"/>
                <a:cs typeface="Verdana" panose="020B0604030504040204" pitchFamily="34" charset="0"/>
              </a:rPr>
              <a:t>CoCM</a:t>
            </a:r>
            <a:r>
              <a:rPr lang="en-US" sz="3200" dirty="0">
                <a:latin typeface="Verdana" panose="020B0604030504040204" pitchFamily="34" charset="0"/>
                <a:ea typeface="Verdana" panose="020B0604030504040204" pitchFamily="34" charset="0"/>
                <a:cs typeface="Verdana" panose="020B0604030504040204" pitchFamily="34" charset="0"/>
              </a:rPr>
              <a:t>) program, we conducted a survey and interviews to understand patient perspectives on telehealth use to treat depression and anxiety. </a:t>
            </a:r>
          </a:p>
        </p:txBody>
      </p:sp>
      <p:sp>
        <p:nvSpPr>
          <p:cNvPr id="6" name="Text Box 35">
            <a:extLst>
              <a:ext uri="{FF2B5EF4-FFF2-40B4-BE49-F238E27FC236}">
                <a16:creationId xmlns:a16="http://schemas.microsoft.com/office/drawing/2014/main" id="{74E5310C-8DF3-711C-3E2F-F9468C7D8B8A}"/>
              </a:ext>
            </a:extLst>
          </p:cNvPr>
          <p:cNvSpPr txBox="1">
            <a:spLocks noChangeArrowheads="1"/>
          </p:cNvSpPr>
          <p:nvPr/>
        </p:nvSpPr>
        <p:spPr bwMode="auto">
          <a:xfrm>
            <a:off x="21971000" y="24375995"/>
            <a:ext cx="21613058"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lgn="ctr"/>
            <a:r>
              <a:rPr lang="en-US" sz="3200" dirty="0">
                <a:latin typeface="Verdana" panose="020B0604030504040204" pitchFamily="34" charset="0"/>
                <a:ea typeface="Verdana" panose="020B0604030504040204" pitchFamily="34" charset="0"/>
                <a:cs typeface="Verdana" panose="020B0604030504040204" pitchFamily="34" charset="0"/>
              </a:rPr>
              <a:t>This research is supported by the Health Resources and Services Administration (HRSA) of the U.S. Department of Health and Human Services (HHS) as part of  the National Telehealth Center of Excellence Award (U66RH31458) totaling $4,250,000 with 100 percent funded by HRSA/HHS. The contents are those of the author(s) and do not necessarily represent the official views of, nor an endorsement, by HRSA/HHS, or the U.S. Government.</a:t>
            </a:r>
          </a:p>
        </p:txBody>
      </p:sp>
      <p:pic>
        <p:nvPicPr>
          <p:cNvPr id="10" name="Graphic 9">
            <a:extLst>
              <a:ext uri="{FF2B5EF4-FFF2-40B4-BE49-F238E27FC236}">
                <a16:creationId xmlns:a16="http://schemas.microsoft.com/office/drawing/2014/main" id="{FC8CA430-B6AF-DD59-5918-3CF2CF8F1B1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41248" y="14017380"/>
            <a:ext cx="18653170" cy="7713378"/>
          </a:xfrm>
          <a:prstGeom prst="rect">
            <a:avLst/>
          </a:prstGeom>
        </p:spPr>
      </p:pic>
      <p:sp>
        <p:nvSpPr>
          <p:cNvPr id="11" name="Rectangle 151">
            <a:extLst>
              <a:ext uri="{FF2B5EF4-FFF2-40B4-BE49-F238E27FC236}">
                <a16:creationId xmlns:a16="http://schemas.microsoft.com/office/drawing/2014/main" id="{8B6305B1-7057-A901-C253-A7961A3C7708}"/>
              </a:ext>
            </a:extLst>
          </p:cNvPr>
          <p:cNvSpPr>
            <a:spLocks noChangeArrowheads="1"/>
          </p:cNvSpPr>
          <p:nvPr/>
        </p:nvSpPr>
        <p:spPr bwMode="auto">
          <a:xfrm>
            <a:off x="443008" y="21857560"/>
            <a:ext cx="2080334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lgn="ctr">
              <a:spcBef>
                <a:spcPct val="50000"/>
              </a:spcBef>
            </a:pPr>
            <a:r>
              <a:rPr lang="en-US" altLang="en-US" sz="2800" b="1" dirty="0">
                <a:latin typeface="Verdana" panose="020B0604030504040204" pitchFamily="34" charset="0"/>
                <a:ea typeface="Verdana" panose="020B0604030504040204" pitchFamily="34" charset="0"/>
                <a:cs typeface="Verdana" panose="020B0604030504040204" pitchFamily="34" charset="0"/>
              </a:rPr>
              <a:t>Table 1. </a:t>
            </a:r>
            <a:r>
              <a:rPr lang="en-US" sz="2800" b="1" dirty="0">
                <a:latin typeface="Verdana" panose="020B0604030504040204" pitchFamily="34" charset="0"/>
                <a:ea typeface="Verdana" panose="020B0604030504040204" pitchFamily="34" charset="0"/>
                <a:cs typeface="Verdana" panose="020B0604030504040204" pitchFamily="34" charset="0"/>
              </a:rPr>
              <a:t>Days from Pre-Visit to 1</a:t>
            </a:r>
            <a:r>
              <a:rPr lang="en-US" sz="2800" b="1" baseline="30000" dirty="0">
                <a:latin typeface="Verdana" panose="020B0604030504040204" pitchFamily="34" charset="0"/>
                <a:ea typeface="Verdana" panose="020B0604030504040204" pitchFamily="34" charset="0"/>
                <a:cs typeface="Verdana" panose="020B0604030504040204" pitchFamily="34" charset="0"/>
              </a:rPr>
              <a:t>st</a:t>
            </a:r>
            <a:r>
              <a:rPr lang="en-US" sz="2800" b="1" dirty="0">
                <a:latin typeface="Verdana" panose="020B0604030504040204" pitchFamily="34" charset="0"/>
                <a:ea typeface="Verdana" panose="020B0604030504040204" pitchFamily="34" charset="0"/>
                <a:cs typeface="Verdana" panose="020B0604030504040204" pitchFamily="34" charset="0"/>
              </a:rPr>
              <a:t> Telehealth Record (Mean, SD)</a:t>
            </a:r>
            <a:endParaRPr lang="en-US" altLang="en-US" sz="2800" b="1" dirty="0">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14" name="Content Placeholder 3">
            <a:extLst>
              <a:ext uri="{FF2B5EF4-FFF2-40B4-BE49-F238E27FC236}">
                <a16:creationId xmlns:a16="http://schemas.microsoft.com/office/drawing/2014/main" id="{8A4A0B33-0F5D-D790-9FEA-8D7F12BD4949}"/>
              </a:ext>
            </a:extLst>
          </p:cNvPr>
          <p:cNvGraphicFramePr>
            <a:graphicFrameLocks/>
          </p:cNvGraphicFramePr>
          <p:nvPr>
            <p:extLst>
              <p:ext uri="{D42A27DB-BD31-4B8C-83A1-F6EECF244321}">
                <p14:modId xmlns:p14="http://schemas.microsoft.com/office/powerpoint/2010/main" val="4116291674"/>
              </p:ext>
            </p:extLst>
          </p:nvPr>
        </p:nvGraphicFramePr>
        <p:xfrm>
          <a:off x="1341248" y="22494041"/>
          <a:ext cx="18653169" cy="4558326"/>
        </p:xfrm>
        <a:graphic>
          <a:graphicData uri="http://schemas.openxmlformats.org/drawingml/2006/table">
            <a:tbl>
              <a:tblPr firstRow="1" bandRow="1">
                <a:tableStyleId>{5C22544A-7EE6-4342-B048-85BDC9FD1C3A}</a:tableStyleId>
              </a:tblPr>
              <a:tblGrid>
                <a:gridCol w="4529986">
                  <a:extLst>
                    <a:ext uri="{9D8B030D-6E8A-4147-A177-3AD203B41FA5}">
                      <a16:colId xmlns:a16="http://schemas.microsoft.com/office/drawing/2014/main" val="3679754269"/>
                    </a:ext>
                  </a:extLst>
                </a:gridCol>
                <a:gridCol w="2931282">
                  <a:extLst>
                    <a:ext uri="{9D8B030D-6E8A-4147-A177-3AD203B41FA5}">
                      <a16:colId xmlns:a16="http://schemas.microsoft.com/office/drawing/2014/main" val="3911524832"/>
                    </a:ext>
                  </a:extLst>
                </a:gridCol>
                <a:gridCol w="3730634">
                  <a:extLst>
                    <a:ext uri="{9D8B030D-6E8A-4147-A177-3AD203B41FA5}">
                      <a16:colId xmlns:a16="http://schemas.microsoft.com/office/drawing/2014/main" val="1983812558"/>
                    </a:ext>
                  </a:extLst>
                </a:gridCol>
                <a:gridCol w="2894165">
                  <a:extLst>
                    <a:ext uri="{9D8B030D-6E8A-4147-A177-3AD203B41FA5}">
                      <a16:colId xmlns:a16="http://schemas.microsoft.com/office/drawing/2014/main" val="1148460972"/>
                    </a:ext>
                  </a:extLst>
                </a:gridCol>
                <a:gridCol w="4567102">
                  <a:extLst>
                    <a:ext uri="{9D8B030D-6E8A-4147-A177-3AD203B41FA5}">
                      <a16:colId xmlns:a16="http://schemas.microsoft.com/office/drawing/2014/main" val="1826925070"/>
                    </a:ext>
                  </a:extLst>
                </a:gridCol>
              </a:tblGrid>
              <a:tr h="672407">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Age Group</a:t>
                      </a:r>
                    </a:p>
                  </a:txBody>
                  <a:tcPr/>
                </a:tc>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Anxiety</a:t>
                      </a:r>
                    </a:p>
                  </a:txBody>
                  <a:tcPr/>
                </a:tc>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Depression</a:t>
                      </a:r>
                    </a:p>
                  </a:txBody>
                  <a:tcPr/>
                </a:tc>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Both</a:t>
                      </a:r>
                    </a:p>
                  </a:txBody>
                  <a:tcPr/>
                </a:tc>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Overall Mean (SD)</a:t>
                      </a:r>
                    </a:p>
                  </a:txBody>
                  <a:tcPr/>
                </a:tc>
                <a:extLst>
                  <a:ext uri="{0D108BD9-81ED-4DB2-BD59-A6C34878D82A}">
                    <a16:rowId xmlns:a16="http://schemas.microsoft.com/office/drawing/2014/main" val="3346434901"/>
                  </a:ext>
                </a:extLst>
              </a:tr>
              <a:tr h="669986">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0 to 17</a:t>
                      </a:r>
                    </a:p>
                  </a:txBody>
                  <a:tcPr/>
                </a:tc>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4.8 (8.1)</a:t>
                      </a:r>
                    </a:p>
                  </a:txBody>
                  <a:tcPr/>
                </a:tc>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5.1 (8.4)</a:t>
                      </a:r>
                    </a:p>
                  </a:txBody>
                  <a:tcPr/>
                </a:tc>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2.0 (3.4)</a:t>
                      </a:r>
                    </a:p>
                  </a:txBody>
                  <a:tcPr/>
                </a:tc>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3.4 (6.4)</a:t>
                      </a:r>
                    </a:p>
                  </a:txBody>
                  <a:tcPr/>
                </a:tc>
                <a:extLst>
                  <a:ext uri="{0D108BD9-81ED-4DB2-BD59-A6C34878D82A}">
                    <a16:rowId xmlns:a16="http://schemas.microsoft.com/office/drawing/2014/main" val="1252448462"/>
                  </a:ext>
                </a:extLst>
              </a:tr>
              <a:tr h="669986">
                <a:tc>
                  <a:txBody>
                    <a:bodyPr/>
                    <a:lstStyle/>
                    <a:p>
                      <a:pPr algn="ctr"/>
                      <a:r>
                        <a:rPr lang="en-US" sz="2800" b="1" dirty="0">
                          <a:latin typeface="Verdana" panose="020B0604030504040204" pitchFamily="34" charset="0"/>
                          <a:ea typeface="Verdana" panose="020B0604030504040204" pitchFamily="34" charset="0"/>
                          <a:cs typeface="Verdana" panose="020B0604030504040204" pitchFamily="34" charset="0"/>
                        </a:rPr>
                        <a:t>18 to 44</a:t>
                      </a:r>
                    </a:p>
                  </a:txBody>
                  <a:tcPr/>
                </a:tc>
                <a:tc>
                  <a:txBody>
                    <a:bodyPr/>
                    <a:lstStyle/>
                    <a:p>
                      <a:pPr algn="ctr"/>
                      <a:r>
                        <a:rPr lang="en-US" sz="2800" b="1" dirty="0">
                          <a:latin typeface="Verdana" panose="020B0604030504040204" pitchFamily="34" charset="0"/>
                          <a:ea typeface="Verdana" panose="020B0604030504040204" pitchFamily="34" charset="0"/>
                          <a:cs typeface="Verdana" panose="020B0604030504040204" pitchFamily="34" charset="0"/>
                        </a:rPr>
                        <a:t>5.6 (10.0)</a:t>
                      </a:r>
                    </a:p>
                  </a:txBody>
                  <a:tcPr/>
                </a:tc>
                <a:tc>
                  <a:txBody>
                    <a:bodyPr/>
                    <a:lstStyle/>
                    <a:p>
                      <a:pPr algn="ctr"/>
                      <a:r>
                        <a:rPr lang="en-US" sz="2800" b="1" dirty="0">
                          <a:latin typeface="Verdana" panose="020B0604030504040204" pitchFamily="34" charset="0"/>
                          <a:ea typeface="Verdana" panose="020B0604030504040204" pitchFamily="34" charset="0"/>
                          <a:cs typeface="Verdana" panose="020B0604030504040204" pitchFamily="34" charset="0"/>
                        </a:rPr>
                        <a:t>5.9 (10.2)</a:t>
                      </a:r>
                    </a:p>
                  </a:txBody>
                  <a:tcPr/>
                </a:tc>
                <a:tc>
                  <a:txBody>
                    <a:bodyPr/>
                    <a:lstStyle/>
                    <a:p>
                      <a:pPr algn="ctr"/>
                      <a:r>
                        <a:rPr lang="en-US" sz="2800" b="1" dirty="0">
                          <a:latin typeface="Verdana" panose="020B0604030504040204" pitchFamily="34" charset="0"/>
                          <a:ea typeface="Verdana" panose="020B0604030504040204" pitchFamily="34" charset="0"/>
                          <a:cs typeface="Verdana" panose="020B0604030504040204" pitchFamily="34" charset="0"/>
                        </a:rPr>
                        <a:t>2.2 (4.3)</a:t>
                      </a:r>
                    </a:p>
                  </a:txBody>
                  <a:tcPr/>
                </a:tc>
                <a:tc>
                  <a:txBody>
                    <a:bodyPr/>
                    <a:lstStyle/>
                    <a:p>
                      <a:pPr algn="ctr"/>
                      <a:r>
                        <a:rPr lang="en-US" sz="2800" b="1" dirty="0">
                          <a:latin typeface="Verdana" panose="020B0604030504040204" pitchFamily="34" charset="0"/>
                          <a:ea typeface="Verdana" panose="020B0604030504040204" pitchFamily="34" charset="0"/>
                          <a:cs typeface="Verdana" panose="020B0604030504040204" pitchFamily="34" charset="0"/>
                        </a:rPr>
                        <a:t>3.9 (7.8)</a:t>
                      </a:r>
                    </a:p>
                  </a:txBody>
                  <a:tcPr/>
                </a:tc>
                <a:extLst>
                  <a:ext uri="{0D108BD9-81ED-4DB2-BD59-A6C34878D82A}">
                    <a16:rowId xmlns:a16="http://schemas.microsoft.com/office/drawing/2014/main" val="1513512614"/>
                  </a:ext>
                </a:extLst>
              </a:tr>
              <a:tr h="669986">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45 to 64</a:t>
                      </a:r>
                    </a:p>
                  </a:txBody>
                  <a:tcPr/>
                </a:tc>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5.6 (9.9)</a:t>
                      </a:r>
                    </a:p>
                  </a:txBody>
                  <a:tcPr/>
                </a:tc>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5.7 (10.0)</a:t>
                      </a:r>
                    </a:p>
                  </a:txBody>
                  <a:tcPr/>
                </a:tc>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2.1 (3.6)</a:t>
                      </a:r>
                    </a:p>
                  </a:txBody>
                  <a:tcPr/>
                </a:tc>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4.0 (7.9)</a:t>
                      </a:r>
                    </a:p>
                  </a:txBody>
                  <a:tcPr/>
                </a:tc>
                <a:extLst>
                  <a:ext uri="{0D108BD9-81ED-4DB2-BD59-A6C34878D82A}">
                    <a16:rowId xmlns:a16="http://schemas.microsoft.com/office/drawing/2014/main" val="3016967623"/>
                  </a:ext>
                </a:extLst>
              </a:tr>
              <a:tr h="669986">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65+</a:t>
                      </a:r>
                    </a:p>
                  </a:txBody>
                  <a:tcPr/>
                </a:tc>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3.6 (4.2)</a:t>
                      </a:r>
                    </a:p>
                  </a:txBody>
                  <a:tcPr/>
                </a:tc>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3.7 (4.9)</a:t>
                      </a:r>
                    </a:p>
                  </a:txBody>
                  <a:tcPr/>
                </a:tc>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1.7 (2.5)</a:t>
                      </a:r>
                    </a:p>
                  </a:txBody>
                  <a:tcPr/>
                </a:tc>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2.8 (4.0)</a:t>
                      </a:r>
                    </a:p>
                  </a:txBody>
                  <a:tcPr/>
                </a:tc>
                <a:extLst>
                  <a:ext uri="{0D108BD9-81ED-4DB2-BD59-A6C34878D82A}">
                    <a16:rowId xmlns:a16="http://schemas.microsoft.com/office/drawing/2014/main" val="1116080837"/>
                  </a:ext>
                </a:extLst>
              </a:tr>
              <a:tr h="1205975">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Overall Mean (SD)</a:t>
                      </a:r>
                    </a:p>
                  </a:txBody>
                  <a:tcPr/>
                </a:tc>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5.5 (9.8)</a:t>
                      </a:r>
                    </a:p>
                  </a:txBody>
                  <a:tcPr/>
                </a:tc>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5.7 (9.9)</a:t>
                      </a:r>
                    </a:p>
                  </a:txBody>
                  <a:tcPr/>
                </a:tc>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2.2 (4.1)</a:t>
                      </a:r>
                    </a:p>
                  </a:txBody>
                  <a:tcPr/>
                </a:tc>
                <a:tc>
                  <a:txBody>
                    <a:bodyPr/>
                    <a:lstStyle/>
                    <a:p>
                      <a:pPr algn="ctr"/>
                      <a:r>
                        <a:rPr lang="en-US" sz="2800" dirty="0">
                          <a:latin typeface="Verdana" panose="020B0604030504040204" pitchFamily="34" charset="0"/>
                          <a:ea typeface="Verdana" panose="020B0604030504040204" pitchFamily="34" charset="0"/>
                          <a:cs typeface="Verdana" panose="020B0604030504040204" pitchFamily="34" charset="0"/>
                        </a:rPr>
                        <a:t>3.8 (7.7)</a:t>
                      </a:r>
                    </a:p>
                  </a:txBody>
                  <a:tcPr/>
                </a:tc>
                <a:extLst>
                  <a:ext uri="{0D108BD9-81ED-4DB2-BD59-A6C34878D82A}">
                    <a16:rowId xmlns:a16="http://schemas.microsoft.com/office/drawing/2014/main" val="2505570581"/>
                  </a:ext>
                </a:extLst>
              </a:tr>
            </a:tbl>
          </a:graphicData>
        </a:graphic>
      </p:graphicFrame>
      <p:sp>
        <p:nvSpPr>
          <p:cNvPr id="15" name="Rectangle 25">
            <a:extLst>
              <a:ext uri="{FF2B5EF4-FFF2-40B4-BE49-F238E27FC236}">
                <a16:creationId xmlns:a16="http://schemas.microsoft.com/office/drawing/2014/main" id="{FF76DB74-304D-5405-6AF3-7FD8C9AB9C99}"/>
              </a:ext>
            </a:extLst>
          </p:cNvPr>
          <p:cNvSpPr>
            <a:spLocks noChangeArrowheads="1"/>
          </p:cNvSpPr>
          <p:nvPr/>
        </p:nvSpPr>
        <p:spPr bwMode="auto">
          <a:xfrm>
            <a:off x="0" y="7594550"/>
            <a:ext cx="43891200" cy="849465"/>
          </a:xfrm>
          <a:prstGeom prst="rect">
            <a:avLst/>
          </a:prstGeom>
          <a:solidFill>
            <a:schemeClr val="tx1"/>
          </a:solidFill>
          <a:ln w="9525">
            <a:noFill/>
            <a:miter lim="800000"/>
            <a:headEnd/>
            <a:tailEnd/>
          </a:ln>
        </p:spPr>
        <p:txBody>
          <a:bodyPr wrap="none" anchor="ct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lgn="ctr"/>
            <a:r>
              <a:rPr lang="en-US" altLang="en-US" sz="4267" b="1" dirty="0">
                <a:solidFill>
                  <a:schemeClr val="bg1"/>
                </a:solidFill>
                <a:latin typeface="Verdana" panose="020B0604030504040204" pitchFamily="34" charset="0"/>
                <a:ea typeface="Verdana" panose="020B0604030504040204" pitchFamily="34" charset="0"/>
                <a:cs typeface="Verdana" panose="020B0604030504040204" pitchFamily="34" charset="0"/>
              </a:rPr>
              <a:t>RESULTS</a:t>
            </a:r>
            <a:endParaRPr lang="en-US" altLang="en-US" sz="4267"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16" name="Rectangle 25">
            <a:extLst>
              <a:ext uri="{FF2B5EF4-FFF2-40B4-BE49-F238E27FC236}">
                <a16:creationId xmlns:a16="http://schemas.microsoft.com/office/drawing/2014/main" id="{726CA496-695D-EE3D-3CC4-792800944742}"/>
              </a:ext>
            </a:extLst>
          </p:cNvPr>
          <p:cNvSpPr>
            <a:spLocks noChangeArrowheads="1"/>
          </p:cNvSpPr>
          <p:nvPr/>
        </p:nvSpPr>
        <p:spPr bwMode="auto">
          <a:xfrm>
            <a:off x="0" y="27179169"/>
            <a:ext cx="43891200" cy="849465"/>
          </a:xfrm>
          <a:prstGeom prst="rect">
            <a:avLst/>
          </a:prstGeom>
          <a:solidFill>
            <a:schemeClr val="tx1"/>
          </a:solidFill>
          <a:ln w="9525">
            <a:noFill/>
            <a:miter lim="800000"/>
            <a:headEnd/>
            <a:tailEnd/>
          </a:ln>
        </p:spPr>
        <p:txBody>
          <a:bodyPr wrap="none" anchor="ct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lgn="ctr"/>
            <a:r>
              <a:rPr lang="en-US" altLang="en-US" sz="4267" b="1" dirty="0">
                <a:solidFill>
                  <a:schemeClr val="bg1"/>
                </a:solidFill>
                <a:latin typeface="Verdana" panose="020B0604030504040204" pitchFamily="34" charset="0"/>
                <a:ea typeface="Verdana" panose="020B0604030504040204" pitchFamily="34" charset="0"/>
                <a:cs typeface="Verdana" panose="020B0604030504040204" pitchFamily="34" charset="0"/>
              </a:rPr>
              <a:t>SUMMARY</a:t>
            </a:r>
            <a:endParaRPr lang="en-US" altLang="en-US" sz="4267"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17" name="Rectangle 25">
            <a:extLst>
              <a:ext uri="{FF2B5EF4-FFF2-40B4-BE49-F238E27FC236}">
                <a16:creationId xmlns:a16="http://schemas.microsoft.com/office/drawing/2014/main" id="{97429B09-7392-EC20-3616-4254B15BE693}"/>
              </a:ext>
            </a:extLst>
          </p:cNvPr>
          <p:cNvSpPr>
            <a:spLocks noChangeArrowheads="1"/>
          </p:cNvSpPr>
          <p:nvPr/>
        </p:nvSpPr>
        <p:spPr bwMode="auto">
          <a:xfrm>
            <a:off x="53873" y="8491350"/>
            <a:ext cx="21613058" cy="836744"/>
          </a:xfrm>
          <a:prstGeom prst="rect">
            <a:avLst/>
          </a:prstGeom>
          <a:solidFill>
            <a:schemeClr val="tx1">
              <a:lumMod val="40000"/>
              <a:lumOff val="60000"/>
            </a:schemeClr>
          </a:solidFill>
          <a:ln w="9525">
            <a:noFill/>
            <a:miter lim="800000"/>
            <a:headEnd/>
            <a:tailEnd/>
          </a:ln>
        </p:spPr>
        <p:txBody>
          <a:bodyPr wrap="none" anchor="ct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lgn="ctr"/>
            <a:r>
              <a:rPr lang="en-US" altLang="en-US" sz="4267" b="1" dirty="0">
                <a:solidFill>
                  <a:schemeClr val="bg1"/>
                </a:solidFill>
                <a:latin typeface="Verdana" panose="020B0604030504040204" pitchFamily="34" charset="0"/>
                <a:ea typeface="Verdana" panose="020B0604030504040204" pitchFamily="34" charset="0"/>
                <a:cs typeface="Verdana" panose="020B0604030504040204" pitchFamily="34" charset="0"/>
              </a:rPr>
              <a:t>Quantitative</a:t>
            </a:r>
            <a:endParaRPr lang="en-US" altLang="en-US" sz="4267"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18" name="Rectangle 25">
            <a:extLst>
              <a:ext uri="{FF2B5EF4-FFF2-40B4-BE49-F238E27FC236}">
                <a16:creationId xmlns:a16="http://schemas.microsoft.com/office/drawing/2014/main" id="{B0974178-2537-4F1C-A46D-A46EDC0E552B}"/>
              </a:ext>
            </a:extLst>
          </p:cNvPr>
          <p:cNvSpPr>
            <a:spLocks noChangeArrowheads="1"/>
          </p:cNvSpPr>
          <p:nvPr/>
        </p:nvSpPr>
        <p:spPr bwMode="auto">
          <a:xfrm>
            <a:off x="21945600" y="8527567"/>
            <a:ext cx="21891729" cy="849464"/>
          </a:xfrm>
          <a:prstGeom prst="rect">
            <a:avLst/>
          </a:prstGeom>
          <a:solidFill>
            <a:schemeClr val="tx1">
              <a:lumMod val="40000"/>
              <a:lumOff val="60000"/>
            </a:schemeClr>
          </a:solidFill>
          <a:ln w="9525">
            <a:noFill/>
            <a:miter lim="800000"/>
            <a:headEnd/>
            <a:tailEnd/>
          </a:ln>
        </p:spPr>
        <p:txBody>
          <a:bodyPr wrap="none" anchor="ct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lgn="ctr"/>
            <a:r>
              <a:rPr lang="en-US" altLang="en-US" sz="4267" b="1" dirty="0">
                <a:solidFill>
                  <a:schemeClr val="bg1"/>
                </a:solidFill>
                <a:latin typeface="Verdana" panose="020B0604030504040204" pitchFamily="34" charset="0"/>
                <a:ea typeface="Verdana" panose="020B0604030504040204" pitchFamily="34" charset="0"/>
                <a:cs typeface="Verdana" panose="020B0604030504040204" pitchFamily="34" charset="0"/>
              </a:rPr>
              <a:t>Qualitative</a:t>
            </a:r>
            <a:endParaRPr lang="en-US" altLang="en-US" sz="4267"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19" name="Text Box 26">
            <a:extLst>
              <a:ext uri="{FF2B5EF4-FFF2-40B4-BE49-F238E27FC236}">
                <a16:creationId xmlns:a16="http://schemas.microsoft.com/office/drawing/2014/main" id="{EC3349B1-E93C-5314-34C4-AB1D65D187FE}"/>
              </a:ext>
            </a:extLst>
          </p:cNvPr>
          <p:cNvSpPr txBox="1">
            <a:spLocks noChangeArrowheads="1"/>
          </p:cNvSpPr>
          <p:nvPr/>
        </p:nvSpPr>
        <p:spPr bwMode="auto">
          <a:xfrm>
            <a:off x="21945600" y="9537368"/>
            <a:ext cx="21613058"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marL="457200" indent="-457200">
              <a:spcBef>
                <a:spcPct val="50000"/>
              </a:spcBef>
              <a:buFont typeface="Arial" panose="020B0604020202020204" pitchFamily="34" charset="0"/>
              <a:buChar char="•"/>
            </a:pPr>
            <a:r>
              <a:rPr lang="en-US" altLang="en-US" sz="3000" dirty="0">
                <a:latin typeface="Verdana" panose="020B0604030504040204" pitchFamily="34" charset="0"/>
                <a:ea typeface="Verdana" panose="020B0604030504040204" pitchFamily="34" charset="0"/>
                <a:cs typeface="Verdana" panose="020B0604030504040204" pitchFamily="34" charset="0"/>
              </a:rPr>
              <a:t>MUSC’s telehealth-enabled Collaborative Care Management (</a:t>
            </a:r>
            <a:r>
              <a:rPr lang="en-US" altLang="en-US" sz="3000" dirty="0" err="1">
                <a:latin typeface="Verdana" panose="020B0604030504040204" pitchFamily="34" charset="0"/>
                <a:ea typeface="Verdana" panose="020B0604030504040204" pitchFamily="34" charset="0"/>
                <a:cs typeface="Verdana" panose="020B0604030504040204" pitchFamily="34" charset="0"/>
              </a:rPr>
              <a:t>CoCM</a:t>
            </a:r>
            <a:r>
              <a:rPr lang="en-US" altLang="en-US" sz="3000" dirty="0">
                <a:latin typeface="Verdana" panose="020B0604030504040204" pitchFamily="34" charset="0"/>
                <a:ea typeface="Verdana" panose="020B0604030504040204" pitchFamily="34" charset="0"/>
                <a:cs typeface="Verdana" panose="020B0604030504040204" pitchFamily="34" charset="0"/>
              </a:rPr>
              <a:t>) program was designed to improve access and quality of mental and behavioral health services to South </a:t>
            </a:r>
            <a:r>
              <a:rPr lang="en-US" altLang="en-US" sz="3000" dirty="0" err="1">
                <a:latin typeface="Verdana" panose="020B0604030504040204" pitchFamily="34" charset="0"/>
                <a:ea typeface="Verdana" panose="020B0604030504040204" pitchFamily="34" charset="0"/>
                <a:cs typeface="Verdana" panose="020B0604030504040204" pitchFamily="34" charset="0"/>
              </a:rPr>
              <a:t>Carolinans</a:t>
            </a:r>
            <a:r>
              <a:rPr lang="en-US" altLang="en-US" sz="3000" dirty="0">
                <a:latin typeface="Verdana" panose="020B0604030504040204" pitchFamily="34" charset="0"/>
                <a:ea typeface="Verdana" panose="020B0604030504040204" pitchFamily="34" charset="0"/>
                <a:cs typeface="Verdana" panose="020B0604030504040204" pitchFamily="34" charset="0"/>
              </a:rPr>
              <a:t>. </a:t>
            </a:r>
          </a:p>
          <a:p>
            <a:pPr marL="457200" indent="-457200">
              <a:spcBef>
                <a:spcPct val="50000"/>
              </a:spcBef>
              <a:buFont typeface="Arial" panose="020B0604020202020204" pitchFamily="34" charset="0"/>
              <a:buChar char="•"/>
            </a:pPr>
            <a:r>
              <a:rPr lang="en-US" altLang="en-US" sz="3000" dirty="0">
                <a:latin typeface="Verdana" panose="020B0604030504040204" pitchFamily="34" charset="0"/>
                <a:ea typeface="Verdana" panose="020B0604030504040204" pitchFamily="34" charset="0"/>
                <a:cs typeface="Verdana" panose="020B0604030504040204" pitchFamily="34" charset="0"/>
              </a:rPr>
              <a:t>Between 6/1/23 – 6/30/25, 1,065 patients were referred to </a:t>
            </a:r>
            <a:r>
              <a:rPr lang="en-US" altLang="en-US" sz="3000" dirty="0" err="1">
                <a:latin typeface="Verdana" panose="020B0604030504040204" pitchFamily="34" charset="0"/>
                <a:ea typeface="Verdana" panose="020B0604030504040204" pitchFamily="34" charset="0"/>
                <a:cs typeface="Verdana" panose="020B0604030504040204" pitchFamily="34" charset="0"/>
              </a:rPr>
              <a:t>CoCM</a:t>
            </a:r>
            <a:r>
              <a:rPr lang="en-US" altLang="en-US" sz="3000" dirty="0">
                <a:latin typeface="Verdana" panose="020B0604030504040204" pitchFamily="34" charset="0"/>
                <a:ea typeface="Verdana" panose="020B0604030504040204" pitchFamily="34" charset="0"/>
                <a:cs typeface="Verdana" panose="020B0604030504040204" pitchFamily="34" charset="0"/>
              </a:rPr>
              <a:t>, 608 ultimately enrolled. </a:t>
            </a:r>
          </a:p>
          <a:p>
            <a:pPr marL="457200" indent="-457200">
              <a:spcBef>
                <a:spcPct val="50000"/>
              </a:spcBef>
              <a:buFont typeface="Arial" panose="020B0604020202020204" pitchFamily="34" charset="0"/>
              <a:buChar char="•"/>
            </a:pPr>
            <a:r>
              <a:rPr lang="en-US" altLang="en-US" sz="3000" dirty="0">
                <a:latin typeface="Verdana" panose="020B0604030504040204" pitchFamily="34" charset="0"/>
                <a:ea typeface="Verdana" panose="020B0604030504040204" pitchFamily="34" charset="0"/>
                <a:cs typeface="Verdana" panose="020B0604030504040204" pitchFamily="34" charset="0"/>
              </a:rPr>
              <a:t>From those, we received electronic survey responses from 120 patients and we conducted 13 in-depth interviews of patients who did or did not enroll in telehealth-based mental/behavioral health services. </a:t>
            </a:r>
          </a:p>
        </p:txBody>
      </p:sp>
      <p:sp>
        <p:nvSpPr>
          <p:cNvPr id="21" name="Text Box 26">
            <a:extLst>
              <a:ext uri="{FF2B5EF4-FFF2-40B4-BE49-F238E27FC236}">
                <a16:creationId xmlns:a16="http://schemas.microsoft.com/office/drawing/2014/main" id="{15DD620C-8C6F-857C-8AF6-9B7C7718EE7B}"/>
              </a:ext>
            </a:extLst>
          </p:cNvPr>
          <p:cNvSpPr txBox="1">
            <a:spLocks noChangeArrowheads="1"/>
          </p:cNvSpPr>
          <p:nvPr/>
        </p:nvSpPr>
        <p:spPr bwMode="auto">
          <a:xfrm>
            <a:off x="21945600" y="12887737"/>
            <a:ext cx="11085199" cy="10679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lgn="ctr">
              <a:spcBef>
                <a:spcPct val="50000"/>
              </a:spcBef>
            </a:pPr>
            <a:r>
              <a:rPr lang="en-US" altLang="en-US" sz="3200" b="1" dirty="0">
                <a:latin typeface="Verdana" panose="020B0604030504040204" pitchFamily="34" charset="0"/>
                <a:ea typeface="Verdana" panose="020B0604030504040204" pitchFamily="34" charset="0"/>
                <a:cs typeface="Verdana" panose="020B0604030504040204" pitchFamily="34" charset="0"/>
              </a:rPr>
              <a:t>Patients Perspectives: Telehealth for Depression &amp; Anxiety </a:t>
            </a:r>
          </a:p>
          <a:p>
            <a:pPr algn="ctr">
              <a:spcBef>
                <a:spcPct val="50000"/>
              </a:spcBef>
            </a:pPr>
            <a:r>
              <a:rPr lang="en-US" altLang="en-US" sz="3200" b="1" u="sng" dirty="0">
                <a:latin typeface="Verdana" panose="020B0604030504040204" pitchFamily="34" charset="0"/>
                <a:ea typeface="Verdana" panose="020B0604030504040204" pitchFamily="34" charset="0"/>
                <a:cs typeface="Verdana" panose="020B0604030504040204" pitchFamily="34" charset="0"/>
              </a:rPr>
              <a:t>(Electronic Survey Results, N=120)</a:t>
            </a:r>
            <a:endParaRPr lang="en-US" altLang="en-US" sz="3200" b="1" dirty="0">
              <a:latin typeface="Verdana" panose="020B0604030504040204" pitchFamily="34" charset="0"/>
              <a:ea typeface="Verdana" panose="020B0604030504040204" pitchFamily="34" charset="0"/>
              <a:cs typeface="Verdana" panose="020B0604030504040204" pitchFamily="34" charset="0"/>
            </a:endParaRPr>
          </a:p>
          <a:p>
            <a:pPr>
              <a:lnSpc>
                <a:spcPct val="150000"/>
              </a:lnSpc>
            </a:pPr>
            <a:endParaRPr lang="en-US" sz="3200" dirty="0">
              <a:latin typeface="Verdana" panose="020B0604030504040204" pitchFamily="34" charset="0"/>
              <a:ea typeface="Verdana" panose="020B0604030504040204" pitchFamily="34" charset="0"/>
              <a:cs typeface="Verdana" panose="020B0604030504040204" pitchFamily="34" charset="0"/>
            </a:endParaRPr>
          </a:p>
          <a:p>
            <a:pPr marL="457200" indent="-457200">
              <a:lnSpc>
                <a:spcPct val="150000"/>
              </a:lnSpc>
              <a:buFont typeface="Arial" panose="020B0604020202020204" pitchFamily="34" charset="0"/>
              <a:buChar char="•"/>
            </a:pPr>
            <a:r>
              <a:rPr lang="en-US" sz="3200" dirty="0">
                <a:latin typeface="Verdana" panose="020B0604030504040204" pitchFamily="34" charset="0"/>
                <a:ea typeface="Verdana" panose="020B0604030504040204" pitchFamily="34" charset="0"/>
                <a:cs typeface="Verdana" panose="020B0604030504040204" pitchFamily="34" charset="0"/>
              </a:rPr>
              <a:t>The majority (60%) of enrollees </a:t>
            </a:r>
            <a:r>
              <a:rPr lang="en-US" sz="3200" b="1" dirty="0">
                <a:latin typeface="Verdana" panose="020B0604030504040204" pitchFamily="34" charset="0"/>
                <a:ea typeface="Verdana" panose="020B0604030504040204" pitchFamily="34" charset="0"/>
                <a:cs typeface="Verdana" panose="020B0604030504040204" pitchFamily="34" charset="0"/>
              </a:rPr>
              <a:t>reported improvements in their mental health</a:t>
            </a:r>
            <a:r>
              <a:rPr lang="en-US" sz="3200" dirty="0">
                <a:latin typeface="Verdana" panose="020B0604030504040204" pitchFamily="34" charset="0"/>
                <a:ea typeface="Verdana" panose="020B0604030504040204" pitchFamily="34" charset="0"/>
                <a:cs typeface="Verdana" panose="020B0604030504040204" pitchFamily="34" charset="0"/>
              </a:rPr>
              <a:t> after telehealth sessions</a:t>
            </a:r>
          </a:p>
          <a:p>
            <a:pPr marL="457200" indent="-457200">
              <a:lnSpc>
                <a:spcPct val="150000"/>
              </a:lnSpc>
              <a:buFont typeface="Arial" panose="020B0604020202020204" pitchFamily="34" charset="0"/>
              <a:buChar char="•"/>
            </a:pPr>
            <a:r>
              <a:rPr lang="en-US" sz="3200" dirty="0">
                <a:latin typeface="Verdana" panose="020B0604030504040204" pitchFamily="34" charset="0"/>
                <a:ea typeface="Verdana" panose="020B0604030504040204" pitchFamily="34" charset="0"/>
                <a:cs typeface="Verdana" panose="020B0604030504040204" pitchFamily="34" charset="0"/>
              </a:rPr>
              <a:t>Over half of enrollees (58%) reported being</a:t>
            </a:r>
            <a:r>
              <a:rPr lang="en-US" sz="3200" b="1" dirty="0">
                <a:latin typeface="Verdana" panose="020B0604030504040204" pitchFamily="34" charset="0"/>
                <a:ea typeface="Verdana" panose="020B0604030504040204" pitchFamily="34" charset="0"/>
                <a:cs typeface="Verdana" panose="020B0604030504040204" pitchFamily="34" charset="0"/>
              </a:rPr>
              <a:t> “confident” or “very confident” that they could maintain their progress </a:t>
            </a:r>
            <a:r>
              <a:rPr lang="en-US" sz="3200" dirty="0">
                <a:latin typeface="Verdana" panose="020B0604030504040204" pitchFamily="34" charset="0"/>
                <a:ea typeface="Verdana" panose="020B0604030504040204" pitchFamily="34" charset="0"/>
                <a:cs typeface="Verdana" panose="020B0604030504040204" pitchFamily="34" charset="0"/>
              </a:rPr>
              <a:t>after telehealth therapy sessions</a:t>
            </a:r>
          </a:p>
          <a:p>
            <a:pPr marL="457200" indent="-457200">
              <a:lnSpc>
                <a:spcPct val="150000"/>
              </a:lnSpc>
              <a:buFont typeface="Arial" panose="020B0604020202020204" pitchFamily="34" charset="0"/>
              <a:buChar char="•"/>
            </a:pPr>
            <a:r>
              <a:rPr lang="en-US" sz="3200" dirty="0">
                <a:latin typeface="Verdana" panose="020B0604030504040204" pitchFamily="34" charset="0"/>
                <a:ea typeface="Verdana" panose="020B0604030504040204" pitchFamily="34" charset="0"/>
                <a:cs typeface="Verdana" panose="020B0604030504040204" pitchFamily="34" charset="0"/>
              </a:rPr>
              <a:t>62% of enrollees reported they </a:t>
            </a:r>
            <a:r>
              <a:rPr lang="en-US" sz="3200" b="1" dirty="0">
                <a:latin typeface="Verdana" panose="020B0604030504040204" pitchFamily="34" charset="0"/>
                <a:ea typeface="Verdana" panose="020B0604030504040204" pitchFamily="34" charset="0"/>
                <a:cs typeface="Verdana" panose="020B0604030504040204" pitchFamily="34" charset="0"/>
              </a:rPr>
              <a:t>would recommend the telehealth program to others </a:t>
            </a:r>
            <a:r>
              <a:rPr lang="en-US" sz="3200" dirty="0">
                <a:latin typeface="Verdana" panose="020B0604030504040204" pitchFamily="34" charset="0"/>
                <a:ea typeface="Verdana" panose="020B0604030504040204" pitchFamily="34" charset="0"/>
                <a:cs typeface="Verdana" panose="020B0604030504040204" pitchFamily="34" charset="0"/>
              </a:rPr>
              <a:t>in need of mental or behavioral health support</a:t>
            </a:r>
          </a:p>
          <a:p>
            <a:pPr marL="457200" indent="-457200">
              <a:spcBef>
                <a:spcPct val="50000"/>
              </a:spcBef>
              <a:buFont typeface="Arial" panose="020B0604020202020204" pitchFamily="34" charset="0"/>
              <a:buChar char="•"/>
            </a:pPr>
            <a:endParaRPr lang="en-US" altLang="en-US" sz="3200" dirty="0">
              <a:latin typeface="Verdana" panose="020B0604030504040204" pitchFamily="34" charset="0"/>
              <a:ea typeface="Verdana" panose="020B0604030504040204" pitchFamily="34" charset="0"/>
              <a:cs typeface="Verdana" panose="020B0604030504040204" pitchFamily="34" charset="0"/>
            </a:endParaRPr>
          </a:p>
        </p:txBody>
      </p:sp>
      <p:sp>
        <p:nvSpPr>
          <p:cNvPr id="26" name="Text Box 26">
            <a:extLst>
              <a:ext uri="{FF2B5EF4-FFF2-40B4-BE49-F238E27FC236}">
                <a16:creationId xmlns:a16="http://schemas.microsoft.com/office/drawing/2014/main" id="{434F2B17-985B-F6C1-06BB-336BD3F8AB32}"/>
              </a:ext>
            </a:extLst>
          </p:cNvPr>
          <p:cNvSpPr txBox="1">
            <a:spLocks noChangeArrowheads="1"/>
          </p:cNvSpPr>
          <p:nvPr/>
        </p:nvSpPr>
        <p:spPr bwMode="auto">
          <a:xfrm>
            <a:off x="32806001" y="12842289"/>
            <a:ext cx="11085199" cy="1008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lgn="ctr">
              <a:spcBef>
                <a:spcPct val="50000"/>
              </a:spcBef>
            </a:pPr>
            <a:r>
              <a:rPr lang="en-US" altLang="en-US" sz="3200" b="1" dirty="0">
                <a:latin typeface="Verdana" panose="020B0604030504040204" pitchFamily="34" charset="0"/>
                <a:ea typeface="Verdana" panose="020B0604030504040204" pitchFamily="34" charset="0"/>
                <a:cs typeface="Verdana" panose="020B0604030504040204" pitchFamily="34" charset="0"/>
              </a:rPr>
              <a:t>Patient-Reported Benefit of Telehealth </a:t>
            </a:r>
          </a:p>
          <a:p>
            <a:pPr algn="ctr">
              <a:spcBef>
                <a:spcPct val="50000"/>
              </a:spcBef>
            </a:pPr>
            <a:r>
              <a:rPr lang="en-US" altLang="en-US" sz="3200" b="1" u="sng" dirty="0">
                <a:latin typeface="Verdana" panose="020B0604030504040204" pitchFamily="34" charset="0"/>
                <a:ea typeface="Verdana" panose="020B0604030504040204" pitchFamily="34" charset="0"/>
                <a:cs typeface="Verdana" panose="020B0604030504040204" pitchFamily="34" charset="0"/>
              </a:rPr>
              <a:t>(In-depth Interviews, N=13)</a:t>
            </a:r>
            <a:endParaRPr lang="en-US" altLang="en-US" sz="3200" b="1" dirty="0">
              <a:latin typeface="Verdana" panose="020B0604030504040204" pitchFamily="34" charset="0"/>
              <a:ea typeface="Verdana" panose="020B0604030504040204" pitchFamily="34" charset="0"/>
              <a:cs typeface="Verdana" panose="020B0604030504040204" pitchFamily="34" charset="0"/>
            </a:endParaRPr>
          </a:p>
          <a:p>
            <a:pPr>
              <a:lnSpc>
                <a:spcPct val="150000"/>
              </a:lnSpc>
            </a:pPr>
            <a:endParaRPr lang="en-US" sz="3200" dirty="0">
              <a:latin typeface="Verdana" panose="020B0604030504040204" pitchFamily="34" charset="0"/>
              <a:ea typeface="Verdana" panose="020B0604030504040204" pitchFamily="34" charset="0"/>
              <a:cs typeface="Verdana" panose="020B0604030504040204" pitchFamily="34" charset="0"/>
            </a:endParaRPr>
          </a:p>
          <a:p>
            <a:pPr marL="457200" indent="-457200">
              <a:lnSpc>
                <a:spcPct val="150000"/>
              </a:lnSpc>
              <a:buFont typeface="Arial" panose="020B0604020202020204" pitchFamily="34" charset="0"/>
              <a:buChar char="•"/>
            </a:pPr>
            <a:r>
              <a:rPr lang="en-US" sz="3200" dirty="0">
                <a:latin typeface="Verdana" panose="020B0604030504040204" pitchFamily="34" charset="0"/>
              </a:rPr>
              <a:t>“Since the beginning, number one, why I stayed, especially </a:t>
            </a:r>
            <a:r>
              <a:rPr lang="en-US" sz="3200" b="1" dirty="0">
                <a:latin typeface="Verdana" panose="020B0604030504040204" pitchFamily="34" charset="0"/>
              </a:rPr>
              <a:t>number one is that it's telehealth and it's just super convenient</a:t>
            </a:r>
            <a:r>
              <a:rPr lang="en-US" sz="3200" dirty="0">
                <a:latin typeface="Verdana" panose="020B0604030504040204" pitchFamily="34" charset="0"/>
              </a:rPr>
              <a:t>. They were </a:t>
            </a:r>
            <a:r>
              <a:rPr lang="en-US" sz="3200" b="1" dirty="0">
                <a:latin typeface="Verdana" panose="020B0604030504040204" pitchFamily="34" charset="0"/>
              </a:rPr>
              <a:t>able to adjust their own times where I was available</a:t>
            </a:r>
            <a:r>
              <a:rPr lang="en-US" sz="3200" dirty="0">
                <a:latin typeface="Verdana" panose="020B0604030504040204" pitchFamily="34" charset="0"/>
              </a:rPr>
              <a:t>.”</a:t>
            </a:r>
          </a:p>
          <a:p>
            <a:pPr marL="457200" indent="-457200">
              <a:lnSpc>
                <a:spcPct val="150000"/>
              </a:lnSpc>
              <a:buFont typeface="Arial" panose="020B0604020202020204" pitchFamily="34" charset="0"/>
              <a:buChar char="•"/>
            </a:pPr>
            <a:r>
              <a:rPr lang="en-US" sz="3200" dirty="0">
                <a:latin typeface="Verdana" panose="020B0604030504040204" pitchFamily="34" charset="0"/>
              </a:rPr>
              <a:t>“I knew it was </a:t>
            </a:r>
            <a:r>
              <a:rPr lang="en-US" sz="3200" b="1" dirty="0">
                <a:latin typeface="Verdana" panose="020B0604030504040204" pitchFamily="34" charset="0"/>
              </a:rPr>
              <a:t>someone I could talk to</a:t>
            </a:r>
            <a:r>
              <a:rPr lang="en-US" sz="3200" dirty="0">
                <a:latin typeface="Verdana" panose="020B0604030504040204" pitchFamily="34" charset="0"/>
              </a:rPr>
              <a:t>. I </a:t>
            </a:r>
            <a:r>
              <a:rPr lang="en-US" sz="3200" b="1" dirty="0">
                <a:latin typeface="Verdana" panose="020B0604030504040204" pitchFamily="34" charset="0"/>
              </a:rPr>
              <a:t>didn't feel judged</a:t>
            </a:r>
            <a:r>
              <a:rPr lang="en-US" sz="3200" dirty="0">
                <a:latin typeface="Verdana" panose="020B0604030504040204" pitchFamily="34" charset="0"/>
              </a:rPr>
              <a:t>. …</a:t>
            </a:r>
            <a:r>
              <a:rPr lang="en-US" sz="3200" b="1" dirty="0">
                <a:latin typeface="Verdana" panose="020B0604030504040204" pitchFamily="34" charset="0"/>
              </a:rPr>
              <a:t>I could openly talk to her because it was someone I had never met</a:t>
            </a:r>
            <a:r>
              <a:rPr lang="en-US" sz="3200" dirty="0">
                <a:latin typeface="Verdana" panose="020B0604030504040204" pitchFamily="34" charset="0"/>
              </a:rPr>
              <a:t>.”</a:t>
            </a:r>
          </a:p>
          <a:p>
            <a:pPr marL="457200" indent="-457200">
              <a:lnSpc>
                <a:spcPct val="150000"/>
              </a:lnSpc>
              <a:buFont typeface="Arial" panose="020B0604020202020204" pitchFamily="34" charset="0"/>
              <a:buChar char="•"/>
            </a:pPr>
            <a:r>
              <a:rPr lang="en-US" sz="3200" dirty="0">
                <a:latin typeface="Verdana" panose="020B0604030504040204" pitchFamily="34" charset="0"/>
              </a:rPr>
              <a:t>“I </a:t>
            </a:r>
            <a:r>
              <a:rPr lang="en-US" sz="3200" b="1" dirty="0">
                <a:latin typeface="Verdana" panose="020B0604030504040204" pitchFamily="34" charset="0"/>
              </a:rPr>
              <a:t>most definitely will 100% continue</a:t>
            </a:r>
            <a:r>
              <a:rPr lang="en-US" sz="3200" dirty="0">
                <a:latin typeface="Verdana" panose="020B0604030504040204" pitchFamily="34" charset="0"/>
              </a:rPr>
              <a:t>. I feel like </a:t>
            </a:r>
            <a:r>
              <a:rPr lang="en-US" sz="3200" b="1" dirty="0">
                <a:latin typeface="Verdana" panose="020B0604030504040204" pitchFamily="34" charset="0"/>
              </a:rPr>
              <a:t>I couldn't function if I didn't have the program at this point</a:t>
            </a:r>
            <a:r>
              <a:rPr lang="en-US" sz="3200" dirty="0">
                <a:latin typeface="Verdana" panose="020B0604030504040204" pitchFamily="34" charset="0"/>
              </a:rPr>
              <a:t>.”</a:t>
            </a:r>
          </a:p>
        </p:txBody>
      </p:sp>
      <p:sp>
        <p:nvSpPr>
          <p:cNvPr id="28" name="Text Box 35">
            <a:extLst>
              <a:ext uri="{FF2B5EF4-FFF2-40B4-BE49-F238E27FC236}">
                <a16:creationId xmlns:a16="http://schemas.microsoft.com/office/drawing/2014/main" id="{EC26799F-F5E3-163D-38CB-8B0BCA03062D}"/>
              </a:ext>
            </a:extLst>
          </p:cNvPr>
          <p:cNvSpPr txBox="1">
            <a:spLocks noChangeArrowheads="1"/>
          </p:cNvSpPr>
          <p:nvPr/>
        </p:nvSpPr>
        <p:spPr bwMode="auto">
          <a:xfrm>
            <a:off x="22224271" y="28212871"/>
            <a:ext cx="21334388" cy="3686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marL="457200" indent="-457200">
              <a:lnSpc>
                <a:spcPct val="150000"/>
              </a:lnSpc>
              <a:buFont typeface="Arial" panose="020B0604020202020204" pitchFamily="34" charset="0"/>
              <a:buChar char="•"/>
            </a:pPr>
            <a:r>
              <a:rPr lang="en-US" sz="3200" dirty="0">
                <a:latin typeface="Verdana" panose="020B0604030504040204" pitchFamily="34" charset="0"/>
              </a:rPr>
              <a:t>Qualitative interviews highlight convenience, reduced stigma, and scheduling flexibility as key benefits. </a:t>
            </a:r>
          </a:p>
          <a:p>
            <a:pPr marL="457200" indent="-457200">
              <a:lnSpc>
                <a:spcPct val="150000"/>
              </a:lnSpc>
              <a:buFont typeface="Arial" panose="020B0604020202020204" pitchFamily="34" charset="0"/>
              <a:buChar char="•"/>
            </a:pPr>
            <a:r>
              <a:rPr lang="en-US" sz="3200" dirty="0">
                <a:latin typeface="Verdana" panose="020B0604030504040204" pitchFamily="34" charset="0"/>
              </a:rPr>
              <a:t>Many patients report preferring telehealth services for mental and behavioral health needs, rather than in-person services.</a:t>
            </a:r>
          </a:p>
          <a:p>
            <a:pPr marL="457200" indent="-457200">
              <a:lnSpc>
                <a:spcPct val="150000"/>
              </a:lnSpc>
              <a:buFont typeface="Arial" panose="020B0604020202020204" pitchFamily="34" charset="0"/>
              <a:buChar char="•"/>
            </a:pPr>
            <a:r>
              <a:rPr lang="en-US" sz="3200" dirty="0">
                <a:latin typeface="Verdana" panose="020B0604030504040204" pitchFamily="34" charset="0"/>
              </a:rPr>
              <a:t>Telehealth may increase access to high-quality mental and behavioral health services. </a:t>
            </a:r>
          </a:p>
        </p:txBody>
      </p:sp>
      <p:pic>
        <p:nvPicPr>
          <p:cNvPr id="7" name="Picture 6">
            <a:extLst>
              <a:ext uri="{FF2B5EF4-FFF2-40B4-BE49-F238E27FC236}">
                <a16:creationId xmlns:a16="http://schemas.microsoft.com/office/drawing/2014/main" id="{D735C62F-566C-32E6-F386-69D122981A10}"/>
              </a:ext>
            </a:extLst>
          </p:cNvPr>
          <p:cNvPicPr>
            <a:picLocks noChangeAspect="1"/>
          </p:cNvPicPr>
          <p:nvPr/>
        </p:nvPicPr>
        <p:blipFill rotWithShape="1">
          <a:blip r:embed="rId3">
            <a:extLst>
              <a:ext uri="{28A0092B-C50C-407E-A947-70E740481C1C}">
                <a14:useLocalDpi xmlns:a14="http://schemas.microsoft.com/office/drawing/2010/main" val="0"/>
              </a:ext>
            </a:extLst>
          </a:blip>
          <a:srcRect l="9610" r="9610"/>
          <a:stretch/>
        </p:blipFill>
        <p:spPr>
          <a:xfrm>
            <a:off x="39503649" y="50717"/>
            <a:ext cx="4333679" cy="4317078"/>
          </a:xfrm>
          <a:prstGeom prst="rect">
            <a:avLst/>
          </a:prstGeom>
        </p:spPr>
      </p:pic>
      <p:pic>
        <p:nvPicPr>
          <p:cNvPr id="9" name="Picture 8">
            <a:extLst>
              <a:ext uri="{FF2B5EF4-FFF2-40B4-BE49-F238E27FC236}">
                <a16:creationId xmlns:a16="http://schemas.microsoft.com/office/drawing/2014/main" id="{53E1E11B-F8C3-E1E9-E247-A2B5C13633B0}"/>
              </a:ext>
            </a:extLst>
          </p:cNvPr>
          <p:cNvPicPr>
            <a:picLocks noChangeAspect="1"/>
          </p:cNvPicPr>
          <p:nvPr/>
        </p:nvPicPr>
        <p:blipFill>
          <a:blip r:embed="rId7"/>
          <a:stretch>
            <a:fillRect/>
          </a:stretch>
        </p:blipFill>
        <p:spPr>
          <a:xfrm>
            <a:off x="39725500" y="275315"/>
            <a:ext cx="4020604" cy="4020604"/>
          </a:xfrm>
          <a:prstGeom prst="rect">
            <a:avLst/>
          </a:prstGeom>
        </p:spPr>
      </p:pic>
    </p:spTree>
  </p:cSld>
  <p:clrMapOvr>
    <a:masterClrMapping/>
  </p:clrMapOvr>
</p:sld>
</file>

<file path=ppt/theme/theme1.xml><?xml version="1.0" encoding="utf-8"?>
<a:theme xmlns:a="http://schemas.openxmlformats.org/drawingml/2006/main" name="Blank Presentation">
  <a:themeElements>
    <a:clrScheme name="University">
      <a:dk1>
        <a:srgbClr val="004771"/>
      </a:dk1>
      <a:lt1>
        <a:srgbClr val="FFFFFF"/>
      </a:lt1>
      <a:dk2>
        <a:srgbClr val="000000"/>
      </a:dk2>
      <a:lt2>
        <a:srgbClr val="FAF8E6"/>
      </a:lt2>
      <a:accent1>
        <a:srgbClr val="0067A0"/>
      </a:accent1>
      <a:accent2>
        <a:srgbClr val="CEE9EB"/>
      </a:accent2>
      <a:accent3>
        <a:srgbClr val="C7722E"/>
      </a:accent3>
      <a:accent4>
        <a:srgbClr val="326E8A"/>
      </a:accent4>
      <a:accent5>
        <a:srgbClr val="82AB3F"/>
      </a:accent5>
      <a:accent6>
        <a:srgbClr val="6DC9D1"/>
      </a:accent6>
      <a:hlink>
        <a:srgbClr val="005C8A"/>
      </a:hlink>
      <a:folHlink>
        <a:srgbClr val="E78835"/>
      </a:folHlink>
    </a:clrScheme>
    <a:fontScheme name="Blank Presentation">
      <a:majorFont>
        <a:latin typeface="Arial"/>
        <a:ea typeface="ヒラギノ角ゴ Pro W3"/>
        <a:cs typeface="ヒラギノ角ゴ Pro W3"/>
      </a:majorFont>
      <a:minorFont>
        <a:latin typeface="Arial"/>
        <a:ea typeface="ヒラギノ角ゴ Pro W3"/>
        <a:cs typeface="ヒラギノ角ゴ Pro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80" charset="0"/>
            <a:ea typeface="ヒラギノ角ゴ Pro W3" pitchFamily="80" charset="-128"/>
            <a:cs typeface="ヒラギノ角ゴ Pro W3" pitchFamily="80"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80" charset="0"/>
            <a:ea typeface="ヒラギノ角ゴ Pro W3" pitchFamily="80" charset="-128"/>
            <a:cs typeface="ヒラギノ角ゴ Pro W3" pitchFamily="80"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7616</TotalTime>
  <Words>878</Words>
  <Application>Microsoft Macintosh PowerPoint</Application>
  <PresentationFormat>Custom</PresentationFormat>
  <Paragraphs>74</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ＭＳ Ｐゴシック</vt:lpstr>
      <vt:lpstr>Arial</vt:lpstr>
      <vt:lpstr>Calibri</vt:lpstr>
      <vt:lpstr>Verdana</vt:lpstr>
      <vt:lpstr>Blank Presentation</vt:lpstr>
      <vt:lpstr>PowerPoint Presentation</vt:lpstr>
    </vt:vector>
  </TitlesOfParts>
  <Company>Medical University of SC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Educational Technology Services</dc:creator>
  <cp:lastModifiedBy>Williams, Dunc</cp:lastModifiedBy>
  <cp:revision>143</cp:revision>
  <cp:lastPrinted>2009-01-07T16:48:40Z</cp:lastPrinted>
  <dcterms:created xsi:type="dcterms:W3CDTF">2009-01-08T19:21:07Z</dcterms:created>
  <dcterms:modified xsi:type="dcterms:W3CDTF">2026-03-31T19:38:31Z</dcterms:modified>
</cp:coreProperties>
</file>