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modernComment_100_0.xml" ContentType="application/vnd.ms-powerpoint.comment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43891200" cy="32918400"/>
  <p:notesSz cx="16002000" cy="32461200"/>
  <p:defaultTextStyle>
    <a:defPPr>
      <a:defRPr lang="en-US"/>
    </a:defPPr>
    <a:lvl1pPr algn="l" rtl="0" fontAlgn="base">
      <a:spcBef>
        <a:spcPct val="0"/>
      </a:spcBef>
      <a:spcAft>
        <a:spcPct val="0"/>
      </a:spcAft>
      <a:defRPr sz="3733" kern="1200">
        <a:solidFill>
          <a:schemeClr val="tx1"/>
        </a:solidFill>
        <a:latin typeface="Arial" charset="0"/>
        <a:ea typeface="ヒラギノ角ゴ Pro W3" charset="-128"/>
        <a:cs typeface="+mn-cs"/>
      </a:defRPr>
    </a:lvl1pPr>
    <a:lvl2pPr marL="710997" algn="l" rtl="0" fontAlgn="base">
      <a:spcBef>
        <a:spcPct val="0"/>
      </a:spcBef>
      <a:spcAft>
        <a:spcPct val="0"/>
      </a:spcAft>
      <a:defRPr sz="3733" kern="1200">
        <a:solidFill>
          <a:schemeClr val="tx1"/>
        </a:solidFill>
        <a:latin typeface="Arial" charset="0"/>
        <a:ea typeface="ヒラギノ角ゴ Pro W3" charset="-128"/>
        <a:cs typeface="+mn-cs"/>
      </a:defRPr>
    </a:lvl2pPr>
    <a:lvl3pPr marL="1421995" algn="l" rtl="0" fontAlgn="base">
      <a:spcBef>
        <a:spcPct val="0"/>
      </a:spcBef>
      <a:spcAft>
        <a:spcPct val="0"/>
      </a:spcAft>
      <a:defRPr sz="3733" kern="1200">
        <a:solidFill>
          <a:schemeClr val="tx1"/>
        </a:solidFill>
        <a:latin typeface="Arial" charset="0"/>
        <a:ea typeface="ヒラギノ角ゴ Pro W3" charset="-128"/>
        <a:cs typeface="+mn-cs"/>
      </a:defRPr>
    </a:lvl3pPr>
    <a:lvl4pPr marL="2132992" algn="l" rtl="0" fontAlgn="base">
      <a:spcBef>
        <a:spcPct val="0"/>
      </a:spcBef>
      <a:spcAft>
        <a:spcPct val="0"/>
      </a:spcAft>
      <a:defRPr sz="3733" kern="1200">
        <a:solidFill>
          <a:schemeClr val="tx1"/>
        </a:solidFill>
        <a:latin typeface="Arial" charset="0"/>
        <a:ea typeface="ヒラギノ角ゴ Pro W3" charset="-128"/>
        <a:cs typeface="+mn-cs"/>
      </a:defRPr>
    </a:lvl4pPr>
    <a:lvl5pPr marL="2843989" algn="l" rtl="0" fontAlgn="base">
      <a:spcBef>
        <a:spcPct val="0"/>
      </a:spcBef>
      <a:spcAft>
        <a:spcPct val="0"/>
      </a:spcAft>
      <a:defRPr sz="3733" kern="1200">
        <a:solidFill>
          <a:schemeClr val="tx1"/>
        </a:solidFill>
        <a:latin typeface="Arial" charset="0"/>
        <a:ea typeface="ヒラギノ角ゴ Pro W3" charset="-128"/>
        <a:cs typeface="+mn-cs"/>
      </a:defRPr>
    </a:lvl5pPr>
    <a:lvl6pPr marL="3554986" algn="l" defTabSz="1421995" rtl="0" eaLnBrk="1" latinLnBrk="0" hangingPunct="1">
      <a:defRPr sz="3733" kern="1200">
        <a:solidFill>
          <a:schemeClr val="tx1"/>
        </a:solidFill>
        <a:latin typeface="Arial" charset="0"/>
        <a:ea typeface="ヒラギノ角ゴ Pro W3" charset="-128"/>
        <a:cs typeface="+mn-cs"/>
      </a:defRPr>
    </a:lvl6pPr>
    <a:lvl7pPr marL="4265984" algn="l" defTabSz="1421995" rtl="0" eaLnBrk="1" latinLnBrk="0" hangingPunct="1">
      <a:defRPr sz="3733" kern="1200">
        <a:solidFill>
          <a:schemeClr val="tx1"/>
        </a:solidFill>
        <a:latin typeface="Arial" charset="0"/>
        <a:ea typeface="ヒラギノ角ゴ Pro W3" charset="-128"/>
        <a:cs typeface="+mn-cs"/>
      </a:defRPr>
    </a:lvl7pPr>
    <a:lvl8pPr marL="4976982" algn="l" defTabSz="1421995" rtl="0" eaLnBrk="1" latinLnBrk="0" hangingPunct="1">
      <a:defRPr sz="3733" kern="1200">
        <a:solidFill>
          <a:schemeClr val="tx1"/>
        </a:solidFill>
        <a:latin typeface="Arial" charset="0"/>
        <a:ea typeface="ヒラギノ角ゴ Pro W3" charset="-128"/>
        <a:cs typeface="+mn-cs"/>
      </a:defRPr>
    </a:lvl8pPr>
    <a:lvl9pPr marL="5687978" algn="l" defTabSz="1421995" rtl="0" eaLnBrk="1" latinLnBrk="0" hangingPunct="1">
      <a:defRPr sz="3733" kern="1200">
        <a:solidFill>
          <a:schemeClr val="tx1"/>
        </a:solidFill>
        <a:latin typeface="Arial" charset="0"/>
        <a:ea typeface="ヒラギノ角ゴ Pro W3" charset="-128"/>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3151173-5C36-7254-A5BA-F6E8ED26F3CF}" name="Wiley, Kevin Keith" initials="WKK" userId="S::kkw4@musc.edu::5c2b2bc8-b397-4785-89c3-dda2f928fc35" providerId="AD"/>
  <p188:author id="{21A568A5-3FCB-7606-7F94-4A3B81FAAD8F}" name="Williams, Dunc" initials="WD" userId="S::jdw26@musc.edu::0074d4c4-1987-4f5d-96bd-7fcecb2fc5e5"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14596E"/>
    <a:srgbClr val="004772"/>
    <a:srgbClr val="30677C"/>
    <a:srgbClr val="FFF46E"/>
    <a:srgbClr val="FFD062"/>
    <a:srgbClr val="FFFFA3"/>
    <a:srgbClr val="FDFFD7"/>
    <a:srgbClr val="02109A"/>
    <a:srgbClr val="0312A3"/>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497"/>
    <p:restoredTop sz="94558"/>
  </p:normalViewPr>
  <p:slideViewPr>
    <p:cSldViewPr snapToGrid="0">
      <p:cViewPr varScale="1">
        <p:scale>
          <a:sx n="25" d="100"/>
          <a:sy n="25" d="100"/>
        </p:scale>
        <p:origin x="1240" y="192"/>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 Id="rId9" Type="http://schemas.microsoft.com/office/2018/10/relationships/authors" Target="authors.xml"/></Relationships>
</file>

<file path=ppt/comments/modernComment_100_0.xml><?xml version="1.0" encoding="utf-8"?>
<p188:cmLst xmlns:a="http://schemas.openxmlformats.org/drawingml/2006/main" xmlns:r="http://schemas.openxmlformats.org/officeDocument/2006/relationships" xmlns:p188="http://schemas.microsoft.com/office/powerpoint/2018/8/main">
  <p188:cm id="{795A48C2-61C2-2040-8BF4-43E0D8B1AE6C}" authorId="{21A568A5-3FCB-7606-7F94-4A3B81FAAD8F}" created="2026-03-11T15:02:28.329">
    <pc:sldMkLst xmlns:pc="http://schemas.microsoft.com/office/powerpoint/2013/main/command">
      <pc:docMk/>
      <pc:sldMk cId="0" sldId="256"/>
    </pc:sldMkLst>
    <p188:txBody>
      <a:bodyPr/>
      <a:lstStyle/>
      <a:p>
        <a:r>
          <a:rPr lang="en-US"/>
          <a:t>Add authors</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76926" tIns="138463" rIns="276926" bIns="138463" numCol="1" anchor="t" anchorCtr="0" compatLnSpc="1">
            <a:prstTxWarp prst="textNoShape">
              <a:avLst/>
            </a:prstTxWarp>
          </a:bodyPr>
          <a:lstStyle>
            <a:lvl1pPr defTabSz="2768600" eaLnBrk="0" hangingPunct="0">
              <a:defRPr sz="3600"/>
            </a:lvl1pPr>
          </a:lstStyle>
          <a:p>
            <a:endParaRPr lang="en-US" altLang="en-US"/>
          </a:p>
        </p:txBody>
      </p:sp>
      <p:sp>
        <p:nvSpPr>
          <p:cNvPr id="3" name="Date Placeholder 2"/>
          <p:cNvSpPr>
            <a:spLocks noGrp="1"/>
          </p:cNvSpPr>
          <p:nvPr>
            <p:ph type="dt" sz="quarter" idx="1"/>
          </p:nvPr>
        </p:nvSpPr>
        <p:spPr bwMode="auto">
          <a:xfrm>
            <a:off x="9064625" y="0"/>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76926" tIns="138463" rIns="276926" bIns="138463" numCol="1" anchor="t" anchorCtr="0" compatLnSpc="1">
            <a:prstTxWarp prst="textNoShape">
              <a:avLst/>
            </a:prstTxWarp>
          </a:bodyPr>
          <a:lstStyle>
            <a:lvl1pPr algn="r" defTabSz="2768600" eaLnBrk="0" hangingPunct="0">
              <a:defRPr sz="3600"/>
            </a:lvl1pPr>
          </a:lstStyle>
          <a:p>
            <a:fld id="{8ECFCE87-B9D9-DF44-A460-786E13CAA27D}" type="datetime1">
              <a:rPr lang="en-US" altLang="en-US"/>
              <a:pPr/>
              <a:t>3/31/26</a:t>
            </a:fld>
            <a:endParaRPr lang="en-US" altLang="en-US"/>
          </a:p>
        </p:txBody>
      </p:sp>
      <p:sp>
        <p:nvSpPr>
          <p:cNvPr id="4" name="Footer Placeholder 3"/>
          <p:cNvSpPr>
            <a:spLocks noGrp="1"/>
          </p:cNvSpPr>
          <p:nvPr>
            <p:ph type="ftr" sz="quarter" idx="2"/>
          </p:nvPr>
        </p:nvSpPr>
        <p:spPr bwMode="auto">
          <a:xfrm>
            <a:off x="0" y="30832425"/>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76926" tIns="138463" rIns="276926" bIns="138463" numCol="1" anchor="b" anchorCtr="0" compatLnSpc="1">
            <a:prstTxWarp prst="textNoShape">
              <a:avLst/>
            </a:prstTxWarp>
          </a:bodyPr>
          <a:lstStyle>
            <a:lvl1pPr defTabSz="2768600" eaLnBrk="0" hangingPunct="0">
              <a:defRPr sz="3600"/>
            </a:lvl1pPr>
          </a:lstStyle>
          <a:p>
            <a:endParaRPr lang="en-US" altLang="en-US"/>
          </a:p>
        </p:txBody>
      </p:sp>
      <p:sp>
        <p:nvSpPr>
          <p:cNvPr id="5" name="Slide Number Placeholder 4"/>
          <p:cNvSpPr>
            <a:spLocks noGrp="1"/>
          </p:cNvSpPr>
          <p:nvPr>
            <p:ph type="sldNum" sz="quarter" idx="3"/>
          </p:nvPr>
        </p:nvSpPr>
        <p:spPr bwMode="auto">
          <a:xfrm>
            <a:off x="9064625" y="30832425"/>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76926" tIns="138463" rIns="276926" bIns="138463" numCol="1" anchor="b" anchorCtr="0" compatLnSpc="1">
            <a:prstTxWarp prst="textNoShape">
              <a:avLst/>
            </a:prstTxWarp>
          </a:bodyPr>
          <a:lstStyle>
            <a:lvl1pPr algn="r" defTabSz="2768600" eaLnBrk="0" hangingPunct="0">
              <a:defRPr sz="3600"/>
            </a:lvl1pPr>
          </a:lstStyle>
          <a:p>
            <a:fld id="{7F928048-4A9A-C946-8FE3-277DD51D38B9}" type="slidenum">
              <a:rPr lang="en-US" altLang="en-US"/>
              <a:pPr/>
              <a:t>‹#›</a:t>
            </a:fld>
            <a:endParaRPr lang="en-US" altLang="en-US"/>
          </a:p>
        </p:txBody>
      </p:sp>
    </p:spTree>
    <p:extLst>
      <p:ext uri="{BB962C8B-B14F-4D97-AF65-F5344CB8AC3E}">
        <p14:creationId xmlns:p14="http://schemas.microsoft.com/office/powerpoint/2010/main" val="13814847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76926" tIns="138463" rIns="276926" bIns="138463" numCol="1" anchor="t" anchorCtr="0" compatLnSpc="1">
            <a:prstTxWarp prst="textNoShape">
              <a:avLst/>
            </a:prstTxWarp>
          </a:bodyPr>
          <a:lstStyle>
            <a:lvl1pPr defTabSz="2768600" eaLnBrk="0" hangingPunct="0">
              <a:defRPr sz="3600"/>
            </a:lvl1pPr>
          </a:lstStyle>
          <a:p>
            <a:endParaRPr lang="en-US" altLang="en-US"/>
          </a:p>
        </p:txBody>
      </p:sp>
      <p:sp>
        <p:nvSpPr>
          <p:cNvPr id="3" name="Date Placeholder 2"/>
          <p:cNvSpPr>
            <a:spLocks noGrp="1"/>
          </p:cNvSpPr>
          <p:nvPr>
            <p:ph type="dt" idx="1"/>
          </p:nvPr>
        </p:nvSpPr>
        <p:spPr bwMode="auto">
          <a:xfrm>
            <a:off x="9064625" y="0"/>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76926" tIns="138463" rIns="276926" bIns="138463" numCol="1" anchor="t" anchorCtr="0" compatLnSpc="1">
            <a:prstTxWarp prst="textNoShape">
              <a:avLst/>
            </a:prstTxWarp>
          </a:bodyPr>
          <a:lstStyle>
            <a:lvl1pPr algn="r" defTabSz="2768600" eaLnBrk="0" hangingPunct="0">
              <a:defRPr sz="3600"/>
            </a:lvl1pPr>
          </a:lstStyle>
          <a:p>
            <a:fld id="{8C457D4A-AA01-0A49-8988-3499F9BAB4E6}" type="datetime1">
              <a:rPr lang="en-US" altLang="en-US"/>
              <a:pPr/>
              <a:t>3/31/26</a:t>
            </a:fld>
            <a:endParaRPr lang="en-US" altLang="en-US"/>
          </a:p>
        </p:txBody>
      </p:sp>
      <p:sp>
        <p:nvSpPr>
          <p:cNvPr id="4" name="Slide Image Placeholder 3"/>
          <p:cNvSpPr>
            <a:spLocks noGrp="1" noRot="1" noChangeAspect="1"/>
          </p:cNvSpPr>
          <p:nvPr>
            <p:ph type="sldImg" idx="2"/>
          </p:nvPr>
        </p:nvSpPr>
        <p:spPr bwMode="auto">
          <a:xfrm>
            <a:off x="-114300" y="2435225"/>
            <a:ext cx="16230600" cy="1217295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 name="Notes Placeholder 4"/>
          <p:cNvSpPr>
            <a:spLocks noGrp="1"/>
          </p:cNvSpPr>
          <p:nvPr>
            <p:ph type="body" sz="quarter" idx="3"/>
          </p:nvPr>
        </p:nvSpPr>
        <p:spPr bwMode="auto">
          <a:xfrm>
            <a:off x="1600200" y="15419388"/>
            <a:ext cx="12801600" cy="14606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76926" tIns="138463" rIns="276926" bIns="138463"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Footer Placeholder 5"/>
          <p:cNvSpPr>
            <a:spLocks noGrp="1"/>
          </p:cNvSpPr>
          <p:nvPr>
            <p:ph type="ftr" sz="quarter" idx="4"/>
          </p:nvPr>
        </p:nvSpPr>
        <p:spPr bwMode="auto">
          <a:xfrm>
            <a:off x="0" y="30832425"/>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76926" tIns="138463" rIns="276926" bIns="138463" numCol="1" anchor="b" anchorCtr="0" compatLnSpc="1">
            <a:prstTxWarp prst="textNoShape">
              <a:avLst/>
            </a:prstTxWarp>
          </a:bodyPr>
          <a:lstStyle>
            <a:lvl1pPr defTabSz="2768600" eaLnBrk="0" hangingPunct="0">
              <a:defRPr sz="3600"/>
            </a:lvl1pPr>
          </a:lstStyle>
          <a:p>
            <a:endParaRPr lang="en-US" altLang="en-US"/>
          </a:p>
        </p:txBody>
      </p:sp>
      <p:sp>
        <p:nvSpPr>
          <p:cNvPr id="7" name="Slide Number Placeholder 6"/>
          <p:cNvSpPr>
            <a:spLocks noGrp="1"/>
          </p:cNvSpPr>
          <p:nvPr>
            <p:ph type="sldNum" sz="quarter" idx="5"/>
          </p:nvPr>
        </p:nvSpPr>
        <p:spPr bwMode="auto">
          <a:xfrm>
            <a:off x="9064625" y="30832425"/>
            <a:ext cx="69342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76926" tIns="138463" rIns="276926" bIns="138463" numCol="1" anchor="b" anchorCtr="0" compatLnSpc="1">
            <a:prstTxWarp prst="textNoShape">
              <a:avLst/>
            </a:prstTxWarp>
          </a:bodyPr>
          <a:lstStyle>
            <a:lvl1pPr algn="r" defTabSz="2768600" eaLnBrk="0" hangingPunct="0">
              <a:defRPr sz="3600"/>
            </a:lvl1pPr>
          </a:lstStyle>
          <a:p>
            <a:fld id="{99E659E3-5F77-CC48-8219-1211CB14D7FA}" type="slidenum">
              <a:rPr lang="en-US" altLang="en-US"/>
              <a:pPr/>
              <a:t>‹#›</a:t>
            </a:fld>
            <a:endParaRPr lang="en-US" altLang="en-US"/>
          </a:p>
        </p:txBody>
      </p:sp>
    </p:spTree>
    <p:extLst>
      <p:ext uri="{BB962C8B-B14F-4D97-AF65-F5344CB8AC3E}">
        <p14:creationId xmlns:p14="http://schemas.microsoft.com/office/powerpoint/2010/main" val="1367638422"/>
      </p:ext>
    </p:extLst>
  </p:cSld>
  <p:clrMap bg1="lt1" tx1="dk1" bg2="lt2" tx2="dk2" accent1="accent1" accent2="accent2" accent3="accent3" accent4="accent4" accent5="accent5" accent6="accent6" hlink="hlink" folHlink="folHlink"/>
  <p:notesStyle>
    <a:lvl1pPr algn="l" defTabSz="710997" rtl="0" eaLnBrk="0" fontAlgn="base" hangingPunct="0">
      <a:spcBef>
        <a:spcPct val="30000"/>
      </a:spcBef>
      <a:spcAft>
        <a:spcPct val="0"/>
      </a:spcAft>
      <a:defRPr sz="1867" kern="1200">
        <a:solidFill>
          <a:schemeClr val="tx1"/>
        </a:solidFill>
        <a:latin typeface="+mn-lt"/>
        <a:ea typeface="ＭＳ Ｐゴシック" pitchFamily="80" charset="-128"/>
        <a:cs typeface="ＭＳ Ｐゴシック" pitchFamily="80" charset="-128"/>
      </a:defRPr>
    </a:lvl1pPr>
    <a:lvl2pPr marL="710997" algn="l" defTabSz="710997" rtl="0" eaLnBrk="0" fontAlgn="base" hangingPunct="0">
      <a:spcBef>
        <a:spcPct val="30000"/>
      </a:spcBef>
      <a:spcAft>
        <a:spcPct val="0"/>
      </a:spcAft>
      <a:defRPr sz="1867" kern="1200">
        <a:solidFill>
          <a:schemeClr val="tx1"/>
        </a:solidFill>
        <a:latin typeface="+mn-lt"/>
        <a:ea typeface="ＭＳ Ｐゴシック" pitchFamily="80" charset="-128"/>
        <a:cs typeface="+mn-cs"/>
      </a:defRPr>
    </a:lvl2pPr>
    <a:lvl3pPr marL="1421995" algn="l" defTabSz="710997" rtl="0" eaLnBrk="0" fontAlgn="base" hangingPunct="0">
      <a:spcBef>
        <a:spcPct val="30000"/>
      </a:spcBef>
      <a:spcAft>
        <a:spcPct val="0"/>
      </a:spcAft>
      <a:defRPr sz="1867" kern="1200">
        <a:solidFill>
          <a:schemeClr val="tx1"/>
        </a:solidFill>
        <a:latin typeface="+mn-lt"/>
        <a:ea typeface="ＭＳ Ｐゴシック" pitchFamily="80" charset="-128"/>
        <a:cs typeface="+mn-cs"/>
      </a:defRPr>
    </a:lvl3pPr>
    <a:lvl4pPr marL="2132992" algn="l" defTabSz="710997" rtl="0" eaLnBrk="0" fontAlgn="base" hangingPunct="0">
      <a:spcBef>
        <a:spcPct val="30000"/>
      </a:spcBef>
      <a:spcAft>
        <a:spcPct val="0"/>
      </a:spcAft>
      <a:defRPr sz="1867" kern="1200">
        <a:solidFill>
          <a:schemeClr val="tx1"/>
        </a:solidFill>
        <a:latin typeface="+mn-lt"/>
        <a:ea typeface="ＭＳ Ｐゴシック" pitchFamily="80" charset="-128"/>
        <a:cs typeface="+mn-cs"/>
      </a:defRPr>
    </a:lvl4pPr>
    <a:lvl5pPr marL="2843989" algn="l" defTabSz="710997" rtl="0" eaLnBrk="0" fontAlgn="base" hangingPunct="0">
      <a:spcBef>
        <a:spcPct val="30000"/>
      </a:spcBef>
      <a:spcAft>
        <a:spcPct val="0"/>
      </a:spcAft>
      <a:defRPr sz="1867" kern="1200">
        <a:solidFill>
          <a:schemeClr val="tx1"/>
        </a:solidFill>
        <a:latin typeface="+mn-lt"/>
        <a:ea typeface="ＭＳ Ｐゴシック" pitchFamily="80" charset="-128"/>
        <a:cs typeface="+mn-cs"/>
      </a:defRPr>
    </a:lvl5pPr>
    <a:lvl6pPr marL="3554986" algn="l" defTabSz="710997" rtl="0" eaLnBrk="1" latinLnBrk="0" hangingPunct="1">
      <a:defRPr sz="1867" kern="1200">
        <a:solidFill>
          <a:schemeClr val="tx1"/>
        </a:solidFill>
        <a:latin typeface="+mn-lt"/>
        <a:ea typeface="+mn-ea"/>
        <a:cs typeface="+mn-cs"/>
      </a:defRPr>
    </a:lvl6pPr>
    <a:lvl7pPr marL="4265984" algn="l" defTabSz="710997" rtl="0" eaLnBrk="1" latinLnBrk="0" hangingPunct="1">
      <a:defRPr sz="1867" kern="1200">
        <a:solidFill>
          <a:schemeClr val="tx1"/>
        </a:solidFill>
        <a:latin typeface="+mn-lt"/>
        <a:ea typeface="+mn-ea"/>
        <a:cs typeface="+mn-cs"/>
      </a:defRPr>
    </a:lvl7pPr>
    <a:lvl8pPr marL="4976982" algn="l" defTabSz="710997" rtl="0" eaLnBrk="1" latinLnBrk="0" hangingPunct="1">
      <a:defRPr sz="1867" kern="1200">
        <a:solidFill>
          <a:schemeClr val="tx1"/>
        </a:solidFill>
        <a:latin typeface="+mn-lt"/>
        <a:ea typeface="+mn-ea"/>
        <a:cs typeface="+mn-cs"/>
      </a:defRPr>
    </a:lvl8pPr>
    <a:lvl9pPr marL="5687978" algn="l" defTabSz="710997" rtl="0" eaLnBrk="1" latinLnBrk="0" hangingPunct="1">
      <a:defRPr sz="186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p:cNvSpPr>
          <p:nvPr>
            <p:ph type="sldImg"/>
          </p:nvPr>
        </p:nvSpPr>
        <p:spPr>
          <a:xfrm>
            <a:off x="-114300" y="2435225"/>
            <a:ext cx="16230600" cy="12172950"/>
          </a:xfrm>
          <a:ln/>
        </p:spPr>
      </p:sp>
      <p:sp>
        <p:nvSpPr>
          <p:cNvPr id="16387" name="Notes Placeholder 2"/>
          <p:cNvSpPr>
            <a:spLocks noGrp="1"/>
          </p:cNvSpPr>
          <p:nvPr>
            <p:ph type="body" idx="1"/>
          </p:nvPr>
        </p:nvSpPr>
        <p:spPr/>
        <p:txBody>
          <a:bodyPr/>
          <a:lstStyle/>
          <a:p>
            <a:r>
              <a:rPr lang="en-US" sz="1867" kern="1200" dirty="0">
                <a:solidFill>
                  <a:schemeClr val="tx1"/>
                </a:solidFill>
                <a:effectLst/>
                <a:latin typeface="+mn-lt"/>
                <a:ea typeface="ＭＳ Ｐゴシック" pitchFamily="80" charset="-128"/>
                <a:cs typeface="ＭＳ Ｐゴシック" pitchFamily="80" charset="-128"/>
              </a:rPr>
              <a:t>Systemic gaps in U.S. healthcare delivery have created workforce issues that impact patient outcomes and costs. As a result, there is growing concern for an estimated deficit of 3.2 million healthcare workers by 2026 nationwide; in one state, 39% of surveyed nurses reported intentions of leaving their job within one-year. </a:t>
            </a:r>
          </a:p>
          <a:p>
            <a:r>
              <a:rPr lang="en-US" sz="1867" kern="1200" dirty="0">
                <a:solidFill>
                  <a:schemeClr val="tx1"/>
                </a:solidFill>
                <a:effectLst/>
                <a:latin typeface="+mn-lt"/>
                <a:ea typeface="ＭＳ Ｐゴシック" pitchFamily="80" charset="-128"/>
                <a:cs typeface="ＭＳ Ｐゴシック" pitchFamily="80" charset="-128"/>
              </a:rPr>
              <a:t> </a:t>
            </a:r>
          </a:p>
          <a:p>
            <a:r>
              <a:rPr lang="en-US" sz="1867" kern="1200" dirty="0">
                <a:solidFill>
                  <a:schemeClr val="tx1"/>
                </a:solidFill>
                <a:effectLst/>
                <a:latin typeface="+mn-lt"/>
                <a:ea typeface="ＭＳ Ｐゴシック" pitchFamily="80" charset="-128"/>
                <a:cs typeface="ＭＳ Ｐゴシック" pitchFamily="80" charset="-128"/>
              </a:rPr>
              <a:t>To address these concerns, a Virtual Nursing model (VRN) was developed as an innovative care delivery model, leveraging teams of remote, virtual nurses to support bedside nurses in providing care via technology. This study evaluates bedside and virtual nurses’ perceived value and attitudes towards a implemented VRN model, following its pilot implementation.</a:t>
            </a:r>
          </a:p>
          <a:p>
            <a:r>
              <a:rPr lang="en-US" sz="1867" b="1" kern="1200" dirty="0">
                <a:solidFill>
                  <a:schemeClr val="tx1"/>
                </a:solidFill>
                <a:effectLst/>
                <a:latin typeface="+mn-lt"/>
                <a:ea typeface="ＭＳ Ｐゴシック" pitchFamily="80" charset="-128"/>
                <a:cs typeface="ＭＳ Ｐゴシック" pitchFamily="80" charset="-128"/>
              </a:rPr>
              <a:t> </a:t>
            </a:r>
            <a:endParaRPr lang="en-US" sz="1867" kern="1200" dirty="0">
              <a:solidFill>
                <a:schemeClr val="tx1"/>
              </a:solidFill>
              <a:effectLst/>
              <a:latin typeface="+mn-lt"/>
              <a:ea typeface="ＭＳ Ｐゴシック" pitchFamily="80" charset="-128"/>
              <a:cs typeface="ＭＳ Ｐゴシック" pitchFamily="80" charset="-128"/>
            </a:endParaRPr>
          </a:p>
          <a:p>
            <a:r>
              <a:rPr lang="en-US" sz="1867" kern="1200" dirty="0">
                <a:solidFill>
                  <a:schemeClr val="tx1"/>
                </a:solidFill>
                <a:effectLst/>
                <a:latin typeface="+mn-lt"/>
                <a:ea typeface="ＭＳ Ｐゴシック" pitchFamily="80" charset="-128"/>
                <a:cs typeface="ＭＳ Ｐゴシック" pitchFamily="80" charset="-128"/>
              </a:rPr>
              <a:t>From 5/22/25 through 9/9/25, we surveyed 692 nurses (650 bedside nurses, 42 virtual only contract nurses) from MUSC’s 41 VRN units. Of the 692 nurses surveyed, 132 completed the survey, 10 completed most of the survey but did not submit it (all 10 bedside), totaling 142 surveys eligible for evaluation. </a:t>
            </a:r>
          </a:p>
          <a:p>
            <a:r>
              <a:rPr lang="en-US" sz="1867" kern="1200" dirty="0">
                <a:solidFill>
                  <a:schemeClr val="tx1"/>
                </a:solidFill>
                <a:effectLst/>
                <a:latin typeface="+mn-lt"/>
                <a:ea typeface="ＭＳ Ｐゴシック" pitchFamily="80" charset="-128"/>
                <a:cs typeface="ＭＳ Ｐゴシック" pitchFamily="80" charset="-128"/>
              </a:rPr>
              <a:t> </a:t>
            </a:r>
          </a:p>
          <a:p>
            <a:r>
              <a:rPr lang="en-US" sz="1867" kern="1200" dirty="0">
                <a:solidFill>
                  <a:schemeClr val="tx1"/>
                </a:solidFill>
                <a:effectLst/>
                <a:latin typeface="+mn-lt"/>
                <a:ea typeface="ＭＳ Ｐゴシック" pitchFamily="80" charset="-128"/>
                <a:cs typeface="ＭＳ Ｐゴシック" pitchFamily="80" charset="-128"/>
              </a:rPr>
              <a:t>Overall, the majority of nurses’ reported benefits of a team-based approach to care (63%) and time saved, particularly related to admission documentation (61%) and more time to spend on rounding (54%). Additionally, 29% of nurses reported improved satisfaction and 27% felt the patient experience improved since VRN implementation.</a:t>
            </a:r>
          </a:p>
          <a:p>
            <a:r>
              <a:rPr lang="en-US" sz="1867" b="1" kern="1200" dirty="0">
                <a:solidFill>
                  <a:schemeClr val="tx1"/>
                </a:solidFill>
                <a:effectLst/>
                <a:latin typeface="+mn-lt"/>
                <a:ea typeface="ＭＳ Ｐゴシック" pitchFamily="80" charset="-128"/>
                <a:cs typeface="ＭＳ Ｐゴシック" pitchFamily="80" charset="-128"/>
              </a:rPr>
              <a:t> </a:t>
            </a:r>
            <a:endParaRPr lang="en-US" sz="1867" kern="1200" dirty="0">
              <a:solidFill>
                <a:schemeClr val="tx1"/>
              </a:solidFill>
              <a:effectLst/>
              <a:latin typeface="+mn-lt"/>
              <a:ea typeface="ＭＳ Ｐゴシック" pitchFamily="80" charset="-128"/>
              <a:cs typeface="ＭＳ Ｐゴシック" pitchFamily="80" charset="-128"/>
            </a:endParaRPr>
          </a:p>
          <a:p>
            <a:r>
              <a:rPr lang="en-US" sz="1867" b="1" kern="1200" dirty="0">
                <a:solidFill>
                  <a:schemeClr val="tx1"/>
                </a:solidFill>
                <a:effectLst/>
                <a:latin typeface="+mn-lt"/>
                <a:ea typeface="ＭＳ Ｐゴシック" pitchFamily="80" charset="-128"/>
                <a:cs typeface="ＭＳ Ｐゴシック" pitchFamily="80" charset="-128"/>
              </a:rPr>
              <a:t>Research Method: </a:t>
            </a:r>
            <a:r>
              <a:rPr lang="en-US" sz="1867" kern="1200" dirty="0">
                <a:solidFill>
                  <a:schemeClr val="tx1"/>
                </a:solidFill>
                <a:effectLst/>
                <a:latin typeface="+mn-lt"/>
                <a:ea typeface="ＭＳ Ｐゴシック" pitchFamily="80" charset="-128"/>
                <a:cs typeface="ＭＳ Ｐゴシック" pitchFamily="80" charset="-128"/>
              </a:rPr>
              <a:t>Survey/Qualitative</a:t>
            </a:r>
          </a:p>
          <a:p>
            <a:r>
              <a:rPr lang="en-US" sz="1867" b="1" kern="1200" dirty="0">
                <a:solidFill>
                  <a:schemeClr val="tx1"/>
                </a:solidFill>
                <a:effectLst/>
                <a:latin typeface="+mn-lt"/>
                <a:ea typeface="ＭＳ Ｐゴシック" pitchFamily="80" charset="-128"/>
                <a:cs typeface="ＭＳ Ｐゴシック" pitchFamily="80" charset="-128"/>
              </a:rPr>
              <a:t> </a:t>
            </a:r>
            <a:endParaRPr lang="en-US" sz="1867" kern="1200" dirty="0">
              <a:solidFill>
                <a:schemeClr val="tx1"/>
              </a:solidFill>
              <a:effectLst/>
              <a:latin typeface="+mn-lt"/>
              <a:ea typeface="ＭＳ Ｐゴシック" pitchFamily="80" charset="-128"/>
              <a:cs typeface="ＭＳ Ｐゴシック" pitchFamily="80" charset="-128"/>
            </a:endParaRPr>
          </a:p>
          <a:p>
            <a:r>
              <a:rPr lang="en-US" sz="1867" b="1" kern="1200" dirty="0">
                <a:solidFill>
                  <a:schemeClr val="tx1"/>
                </a:solidFill>
                <a:effectLst/>
                <a:latin typeface="+mn-lt"/>
                <a:ea typeface="ＭＳ Ｐゴシック" pitchFamily="80" charset="-128"/>
                <a:cs typeface="ＭＳ Ｐゴシック" pitchFamily="80" charset="-128"/>
              </a:rPr>
              <a:t>Research Classification: </a:t>
            </a:r>
            <a:r>
              <a:rPr lang="en-US" sz="1867" kern="1200" dirty="0">
                <a:solidFill>
                  <a:schemeClr val="tx1"/>
                </a:solidFill>
                <a:effectLst/>
                <a:latin typeface="+mn-lt"/>
                <a:ea typeface="ＭＳ Ｐゴシック" pitchFamily="80" charset="-128"/>
                <a:cs typeface="ＭＳ Ｐゴシック" pitchFamily="80" charset="-128"/>
              </a:rPr>
              <a:t>Clinician Experience</a:t>
            </a:r>
          </a:p>
          <a:p>
            <a:r>
              <a:rPr lang="en-US" sz="1867" b="1" kern="1200" dirty="0">
                <a:solidFill>
                  <a:schemeClr val="tx1"/>
                </a:solidFill>
                <a:effectLst/>
                <a:latin typeface="+mn-lt"/>
                <a:ea typeface="ＭＳ Ｐゴシック" pitchFamily="80" charset="-128"/>
                <a:cs typeface="ＭＳ Ｐゴシック" pitchFamily="80" charset="-128"/>
              </a:rPr>
              <a:t> </a:t>
            </a:r>
            <a:endParaRPr lang="en-US" sz="1867" kern="1200" dirty="0">
              <a:solidFill>
                <a:schemeClr val="tx1"/>
              </a:solidFill>
              <a:effectLst/>
              <a:latin typeface="+mn-lt"/>
              <a:ea typeface="ＭＳ Ｐゴシック" pitchFamily="80" charset="-128"/>
              <a:cs typeface="ＭＳ Ｐゴシック" pitchFamily="80" charset="-128"/>
            </a:endParaRPr>
          </a:p>
          <a:p>
            <a:r>
              <a:rPr lang="en-US" sz="1867" b="1" kern="1200" dirty="0">
                <a:solidFill>
                  <a:schemeClr val="tx1"/>
                </a:solidFill>
                <a:effectLst/>
                <a:latin typeface="+mn-lt"/>
                <a:ea typeface="ＭＳ Ｐゴシック" pitchFamily="80" charset="-128"/>
                <a:cs typeface="ＭＳ Ｐゴシック" pitchFamily="80" charset="-128"/>
              </a:rPr>
              <a:t>Research Results (100 word limit):</a:t>
            </a:r>
            <a:endParaRPr lang="en-US" sz="1867" kern="1200" dirty="0">
              <a:solidFill>
                <a:schemeClr val="tx1"/>
              </a:solidFill>
              <a:effectLst/>
              <a:latin typeface="+mn-lt"/>
              <a:ea typeface="ＭＳ Ｐゴシック" pitchFamily="80" charset="-128"/>
              <a:cs typeface="ＭＳ Ｐゴシック" pitchFamily="80" charset="-128"/>
            </a:endParaRPr>
          </a:p>
          <a:p>
            <a:r>
              <a:rPr lang="en-US" sz="1867" kern="1200" dirty="0">
                <a:solidFill>
                  <a:schemeClr val="tx1"/>
                </a:solidFill>
                <a:effectLst/>
                <a:latin typeface="+mn-lt"/>
                <a:ea typeface="ＭＳ Ｐゴシック" pitchFamily="80" charset="-128"/>
                <a:cs typeface="ＭＳ Ｐゴシック" pitchFamily="80" charset="-128"/>
              </a:rPr>
              <a:t>When asked how VRN impacted workload, 87% of bedside nurses said it slightly or significantly decreased workload. Nurses ranked various uses of virtual nursing as a 4 or 5 on a 1-5 scale (with 5 being the most impactful), including admissions (92%), discharges (36%), quality documentation/surveillance (31%), patient education (25%), and care planning (20%). Overall, nurses reported being very satisfied with the virtual nursing program 61% of the time. Comments from nurses in two free-text questions on the survey were generally favorable, supporting quantified results presented in this study.</a:t>
            </a:r>
          </a:p>
          <a:p>
            <a:r>
              <a:rPr lang="en-US" sz="1867" b="1" kern="1200" dirty="0">
                <a:solidFill>
                  <a:schemeClr val="tx1"/>
                </a:solidFill>
                <a:effectLst/>
                <a:latin typeface="+mn-lt"/>
                <a:ea typeface="ＭＳ Ｐゴシック" pitchFamily="80" charset="-128"/>
                <a:cs typeface="ＭＳ Ｐゴシック" pitchFamily="80" charset="-128"/>
              </a:rPr>
              <a:t> </a:t>
            </a:r>
            <a:endParaRPr lang="en-US" sz="1867" kern="1200" dirty="0">
              <a:solidFill>
                <a:schemeClr val="tx1"/>
              </a:solidFill>
              <a:effectLst/>
              <a:latin typeface="+mn-lt"/>
              <a:ea typeface="ＭＳ Ｐゴシック" pitchFamily="80" charset="-128"/>
              <a:cs typeface="ＭＳ Ｐゴシック" pitchFamily="80" charset="-128"/>
            </a:endParaRPr>
          </a:p>
          <a:p>
            <a:r>
              <a:rPr lang="en-US" sz="1867" b="1" kern="1200" dirty="0">
                <a:solidFill>
                  <a:schemeClr val="tx1"/>
                </a:solidFill>
                <a:effectLst/>
                <a:latin typeface="+mn-lt"/>
                <a:ea typeface="ＭＳ Ｐゴシック" pitchFamily="80" charset="-128"/>
                <a:cs typeface="ＭＳ Ｐゴシック" pitchFamily="80" charset="-128"/>
              </a:rPr>
              <a:t>Research Conclusions (100 word limit):</a:t>
            </a:r>
            <a:endParaRPr lang="en-US" sz="1867" kern="1200" dirty="0">
              <a:solidFill>
                <a:schemeClr val="tx1"/>
              </a:solidFill>
              <a:effectLst/>
              <a:latin typeface="+mn-lt"/>
              <a:ea typeface="ＭＳ Ｐゴシック" pitchFamily="80" charset="-128"/>
              <a:cs typeface="ＭＳ Ｐゴシック" pitchFamily="80" charset="-128"/>
            </a:endParaRPr>
          </a:p>
          <a:p>
            <a:r>
              <a:rPr lang="en-US" sz="1867" kern="1200" dirty="0">
                <a:solidFill>
                  <a:schemeClr val="tx1"/>
                </a:solidFill>
                <a:effectLst/>
                <a:latin typeface="+mn-lt"/>
                <a:ea typeface="ＭＳ Ｐゴシック" pitchFamily="80" charset="-128"/>
                <a:cs typeface="ＭＳ Ｐゴシック" pitchFamily="80" charset="-128"/>
              </a:rPr>
              <a:t>This study is situated within a larger, multi-level evaluation of the VRN model’s impact on patient, provider, and systemic outcomes. Favorable perceptions of the VRN model from bedside and virtual nurses’ indicate feasibility of continued VRN expansion across innovative use-cases, including high-touch departments such as emergency departments and intensive care units.</a:t>
            </a:r>
          </a:p>
          <a:p>
            <a:r>
              <a:rPr lang="en-US" sz="1867" kern="1200" dirty="0">
                <a:solidFill>
                  <a:schemeClr val="tx1"/>
                </a:solidFill>
                <a:effectLst/>
                <a:latin typeface="+mn-lt"/>
                <a:ea typeface="ＭＳ Ｐゴシック" pitchFamily="80" charset="-128"/>
                <a:cs typeface="ＭＳ Ｐゴシック" pitchFamily="80" charset="-128"/>
              </a:rPr>
              <a:t>…</a:t>
            </a:r>
          </a:p>
          <a:p>
            <a:r>
              <a:rPr lang="en-US" sz="1867" kern="1200" dirty="0">
                <a:solidFill>
                  <a:schemeClr val="tx1"/>
                </a:solidFill>
                <a:effectLst/>
                <a:latin typeface="+mn-lt"/>
                <a:ea typeface="ＭＳ Ｐゴシック" pitchFamily="80" charset="-128"/>
                <a:cs typeface="ＭＳ Ｐゴシック" pitchFamily="80" charset="-128"/>
              </a:rPr>
              <a:t>Caitlin’s results: </a:t>
            </a:r>
          </a:p>
          <a:p>
            <a:endParaRPr lang="en-US" sz="1867" kern="1200" dirty="0">
              <a:solidFill>
                <a:schemeClr val="tx1"/>
              </a:solidFill>
              <a:effectLst/>
              <a:latin typeface="+mn-lt"/>
              <a:ea typeface="ＭＳ Ｐゴシック" pitchFamily="80" charset="-128"/>
              <a:cs typeface="ＭＳ Ｐゴシック" pitchFamily="80" charset="-128"/>
            </a:endParaRPr>
          </a:p>
          <a:p>
            <a:r>
              <a:rPr lang="en-US" sz="1867" kern="1200" dirty="0">
                <a:solidFill>
                  <a:schemeClr val="tx1"/>
                </a:solidFill>
                <a:effectLst/>
                <a:latin typeface="+mn-lt"/>
                <a:ea typeface="ＭＳ Ｐゴシック" pitchFamily="80" charset="-128"/>
                <a:cs typeface="ＭＳ Ｐゴシック" pitchFamily="80" charset="-128"/>
              </a:rPr>
              <a:t>From January through June 2025, VRN provided support for 23,516 admissions, including 58,793 specific tasks, systemwide. VRN supported 60.2% of total hospital admissions, primarily supporting admissions (65%), quality-of-care (18%), and discharges (17%), and often provided multiple services within one visit. </a:t>
            </a:r>
          </a:p>
          <a:p>
            <a:endParaRPr lang="en-US" sz="1867" kern="1200" dirty="0">
              <a:solidFill>
                <a:schemeClr val="tx1"/>
              </a:solidFill>
              <a:effectLst/>
              <a:latin typeface="+mn-lt"/>
              <a:ea typeface="ＭＳ Ｐゴシック" pitchFamily="80" charset="-128"/>
              <a:cs typeface="ＭＳ Ｐゴシック" pitchFamily="80" charset="-128"/>
            </a:endParaRPr>
          </a:p>
          <a:p>
            <a:r>
              <a:rPr lang="en-US" sz="1867" kern="1200" dirty="0">
                <a:solidFill>
                  <a:schemeClr val="tx1"/>
                </a:solidFill>
                <a:effectLst/>
                <a:latin typeface="+mn-lt"/>
                <a:ea typeface="ＭＳ Ｐゴシック" pitchFamily="80" charset="-128"/>
                <a:cs typeface="ＭＳ Ｐゴシック" pitchFamily="80" charset="-128"/>
              </a:rPr>
              <a:t>Across service types, visits lasted a mean of 36.8 minutes (SD=27.0) with longer visits time for admissions alone (M=34.6, SD=26.9), or 44.7 minutes when combined with care planning or education. </a:t>
            </a:r>
          </a:p>
          <a:p>
            <a:endParaRPr lang="en-US" sz="1867" kern="1200" dirty="0">
              <a:solidFill>
                <a:schemeClr val="tx1"/>
              </a:solidFill>
              <a:effectLst/>
              <a:latin typeface="+mn-lt"/>
              <a:ea typeface="ＭＳ Ｐゴシック" pitchFamily="80" charset="-128"/>
              <a:cs typeface="ＭＳ Ｐゴシック" pitchFamily="80" charset="-128"/>
            </a:endParaRPr>
          </a:p>
          <a:p>
            <a:r>
              <a:rPr lang="en-US" sz="1867" kern="1200" dirty="0">
                <a:solidFill>
                  <a:schemeClr val="tx1"/>
                </a:solidFill>
                <a:effectLst/>
                <a:latin typeface="+mn-lt"/>
                <a:ea typeface="ＭＳ Ｐゴシック" pitchFamily="80" charset="-128"/>
                <a:cs typeface="ＭＳ Ｐゴシック" pitchFamily="80" charset="-128"/>
              </a:rPr>
              <a:t>NOT ON POSTER, MAY COMBO WITH ABOVE IN A TABLE: Quality-of-care visits lasted a mean of 9.3 minutes (SD=6.5), or 23.8 minutes with education. Discharge visits lasted a mean of 25.5 minutes (SD=12.3), or 23.0 minutes (SD=11.4) with education. Further, 61.8% of discharges occurred in </a:t>
            </a:r>
            <a:r>
              <a:rPr lang="en-US" sz="1867" u="sng" kern="1200" dirty="0">
                <a:solidFill>
                  <a:schemeClr val="tx1"/>
                </a:solidFill>
                <a:effectLst/>
                <a:latin typeface="+mn-lt"/>
                <a:ea typeface="ＭＳ Ｐゴシック" pitchFamily="80" charset="-128"/>
                <a:cs typeface="ＭＳ Ｐゴシック" pitchFamily="80" charset="-128"/>
              </a:rPr>
              <a:t>&lt;</a:t>
            </a:r>
            <a:r>
              <a:rPr lang="en-US" sz="1867" kern="1200" dirty="0">
                <a:solidFill>
                  <a:schemeClr val="tx1"/>
                </a:solidFill>
                <a:effectLst/>
                <a:latin typeface="+mn-lt"/>
                <a:ea typeface="ＭＳ Ｐゴシック" pitchFamily="80" charset="-128"/>
                <a:cs typeface="ＭＳ Ｐゴシック" pitchFamily="80" charset="-128"/>
              </a:rPr>
              <a:t>3 hours from time of order with VRN support.</a:t>
            </a:r>
          </a:p>
          <a:p>
            <a:endParaRPr lang="en-US" sz="1867" kern="1200" dirty="0">
              <a:solidFill>
                <a:schemeClr val="tx1"/>
              </a:solidFill>
              <a:effectLst/>
              <a:latin typeface="+mn-lt"/>
              <a:ea typeface="ＭＳ Ｐゴシック" pitchFamily="80" charset="-128"/>
              <a:cs typeface="ＭＳ Ｐゴシック" pitchFamily="80" charset="-128"/>
            </a:endParaRPr>
          </a:p>
          <a:p>
            <a:r>
              <a:rPr lang="en-US" sz="1867" kern="1200" dirty="0">
                <a:solidFill>
                  <a:schemeClr val="tx1"/>
                </a:solidFill>
                <a:effectLst/>
                <a:latin typeface="+mn-lt"/>
                <a:ea typeface="ＭＳ Ｐゴシック" pitchFamily="80" charset="-128"/>
                <a:cs typeface="ＭＳ Ｐゴシック" pitchFamily="80" charset="-128"/>
              </a:rPr>
              <a:t>Over half (51.2%; </a:t>
            </a:r>
            <a:r>
              <a:rPr lang="en-US" sz="1867" i="1" kern="1200" dirty="0">
                <a:solidFill>
                  <a:schemeClr val="tx1"/>
                </a:solidFill>
                <a:effectLst/>
                <a:latin typeface="+mn-lt"/>
                <a:ea typeface="ＭＳ Ｐゴシック" pitchFamily="80" charset="-128"/>
                <a:cs typeface="ＭＳ Ｐゴシック" pitchFamily="80" charset="-128"/>
              </a:rPr>
              <a:t>n</a:t>
            </a:r>
            <a:r>
              <a:rPr lang="en-US" sz="1867" kern="1200" dirty="0">
                <a:solidFill>
                  <a:schemeClr val="tx1"/>
                </a:solidFill>
                <a:effectLst/>
                <a:latin typeface="+mn-lt"/>
                <a:ea typeface="ＭＳ Ｐゴシック" pitchFamily="80" charset="-128"/>
                <a:cs typeface="ＭＳ Ｐゴシック" pitchFamily="80" charset="-128"/>
              </a:rPr>
              <a:t>=21) of VRN units were implemented in rural hospitals. Bedside nurses in rural hospitals reported significantly more experience (in years), compared to those in urban hospitals (M=16.17, SD=11.62 vs. M=9.873, SD=10.07; </a:t>
            </a:r>
            <a:r>
              <a:rPr lang="en-US" sz="1867" i="1" kern="1200" dirty="0">
                <a:solidFill>
                  <a:schemeClr val="tx1"/>
                </a:solidFill>
                <a:effectLst/>
                <a:latin typeface="+mn-lt"/>
                <a:ea typeface="ＭＳ Ｐゴシック" pitchFamily="80" charset="-128"/>
                <a:cs typeface="ＭＳ Ｐゴシック" pitchFamily="80" charset="-128"/>
              </a:rPr>
              <a:t>p</a:t>
            </a:r>
            <a:r>
              <a:rPr lang="en-US" sz="1867" kern="1200" dirty="0">
                <a:solidFill>
                  <a:schemeClr val="tx1"/>
                </a:solidFill>
                <a:effectLst/>
                <a:latin typeface="+mn-lt"/>
                <a:ea typeface="ＭＳ Ｐゴシック" pitchFamily="80" charset="-128"/>
                <a:cs typeface="ＭＳ Ｐゴシック" pitchFamily="80" charset="-128"/>
              </a:rPr>
              <a:t>=0.003). </a:t>
            </a:r>
          </a:p>
          <a:p>
            <a:endParaRPr lang="en-US" sz="1867" kern="1200" dirty="0">
              <a:solidFill>
                <a:schemeClr val="tx1"/>
              </a:solidFill>
              <a:effectLst/>
              <a:latin typeface="+mn-lt"/>
              <a:ea typeface="ＭＳ Ｐゴシック" pitchFamily="80" charset="-128"/>
              <a:cs typeface="ＭＳ Ｐゴシック" pitchFamily="80" charset="-128"/>
            </a:endParaRPr>
          </a:p>
          <a:p>
            <a:r>
              <a:rPr lang="en-US" sz="1867" kern="1200" dirty="0">
                <a:solidFill>
                  <a:schemeClr val="tx1"/>
                </a:solidFill>
                <a:effectLst/>
                <a:latin typeface="+mn-lt"/>
                <a:ea typeface="ＭＳ Ｐゴシック" pitchFamily="80" charset="-128"/>
                <a:cs typeface="ＭＳ Ｐゴシック" pitchFamily="80" charset="-128"/>
              </a:rPr>
              <a:t>NOT ON POSTER: The majority of bedside nurses in rural (78.0%) and urban (76.4%) hospitals reported being “satisfied” or “very satisfied” with the VRN program, compared to 100% of virtual nurses. Most bedside nurses also reported a “slight” or “significant decrease” in workload with VRN support (Rural: 88.1%, Urban: 80%).  </a:t>
            </a:r>
          </a:p>
          <a:p>
            <a:r>
              <a:rPr lang="en-US" sz="1867" kern="1200" dirty="0">
                <a:solidFill>
                  <a:schemeClr val="tx1"/>
                </a:solidFill>
                <a:effectLst/>
                <a:latin typeface="+mn-lt"/>
                <a:ea typeface="ＭＳ Ｐゴシック" pitchFamily="80" charset="-128"/>
                <a:cs typeface="ＭＳ Ｐゴシック" pitchFamily="80" charset="-128"/>
              </a:rPr>
              <a:t>Reflecting quantitative findings, bedside nurses in rural hospitals reported receiving most support for time-consuming admission tasks, and described VRN as a “great asset,” “makes the workday so much better,” and “has restored faith in bedside nursing.” Virtual nurses echoed that this “team” approach to nursing “is the future,” and that this role has allowed them to “stay in the field that [they love].”</a:t>
            </a:r>
            <a:br>
              <a:rPr lang="en-US" sz="1867" kern="1200" dirty="0">
                <a:solidFill>
                  <a:schemeClr val="tx1"/>
                </a:solidFill>
                <a:effectLst/>
                <a:latin typeface="+mn-lt"/>
                <a:ea typeface="ＭＳ Ｐゴシック" pitchFamily="80" charset="-128"/>
                <a:cs typeface="ＭＳ Ｐゴシック" pitchFamily="80" charset="-128"/>
              </a:rPr>
            </a:br>
            <a:endParaRPr lang="en-US" sz="1867" kern="1200" dirty="0">
              <a:solidFill>
                <a:schemeClr val="tx1"/>
              </a:solidFill>
              <a:effectLst/>
              <a:latin typeface="+mn-lt"/>
              <a:ea typeface="ＭＳ Ｐゴシック" pitchFamily="80" charset="-128"/>
              <a:cs typeface="ＭＳ Ｐゴシック" pitchFamily="80" charset="-128"/>
            </a:endParaRPr>
          </a:p>
          <a:p>
            <a:endParaRPr lang="en-US" altLang="en-US" dirty="0">
              <a:ea typeface="ＭＳ Ｐゴシック" charset="-128"/>
            </a:endParaRPr>
          </a:p>
        </p:txBody>
      </p:sp>
      <p:sp>
        <p:nvSpPr>
          <p:cNvPr id="16388" name="Slide Number Placeholder 3"/>
          <p:cNvSpPr>
            <a:spLocks noGrp="1"/>
          </p:cNvSpPr>
          <p:nvPr>
            <p:ph type="sldNum" sz="quarter" idx="5"/>
          </p:nvPr>
        </p:nvSpPr>
        <p:spPr>
          <a:noFill/>
        </p:spPr>
        <p:txBody>
          <a:bodyPr/>
          <a:lstStyle>
            <a:lvl1pPr defTabSz="2768600" eaLnBrk="0" hangingPunct="0">
              <a:defRPr sz="2400">
                <a:solidFill>
                  <a:schemeClr val="tx1"/>
                </a:solidFill>
                <a:latin typeface="Arial" charset="0"/>
                <a:ea typeface="ヒラギノ角ゴ Pro W3" charset="-128"/>
              </a:defRPr>
            </a:lvl1pPr>
            <a:lvl2pPr marL="10837863" indent="-9453563" defTabSz="2768600"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marL="50960338" indent="-46805850" defTabSz="2768600"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fld id="{4DCB68EA-96A9-A645-866E-E9371762A4E8}" type="slidenum">
              <a:rPr lang="en-US" altLang="en-US" sz="3600"/>
              <a:pPr/>
              <a:t>1</a:t>
            </a:fld>
            <a:endParaRPr lang="en-US" altLang="en-US" sz="3600"/>
          </a:p>
        </p:txBody>
      </p:sp>
    </p:spTree>
    <p:extLst>
      <p:ext uri="{BB962C8B-B14F-4D97-AF65-F5344CB8AC3E}">
        <p14:creationId xmlns:p14="http://schemas.microsoft.com/office/powerpoint/2010/main" val="20380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683"/>
            <a:ext cx="37307520" cy="7054850"/>
          </a:xfrm>
        </p:spPr>
        <p:txBody>
          <a:bodyPr/>
          <a:lstStyle/>
          <a:p>
            <a:r>
              <a:rPr lang="en-US"/>
              <a:t>Click to edit Master title style</a:t>
            </a:r>
          </a:p>
        </p:txBody>
      </p:sp>
      <p:sp>
        <p:nvSpPr>
          <p:cNvPr id="3" name="Subtitle 2"/>
          <p:cNvSpPr>
            <a:spLocks noGrp="1"/>
          </p:cNvSpPr>
          <p:nvPr>
            <p:ph type="subTitle" idx="1"/>
          </p:nvPr>
        </p:nvSpPr>
        <p:spPr>
          <a:xfrm>
            <a:off x="6583680" y="18653133"/>
            <a:ext cx="30723840" cy="8413750"/>
          </a:xfrm>
        </p:spPr>
        <p:txBody>
          <a:bodyPr/>
          <a:lstStyle>
            <a:lvl1pPr marL="0" indent="0" algn="ctr">
              <a:buNone/>
              <a:defRPr/>
            </a:lvl1pPr>
            <a:lvl2pPr marL="609570" indent="0" algn="ctr">
              <a:buNone/>
              <a:defRPr/>
            </a:lvl2pPr>
            <a:lvl3pPr marL="1219140" indent="0" algn="ctr">
              <a:buNone/>
              <a:defRPr/>
            </a:lvl3pPr>
            <a:lvl4pPr marL="1828709" indent="0" algn="ctr">
              <a:buNone/>
              <a:defRPr/>
            </a:lvl4pPr>
            <a:lvl5pPr marL="2438278" indent="0" algn="ctr">
              <a:buNone/>
              <a:defRPr/>
            </a:lvl5pPr>
            <a:lvl6pPr marL="3047848" indent="0" algn="ctr">
              <a:buNone/>
              <a:defRPr/>
            </a:lvl6pPr>
            <a:lvl7pPr marL="3657418" indent="0" algn="ctr">
              <a:buNone/>
              <a:defRPr/>
            </a:lvl7pPr>
            <a:lvl8pPr marL="4266987" indent="0" algn="ctr">
              <a:buNone/>
              <a:defRPr/>
            </a:lvl8pPr>
            <a:lvl9pPr marL="4876557"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4F5230E1-C829-F74B-84F6-7E6C4FA516A3}" type="slidenum">
              <a:rPr lang="en-US" altLang="en-US"/>
              <a:pPr/>
              <a:t>‹#›</a:t>
            </a:fld>
            <a:endParaRPr lang="en-US" altLang="en-US"/>
          </a:p>
        </p:txBody>
      </p:sp>
    </p:spTree>
    <p:extLst>
      <p:ext uri="{BB962C8B-B14F-4D97-AF65-F5344CB8AC3E}">
        <p14:creationId xmlns:p14="http://schemas.microsoft.com/office/powerpoint/2010/main" val="1077213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E7385B38-E133-3243-BF9D-52D4BE1F91D5}" type="slidenum">
              <a:rPr lang="en-US" altLang="en-US"/>
              <a:pPr/>
              <a:t>‹#›</a:t>
            </a:fld>
            <a:endParaRPr lang="en-US" altLang="en-US"/>
          </a:p>
        </p:txBody>
      </p:sp>
    </p:spTree>
    <p:extLst>
      <p:ext uri="{BB962C8B-B14F-4D97-AF65-F5344CB8AC3E}">
        <p14:creationId xmlns:p14="http://schemas.microsoft.com/office/powerpoint/2010/main" val="1447142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1" y="21151850"/>
            <a:ext cx="37307520" cy="6540500"/>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3467101" y="13950950"/>
            <a:ext cx="37307520" cy="7200900"/>
          </a:xfrm>
        </p:spPr>
        <p:txBody>
          <a:bodyPr anchor="b"/>
          <a:lstStyle>
            <a:lvl1pPr marL="0" indent="0">
              <a:buNone/>
              <a:defRPr sz="2667"/>
            </a:lvl1pPr>
            <a:lvl2pPr marL="609570" indent="0">
              <a:buNone/>
              <a:defRPr sz="2400"/>
            </a:lvl2pPr>
            <a:lvl3pPr marL="1219140" indent="0">
              <a:buNone/>
              <a:defRPr sz="2133"/>
            </a:lvl3pPr>
            <a:lvl4pPr marL="1828709" indent="0">
              <a:buNone/>
              <a:defRPr sz="1867"/>
            </a:lvl4pPr>
            <a:lvl5pPr marL="2438278" indent="0">
              <a:buNone/>
              <a:defRPr sz="1867"/>
            </a:lvl5pPr>
            <a:lvl6pPr marL="3047848" indent="0">
              <a:buNone/>
              <a:defRPr sz="1867"/>
            </a:lvl6pPr>
            <a:lvl7pPr marL="3657418" indent="0">
              <a:buNone/>
              <a:defRPr sz="1867"/>
            </a:lvl7pPr>
            <a:lvl8pPr marL="4266987" indent="0">
              <a:buNone/>
              <a:defRPr sz="1867"/>
            </a:lvl8pPr>
            <a:lvl9pPr marL="4876557" indent="0">
              <a:buNone/>
              <a:defRPr sz="1867"/>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AB621C69-A664-A746-97CD-3BA6508F5BEE}" type="slidenum">
              <a:rPr lang="en-US" altLang="en-US"/>
              <a:pPr/>
              <a:t>‹#›</a:t>
            </a:fld>
            <a:endParaRPr lang="en-US" altLang="en-US"/>
          </a:p>
        </p:txBody>
      </p:sp>
    </p:spTree>
    <p:extLst>
      <p:ext uri="{BB962C8B-B14F-4D97-AF65-F5344CB8AC3E}">
        <p14:creationId xmlns:p14="http://schemas.microsoft.com/office/powerpoint/2010/main" val="1863325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291840" y="9509133"/>
            <a:ext cx="18531840" cy="19751674"/>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67520" y="9509133"/>
            <a:ext cx="18531840" cy="19751674"/>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endParaRPr lang="en-US" altLang="en-US"/>
          </a:p>
        </p:txBody>
      </p:sp>
      <p:sp>
        <p:nvSpPr>
          <p:cNvPr id="6" name="Rectangle 5"/>
          <p:cNvSpPr>
            <a:spLocks noGrp="1" noChangeArrowheads="1"/>
          </p:cNvSpPr>
          <p:nvPr>
            <p:ph type="ftr" sz="quarter" idx="11"/>
          </p:nvPr>
        </p:nvSpPr>
        <p:spPr>
          <a:ln/>
        </p:spPr>
        <p:txBody>
          <a:bodyPr/>
          <a:lstStyle>
            <a:lvl1pPr>
              <a:defRPr/>
            </a:lvl1pPr>
          </a:lstStyle>
          <a:p>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1A5982A9-1EA1-F644-B059-AE9ABB491ABB}" type="slidenum">
              <a:rPr lang="en-US" altLang="en-US"/>
              <a:pPr/>
              <a:t>‹#›</a:t>
            </a:fld>
            <a:endParaRPr lang="en-US" altLang="en-US"/>
          </a:p>
        </p:txBody>
      </p:sp>
    </p:spTree>
    <p:extLst>
      <p:ext uri="{BB962C8B-B14F-4D97-AF65-F5344CB8AC3E}">
        <p14:creationId xmlns:p14="http://schemas.microsoft.com/office/powerpoint/2010/main" val="154948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7626"/>
            <a:ext cx="3950208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9176"/>
            <a:ext cx="19392901" cy="3070224"/>
          </a:xfrm>
        </p:spPr>
        <p:txBody>
          <a:bodyPr anchor="b"/>
          <a:lstStyle>
            <a:lvl1pPr marL="0" indent="0">
              <a:buNone/>
              <a:defRPr sz="3200" b="1"/>
            </a:lvl1pPr>
            <a:lvl2pPr marL="609570" indent="0">
              <a:buNone/>
              <a:defRPr sz="2667" b="1"/>
            </a:lvl2pPr>
            <a:lvl3pPr marL="1219140" indent="0">
              <a:buNone/>
              <a:defRPr sz="2400" b="1"/>
            </a:lvl3pPr>
            <a:lvl4pPr marL="1828709" indent="0">
              <a:buNone/>
              <a:defRPr sz="2133" b="1"/>
            </a:lvl4pPr>
            <a:lvl5pPr marL="2438278" indent="0">
              <a:buNone/>
              <a:defRPr sz="2133" b="1"/>
            </a:lvl5pPr>
            <a:lvl6pPr marL="3047848" indent="0">
              <a:buNone/>
              <a:defRPr sz="2133" b="1"/>
            </a:lvl6pPr>
            <a:lvl7pPr marL="3657418"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4" name="Content Placeholder 3"/>
          <p:cNvSpPr>
            <a:spLocks noGrp="1"/>
          </p:cNvSpPr>
          <p:nvPr>
            <p:ph sz="half" idx="2"/>
          </p:nvPr>
        </p:nvSpPr>
        <p:spPr>
          <a:xfrm>
            <a:off x="2194560" y="10439407"/>
            <a:ext cx="19392901" cy="18967450"/>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1" y="7369176"/>
            <a:ext cx="19400520" cy="3070224"/>
          </a:xfrm>
        </p:spPr>
        <p:txBody>
          <a:bodyPr anchor="b"/>
          <a:lstStyle>
            <a:lvl1pPr marL="0" indent="0">
              <a:buNone/>
              <a:defRPr sz="3200" b="1"/>
            </a:lvl1pPr>
            <a:lvl2pPr marL="609570" indent="0">
              <a:buNone/>
              <a:defRPr sz="2667" b="1"/>
            </a:lvl2pPr>
            <a:lvl3pPr marL="1219140" indent="0">
              <a:buNone/>
              <a:defRPr sz="2400" b="1"/>
            </a:lvl3pPr>
            <a:lvl4pPr marL="1828709" indent="0">
              <a:buNone/>
              <a:defRPr sz="2133" b="1"/>
            </a:lvl4pPr>
            <a:lvl5pPr marL="2438278" indent="0">
              <a:buNone/>
              <a:defRPr sz="2133" b="1"/>
            </a:lvl5pPr>
            <a:lvl6pPr marL="3047848" indent="0">
              <a:buNone/>
              <a:defRPr sz="2133" b="1"/>
            </a:lvl6pPr>
            <a:lvl7pPr marL="3657418"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6" name="Content Placeholder 5"/>
          <p:cNvSpPr>
            <a:spLocks noGrp="1"/>
          </p:cNvSpPr>
          <p:nvPr>
            <p:ph sz="quarter" idx="4"/>
          </p:nvPr>
        </p:nvSpPr>
        <p:spPr>
          <a:xfrm>
            <a:off x="22296121" y="10439407"/>
            <a:ext cx="19400520" cy="18967450"/>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endParaRPr lang="en-US" altLang="en-US"/>
          </a:p>
        </p:txBody>
      </p:sp>
      <p:sp>
        <p:nvSpPr>
          <p:cNvPr id="8" name="Rectangle 5"/>
          <p:cNvSpPr>
            <a:spLocks noGrp="1" noChangeArrowheads="1"/>
          </p:cNvSpPr>
          <p:nvPr>
            <p:ph type="ftr" sz="quarter" idx="11"/>
          </p:nvPr>
        </p:nvSpPr>
        <p:spPr>
          <a:ln/>
        </p:spPr>
        <p:txBody>
          <a:bodyPr/>
          <a:lstStyle>
            <a:lvl1pPr>
              <a:defRPr/>
            </a:lvl1pPr>
          </a:lstStyle>
          <a:p>
            <a:endParaRPr lang="en-US" altLang="en-US"/>
          </a:p>
        </p:txBody>
      </p:sp>
      <p:sp>
        <p:nvSpPr>
          <p:cNvPr id="9" name="Rectangle 6"/>
          <p:cNvSpPr>
            <a:spLocks noGrp="1" noChangeArrowheads="1"/>
          </p:cNvSpPr>
          <p:nvPr>
            <p:ph type="sldNum" sz="quarter" idx="12"/>
          </p:nvPr>
        </p:nvSpPr>
        <p:spPr>
          <a:ln/>
        </p:spPr>
        <p:txBody>
          <a:bodyPr/>
          <a:lstStyle>
            <a:lvl1pPr>
              <a:defRPr/>
            </a:lvl1pPr>
          </a:lstStyle>
          <a:p>
            <a:fld id="{89373006-C2E6-254D-8F9E-50A2F0066CF0}" type="slidenum">
              <a:rPr lang="en-US" altLang="en-US"/>
              <a:pPr/>
              <a:t>‹#›</a:t>
            </a:fld>
            <a:endParaRPr lang="en-US" altLang="en-US"/>
          </a:p>
        </p:txBody>
      </p:sp>
    </p:spTree>
    <p:extLst>
      <p:ext uri="{BB962C8B-B14F-4D97-AF65-F5344CB8AC3E}">
        <p14:creationId xmlns:p14="http://schemas.microsoft.com/office/powerpoint/2010/main" val="1467108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endParaRPr lang="en-US" altLang="en-US"/>
          </a:p>
        </p:txBody>
      </p:sp>
      <p:sp>
        <p:nvSpPr>
          <p:cNvPr id="4" name="Rectangle 5"/>
          <p:cNvSpPr>
            <a:spLocks noGrp="1" noChangeArrowheads="1"/>
          </p:cNvSpPr>
          <p:nvPr>
            <p:ph type="ftr" sz="quarter" idx="11"/>
          </p:nvPr>
        </p:nvSpPr>
        <p:spPr>
          <a:ln/>
        </p:spPr>
        <p:txBody>
          <a:bodyPr/>
          <a:lstStyle>
            <a:lvl1pPr>
              <a:defRPr/>
            </a:lvl1pPr>
          </a:lstStyle>
          <a:p>
            <a:endParaRPr lang="en-US" altLang="en-US"/>
          </a:p>
        </p:txBody>
      </p:sp>
      <p:sp>
        <p:nvSpPr>
          <p:cNvPr id="5" name="Rectangle 6"/>
          <p:cNvSpPr>
            <a:spLocks noGrp="1" noChangeArrowheads="1"/>
          </p:cNvSpPr>
          <p:nvPr>
            <p:ph type="sldNum" sz="quarter" idx="12"/>
          </p:nvPr>
        </p:nvSpPr>
        <p:spPr>
          <a:ln/>
        </p:spPr>
        <p:txBody>
          <a:bodyPr/>
          <a:lstStyle>
            <a:lvl1pPr>
              <a:defRPr/>
            </a:lvl1pPr>
          </a:lstStyle>
          <a:p>
            <a:fld id="{7F3A17BE-2C8F-9642-9A12-108FD9FA3242}" type="slidenum">
              <a:rPr lang="en-US" altLang="en-US"/>
              <a:pPr/>
              <a:t>‹#›</a:t>
            </a:fld>
            <a:endParaRPr lang="en-US" altLang="en-US"/>
          </a:p>
        </p:txBody>
      </p:sp>
    </p:spTree>
    <p:extLst>
      <p:ext uri="{BB962C8B-B14F-4D97-AF65-F5344CB8AC3E}">
        <p14:creationId xmlns:p14="http://schemas.microsoft.com/office/powerpoint/2010/main" val="277593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ltLang="en-US"/>
          </a:p>
        </p:txBody>
      </p:sp>
      <p:sp>
        <p:nvSpPr>
          <p:cNvPr id="3" name="Rectangle 5"/>
          <p:cNvSpPr>
            <a:spLocks noGrp="1" noChangeArrowheads="1"/>
          </p:cNvSpPr>
          <p:nvPr>
            <p:ph type="ftr" sz="quarter" idx="11"/>
          </p:nvPr>
        </p:nvSpPr>
        <p:spPr>
          <a:ln/>
        </p:spPr>
        <p:txBody>
          <a:bodyPr/>
          <a:lstStyle>
            <a:lvl1pPr>
              <a:defRPr/>
            </a:lvl1pPr>
          </a:lstStyle>
          <a:p>
            <a:endParaRPr lang="en-US" altLang="en-US"/>
          </a:p>
        </p:txBody>
      </p:sp>
      <p:sp>
        <p:nvSpPr>
          <p:cNvPr id="4" name="Rectangle 6"/>
          <p:cNvSpPr>
            <a:spLocks noGrp="1" noChangeArrowheads="1"/>
          </p:cNvSpPr>
          <p:nvPr>
            <p:ph type="sldNum" sz="quarter" idx="12"/>
          </p:nvPr>
        </p:nvSpPr>
        <p:spPr>
          <a:ln/>
        </p:spPr>
        <p:txBody>
          <a:bodyPr/>
          <a:lstStyle>
            <a:lvl1pPr>
              <a:defRPr/>
            </a:lvl1pPr>
          </a:lstStyle>
          <a:p>
            <a:fld id="{084D6B09-9B4B-B144-8A9E-B2B62518786E}" type="slidenum">
              <a:rPr lang="en-US" altLang="en-US"/>
              <a:pPr/>
              <a:t>‹#›</a:t>
            </a:fld>
            <a:endParaRPr lang="en-US" altLang="en-US"/>
          </a:p>
        </p:txBody>
      </p:sp>
    </p:spTree>
    <p:extLst>
      <p:ext uri="{BB962C8B-B14F-4D97-AF65-F5344CB8AC3E}">
        <p14:creationId xmlns:p14="http://schemas.microsoft.com/office/powerpoint/2010/main" val="1178229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1283"/>
            <a:ext cx="14439901" cy="5578474"/>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17160240" y="1311283"/>
            <a:ext cx="24536400" cy="28095574"/>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0" y="6889750"/>
            <a:ext cx="14439901" cy="22517100"/>
          </a:xfrm>
        </p:spPr>
        <p:txBody>
          <a:bodyPr/>
          <a:lstStyle>
            <a:lvl1pPr marL="0" indent="0">
              <a:buNone/>
              <a:defRPr sz="1867"/>
            </a:lvl1pPr>
            <a:lvl2pPr marL="609570" indent="0">
              <a:buNone/>
              <a:defRPr sz="1600"/>
            </a:lvl2pPr>
            <a:lvl3pPr marL="1219140" indent="0">
              <a:buNone/>
              <a:defRPr sz="1333"/>
            </a:lvl3pPr>
            <a:lvl4pPr marL="1828709" indent="0">
              <a:buNone/>
              <a:defRPr sz="1200"/>
            </a:lvl4pPr>
            <a:lvl5pPr marL="2438278" indent="0">
              <a:buNone/>
              <a:defRPr sz="1200"/>
            </a:lvl5pPr>
            <a:lvl6pPr marL="3047848" indent="0">
              <a:buNone/>
              <a:defRPr sz="1200"/>
            </a:lvl6pPr>
            <a:lvl7pPr marL="3657418"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a:p>
        </p:txBody>
      </p:sp>
      <p:sp>
        <p:nvSpPr>
          <p:cNvPr id="6" name="Rectangle 5"/>
          <p:cNvSpPr>
            <a:spLocks noGrp="1" noChangeArrowheads="1"/>
          </p:cNvSpPr>
          <p:nvPr>
            <p:ph type="ftr" sz="quarter" idx="11"/>
          </p:nvPr>
        </p:nvSpPr>
        <p:spPr>
          <a:ln/>
        </p:spPr>
        <p:txBody>
          <a:bodyPr/>
          <a:lstStyle>
            <a:lvl1pPr>
              <a:defRPr/>
            </a:lvl1pPr>
          </a:lstStyle>
          <a:p>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5142BB29-EEAE-F347-A939-20AB561493C2}" type="slidenum">
              <a:rPr lang="en-US" altLang="en-US"/>
              <a:pPr/>
              <a:t>‹#›</a:t>
            </a:fld>
            <a:endParaRPr lang="en-US" altLang="en-US"/>
          </a:p>
        </p:txBody>
      </p:sp>
    </p:spTree>
    <p:extLst>
      <p:ext uri="{BB962C8B-B14F-4D97-AF65-F5344CB8AC3E}">
        <p14:creationId xmlns:p14="http://schemas.microsoft.com/office/powerpoint/2010/main" val="5564638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1" y="23044150"/>
            <a:ext cx="26334720" cy="2717800"/>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8602981" y="2940050"/>
            <a:ext cx="26334720" cy="19751676"/>
          </a:xfrm>
        </p:spPr>
        <p:txBody>
          <a:bodyPr/>
          <a:lstStyle>
            <a:lvl1pPr marL="0" indent="0">
              <a:buNone/>
              <a:defRPr sz="4267"/>
            </a:lvl1pPr>
            <a:lvl2pPr marL="609570" indent="0">
              <a:buNone/>
              <a:defRPr sz="3733"/>
            </a:lvl2pPr>
            <a:lvl3pPr marL="1219140" indent="0">
              <a:buNone/>
              <a:defRPr sz="3200"/>
            </a:lvl3pPr>
            <a:lvl4pPr marL="1828709" indent="0">
              <a:buNone/>
              <a:defRPr sz="2667"/>
            </a:lvl4pPr>
            <a:lvl5pPr marL="2438278" indent="0">
              <a:buNone/>
              <a:defRPr sz="2667"/>
            </a:lvl5pPr>
            <a:lvl6pPr marL="3047848" indent="0">
              <a:buNone/>
              <a:defRPr sz="2667"/>
            </a:lvl6pPr>
            <a:lvl7pPr marL="3657418" indent="0">
              <a:buNone/>
              <a:defRPr sz="2667"/>
            </a:lvl7pPr>
            <a:lvl8pPr marL="4266987" indent="0">
              <a:buNone/>
              <a:defRPr sz="2667"/>
            </a:lvl8pPr>
            <a:lvl9pPr marL="4876557" indent="0">
              <a:buNone/>
              <a:defRPr sz="2667"/>
            </a:lvl9pPr>
          </a:lstStyle>
          <a:p>
            <a:pPr lvl="0"/>
            <a:endParaRPr lang="en-US" noProof="0"/>
          </a:p>
        </p:txBody>
      </p:sp>
      <p:sp>
        <p:nvSpPr>
          <p:cNvPr id="4" name="Text Placeholder 3"/>
          <p:cNvSpPr>
            <a:spLocks noGrp="1"/>
          </p:cNvSpPr>
          <p:nvPr>
            <p:ph type="body" sz="half" idx="2"/>
          </p:nvPr>
        </p:nvSpPr>
        <p:spPr>
          <a:xfrm>
            <a:off x="8602981" y="25761950"/>
            <a:ext cx="26334720" cy="3863976"/>
          </a:xfrm>
        </p:spPr>
        <p:txBody>
          <a:bodyPr/>
          <a:lstStyle>
            <a:lvl1pPr marL="0" indent="0">
              <a:buNone/>
              <a:defRPr sz="1867"/>
            </a:lvl1pPr>
            <a:lvl2pPr marL="609570" indent="0">
              <a:buNone/>
              <a:defRPr sz="1600"/>
            </a:lvl2pPr>
            <a:lvl3pPr marL="1219140" indent="0">
              <a:buNone/>
              <a:defRPr sz="1333"/>
            </a:lvl3pPr>
            <a:lvl4pPr marL="1828709" indent="0">
              <a:buNone/>
              <a:defRPr sz="1200"/>
            </a:lvl4pPr>
            <a:lvl5pPr marL="2438278" indent="0">
              <a:buNone/>
              <a:defRPr sz="1200"/>
            </a:lvl5pPr>
            <a:lvl6pPr marL="3047848" indent="0">
              <a:buNone/>
              <a:defRPr sz="1200"/>
            </a:lvl6pPr>
            <a:lvl7pPr marL="3657418"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a:p>
        </p:txBody>
      </p:sp>
      <p:sp>
        <p:nvSpPr>
          <p:cNvPr id="6" name="Rectangle 5"/>
          <p:cNvSpPr>
            <a:spLocks noGrp="1" noChangeArrowheads="1"/>
          </p:cNvSpPr>
          <p:nvPr>
            <p:ph type="ftr" sz="quarter" idx="11"/>
          </p:nvPr>
        </p:nvSpPr>
        <p:spPr>
          <a:ln/>
        </p:spPr>
        <p:txBody>
          <a:bodyPr/>
          <a:lstStyle>
            <a:lvl1pPr>
              <a:defRPr/>
            </a:lvl1pPr>
          </a:lstStyle>
          <a:p>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61857F15-E8A6-B240-BD2F-3F63A7124567}" type="slidenum">
              <a:rPr lang="en-US" altLang="en-US"/>
              <a:pPr/>
              <a:t>‹#›</a:t>
            </a:fld>
            <a:endParaRPr lang="en-US" altLang="en-US"/>
          </a:p>
        </p:txBody>
      </p:sp>
    </p:spTree>
    <p:extLst>
      <p:ext uri="{BB962C8B-B14F-4D97-AF65-F5344CB8AC3E}">
        <p14:creationId xmlns:p14="http://schemas.microsoft.com/office/powerpoint/2010/main" val="197467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11E3EB35-0BE4-104E-AF27-2ACFF9F97E84}" type="slidenum">
              <a:rPr lang="en-US" altLang="en-US"/>
              <a:pPr/>
              <a:t>‹#›</a:t>
            </a:fld>
            <a:endParaRPr lang="en-US" altLang="en-US"/>
          </a:p>
        </p:txBody>
      </p:sp>
    </p:spTree>
    <p:extLst>
      <p:ext uri="{BB962C8B-B14F-4D97-AF65-F5344CB8AC3E}">
        <p14:creationId xmlns:p14="http://schemas.microsoft.com/office/powerpoint/2010/main" val="979214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480" y="2927357"/>
            <a:ext cx="9326880" cy="263334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291840" y="2927357"/>
            <a:ext cx="27736800" cy="26333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CBF975AE-993F-F242-A991-C6F0509DAD59}" type="slidenum">
              <a:rPr lang="en-US" altLang="en-US"/>
              <a:pPr/>
              <a:t>‹#›</a:t>
            </a:fld>
            <a:endParaRPr lang="en-US" altLang="en-US"/>
          </a:p>
        </p:txBody>
      </p:sp>
    </p:spTree>
    <p:extLst>
      <p:ext uri="{BB962C8B-B14F-4D97-AF65-F5344CB8AC3E}">
        <p14:creationId xmlns:p14="http://schemas.microsoft.com/office/powerpoint/2010/main" val="1489922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1421" y="2927350"/>
            <a:ext cx="37308367"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50802" tIns="125401" rIns="250802" bIns="125401"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3291421" y="9509131"/>
            <a:ext cx="37308367" cy="19751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250802" tIns="125401" rIns="250802" bIns="125401"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3291417" y="29991050"/>
            <a:ext cx="9144000" cy="2197100"/>
          </a:xfrm>
          <a:prstGeom prst="rect">
            <a:avLst/>
          </a:prstGeom>
          <a:noFill/>
          <a:ln w="9525">
            <a:noFill/>
            <a:miter lim="800000"/>
            <a:headEnd/>
            <a:tailEnd/>
          </a:ln>
        </p:spPr>
        <p:txBody>
          <a:bodyPr vert="horz" wrap="square" lIns="250802" tIns="125401" rIns="250802" bIns="125401" numCol="1" anchor="t" anchorCtr="0" compatLnSpc="1">
            <a:prstTxWarp prst="textNoShape">
              <a:avLst/>
            </a:prstTxWarp>
          </a:bodyPr>
          <a:lstStyle>
            <a:lvl1pPr eaLnBrk="0" hangingPunct="0">
              <a:defRPr sz="5067"/>
            </a:lvl1pPr>
          </a:lstStyle>
          <a:p>
            <a:endParaRPr lang="en-US" altLang="en-US"/>
          </a:p>
        </p:txBody>
      </p:sp>
      <p:sp>
        <p:nvSpPr>
          <p:cNvPr id="1029" name="Rectangle 5"/>
          <p:cNvSpPr>
            <a:spLocks noGrp="1" noChangeArrowheads="1"/>
          </p:cNvSpPr>
          <p:nvPr>
            <p:ph type="ftr" sz="quarter" idx="3"/>
          </p:nvPr>
        </p:nvSpPr>
        <p:spPr bwMode="auto">
          <a:xfrm>
            <a:off x="14996588" y="29991050"/>
            <a:ext cx="13898033" cy="2197100"/>
          </a:xfrm>
          <a:prstGeom prst="rect">
            <a:avLst/>
          </a:prstGeom>
          <a:noFill/>
          <a:ln w="9525">
            <a:noFill/>
            <a:miter lim="800000"/>
            <a:headEnd/>
            <a:tailEnd/>
          </a:ln>
        </p:spPr>
        <p:txBody>
          <a:bodyPr vert="horz" wrap="square" lIns="250802" tIns="125401" rIns="250802" bIns="125401" numCol="1" anchor="t" anchorCtr="0" compatLnSpc="1">
            <a:prstTxWarp prst="textNoShape">
              <a:avLst/>
            </a:prstTxWarp>
          </a:bodyPr>
          <a:lstStyle>
            <a:lvl1pPr algn="ctr" eaLnBrk="0" hangingPunct="0">
              <a:defRPr sz="5067"/>
            </a:lvl1pPr>
          </a:lstStyle>
          <a:p>
            <a:endParaRPr lang="en-US" altLang="en-US"/>
          </a:p>
        </p:txBody>
      </p:sp>
      <p:sp>
        <p:nvSpPr>
          <p:cNvPr id="1030" name="Rectangle 6"/>
          <p:cNvSpPr>
            <a:spLocks noGrp="1" noChangeArrowheads="1"/>
          </p:cNvSpPr>
          <p:nvPr>
            <p:ph type="sldNum" sz="quarter" idx="4"/>
          </p:nvPr>
        </p:nvSpPr>
        <p:spPr bwMode="auto">
          <a:xfrm>
            <a:off x="31455784" y="29991050"/>
            <a:ext cx="9144000" cy="2197100"/>
          </a:xfrm>
          <a:prstGeom prst="rect">
            <a:avLst/>
          </a:prstGeom>
          <a:noFill/>
          <a:ln w="9525">
            <a:noFill/>
            <a:miter lim="800000"/>
            <a:headEnd/>
            <a:tailEnd/>
          </a:ln>
        </p:spPr>
        <p:txBody>
          <a:bodyPr vert="horz" wrap="square" lIns="250802" tIns="125401" rIns="250802" bIns="125401" numCol="1" anchor="t" anchorCtr="0" compatLnSpc="1">
            <a:prstTxWarp prst="textNoShape">
              <a:avLst/>
            </a:prstTxWarp>
          </a:bodyPr>
          <a:lstStyle>
            <a:lvl1pPr algn="r" eaLnBrk="0" hangingPunct="0">
              <a:defRPr sz="5067"/>
            </a:lvl1pPr>
          </a:lstStyle>
          <a:p>
            <a:fld id="{7012E7A3-EB9C-3249-B547-326E79B57E0D}"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344167" rtl="0" eaLnBrk="0" fontAlgn="base" hangingPunct="0">
        <a:spcBef>
          <a:spcPct val="0"/>
        </a:spcBef>
        <a:spcAft>
          <a:spcPct val="0"/>
        </a:spcAft>
        <a:defRPr sz="16133">
          <a:solidFill>
            <a:schemeClr val="tx2"/>
          </a:solidFill>
          <a:latin typeface="+mj-lt"/>
          <a:ea typeface="+mj-ea"/>
          <a:cs typeface="+mj-cs"/>
        </a:defRPr>
      </a:lvl1pPr>
      <a:lvl2pPr algn="ctr" defTabSz="3344167" rtl="0" eaLnBrk="0" fontAlgn="base" hangingPunct="0">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2pPr>
      <a:lvl3pPr algn="ctr" defTabSz="3344167" rtl="0" eaLnBrk="0" fontAlgn="base" hangingPunct="0">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3pPr>
      <a:lvl4pPr algn="ctr" defTabSz="3344167" rtl="0" eaLnBrk="0" fontAlgn="base" hangingPunct="0">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4pPr>
      <a:lvl5pPr algn="ctr" defTabSz="3344167" rtl="0" eaLnBrk="0" fontAlgn="base" hangingPunct="0">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5pPr>
      <a:lvl6pPr marL="609570" algn="ctr" defTabSz="3344167" rtl="0" fontAlgn="base">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6pPr>
      <a:lvl7pPr marL="1219140" algn="ctr" defTabSz="3344167" rtl="0" fontAlgn="base">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7pPr>
      <a:lvl8pPr marL="1828709" algn="ctr" defTabSz="3344167" rtl="0" fontAlgn="base">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8pPr>
      <a:lvl9pPr marL="2438278" algn="ctr" defTabSz="3344167" rtl="0" fontAlgn="base">
        <a:spcBef>
          <a:spcPct val="0"/>
        </a:spcBef>
        <a:spcAft>
          <a:spcPct val="0"/>
        </a:spcAft>
        <a:defRPr sz="16133">
          <a:solidFill>
            <a:schemeClr val="tx2"/>
          </a:solidFill>
          <a:latin typeface="Arial" pitchFamily="80" charset="0"/>
          <a:ea typeface="ヒラギノ角ゴ Pro W3" pitchFamily="80" charset="-128"/>
          <a:cs typeface="ヒラギノ角ゴ Pro W3" pitchFamily="80" charset="-128"/>
        </a:defRPr>
      </a:lvl9pPr>
    </p:titleStyle>
    <p:bodyStyle>
      <a:lvl1pPr marL="1253003" indent="-1253003" algn="l" defTabSz="3344167" rtl="0" eaLnBrk="0" fontAlgn="base" hangingPunct="0">
        <a:spcBef>
          <a:spcPct val="20000"/>
        </a:spcBef>
        <a:spcAft>
          <a:spcPct val="0"/>
        </a:spcAft>
        <a:buChar char="•"/>
        <a:defRPr sz="11733">
          <a:solidFill>
            <a:schemeClr val="tx1"/>
          </a:solidFill>
          <a:latin typeface="+mn-lt"/>
          <a:ea typeface="+mn-ea"/>
          <a:cs typeface="+mn-cs"/>
        </a:defRPr>
      </a:lvl1pPr>
      <a:lvl2pPr marL="2717664" indent="-1045581" algn="l" defTabSz="3344167" rtl="0" eaLnBrk="0" fontAlgn="base" hangingPunct="0">
        <a:spcBef>
          <a:spcPct val="20000"/>
        </a:spcBef>
        <a:spcAft>
          <a:spcPct val="0"/>
        </a:spcAft>
        <a:buChar char="–"/>
        <a:defRPr sz="10266">
          <a:solidFill>
            <a:schemeClr val="tx1"/>
          </a:solidFill>
          <a:latin typeface="+mn-lt"/>
          <a:ea typeface="+mn-ea"/>
          <a:cs typeface="+mn-cs"/>
        </a:defRPr>
      </a:lvl2pPr>
      <a:lvl3pPr marL="4180209" indent="-836042" algn="l" defTabSz="3344167" rtl="0" eaLnBrk="0" fontAlgn="base" hangingPunct="0">
        <a:spcBef>
          <a:spcPct val="20000"/>
        </a:spcBef>
        <a:spcAft>
          <a:spcPct val="0"/>
        </a:spcAft>
        <a:buChar char="•"/>
        <a:defRPr sz="8800">
          <a:solidFill>
            <a:schemeClr val="tx1"/>
          </a:solidFill>
          <a:latin typeface="+mn-lt"/>
          <a:ea typeface="+mn-ea"/>
          <a:cs typeface="+mn-cs"/>
        </a:defRPr>
      </a:lvl3pPr>
      <a:lvl4pPr marL="5852292" indent="-836042" algn="l" defTabSz="3344167" rtl="0" eaLnBrk="0" fontAlgn="base" hangingPunct="0">
        <a:spcBef>
          <a:spcPct val="20000"/>
        </a:spcBef>
        <a:spcAft>
          <a:spcPct val="0"/>
        </a:spcAft>
        <a:buChar char="–"/>
        <a:defRPr sz="7333">
          <a:solidFill>
            <a:schemeClr val="tx1"/>
          </a:solidFill>
          <a:latin typeface="+mn-lt"/>
          <a:ea typeface="+mn-ea"/>
          <a:cs typeface="+mn-cs"/>
        </a:defRPr>
      </a:lvl4pPr>
      <a:lvl5pPr marL="7524375" indent="-836042" algn="l" defTabSz="3344167" rtl="0" eaLnBrk="0" fontAlgn="base" hangingPunct="0">
        <a:spcBef>
          <a:spcPct val="20000"/>
        </a:spcBef>
        <a:spcAft>
          <a:spcPct val="0"/>
        </a:spcAft>
        <a:buChar char="»"/>
        <a:defRPr sz="7333">
          <a:solidFill>
            <a:schemeClr val="tx1"/>
          </a:solidFill>
          <a:latin typeface="+mn-lt"/>
          <a:ea typeface="+mn-ea"/>
          <a:cs typeface="+mn-cs"/>
        </a:defRPr>
      </a:lvl5pPr>
      <a:lvl6pPr marL="8133943" indent="-836042" algn="l" defTabSz="3344167" rtl="0" fontAlgn="base">
        <a:spcBef>
          <a:spcPct val="20000"/>
        </a:spcBef>
        <a:spcAft>
          <a:spcPct val="0"/>
        </a:spcAft>
        <a:buChar char="»"/>
        <a:defRPr sz="7333">
          <a:solidFill>
            <a:schemeClr val="tx1"/>
          </a:solidFill>
          <a:latin typeface="+mn-lt"/>
          <a:ea typeface="+mn-ea"/>
          <a:cs typeface="+mn-cs"/>
        </a:defRPr>
      </a:lvl6pPr>
      <a:lvl7pPr marL="8743513" indent="-836042" algn="l" defTabSz="3344167" rtl="0" fontAlgn="base">
        <a:spcBef>
          <a:spcPct val="20000"/>
        </a:spcBef>
        <a:spcAft>
          <a:spcPct val="0"/>
        </a:spcAft>
        <a:buChar char="»"/>
        <a:defRPr sz="7333">
          <a:solidFill>
            <a:schemeClr val="tx1"/>
          </a:solidFill>
          <a:latin typeface="+mn-lt"/>
          <a:ea typeface="+mn-ea"/>
          <a:cs typeface="+mn-cs"/>
        </a:defRPr>
      </a:lvl7pPr>
      <a:lvl8pPr marL="9353084" indent="-836042" algn="l" defTabSz="3344167" rtl="0" fontAlgn="base">
        <a:spcBef>
          <a:spcPct val="20000"/>
        </a:spcBef>
        <a:spcAft>
          <a:spcPct val="0"/>
        </a:spcAft>
        <a:buChar char="»"/>
        <a:defRPr sz="7333">
          <a:solidFill>
            <a:schemeClr val="tx1"/>
          </a:solidFill>
          <a:latin typeface="+mn-lt"/>
          <a:ea typeface="+mn-ea"/>
          <a:cs typeface="+mn-cs"/>
        </a:defRPr>
      </a:lvl8pPr>
      <a:lvl9pPr marL="9962654" indent="-836042" algn="l" defTabSz="3344167" rtl="0" fontAlgn="base">
        <a:spcBef>
          <a:spcPct val="20000"/>
        </a:spcBef>
        <a:spcAft>
          <a:spcPct val="0"/>
        </a:spcAft>
        <a:buChar char="»"/>
        <a:defRPr sz="7333">
          <a:solidFill>
            <a:schemeClr val="tx1"/>
          </a:solidFill>
          <a:latin typeface="+mn-lt"/>
          <a:ea typeface="+mn-ea"/>
          <a:cs typeface="+mn-cs"/>
        </a:defRPr>
      </a:lvl9pPr>
    </p:bodyStyle>
    <p:otherStyle>
      <a:defPPr>
        <a:defRPr lang="en-US"/>
      </a:defPPr>
      <a:lvl1pPr marL="0" algn="l" defTabSz="609570" rtl="0" eaLnBrk="1" latinLnBrk="0" hangingPunct="1">
        <a:defRPr sz="2400" kern="1200">
          <a:solidFill>
            <a:schemeClr val="tx1"/>
          </a:solidFill>
          <a:latin typeface="+mn-lt"/>
          <a:ea typeface="+mn-ea"/>
          <a:cs typeface="+mn-cs"/>
        </a:defRPr>
      </a:lvl1pPr>
      <a:lvl2pPr marL="609570" algn="l" defTabSz="609570" rtl="0" eaLnBrk="1" latinLnBrk="0" hangingPunct="1">
        <a:defRPr sz="2400" kern="1200">
          <a:solidFill>
            <a:schemeClr val="tx1"/>
          </a:solidFill>
          <a:latin typeface="+mn-lt"/>
          <a:ea typeface="+mn-ea"/>
          <a:cs typeface="+mn-cs"/>
        </a:defRPr>
      </a:lvl2pPr>
      <a:lvl3pPr marL="1219140" algn="l" defTabSz="609570" rtl="0" eaLnBrk="1" latinLnBrk="0" hangingPunct="1">
        <a:defRPr sz="2400" kern="1200">
          <a:solidFill>
            <a:schemeClr val="tx1"/>
          </a:solidFill>
          <a:latin typeface="+mn-lt"/>
          <a:ea typeface="+mn-ea"/>
          <a:cs typeface="+mn-cs"/>
        </a:defRPr>
      </a:lvl3pPr>
      <a:lvl4pPr marL="1828709" algn="l" defTabSz="609570" rtl="0" eaLnBrk="1" latinLnBrk="0" hangingPunct="1">
        <a:defRPr sz="2400" kern="1200">
          <a:solidFill>
            <a:schemeClr val="tx1"/>
          </a:solidFill>
          <a:latin typeface="+mn-lt"/>
          <a:ea typeface="+mn-ea"/>
          <a:cs typeface="+mn-cs"/>
        </a:defRPr>
      </a:lvl4pPr>
      <a:lvl5pPr marL="2438278" algn="l" defTabSz="609570" rtl="0" eaLnBrk="1" latinLnBrk="0" hangingPunct="1">
        <a:defRPr sz="2400" kern="1200">
          <a:solidFill>
            <a:schemeClr val="tx1"/>
          </a:solidFill>
          <a:latin typeface="+mn-lt"/>
          <a:ea typeface="+mn-ea"/>
          <a:cs typeface="+mn-cs"/>
        </a:defRPr>
      </a:lvl5pPr>
      <a:lvl6pPr marL="3047848" algn="l" defTabSz="609570" rtl="0" eaLnBrk="1" latinLnBrk="0" hangingPunct="1">
        <a:defRPr sz="2400" kern="1200">
          <a:solidFill>
            <a:schemeClr val="tx1"/>
          </a:solidFill>
          <a:latin typeface="+mn-lt"/>
          <a:ea typeface="+mn-ea"/>
          <a:cs typeface="+mn-cs"/>
        </a:defRPr>
      </a:lvl6pPr>
      <a:lvl7pPr marL="3657418" algn="l" defTabSz="609570" rtl="0" eaLnBrk="1" latinLnBrk="0" hangingPunct="1">
        <a:defRPr sz="2400" kern="1200">
          <a:solidFill>
            <a:schemeClr val="tx1"/>
          </a:solidFill>
          <a:latin typeface="+mn-lt"/>
          <a:ea typeface="+mn-ea"/>
          <a:cs typeface="+mn-cs"/>
        </a:defRPr>
      </a:lvl7pPr>
      <a:lvl8pPr marL="4266987" algn="l" defTabSz="609570" rtl="0" eaLnBrk="1" latinLnBrk="0" hangingPunct="1">
        <a:defRPr sz="2400" kern="1200">
          <a:solidFill>
            <a:schemeClr val="tx1"/>
          </a:solidFill>
          <a:latin typeface="+mn-lt"/>
          <a:ea typeface="+mn-ea"/>
          <a:cs typeface="+mn-cs"/>
        </a:defRPr>
      </a:lvl8pPr>
      <a:lvl9pPr marL="4876557" algn="l" defTabSz="6095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microsoft.com/office/2018/10/relationships/comments" Target="../comments/modernComment_100_0.xml"/><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tif"/><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D760FFEE-B75C-155D-3B89-9096E60A58AE}"/>
              </a:ext>
            </a:extLst>
          </p:cNvPr>
          <p:cNvPicPr>
            <a:picLocks noChangeAspect="1"/>
          </p:cNvPicPr>
          <p:nvPr/>
        </p:nvPicPr>
        <p:blipFill rotWithShape="1">
          <a:blip r:embed="rId4">
            <a:extLst>
              <a:ext uri="{28A0092B-C50C-407E-A947-70E740481C1C}">
                <a14:useLocalDpi xmlns:a14="http://schemas.microsoft.com/office/drawing/2010/main" val="0"/>
              </a:ext>
            </a:extLst>
          </a:blip>
          <a:srcRect l="9610" r="9610"/>
          <a:stretch/>
        </p:blipFill>
        <p:spPr>
          <a:xfrm>
            <a:off x="39634278" y="131427"/>
            <a:ext cx="4203049" cy="4368800"/>
          </a:xfrm>
          <a:prstGeom prst="rect">
            <a:avLst/>
          </a:prstGeom>
        </p:spPr>
      </p:pic>
      <p:sp>
        <p:nvSpPr>
          <p:cNvPr id="15362" name="Rectangle 4"/>
          <p:cNvSpPr>
            <a:spLocks noChangeArrowheads="1"/>
          </p:cNvSpPr>
          <p:nvPr/>
        </p:nvSpPr>
        <p:spPr bwMode="auto">
          <a:xfrm>
            <a:off x="4441372" y="-11741"/>
            <a:ext cx="35139086" cy="4511967"/>
          </a:xfrm>
          <a:prstGeom prst="rect">
            <a:avLst/>
          </a:prstGeom>
          <a:solidFill>
            <a:schemeClr val="tx1"/>
          </a:solidFill>
          <a:ln>
            <a:noFill/>
          </a:ln>
        </p:spPr>
        <p:txBody>
          <a:bodyPr lIns="182880" tIns="91440" rIns="182880" bIns="91440" anchor="ctr"/>
          <a:lstStyle>
            <a:lvl1pPr defTabSz="4703763" eaLnBrk="0" hangingPunct="0">
              <a:defRPr sz="2400">
                <a:solidFill>
                  <a:schemeClr val="tx1"/>
                </a:solidFill>
                <a:latin typeface="Arial" charset="0"/>
                <a:ea typeface="ヒラギノ角ゴ Pro W3" charset="-128"/>
              </a:defRPr>
            </a:lvl1pPr>
            <a:lvl2pPr marL="37931725" indent="-37474525" defTabSz="4703763"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eaLnBrk="1" hangingPunct="1"/>
            <a:r>
              <a:rPr lang="en-US" sz="6200" b="1" dirty="0">
                <a:solidFill>
                  <a:schemeClr val="bg1"/>
                </a:solidFill>
                <a:latin typeface="Verdana" panose="020B0604030504040204" pitchFamily="34" charset="0"/>
                <a:ea typeface="Verdana" panose="020B0604030504040204" pitchFamily="34" charset="0"/>
                <a:cs typeface="Verdana" panose="020B0604030504040204" pitchFamily="34" charset="0"/>
              </a:rPr>
              <a:t>Evaluating the Impact of a Virtual Nursing Model on Providers within a Large Academic Medical Center: Incorporating Unit-Level Indicators and Nurse-Reported Outcomes</a:t>
            </a:r>
          </a:p>
          <a:p>
            <a:pPr algn="ctr" eaLnBrk="1" hangingPunct="1"/>
            <a:r>
              <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rPr>
              <a:t>Caitlin Koob, PhD</a:t>
            </a:r>
            <a:r>
              <a:rPr lang="en-US" altLang="en-US" sz="3600" b="1"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1</a:t>
            </a:r>
            <a:r>
              <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rPr>
              <a:t>, Jillian Harvey, PhD</a:t>
            </a:r>
            <a:r>
              <a:rPr lang="en-US" altLang="en-US" sz="3600" b="1"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1</a:t>
            </a:r>
            <a:r>
              <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rPr>
              <a:t>, Jimmy McElligott, MD</a:t>
            </a:r>
            <a:r>
              <a:rPr lang="en-US" altLang="en-US" sz="3600" b="1"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2</a:t>
            </a:r>
            <a:r>
              <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rPr>
              <a:t>, Peter Gardella, MBA, RN</a:t>
            </a:r>
            <a:r>
              <a:rPr lang="en-US" altLang="en-US" sz="3600" b="1"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2</a:t>
            </a:r>
            <a:r>
              <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rPr>
              <a:t>, Emily Warr, MSN, RN</a:t>
            </a:r>
            <a:r>
              <a:rPr lang="en-US" altLang="en-US" sz="3600" b="1"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2</a:t>
            </a:r>
            <a:r>
              <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rPr>
              <a:t>, Dunc Williams, PhD</a:t>
            </a:r>
            <a:r>
              <a:rPr lang="en-US" altLang="en-US" sz="3600" b="1"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1</a:t>
            </a:r>
            <a:r>
              <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rPr>
              <a:t>, &amp; Dee Ford, MD</a:t>
            </a:r>
            <a:r>
              <a:rPr lang="en-US" altLang="en-US" sz="3600" b="1"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2</a:t>
            </a:r>
            <a:endPar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pPr algn="ctr" eaLnBrk="1" hangingPunct="1"/>
            <a:r>
              <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n-US" altLang="en-US" sz="3600" b="1"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1</a:t>
            </a:r>
            <a:r>
              <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rPr>
              <a:t>Medical University of South Carolina (MUSC) </a:t>
            </a:r>
            <a:r>
              <a:rPr lang="en-US" altLang="en-US" sz="3600" b="1" baseline="30000" dirty="0">
                <a:solidFill>
                  <a:schemeClr val="bg1"/>
                </a:solidFill>
                <a:latin typeface="Verdana" panose="020B0604030504040204" pitchFamily="34" charset="0"/>
                <a:ea typeface="Verdana" panose="020B0604030504040204" pitchFamily="34" charset="0"/>
                <a:cs typeface="Verdana" panose="020B0604030504040204" pitchFamily="34" charset="0"/>
              </a:rPr>
              <a:t>2</a:t>
            </a:r>
            <a:r>
              <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rPr>
              <a:t>Telehealth Center of Excellence</a:t>
            </a:r>
            <a:r>
              <a:rPr lang="en-US" altLang="en-US" sz="4800" b="1" dirty="0">
                <a:solidFill>
                  <a:schemeClr val="bg1"/>
                </a:solidFill>
                <a:latin typeface="Verdana" panose="020B0604030504040204" pitchFamily="34" charset="0"/>
                <a:ea typeface="Verdana" panose="020B0604030504040204" pitchFamily="34" charset="0"/>
                <a:cs typeface="Verdana" panose="020B0604030504040204" pitchFamily="34" charset="0"/>
              </a:rPr>
              <a:t> </a:t>
            </a:r>
            <a:endParaRPr lang="en-US" altLang="en-US" sz="3600" b="1"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5380" name="Text Box 194"/>
          <p:cNvSpPr txBox="1">
            <a:spLocks noChangeArrowheads="1"/>
          </p:cNvSpPr>
          <p:nvPr/>
        </p:nvSpPr>
        <p:spPr bwMode="auto">
          <a:xfrm>
            <a:off x="5541438" y="2872321"/>
            <a:ext cx="9863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spcBef>
                <a:spcPct val="50000"/>
              </a:spcBef>
            </a:pPr>
            <a:endParaRPr lang="en-US" altLang="en-US" sz="3200"/>
          </a:p>
        </p:txBody>
      </p:sp>
      <p:sp>
        <p:nvSpPr>
          <p:cNvPr id="40" name="Rectangle 25"/>
          <p:cNvSpPr>
            <a:spLocks noChangeArrowheads="1"/>
          </p:cNvSpPr>
          <p:nvPr/>
        </p:nvSpPr>
        <p:spPr bwMode="auto">
          <a:xfrm>
            <a:off x="0" y="32304564"/>
            <a:ext cx="43891200" cy="674801"/>
          </a:xfrm>
          <a:prstGeom prst="rect">
            <a:avLst/>
          </a:prstGeom>
          <a:solidFill>
            <a:schemeClr val="accent2"/>
          </a:solidFill>
          <a:ln w="9525">
            <a:noFill/>
            <a:miter lim="800000"/>
            <a:headEnd/>
            <a:tailEnd/>
          </a:ln>
        </p:spPr>
        <p:txBody>
          <a:bodyPr wrap="none" anchor="ct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endParaRPr lang="en-US" altLang="en-US" sz="4267" dirty="0">
              <a:solidFill>
                <a:schemeClr val="accent5"/>
              </a:solidFill>
            </a:endParaRPr>
          </a:p>
        </p:txBody>
      </p:sp>
      <p:pic>
        <p:nvPicPr>
          <p:cNvPr id="5" name="Picture 4"/>
          <p:cNvPicPr>
            <a:picLocks noChangeAspect="1"/>
          </p:cNvPicPr>
          <p:nvPr/>
        </p:nvPicPr>
        <p:blipFill rotWithShape="1">
          <a:blip r:embed="rId4">
            <a:extLst>
              <a:ext uri="{28A0092B-C50C-407E-A947-70E740481C1C}">
                <a14:useLocalDpi xmlns:a14="http://schemas.microsoft.com/office/drawing/2010/main" val="0"/>
              </a:ext>
            </a:extLst>
          </a:blip>
          <a:srcRect l="9610" r="9610"/>
          <a:stretch/>
        </p:blipFill>
        <p:spPr>
          <a:xfrm>
            <a:off x="53872" y="-16565"/>
            <a:ext cx="4329067" cy="4497172"/>
          </a:xfrm>
          <a:prstGeom prst="rect">
            <a:avLst/>
          </a:prstGeom>
        </p:spPr>
      </p:pic>
      <p:pic>
        <p:nvPicPr>
          <p:cNvPr id="8" name="Picture 7"/>
          <p:cNvPicPr>
            <a:picLocks noChangeAspect="1"/>
          </p:cNvPicPr>
          <p:nvPr/>
        </p:nvPicPr>
        <p:blipFill>
          <a:blip r:embed="rId5"/>
          <a:srcRect t="3948" b="3948"/>
          <a:stretch/>
        </p:blipFill>
        <p:spPr>
          <a:xfrm>
            <a:off x="332542" y="353447"/>
            <a:ext cx="4141619" cy="3731375"/>
          </a:xfrm>
          <a:prstGeom prst="rect">
            <a:avLst/>
          </a:prstGeom>
        </p:spPr>
      </p:pic>
      <p:sp>
        <p:nvSpPr>
          <p:cNvPr id="6" name="Text Box 35">
            <a:extLst>
              <a:ext uri="{FF2B5EF4-FFF2-40B4-BE49-F238E27FC236}">
                <a16:creationId xmlns:a16="http://schemas.microsoft.com/office/drawing/2014/main" id="{74E5310C-8DF3-711C-3E2F-F9468C7D8B8A}"/>
              </a:ext>
            </a:extLst>
          </p:cNvPr>
          <p:cNvSpPr txBox="1">
            <a:spLocks noChangeArrowheads="1"/>
          </p:cNvSpPr>
          <p:nvPr/>
        </p:nvSpPr>
        <p:spPr bwMode="auto">
          <a:xfrm>
            <a:off x="-88014" y="30754523"/>
            <a:ext cx="4364667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r>
              <a:rPr lang="en-US" sz="3200" dirty="0">
                <a:latin typeface="Verdana" panose="020B0604030504040204" pitchFamily="34" charset="0"/>
                <a:ea typeface="Verdana" panose="020B0604030504040204" pitchFamily="34" charset="0"/>
                <a:cs typeface="Verdana" panose="020B0604030504040204" pitchFamily="34" charset="0"/>
              </a:rPr>
              <a:t>This research is supported by the Health Resources and Services Administration (HRSA) of the U.S. Department of Health and Human Services (HHS) as part of  the National Telehealth Center of Excellence Award (U66RH31458) totaling $4,250,000 with 100 percent funded by HRSA/HHS. The contents are those of the author(s) and do not necessarily represent the official views of, nor an endorsement, by HRSA/HHS, or the U.S. Government. </a:t>
            </a:r>
          </a:p>
        </p:txBody>
      </p:sp>
      <p:pic>
        <p:nvPicPr>
          <p:cNvPr id="31" name="Picture 30">
            <a:extLst>
              <a:ext uri="{FF2B5EF4-FFF2-40B4-BE49-F238E27FC236}">
                <a16:creationId xmlns:a16="http://schemas.microsoft.com/office/drawing/2014/main" id="{8C37F7C3-1D38-F221-D9FF-ED204BB0040D}"/>
              </a:ext>
            </a:extLst>
          </p:cNvPr>
          <p:cNvPicPr>
            <a:picLocks noChangeAspect="1"/>
          </p:cNvPicPr>
          <p:nvPr/>
        </p:nvPicPr>
        <p:blipFill>
          <a:blip r:embed="rId6"/>
          <a:stretch>
            <a:fillRect/>
          </a:stretch>
        </p:blipFill>
        <p:spPr>
          <a:xfrm>
            <a:off x="39725500" y="275315"/>
            <a:ext cx="4020604" cy="4020604"/>
          </a:xfrm>
          <a:prstGeom prst="rect">
            <a:avLst/>
          </a:prstGeom>
        </p:spPr>
      </p:pic>
      <p:sp>
        <p:nvSpPr>
          <p:cNvPr id="3" name="Rectangle 25">
            <a:extLst>
              <a:ext uri="{FF2B5EF4-FFF2-40B4-BE49-F238E27FC236}">
                <a16:creationId xmlns:a16="http://schemas.microsoft.com/office/drawing/2014/main" id="{B635AF5F-69F0-79FE-F2BE-2974BDACE35B}"/>
              </a:ext>
            </a:extLst>
          </p:cNvPr>
          <p:cNvSpPr>
            <a:spLocks noChangeArrowheads="1"/>
          </p:cNvSpPr>
          <p:nvPr/>
        </p:nvSpPr>
        <p:spPr bwMode="auto">
          <a:xfrm>
            <a:off x="0" y="29810612"/>
            <a:ext cx="43129200" cy="799814"/>
          </a:xfrm>
          <a:prstGeom prst="rect">
            <a:avLst/>
          </a:prstGeom>
          <a:solidFill>
            <a:srgbClr val="D8F0EF"/>
          </a:solidFill>
          <a:ln w="9525">
            <a:noFill/>
            <a:miter lim="800000"/>
            <a:headEnd/>
            <a:tailEnd/>
          </a:ln>
        </p:spPr>
        <p:txBody>
          <a:bodyPr wrap="none" anchor="ctr"/>
          <a:lstStyle>
            <a:lvl1pPr eaLnBrk="0" hangingPunct="0">
              <a:defRPr sz="2400">
                <a:solidFill>
                  <a:schemeClr val="tx1"/>
                </a:solidFill>
                <a:latin typeface="Arial" charset="0"/>
                <a:ea typeface="ヒラギノ角ゴ Pro W3" charset="-128"/>
              </a:defRPr>
            </a:lvl1pPr>
            <a:lvl2pPr marL="37931725" indent="-37474525" eaLnBrk="0" hangingPunct="0">
              <a:defRPr sz="2400">
                <a:solidFill>
                  <a:schemeClr val="tx1"/>
                </a:solidFill>
                <a:latin typeface="Arial" charset="0"/>
                <a:ea typeface="ヒラギノ角ゴ Pro W3" charset="-128"/>
              </a:defRPr>
            </a:lvl2pPr>
            <a:lvl3pPr eaLnBrk="0" hangingPunct="0">
              <a:defRPr sz="2400">
                <a:solidFill>
                  <a:schemeClr val="tx1"/>
                </a:solidFill>
                <a:latin typeface="Arial" charset="0"/>
                <a:ea typeface="ヒラギノ角ゴ Pro W3" charset="-128"/>
              </a:defRPr>
            </a:lvl3pPr>
            <a:lvl4pPr eaLnBrk="0" hangingPunct="0">
              <a:defRPr sz="2400">
                <a:solidFill>
                  <a:schemeClr val="tx1"/>
                </a:solidFill>
                <a:latin typeface="Arial" charset="0"/>
                <a:ea typeface="ヒラギノ角ゴ Pro W3" charset="-128"/>
              </a:defRPr>
            </a:lvl4pPr>
            <a:lvl5pPr eaLnBrk="0" hangingPunct="0">
              <a:defRPr sz="2400">
                <a:solidFill>
                  <a:schemeClr val="tx1"/>
                </a:solidFill>
                <a:latin typeface="Arial" charset="0"/>
                <a:ea typeface="ヒラギノ角ゴ Pro W3" charset="-128"/>
              </a:defRPr>
            </a:lvl5pPr>
            <a:lvl6pPr marL="457200" eaLnBrk="0" fontAlgn="base" hangingPunct="0">
              <a:spcBef>
                <a:spcPct val="0"/>
              </a:spcBef>
              <a:spcAft>
                <a:spcPct val="0"/>
              </a:spcAft>
              <a:defRPr sz="2400">
                <a:solidFill>
                  <a:schemeClr val="tx1"/>
                </a:solidFill>
                <a:latin typeface="Arial" charset="0"/>
                <a:ea typeface="ヒラギノ角ゴ Pro W3" charset="-128"/>
              </a:defRPr>
            </a:lvl6pPr>
            <a:lvl7pPr marL="914400" eaLnBrk="0" fontAlgn="base" hangingPunct="0">
              <a:spcBef>
                <a:spcPct val="0"/>
              </a:spcBef>
              <a:spcAft>
                <a:spcPct val="0"/>
              </a:spcAft>
              <a:defRPr sz="2400">
                <a:solidFill>
                  <a:schemeClr val="tx1"/>
                </a:solidFill>
                <a:latin typeface="Arial" charset="0"/>
                <a:ea typeface="ヒラギノ角ゴ Pro W3" charset="-128"/>
              </a:defRPr>
            </a:lvl7pPr>
            <a:lvl8pPr marL="1371600" eaLnBrk="0" fontAlgn="base" hangingPunct="0">
              <a:spcBef>
                <a:spcPct val="0"/>
              </a:spcBef>
              <a:spcAft>
                <a:spcPct val="0"/>
              </a:spcAft>
              <a:defRPr sz="2400">
                <a:solidFill>
                  <a:schemeClr val="tx1"/>
                </a:solidFill>
                <a:latin typeface="Arial" charset="0"/>
                <a:ea typeface="ヒラギノ角ゴ Pro W3" charset="-128"/>
              </a:defRPr>
            </a:lvl8pPr>
            <a:lvl9pPr marL="1828800" eaLnBrk="0" fontAlgn="base" hangingPunct="0">
              <a:spcBef>
                <a:spcPct val="0"/>
              </a:spcBef>
              <a:spcAft>
                <a:spcPct val="0"/>
              </a:spcAft>
              <a:defRPr sz="2400">
                <a:solidFill>
                  <a:schemeClr val="tx1"/>
                </a:solidFill>
                <a:latin typeface="Arial" charset="0"/>
                <a:ea typeface="ヒラギノ角ゴ Pro W3" charset="-128"/>
              </a:defRPr>
            </a:lvl9pPr>
          </a:lstStyle>
          <a:p>
            <a:pPr algn="ctr"/>
            <a:r>
              <a:rPr lang="en-US" altLang="en-US" sz="4978" b="1" dirty="0">
                <a:latin typeface="Verdana" panose="020B0604030504040204" pitchFamily="34" charset="0"/>
                <a:ea typeface="Verdana" panose="020B0604030504040204" pitchFamily="34" charset="0"/>
                <a:cs typeface="Verdana" panose="020B0604030504040204" pitchFamily="34" charset="0"/>
              </a:rPr>
              <a:t>Funding Acknowledgement</a:t>
            </a:r>
            <a:endParaRPr lang="en-US" altLang="en-US" sz="4978" dirty="0">
              <a:latin typeface="Verdana" panose="020B0604030504040204" pitchFamily="34" charset="0"/>
              <a:ea typeface="Verdana" panose="020B0604030504040204" pitchFamily="34" charset="0"/>
              <a:cs typeface="Verdana" panose="020B0604030504040204" pitchFamily="34" charset="0"/>
            </a:endParaRPr>
          </a:p>
        </p:txBody>
      </p:sp>
      <p:sp>
        <p:nvSpPr>
          <p:cNvPr id="7" name="Rectangle 6">
            <a:extLst>
              <a:ext uri="{FF2B5EF4-FFF2-40B4-BE49-F238E27FC236}">
                <a16:creationId xmlns:a16="http://schemas.microsoft.com/office/drawing/2014/main" id="{97C9D88C-E72F-2BAE-8071-46FD0CD9257C}"/>
              </a:ext>
            </a:extLst>
          </p:cNvPr>
          <p:cNvSpPr/>
          <p:nvPr/>
        </p:nvSpPr>
        <p:spPr>
          <a:xfrm>
            <a:off x="53872" y="4599184"/>
            <a:ext cx="14041931" cy="251122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08610" tIns="540068" rIns="308610" rtlCol="0" anchor="t" anchorCtr="0"/>
          <a:lstStyle/>
          <a:p>
            <a:pPr>
              <a:spcAft>
                <a:spcPts val="1013"/>
              </a:spcAft>
            </a:pPr>
            <a:r>
              <a:rPr lang="en-US" sz="3400" b="1" dirty="0">
                <a:solidFill>
                  <a:prstClr val="black"/>
                </a:solidFill>
                <a:latin typeface="Verdana" panose="020B0604030504040204" pitchFamily="34" charset="0"/>
                <a:ea typeface="Verdana" panose="020B0604030504040204" pitchFamily="34" charset="0"/>
                <a:cs typeface="Verdana" panose="020B0604030504040204" pitchFamily="34" charset="0"/>
              </a:rPr>
              <a:t>OVERVIEW</a:t>
            </a:r>
          </a:p>
          <a:p>
            <a:pPr>
              <a:spcAft>
                <a:spcPts val="2025"/>
              </a:spcAft>
            </a:pPr>
            <a:r>
              <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rPr>
              <a:t>A Virtual Nursing Model (VRN) was implemented across an academic medical center as an innovative care delivery model to address patient access and healthcare workforce shortages, leveraging teams of remote nurses to offset time-consuming tasks. We surveyed bedside and virtual nurses (N=132) to assess their perceived value of the VRN model. Overall, nurses provided favorable perceptions of VRN. </a:t>
            </a:r>
            <a:br>
              <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rPr>
            </a:br>
            <a:endPar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a:spcAft>
                <a:spcPts val="2025"/>
              </a:spcAft>
            </a:pPr>
            <a:r>
              <a:rPr lang="en-US" sz="3400" b="1" dirty="0">
                <a:solidFill>
                  <a:prstClr val="black"/>
                </a:solidFill>
                <a:latin typeface="Verdana" panose="020B0604030504040204" pitchFamily="34" charset="0"/>
                <a:ea typeface="Verdana" panose="020B0604030504040204" pitchFamily="34" charset="0"/>
                <a:cs typeface="Verdana" panose="020B0604030504040204" pitchFamily="34" charset="0"/>
              </a:rPr>
              <a:t>METHODS</a:t>
            </a:r>
          </a:p>
          <a:p>
            <a:pPr>
              <a:spcAft>
                <a:spcPts val="2025"/>
              </a:spcAft>
            </a:pPr>
            <a:r>
              <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rPr>
              <a:t>This study retrospectively analyzed VRN data from January to June 2025 across 36 units systemwide, following rapid expansion. Data were triangulated from patients’ electronic health records, program tracking within the Research Electronic Data Capture System (</a:t>
            </a:r>
            <a:r>
              <a:rPr lang="en-US" sz="3400" dirty="0" err="1">
                <a:solidFill>
                  <a:prstClr val="black"/>
                </a:solidFill>
                <a:latin typeface="Verdana" panose="020B0604030504040204" pitchFamily="34" charset="0"/>
                <a:ea typeface="Verdana" panose="020B0604030504040204" pitchFamily="34" charset="0"/>
                <a:cs typeface="Verdana" panose="020B0604030504040204" pitchFamily="34" charset="0"/>
              </a:rPr>
              <a:t>REDCap</a:t>
            </a:r>
            <a:r>
              <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rPr>
              <a:t>), and a </a:t>
            </a:r>
            <a:r>
              <a:rPr lang="en-US" sz="3400" dirty="0" err="1">
                <a:solidFill>
                  <a:prstClr val="black"/>
                </a:solidFill>
                <a:latin typeface="Verdana" panose="020B0604030504040204" pitchFamily="34" charset="0"/>
                <a:ea typeface="Verdana" panose="020B0604030504040204" pitchFamily="34" charset="0"/>
                <a:cs typeface="Verdana" panose="020B0604030504040204" pitchFamily="34" charset="0"/>
              </a:rPr>
              <a:t>REDCap</a:t>
            </a:r>
            <a:r>
              <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rPr>
              <a:t> survey distributed among bedside and virtual nurses from May to September 2025 (N=142 completed; 17.3% and 69% response rates for bedside and virtual nurses, respectively). </a:t>
            </a:r>
          </a:p>
          <a:p>
            <a:pPr>
              <a:spcAft>
                <a:spcPts val="2025"/>
              </a:spcAft>
            </a:pPr>
            <a:r>
              <a:rPr lang="en-US" sz="3400">
                <a:solidFill>
                  <a:prstClr val="black"/>
                </a:solidFill>
                <a:latin typeface="Verdana" panose="020B0604030504040204" pitchFamily="34" charset="0"/>
                <a:ea typeface="Verdana" panose="020B0604030504040204" pitchFamily="34" charset="0"/>
                <a:cs typeface="Verdana" panose="020B0604030504040204" pitchFamily="34" charset="0"/>
              </a:rPr>
              <a:t>Outcomes </a:t>
            </a:r>
            <a:r>
              <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rPr>
              <a:t>include VRN utilization, VRN service unit types, and time spent per task. Service unit types describe VRN support, including tasks related to admission, discharge, care plan, education, quality-of-care, and documentation compliance. Descriptive statistics were used to understand patterns of VRN support across service types, estimate the mean number of minutes spent performing each type of task, and nurses’ perceptions of the VRN program. Analyses were conducted using SAS,v.9.3 and R, v.4.4.1.</a:t>
            </a:r>
          </a:p>
          <a:p>
            <a:pPr>
              <a:spcAft>
                <a:spcPts val="2025"/>
              </a:spcAft>
            </a:pPr>
            <a:r>
              <a:rPr lang="en-US" sz="3400" b="1" dirty="0">
                <a:solidFill>
                  <a:prstClr val="black"/>
                </a:solidFill>
                <a:latin typeface="Verdana" panose="020B0604030504040204" pitchFamily="34" charset="0"/>
                <a:ea typeface="Verdana" panose="020B0604030504040204" pitchFamily="34" charset="0"/>
                <a:cs typeface="Verdana" panose="020B0604030504040204" pitchFamily="34" charset="0"/>
              </a:rPr>
              <a:t>RESULTS</a:t>
            </a:r>
          </a:p>
          <a:p>
            <a:pPr>
              <a:spcAft>
                <a:spcPts val="2025"/>
              </a:spcAft>
            </a:pPr>
            <a:r>
              <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rPr>
              <a:t>From January through June 2025, VRN provided support for 23,516 admissions, including 58,793 specific tasks, systemwide. VRN supported 60.2% of total hospital admissions, primarily supporting admissions (65%), quality-of-care (18%), and discharges (17%), and often provided multiple services within one visit. </a:t>
            </a:r>
          </a:p>
          <a:p>
            <a:pPr>
              <a:spcAft>
                <a:spcPts val="2025"/>
              </a:spcAft>
            </a:pPr>
            <a:r>
              <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rPr>
              <a:t>Across service types, visits lasted a mean of 36.8 minutes (SD=27.0) with longer visits time for admissions alone (M=34.6, SD=26.9), or 44.7 minutes when combined with care planning or education. </a:t>
            </a:r>
          </a:p>
          <a:p>
            <a:pPr>
              <a:spcAft>
                <a:spcPts val="2025"/>
              </a:spcAft>
            </a:pPr>
            <a:r>
              <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rPr>
              <a:t>Over half (51.2%; n=21) of VRN units were implemented in rural hospitals. </a:t>
            </a:r>
          </a:p>
        </p:txBody>
      </p:sp>
      <p:sp>
        <p:nvSpPr>
          <p:cNvPr id="9" name="Rectangle 8">
            <a:extLst>
              <a:ext uri="{FF2B5EF4-FFF2-40B4-BE49-F238E27FC236}">
                <a16:creationId xmlns:a16="http://schemas.microsoft.com/office/drawing/2014/main" id="{09543DAF-BC26-CDC4-B657-F843E737C9CF}"/>
              </a:ext>
            </a:extLst>
          </p:cNvPr>
          <p:cNvSpPr/>
          <p:nvPr/>
        </p:nvSpPr>
        <p:spPr>
          <a:xfrm>
            <a:off x="29516727" y="4658774"/>
            <a:ext cx="14041931" cy="251122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08610" tIns="540068" rIns="308610" rtlCol="0" anchor="t" anchorCtr="0"/>
          <a:lstStyle/>
          <a:p>
            <a:pPr>
              <a:spcAft>
                <a:spcPts val="1013"/>
              </a:spcAft>
            </a:pPr>
            <a:r>
              <a:rPr lang="en-US" sz="3400" b="1" dirty="0">
                <a:solidFill>
                  <a:prstClr val="black"/>
                </a:solidFill>
                <a:latin typeface="Verdana" panose="020B0604030504040204" pitchFamily="34" charset="0"/>
                <a:ea typeface="Verdana" panose="020B0604030504040204" pitchFamily="34" charset="0"/>
                <a:cs typeface="Verdana" panose="020B0604030504040204" pitchFamily="34" charset="0"/>
              </a:rPr>
              <a:t>RESULTS</a:t>
            </a:r>
            <a:endPar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a:spcAft>
                <a:spcPts val="2025"/>
              </a:spcAft>
            </a:pPr>
            <a:r>
              <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rPr>
              <a:t>Overall, most nurses reported benefits of a team-based approach to care (63%) and time saved, particularly related to admission documentation (61%) and more time to spend on rounding (54%). Additionally, 29% of nurses reported improved satisfaction and 27% felt the patient experience improved since VRN implementation (Figure 1).</a:t>
            </a:r>
          </a:p>
          <a:p>
            <a:pPr>
              <a:spcAft>
                <a:spcPts val="2025"/>
              </a:spcAft>
            </a:pPr>
            <a:r>
              <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rPr>
              <a:t>When asked how VRN impacted workload, 87% of bedside nurses said it slightly or significantly decreased workload. Nurses ranked various uses of virtual nursing as a 4 or 5 on a 1-5 scale (with 5 being the most impactful), including admissions (92%), discharges (36%), quality documentation/surveillance (31%), patient education (25%), and care planning (20%) (Figure 3). Overall, nurses reported being very satisfied with the virtual nursing program 61% of the time. </a:t>
            </a:r>
          </a:p>
          <a:p>
            <a:pPr>
              <a:spcAft>
                <a:spcPts val="2025"/>
              </a:spcAft>
            </a:pPr>
            <a:r>
              <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rPr>
              <a:t>Comments from nurses in two free-text questions on the survey were generally favorable, supporting quantified results presented in this study. Nurses reported receiving the most support for time-consuming admission tasks, and described VRN as a “great asset,” “makes the workday so much better,” and “has restored faith in bedside nursing.” Virtual nurses echoed that this “team” approach to nursing “is the future,” and that this role has allowed them to “stay in the field that [they love].”</a:t>
            </a:r>
            <a:br>
              <a:rPr lang="en-US" sz="3400" b="1" dirty="0">
                <a:solidFill>
                  <a:prstClr val="black"/>
                </a:solidFill>
                <a:latin typeface="Verdana" panose="020B0604030504040204" pitchFamily="34" charset="0"/>
                <a:ea typeface="Verdana" panose="020B0604030504040204" pitchFamily="34" charset="0"/>
                <a:cs typeface="Verdana" panose="020B0604030504040204" pitchFamily="34" charset="0"/>
              </a:rPr>
            </a:br>
            <a:endParaRPr lang="en-US" sz="3400" b="1"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a:spcAft>
                <a:spcPts val="2025"/>
              </a:spcAft>
            </a:pPr>
            <a:r>
              <a:rPr lang="en-US" sz="3400" b="1" dirty="0">
                <a:solidFill>
                  <a:prstClr val="black"/>
                </a:solidFill>
                <a:latin typeface="Verdana" panose="020B0604030504040204" pitchFamily="34" charset="0"/>
                <a:ea typeface="Verdana" panose="020B0604030504040204" pitchFamily="34" charset="0"/>
                <a:cs typeface="Verdana" panose="020B0604030504040204" pitchFamily="34" charset="0"/>
              </a:rPr>
              <a:t>DISCUSSION</a:t>
            </a:r>
            <a:endPar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a:spcAft>
                <a:spcPts val="2025"/>
              </a:spcAft>
            </a:pPr>
            <a:r>
              <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rPr>
              <a:t>VRN may be one mechanism to alleviate ongoing patient access and healthcare workforce shortage gaps. Growing VRN volumes across services and favorable patient and nurse responses support continued growth of VRN. </a:t>
            </a:r>
          </a:p>
          <a:p>
            <a:pPr>
              <a:spcAft>
                <a:spcPts val="2025"/>
              </a:spcAft>
            </a:pPr>
            <a:r>
              <a:rPr lang="en-US" sz="3400" dirty="0">
                <a:solidFill>
                  <a:prstClr val="black"/>
                </a:solidFill>
                <a:latin typeface="Verdana" panose="020B0604030504040204" pitchFamily="34" charset="0"/>
                <a:ea typeface="Verdana" panose="020B0604030504040204" pitchFamily="34" charset="0"/>
                <a:cs typeface="Verdana" panose="020B0604030504040204" pitchFamily="34" charset="0"/>
              </a:rPr>
              <a:t>This study is situated within a larger, multi-level evaluation of the VRN model’s impact on patient, provider, and systemic outcomes. Favorable perceptions of the VRN model from bedside and virtual nurses indicate feasibility of continued VRN expansion across innovative use-cases, including high-touch departments such as emergency departments and intensive care units. Further investigation is needed to understand the financial return on investments to hospitals, including improved throughput and/or decreased turnover rates across VRN units.</a:t>
            </a:r>
          </a:p>
        </p:txBody>
      </p:sp>
      <p:pic>
        <p:nvPicPr>
          <p:cNvPr id="33" name="Picture 32">
            <a:extLst>
              <a:ext uri="{FF2B5EF4-FFF2-40B4-BE49-F238E27FC236}">
                <a16:creationId xmlns:a16="http://schemas.microsoft.com/office/drawing/2014/main" id="{127002B9-B5D6-44C1-E14B-BBDAFBA1BD2D}"/>
              </a:ext>
            </a:extLst>
          </p:cNvPr>
          <p:cNvPicPr>
            <a:picLocks noChangeAspect="1"/>
          </p:cNvPicPr>
          <p:nvPr/>
        </p:nvPicPr>
        <p:blipFill>
          <a:blip r:embed="rId7"/>
          <a:stretch>
            <a:fillRect/>
          </a:stretch>
        </p:blipFill>
        <p:spPr>
          <a:xfrm>
            <a:off x="14827614" y="21569501"/>
            <a:ext cx="12714824" cy="7918231"/>
          </a:xfrm>
          <a:prstGeom prst="rect">
            <a:avLst/>
          </a:prstGeom>
        </p:spPr>
      </p:pic>
      <p:pic>
        <p:nvPicPr>
          <p:cNvPr id="34" name="Picture 33">
            <a:extLst>
              <a:ext uri="{FF2B5EF4-FFF2-40B4-BE49-F238E27FC236}">
                <a16:creationId xmlns:a16="http://schemas.microsoft.com/office/drawing/2014/main" id="{6166BE7B-CC27-0F52-0362-9CAD750E0478}"/>
              </a:ext>
            </a:extLst>
          </p:cNvPr>
          <p:cNvPicPr>
            <a:picLocks noChangeAspect="1"/>
          </p:cNvPicPr>
          <p:nvPr/>
        </p:nvPicPr>
        <p:blipFill>
          <a:blip r:embed="rId8"/>
          <a:stretch>
            <a:fillRect/>
          </a:stretch>
        </p:blipFill>
        <p:spPr>
          <a:xfrm>
            <a:off x="14949556" y="12844702"/>
            <a:ext cx="12470941" cy="8844638"/>
          </a:xfrm>
          <a:prstGeom prst="rect">
            <a:avLst/>
          </a:prstGeom>
        </p:spPr>
      </p:pic>
      <p:pic>
        <p:nvPicPr>
          <p:cNvPr id="35" name="Picture 34">
            <a:extLst>
              <a:ext uri="{FF2B5EF4-FFF2-40B4-BE49-F238E27FC236}">
                <a16:creationId xmlns:a16="http://schemas.microsoft.com/office/drawing/2014/main" id="{10602AD4-84AA-75F7-7D27-6EB332557CDC}"/>
              </a:ext>
            </a:extLst>
          </p:cNvPr>
          <p:cNvPicPr>
            <a:picLocks noChangeAspect="1"/>
          </p:cNvPicPr>
          <p:nvPr/>
        </p:nvPicPr>
        <p:blipFill>
          <a:blip r:embed="rId9"/>
          <a:stretch>
            <a:fillRect/>
          </a:stretch>
        </p:blipFill>
        <p:spPr>
          <a:xfrm>
            <a:off x="14984074" y="5364680"/>
            <a:ext cx="12401906" cy="7652763"/>
          </a:xfrm>
          <a:prstGeom prst="rect">
            <a:avLst/>
          </a:prstGeom>
        </p:spPr>
      </p:pic>
    </p:spTree>
  </p:cSld>
  <p:clrMapOvr>
    <a:masterClrMapping/>
  </p:clrMapOvr>
  <p:extLst>
    <p:ext uri="{6950BFC3-D8DA-4A85-94F7-54DA5524770B}">
      <p188:commentRel xmlns:p188="http://schemas.microsoft.com/office/powerpoint/2018/8/main" r:id="rId3"/>
    </p:ext>
  </p:extLst>
</p:sld>
</file>

<file path=ppt/theme/theme1.xml><?xml version="1.0" encoding="utf-8"?>
<a:theme xmlns:a="http://schemas.openxmlformats.org/drawingml/2006/main" name="Blank Presentation">
  <a:themeElements>
    <a:clrScheme name="University">
      <a:dk1>
        <a:srgbClr val="004771"/>
      </a:dk1>
      <a:lt1>
        <a:srgbClr val="FFFFFF"/>
      </a:lt1>
      <a:dk2>
        <a:srgbClr val="000000"/>
      </a:dk2>
      <a:lt2>
        <a:srgbClr val="FAF8E6"/>
      </a:lt2>
      <a:accent1>
        <a:srgbClr val="0067A0"/>
      </a:accent1>
      <a:accent2>
        <a:srgbClr val="CEE9EB"/>
      </a:accent2>
      <a:accent3>
        <a:srgbClr val="C7722E"/>
      </a:accent3>
      <a:accent4>
        <a:srgbClr val="326E8A"/>
      </a:accent4>
      <a:accent5>
        <a:srgbClr val="82AB3F"/>
      </a:accent5>
      <a:accent6>
        <a:srgbClr val="6DC9D1"/>
      </a:accent6>
      <a:hlink>
        <a:srgbClr val="005C8A"/>
      </a:hlink>
      <a:folHlink>
        <a:srgbClr val="E78835"/>
      </a:folHlink>
    </a:clrScheme>
    <a:fontScheme name="Blank Presentation">
      <a:majorFont>
        <a:latin typeface="Arial"/>
        <a:ea typeface="ヒラギノ角ゴ Pro W3"/>
        <a:cs typeface="ヒラギノ角ゴ Pro W3"/>
      </a:majorFont>
      <a:minorFont>
        <a:latin typeface="Arial"/>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80" charset="0"/>
            <a:ea typeface="ヒラギノ角ゴ Pro W3" pitchFamily="80" charset="-128"/>
            <a:cs typeface="ヒラギノ角ゴ Pro W3" pitchFamily="80"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80" charset="0"/>
            <a:ea typeface="ヒラギノ角ゴ Pro W3" pitchFamily="80" charset="-128"/>
            <a:cs typeface="ヒラギノ角ゴ Pro W3" pitchFamily="80"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7530</TotalTime>
  <Words>1720</Words>
  <Application>Microsoft Macintosh PowerPoint</Application>
  <PresentationFormat>Custom</PresentationFormat>
  <Paragraphs>52</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ＭＳ Ｐゴシック</vt:lpstr>
      <vt:lpstr>Arial</vt:lpstr>
      <vt:lpstr>Calibri</vt:lpstr>
      <vt:lpstr>Verdana</vt:lpstr>
      <vt:lpstr>Blank Presentation</vt:lpstr>
      <vt:lpstr>PowerPoint Presentation</vt:lpstr>
    </vt:vector>
  </TitlesOfParts>
  <Company>Medical University of SC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Educational Technology Services</dc:creator>
  <cp:lastModifiedBy>Williams, Dunc</cp:lastModifiedBy>
  <cp:revision>151</cp:revision>
  <cp:lastPrinted>2009-01-07T16:48:40Z</cp:lastPrinted>
  <dcterms:created xsi:type="dcterms:W3CDTF">2009-01-08T19:21:07Z</dcterms:created>
  <dcterms:modified xsi:type="dcterms:W3CDTF">2026-03-31T19:38:09Z</dcterms:modified>
</cp:coreProperties>
</file>