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31"/>
  </p:notesMasterIdLst>
  <p:handoutMasterIdLst>
    <p:handoutMasterId r:id="rId32"/>
  </p:handoutMasterIdLst>
  <p:sldIdLst>
    <p:sldId id="316" r:id="rId2"/>
    <p:sldId id="259" r:id="rId3"/>
    <p:sldId id="324" r:id="rId4"/>
    <p:sldId id="270" r:id="rId5"/>
    <p:sldId id="323" r:id="rId6"/>
    <p:sldId id="317" r:id="rId7"/>
    <p:sldId id="318" r:id="rId8"/>
    <p:sldId id="321" r:id="rId9"/>
    <p:sldId id="328" r:id="rId10"/>
    <p:sldId id="319" r:id="rId11"/>
    <p:sldId id="326" r:id="rId12"/>
    <p:sldId id="280" r:id="rId13"/>
    <p:sldId id="325" r:id="rId14"/>
    <p:sldId id="279" r:id="rId15"/>
    <p:sldId id="338" r:id="rId16"/>
    <p:sldId id="341" r:id="rId17"/>
    <p:sldId id="329" r:id="rId18"/>
    <p:sldId id="327" r:id="rId19"/>
    <p:sldId id="330" r:id="rId20"/>
    <p:sldId id="331" r:id="rId21"/>
    <p:sldId id="332" r:id="rId22"/>
    <p:sldId id="334" r:id="rId23"/>
    <p:sldId id="340" r:id="rId24"/>
    <p:sldId id="333" r:id="rId25"/>
    <p:sldId id="335" r:id="rId26"/>
    <p:sldId id="337" r:id="rId27"/>
    <p:sldId id="339" r:id="rId28"/>
    <p:sldId id="336"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B"/>
    <a:srgbClr val="01B7BD"/>
    <a:srgbClr val="58CED7"/>
    <a:srgbClr val="E1FCFF"/>
    <a:srgbClr val="E0FCFF"/>
    <a:srgbClr val="00C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p:cViewPr varScale="1">
        <p:scale>
          <a:sx n="74" d="100"/>
          <a:sy n="74" d="100"/>
        </p:scale>
        <p:origin x="492" y="3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19" d="100"/>
          <a:sy n="119" d="100"/>
        </p:scale>
        <p:origin x="32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585090-4E03-6241-90D7-AC3AE12824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4F7B09-79AD-294C-964A-C670791F10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845B0A-07D5-BC45-84C0-0BB19C2174DA}" type="datetimeFigureOut">
              <a:t>4/13/2026</a:t>
            </a:fld>
            <a:endParaRPr lang="en-US"/>
          </a:p>
        </p:txBody>
      </p:sp>
      <p:sp>
        <p:nvSpPr>
          <p:cNvPr id="4" name="Footer Placeholder 3">
            <a:extLst>
              <a:ext uri="{FF2B5EF4-FFF2-40B4-BE49-F238E27FC236}">
                <a16:creationId xmlns:a16="http://schemas.microsoft.com/office/drawing/2014/main" id="{447E2A4A-2B2D-A747-A842-9FD234E68C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AACB3E-EB88-0749-AAA4-77B332C485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F5BCF4-CA38-0C45-89AC-A0378BB433AD}" type="slidenum">
              <a:t>‹#›</a:t>
            </a:fld>
            <a:endParaRPr lang="en-US"/>
          </a:p>
        </p:txBody>
      </p:sp>
    </p:spTree>
    <p:extLst>
      <p:ext uri="{BB962C8B-B14F-4D97-AF65-F5344CB8AC3E}">
        <p14:creationId xmlns:p14="http://schemas.microsoft.com/office/powerpoint/2010/main" val="2285810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DC320-466B-BA4B-A13D-C59E621AC84A}"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A711D-2BB3-664F-9476-C26AB2CBC1C6}" type="slidenum">
              <a:rPr lang="en-US" smtClean="0"/>
              <a:t>‹#›</a:t>
            </a:fld>
            <a:endParaRPr lang="en-US"/>
          </a:p>
        </p:txBody>
      </p:sp>
    </p:spTree>
    <p:extLst>
      <p:ext uri="{BB962C8B-B14F-4D97-AF65-F5344CB8AC3E}">
        <p14:creationId xmlns:p14="http://schemas.microsoft.com/office/powerpoint/2010/main" val="1596033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A711D-2BB3-664F-9476-C26AB2CBC1C6}" type="slidenum">
              <a:rPr lang="en-US" smtClean="0"/>
              <a:t>10</a:t>
            </a:fld>
            <a:endParaRPr lang="en-US"/>
          </a:p>
        </p:txBody>
      </p:sp>
    </p:spTree>
    <p:extLst>
      <p:ext uri="{BB962C8B-B14F-4D97-AF65-F5344CB8AC3E}">
        <p14:creationId xmlns:p14="http://schemas.microsoft.com/office/powerpoint/2010/main" val="146881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12695-98DE-CD58-DF19-7335A33AF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B61C6-B38B-7118-7129-7CF04D3D6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72B9F-1006-C4BC-938F-9024401BDA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DEB6A9-D80F-A610-DEBE-011B0872D243}"/>
              </a:ext>
            </a:extLst>
          </p:cNvPr>
          <p:cNvSpPr>
            <a:spLocks noGrp="1"/>
          </p:cNvSpPr>
          <p:nvPr>
            <p:ph type="sldNum" sz="quarter" idx="5"/>
          </p:nvPr>
        </p:nvSpPr>
        <p:spPr/>
        <p:txBody>
          <a:bodyPr/>
          <a:lstStyle/>
          <a:p>
            <a:fld id="{2B8A711D-2BB3-664F-9476-C26AB2CBC1C6}" type="slidenum">
              <a:rPr lang="en-US" smtClean="0"/>
              <a:t>22</a:t>
            </a:fld>
            <a:endParaRPr lang="en-US"/>
          </a:p>
        </p:txBody>
      </p:sp>
    </p:spTree>
    <p:extLst>
      <p:ext uri="{BB962C8B-B14F-4D97-AF65-F5344CB8AC3E}">
        <p14:creationId xmlns:p14="http://schemas.microsoft.com/office/powerpoint/2010/main" val="222316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04C29-0633-28E5-BFAC-8D2770405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97327-E23E-3B22-546C-C5E302B4C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E8D3B-69E4-DACE-406C-59A838E8C8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018C46-27DA-CF61-C8E3-1E8242611187}"/>
              </a:ext>
            </a:extLst>
          </p:cNvPr>
          <p:cNvSpPr>
            <a:spLocks noGrp="1"/>
          </p:cNvSpPr>
          <p:nvPr>
            <p:ph type="sldNum" sz="quarter" idx="5"/>
          </p:nvPr>
        </p:nvSpPr>
        <p:spPr/>
        <p:txBody>
          <a:bodyPr/>
          <a:lstStyle/>
          <a:p>
            <a:fld id="{2B8A711D-2BB3-664F-9476-C26AB2CBC1C6}" type="slidenum">
              <a:rPr lang="en-US" smtClean="0"/>
              <a:t>23</a:t>
            </a:fld>
            <a:endParaRPr lang="en-US"/>
          </a:p>
        </p:txBody>
      </p:sp>
    </p:spTree>
    <p:extLst>
      <p:ext uri="{BB962C8B-B14F-4D97-AF65-F5344CB8AC3E}">
        <p14:creationId xmlns:p14="http://schemas.microsoft.com/office/powerpoint/2010/main" val="255566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E21E-DA42-4B62-6924-123843128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31742-5C58-00AA-BC0B-D598B2F93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21D60-E708-7790-0CC1-E7F72CA0D3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3093AD-B258-CEEC-0747-081CB3489BD9}"/>
              </a:ext>
            </a:extLst>
          </p:cNvPr>
          <p:cNvSpPr>
            <a:spLocks noGrp="1"/>
          </p:cNvSpPr>
          <p:nvPr>
            <p:ph type="sldNum" sz="quarter" idx="5"/>
          </p:nvPr>
        </p:nvSpPr>
        <p:spPr/>
        <p:txBody>
          <a:bodyPr/>
          <a:lstStyle/>
          <a:p>
            <a:fld id="{2B8A711D-2BB3-664F-9476-C26AB2CBC1C6}" type="slidenum">
              <a:rPr lang="en-US" smtClean="0"/>
              <a:t>24</a:t>
            </a:fld>
            <a:endParaRPr lang="en-US"/>
          </a:p>
        </p:txBody>
      </p:sp>
    </p:spTree>
    <p:extLst>
      <p:ext uri="{BB962C8B-B14F-4D97-AF65-F5344CB8AC3E}">
        <p14:creationId xmlns:p14="http://schemas.microsoft.com/office/powerpoint/2010/main" val="355224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3014-289F-028D-45B5-38DBF785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CF23E-CD40-35F0-86D7-071BB1521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232B7-79CD-F93E-3513-FCEE81BBE7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B22E92-A1B9-3213-12E0-60AD377366DE}"/>
              </a:ext>
            </a:extLst>
          </p:cNvPr>
          <p:cNvSpPr>
            <a:spLocks noGrp="1"/>
          </p:cNvSpPr>
          <p:nvPr>
            <p:ph type="sldNum" sz="quarter" idx="5"/>
          </p:nvPr>
        </p:nvSpPr>
        <p:spPr/>
        <p:txBody>
          <a:bodyPr/>
          <a:lstStyle/>
          <a:p>
            <a:fld id="{2B8A711D-2BB3-664F-9476-C26AB2CBC1C6}" type="slidenum">
              <a:rPr lang="en-US" smtClean="0"/>
              <a:t>25</a:t>
            </a:fld>
            <a:endParaRPr lang="en-US"/>
          </a:p>
        </p:txBody>
      </p:sp>
    </p:spTree>
    <p:extLst>
      <p:ext uri="{BB962C8B-B14F-4D97-AF65-F5344CB8AC3E}">
        <p14:creationId xmlns:p14="http://schemas.microsoft.com/office/powerpoint/2010/main" val="372182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C8189-CE1A-4769-C52A-48FDF6364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8CF1C-0A99-6A2C-0BC6-EBA1ED0AD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4AC9C-9A82-FD30-2A94-D4C2E2395C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EBE75A-2BF6-4586-1988-A5C459A3D091}"/>
              </a:ext>
            </a:extLst>
          </p:cNvPr>
          <p:cNvSpPr>
            <a:spLocks noGrp="1"/>
          </p:cNvSpPr>
          <p:nvPr>
            <p:ph type="sldNum" sz="quarter" idx="5"/>
          </p:nvPr>
        </p:nvSpPr>
        <p:spPr/>
        <p:txBody>
          <a:bodyPr/>
          <a:lstStyle/>
          <a:p>
            <a:fld id="{2B8A711D-2BB3-664F-9476-C26AB2CBC1C6}" type="slidenum">
              <a:rPr lang="en-US" smtClean="0"/>
              <a:t>27</a:t>
            </a:fld>
            <a:endParaRPr lang="en-US"/>
          </a:p>
        </p:txBody>
      </p:sp>
    </p:spTree>
    <p:extLst>
      <p:ext uri="{BB962C8B-B14F-4D97-AF65-F5344CB8AC3E}">
        <p14:creationId xmlns:p14="http://schemas.microsoft.com/office/powerpoint/2010/main" val="1055992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8A04-390D-83F7-49A5-09F9222F9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BF3F9-0232-1E07-BE88-DADB5E699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C2658-3DC8-8E17-D25A-F51681AF4D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0BC43-D9F7-67BE-BFCE-7BC61C32D8B4}"/>
              </a:ext>
            </a:extLst>
          </p:cNvPr>
          <p:cNvSpPr>
            <a:spLocks noGrp="1"/>
          </p:cNvSpPr>
          <p:nvPr>
            <p:ph type="sldNum" sz="quarter" idx="5"/>
          </p:nvPr>
        </p:nvSpPr>
        <p:spPr/>
        <p:txBody>
          <a:bodyPr/>
          <a:lstStyle/>
          <a:p>
            <a:fld id="{2B8A711D-2BB3-664F-9476-C26AB2CBC1C6}" type="slidenum">
              <a:rPr lang="en-US" smtClean="0"/>
              <a:t>28</a:t>
            </a:fld>
            <a:endParaRPr lang="en-US"/>
          </a:p>
        </p:txBody>
      </p:sp>
    </p:spTree>
    <p:extLst>
      <p:ext uri="{BB962C8B-B14F-4D97-AF65-F5344CB8AC3E}">
        <p14:creationId xmlns:p14="http://schemas.microsoft.com/office/powerpoint/2010/main" val="2910000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D748-A694-C412-650C-E5E70A02B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C46AD-1D53-E7E9-B537-7C4F5DDD4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BD3D3-F7CD-8309-4A9D-BB7FD4D0D9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D91FB-558E-C760-70DA-E7DD3711A841}"/>
              </a:ext>
            </a:extLst>
          </p:cNvPr>
          <p:cNvSpPr>
            <a:spLocks noGrp="1"/>
          </p:cNvSpPr>
          <p:nvPr>
            <p:ph type="sldNum" sz="quarter" idx="5"/>
          </p:nvPr>
        </p:nvSpPr>
        <p:spPr/>
        <p:txBody>
          <a:bodyPr/>
          <a:lstStyle/>
          <a:p>
            <a:fld id="{2B8A711D-2BB3-664F-9476-C26AB2CBC1C6}" type="slidenum">
              <a:rPr lang="en-US" smtClean="0"/>
              <a:t>11</a:t>
            </a:fld>
            <a:endParaRPr lang="en-US"/>
          </a:p>
        </p:txBody>
      </p:sp>
    </p:spTree>
    <p:extLst>
      <p:ext uri="{BB962C8B-B14F-4D97-AF65-F5344CB8AC3E}">
        <p14:creationId xmlns:p14="http://schemas.microsoft.com/office/powerpoint/2010/main" val="118455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E1C6-9F4D-081D-16BA-D915CB945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D4E0E-F0F9-3184-0C70-0F43F2CDE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C48CD-BF7F-C6F2-98D1-D5197952C3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0F2BAA-8E32-99DD-2DC8-511679877E7E}"/>
              </a:ext>
            </a:extLst>
          </p:cNvPr>
          <p:cNvSpPr>
            <a:spLocks noGrp="1"/>
          </p:cNvSpPr>
          <p:nvPr>
            <p:ph type="sldNum" sz="quarter" idx="5"/>
          </p:nvPr>
        </p:nvSpPr>
        <p:spPr/>
        <p:txBody>
          <a:bodyPr/>
          <a:lstStyle/>
          <a:p>
            <a:fld id="{2B8A711D-2BB3-664F-9476-C26AB2CBC1C6}" type="slidenum">
              <a:rPr lang="en-US" smtClean="0"/>
              <a:t>13</a:t>
            </a:fld>
            <a:endParaRPr lang="en-US"/>
          </a:p>
        </p:txBody>
      </p:sp>
    </p:spTree>
    <p:extLst>
      <p:ext uri="{BB962C8B-B14F-4D97-AF65-F5344CB8AC3E}">
        <p14:creationId xmlns:p14="http://schemas.microsoft.com/office/powerpoint/2010/main" val="258124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C50BE-EF4C-79CA-AABE-7AB7E14D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C254B-63E1-F775-C2CD-189867F2F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D42A0-02F1-26E0-3803-58E747D099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605B12-D196-C7A4-FB2C-FD3416C44A6C}"/>
              </a:ext>
            </a:extLst>
          </p:cNvPr>
          <p:cNvSpPr>
            <a:spLocks noGrp="1"/>
          </p:cNvSpPr>
          <p:nvPr>
            <p:ph type="sldNum" sz="quarter" idx="5"/>
          </p:nvPr>
        </p:nvSpPr>
        <p:spPr/>
        <p:txBody>
          <a:bodyPr/>
          <a:lstStyle/>
          <a:p>
            <a:fld id="{2B8A711D-2BB3-664F-9476-C26AB2CBC1C6}" type="slidenum">
              <a:rPr lang="en-US" smtClean="0"/>
              <a:t>15</a:t>
            </a:fld>
            <a:endParaRPr lang="en-US"/>
          </a:p>
        </p:txBody>
      </p:sp>
    </p:spTree>
    <p:extLst>
      <p:ext uri="{BB962C8B-B14F-4D97-AF65-F5344CB8AC3E}">
        <p14:creationId xmlns:p14="http://schemas.microsoft.com/office/powerpoint/2010/main" val="777197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81073-84FB-F076-0374-10D0F061E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185F5-6CAF-BD33-D51D-D4231690A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ACEC9-8934-C737-7308-5CF91F8B6C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FD0E96-05DF-BF6C-B157-B7BFD618ACE6}"/>
              </a:ext>
            </a:extLst>
          </p:cNvPr>
          <p:cNvSpPr>
            <a:spLocks noGrp="1"/>
          </p:cNvSpPr>
          <p:nvPr>
            <p:ph type="sldNum" sz="quarter" idx="5"/>
          </p:nvPr>
        </p:nvSpPr>
        <p:spPr/>
        <p:txBody>
          <a:bodyPr/>
          <a:lstStyle/>
          <a:p>
            <a:fld id="{2B8A711D-2BB3-664F-9476-C26AB2CBC1C6}" type="slidenum">
              <a:rPr lang="en-US" smtClean="0"/>
              <a:t>16</a:t>
            </a:fld>
            <a:endParaRPr lang="en-US"/>
          </a:p>
        </p:txBody>
      </p:sp>
    </p:spTree>
    <p:extLst>
      <p:ext uri="{BB962C8B-B14F-4D97-AF65-F5344CB8AC3E}">
        <p14:creationId xmlns:p14="http://schemas.microsoft.com/office/powerpoint/2010/main" val="279007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8F0FE-798F-FD39-23E2-99F5EF2CD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F6988-84CB-EA9F-B0E2-DE09A652F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F5CCB-BE06-9BA0-FB3F-8861702998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9E06D9-BDB2-509E-26BF-ADC120DF0FB7}"/>
              </a:ext>
            </a:extLst>
          </p:cNvPr>
          <p:cNvSpPr>
            <a:spLocks noGrp="1"/>
          </p:cNvSpPr>
          <p:nvPr>
            <p:ph type="sldNum" sz="quarter" idx="5"/>
          </p:nvPr>
        </p:nvSpPr>
        <p:spPr/>
        <p:txBody>
          <a:bodyPr/>
          <a:lstStyle/>
          <a:p>
            <a:fld id="{2B8A711D-2BB3-664F-9476-C26AB2CBC1C6}" type="slidenum">
              <a:rPr lang="en-US" smtClean="0"/>
              <a:t>18</a:t>
            </a:fld>
            <a:endParaRPr lang="en-US"/>
          </a:p>
        </p:txBody>
      </p:sp>
    </p:spTree>
    <p:extLst>
      <p:ext uri="{BB962C8B-B14F-4D97-AF65-F5344CB8AC3E}">
        <p14:creationId xmlns:p14="http://schemas.microsoft.com/office/powerpoint/2010/main" val="52149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4DD3A-38BD-215B-F2EC-A431258EB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90038-44F5-3838-7D6F-ACD72D61D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98C86-CCD1-CF5A-5080-2BA6F7EC9B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DD5934-B509-D670-5091-7EA28FE2E0B5}"/>
              </a:ext>
            </a:extLst>
          </p:cNvPr>
          <p:cNvSpPr>
            <a:spLocks noGrp="1"/>
          </p:cNvSpPr>
          <p:nvPr>
            <p:ph type="sldNum" sz="quarter" idx="5"/>
          </p:nvPr>
        </p:nvSpPr>
        <p:spPr/>
        <p:txBody>
          <a:bodyPr/>
          <a:lstStyle/>
          <a:p>
            <a:fld id="{2B8A711D-2BB3-664F-9476-C26AB2CBC1C6}" type="slidenum">
              <a:rPr lang="en-US" smtClean="0"/>
              <a:t>19</a:t>
            </a:fld>
            <a:endParaRPr lang="en-US"/>
          </a:p>
        </p:txBody>
      </p:sp>
    </p:spTree>
    <p:extLst>
      <p:ext uri="{BB962C8B-B14F-4D97-AF65-F5344CB8AC3E}">
        <p14:creationId xmlns:p14="http://schemas.microsoft.com/office/powerpoint/2010/main" val="84650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ADACA-CDAB-E053-0F4C-FD295923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E7FAC-1DBF-E2CC-D054-286C6AE88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0A316-CE35-310B-0F72-C465788D53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407DF8-31F2-ECE4-0487-BB1B9773A60C}"/>
              </a:ext>
            </a:extLst>
          </p:cNvPr>
          <p:cNvSpPr>
            <a:spLocks noGrp="1"/>
          </p:cNvSpPr>
          <p:nvPr>
            <p:ph type="sldNum" sz="quarter" idx="5"/>
          </p:nvPr>
        </p:nvSpPr>
        <p:spPr/>
        <p:txBody>
          <a:bodyPr/>
          <a:lstStyle/>
          <a:p>
            <a:fld id="{2B8A711D-2BB3-664F-9476-C26AB2CBC1C6}" type="slidenum">
              <a:rPr lang="en-US" smtClean="0"/>
              <a:t>20</a:t>
            </a:fld>
            <a:endParaRPr lang="en-US"/>
          </a:p>
        </p:txBody>
      </p:sp>
    </p:spTree>
    <p:extLst>
      <p:ext uri="{BB962C8B-B14F-4D97-AF65-F5344CB8AC3E}">
        <p14:creationId xmlns:p14="http://schemas.microsoft.com/office/powerpoint/2010/main" val="272508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AC964-3200-6C88-334E-017429693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1041-DB42-9043-5A8E-66E32F636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72599-4E98-929C-3D63-CBE9989136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2BBF7F-47C0-E7C5-D881-89E85C6857AB}"/>
              </a:ext>
            </a:extLst>
          </p:cNvPr>
          <p:cNvSpPr>
            <a:spLocks noGrp="1"/>
          </p:cNvSpPr>
          <p:nvPr>
            <p:ph type="sldNum" sz="quarter" idx="5"/>
          </p:nvPr>
        </p:nvSpPr>
        <p:spPr/>
        <p:txBody>
          <a:bodyPr/>
          <a:lstStyle/>
          <a:p>
            <a:fld id="{2B8A711D-2BB3-664F-9476-C26AB2CBC1C6}" type="slidenum">
              <a:rPr lang="en-US" smtClean="0"/>
              <a:t>21</a:t>
            </a:fld>
            <a:endParaRPr lang="en-US"/>
          </a:p>
        </p:txBody>
      </p:sp>
    </p:spTree>
    <p:extLst>
      <p:ext uri="{BB962C8B-B14F-4D97-AF65-F5344CB8AC3E}">
        <p14:creationId xmlns:p14="http://schemas.microsoft.com/office/powerpoint/2010/main" val="94262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533006-9484-43D4-AF87-655F7C266763}"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435215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533006-9484-43D4-AF87-655F7C266763}"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394129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6533006-9484-43D4-AF87-655F7C266763}"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36978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C6533006-9484-43D4-AF87-655F7C266763}"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398861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33006-9484-43D4-AF87-655F7C266763}"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391638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33006-9484-43D4-AF87-655F7C266763}"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271284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bout us 3">
    <p:bg>
      <p:bgPr>
        <a:solidFill>
          <a:schemeClr val="bg2">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5153CC-93E8-7742-A53E-232FD18ACAA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3421" t="3020" r="8437" b="5162"/>
          <a:stretch/>
        </p:blipFill>
        <p:spPr>
          <a:xfrm>
            <a:off x="5408023" y="1839686"/>
            <a:ext cx="7741920" cy="6858000"/>
          </a:xfrm>
          <a:prstGeom prst="rect">
            <a:avLst/>
          </a:prstGeom>
        </p:spPr>
      </p:pic>
      <p:pic>
        <p:nvPicPr>
          <p:cNvPr id="8" name="Picture 7">
            <a:extLst>
              <a:ext uri="{FF2B5EF4-FFF2-40B4-BE49-F238E27FC236}">
                <a16:creationId xmlns:a16="http://schemas.microsoft.com/office/drawing/2014/main" id="{653407C0-4D3C-424A-A570-0A300ABBC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017"/>
          <a:stretch/>
        </p:blipFill>
        <p:spPr>
          <a:xfrm>
            <a:off x="9620448" y="362452"/>
            <a:ext cx="2231594" cy="699056"/>
          </a:xfrm>
          <a:prstGeom prst="rect">
            <a:avLst/>
          </a:prstGeom>
        </p:spPr>
      </p:pic>
    </p:spTree>
    <p:extLst>
      <p:ext uri="{BB962C8B-B14F-4D97-AF65-F5344CB8AC3E}">
        <p14:creationId xmlns:p14="http://schemas.microsoft.com/office/powerpoint/2010/main" val="726063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2">
            <a:alpha val="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4CBAB4C-A831-4188-9BBA-8BCC07CF754A}"/>
              </a:ext>
            </a:extLst>
          </p:cNvPr>
          <p:cNvSpPr>
            <a:spLocks noGrp="1"/>
          </p:cNvSpPr>
          <p:nvPr>
            <p:ph type="pic" sz="quarter" idx="10"/>
          </p:nvPr>
        </p:nvSpPr>
        <p:spPr>
          <a:xfrm>
            <a:off x="1" y="0"/>
            <a:ext cx="5638799" cy="6858000"/>
          </a:xfrm>
          <a:custGeom>
            <a:avLst/>
            <a:gdLst>
              <a:gd name="connsiteX0" fmla="*/ 0 w 5638799"/>
              <a:gd name="connsiteY0" fmla="*/ 6726021 h 6858000"/>
              <a:gd name="connsiteX1" fmla="*/ 17366 w 5638799"/>
              <a:gd name="connsiteY1" fmla="*/ 6743542 h 6858000"/>
              <a:gd name="connsiteX2" fmla="*/ 126087 w 5638799"/>
              <a:gd name="connsiteY2" fmla="*/ 6850986 h 6858000"/>
              <a:gd name="connsiteX3" fmla="*/ 132922 w 5638799"/>
              <a:gd name="connsiteY3" fmla="*/ 6858000 h 6858000"/>
              <a:gd name="connsiteX4" fmla="*/ 0 w 5638799"/>
              <a:gd name="connsiteY4" fmla="*/ 6858000 h 6858000"/>
              <a:gd name="connsiteX5" fmla="*/ 1387507 w 5638799"/>
              <a:gd name="connsiteY5" fmla="*/ 6367994 h 6858000"/>
              <a:gd name="connsiteX6" fmla="*/ 1718801 w 5638799"/>
              <a:gd name="connsiteY6" fmla="*/ 6649275 h 6858000"/>
              <a:gd name="connsiteX7" fmla="*/ 1839806 w 5638799"/>
              <a:gd name="connsiteY7" fmla="*/ 6771791 h 6858000"/>
              <a:gd name="connsiteX8" fmla="*/ 1927096 w 5638799"/>
              <a:gd name="connsiteY8" fmla="*/ 6858000 h 6858000"/>
              <a:gd name="connsiteX9" fmla="*/ 858013 w 5638799"/>
              <a:gd name="connsiteY9" fmla="*/ 6858000 h 6858000"/>
              <a:gd name="connsiteX10" fmla="*/ 935248 w 5638799"/>
              <a:gd name="connsiteY10" fmla="*/ 6772955 h 6858000"/>
              <a:gd name="connsiteX11" fmla="*/ 1054199 w 5638799"/>
              <a:gd name="connsiteY11" fmla="*/ 6654646 h 6858000"/>
              <a:gd name="connsiteX12" fmla="*/ 1387507 w 5638799"/>
              <a:gd name="connsiteY12" fmla="*/ 6367994 h 6858000"/>
              <a:gd name="connsiteX13" fmla="*/ 3183106 w 5638799"/>
              <a:gd name="connsiteY13" fmla="*/ 6364471 h 6858000"/>
              <a:gd name="connsiteX14" fmla="*/ 3525980 w 5638799"/>
              <a:gd name="connsiteY14" fmla="*/ 6664045 h 6858000"/>
              <a:gd name="connsiteX15" fmla="*/ 3709890 w 5638799"/>
              <a:gd name="connsiteY15" fmla="*/ 6842672 h 6858000"/>
              <a:gd name="connsiteX16" fmla="*/ 3725258 w 5638799"/>
              <a:gd name="connsiteY16" fmla="*/ 6858000 h 6858000"/>
              <a:gd name="connsiteX17" fmla="*/ 2638906 w 5638799"/>
              <a:gd name="connsiteY17" fmla="*/ 6858000 h 6858000"/>
              <a:gd name="connsiteX18" fmla="*/ 2652160 w 5638799"/>
              <a:gd name="connsiteY18" fmla="*/ 6844619 h 6858000"/>
              <a:gd name="connsiteX19" fmla="*/ 2837212 w 5638799"/>
              <a:gd name="connsiteY19" fmla="*/ 6664045 h 6858000"/>
              <a:gd name="connsiteX20" fmla="*/ 3183106 w 5638799"/>
              <a:gd name="connsiteY20" fmla="*/ 6364471 h 6858000"/>
              <a:gd name="connsiteX21" fmla="*/ 4998342 w 5638799"/>
              <a:gd name="connsiteY21" fmla="*/ 4552090 h 6858000"/>
              <a:gd name="connsiteX22" fmla="*/ 5329133 w 5638799"/>
              <a:gd name="connsiteY22" fmla="*/ 4834043 h 6858000"/>
              <a:gd name="connsiteX23" fmla="*/ 5572148 w 5638799"/>
              <a:gd name="connsiteY23" fmla="*/ 5077058 h 6858000"/>
              <a:gd name="connsiteX24" fmla="*/ 5569463 w 5638799"/>
              <a:gd name="connsiteY24" fmla="*/ 5321416 h 6858000"/>
              <a:gd name="connsiteX25" fmla="*/ 5339873 w 5638799"/>
              <a:gd name="connsiteY25" fmla="*/ 5549663 h 6858000"/>
              <a:gd name="connsiteX26" fmla="*/ 4661846 w 5638799"/>
              <a:gd name="connsiteY26" fmla="*/ 5553692 h 6858000"/>
              <a:gd name="connsiteX27" fmla="*/ 4664531 w 5638799"/>
              <a:gd name="connsiteY27" fmla="*/ 4838070 h 6858000"/>
              <a:gd name="connsiteX28" fmla="*/ 4998342 w 5638799"/>
              <a:gd name="connsiteY28" fmla="*/ 4552090 h 6858000"/>
              <a:gd name="connsiteX29" fmla="*/ 465964 w 5638799"/>
              <a:gd name="connsiteY29" fmla="*/ 3666459 h 6858000"/>
              <a:gd name="connsiteX30" fmla="*/ 616506 w 5638799"/>
              <a:gd name="connsiteY30" fmla="*/ 3750540 h 6858000"/>
              <a:gd name="connsiteX31" fmla="*/ 1063601 w 5638799"/>
              <a:gd name="connsiteY31" fmla="*/ 4198978 h 6858000"/>
              <a:gd name="connsiteX32" fmla="*/ 1062259 w 5638799"/>
              <a:gd name="connsiteY32" fmla="*/ 4443337 h 6858000"/>
              <a:gd name="connsiteX33" fmla="*/ 421824 w 5638799"/>
              <a:gd name="connsiteY33" fmla="*/ 5081086 h 6858000"/>
              <a:gd name="connsiteX34" fmla="*/ 420483 w 5638799"/>
              <a:gd name="connsiteY34" fmla="*/ 5352297 h 6858000"/>
              <a:gd name="connsiteX35" fmla="*/ 1036748 w 5638799"/>
              <a:gd name="connsiteY35" fmla="*/ 5963194 h 6858000"/>
              <a:gd name="connsiteX36" fmla="*/ 1042119 w 5638799"/>
              <a:gd name="connsiteY36" fmla="*/ 6261258 h 6858000"/>
              <a:gd name="connsiteX37" fmla="*/ 619191 w 5638799"/>
              <a:gd name="connsiteY37" fmla="*/ 6682842 h 6858000"/>
              <a:gd name="connsiteX38" fmla="*/ 361407 w 5638799"/>
              <a:gd name="connsiteY38" fmla="*/ 6681500 h 6858000"/>
              <a:gd name="connsiteX39" fmla="*/ 48742 w 5638799"/>
              <a:gd name="connsiteY39" fmla="*/ 6367829 h 6858000"/>
              <a:gd name="connsiteX40" fmla="*/ 0 w 5638799"/>
              <a:gd name="connsiteY40" fmla="*/ 6318615 h 6858000"/>
              <a:gd name="connsiteX41" fmla="*/ 0 w 5638799"/>
              <a:gd name="connsiteY41" fmla="*/ 4076296 h 6858000"/>
              <a:gd name="connsiteX42" fmla="*/ 13498 w 5638799"/>
              <a:gd name="connsiteY42" fmla="*/ 4062702 h 6858000"/>
              <a:gd name="connsiteX43" fmla="*/ 318442 w 5638799"/>
              <a:gd name="connsiteY43" fmla="*/ 3754568 h 6858000"/>
              <a:gd name="connsiteX44" fmla="*/ 465964 w 5638799"/>
              <a:gd name="connsiteY44" fmla="*/ 3666459 h 6858000"/>
              <a:gd name="connsiteX45" fmla="*/ 4103983 w 5638799"/>
              <a:gd name="connsiteY45" fmla="*/ 3665787 h 6858000"/>
              <a:gd name="connsiteX46" fmla="*/ 4251001 w 5638799"/>
              <a:gd name="connsiteY46" fmla="*/ 3753225 h 6858000"/>
              <a:gd name="connsiteX47" fmla="*/ 4647077 w 5638799"/>
              <a:gd name="connsiteY47" fmla="*/ 4149301 h 6858000"/>
              <a:gd name="connsiteX48" fmla="*/ 4639020 w 5638799"/>
              <a:gd name="connsiteY48" fmla="*/ 4459448 h 6858000"/>
              <a:gd name="connsiteX49" fmla="*/ 4046921 w 5638799"/>
              <a:gd name="connsiteY49" fmla="*/ 5044834 h 6858000"/>
              <a:gd name="connsiteX50" fmla="*/ 4050948 w 5638799"/>
              <a:gd name="connsiteY50" fmla="*/ 5354982 h 6858000"/>
              <a:gd name="connsiteX51" fmla="*/ 4655133 w 5638799"/>
              <a:gd name="connsiteY51" fmla="*/ 5953795 h 6858000"/>
              <a:gd name="connsiteX52" fmla="*/ 4653789 w 5638799"/>
              <a:gd name="connsiteY52" fmla="*/ 6238432 h 6858000"/>
              <a:gd name="connsiteX53" fmla="*/ 4218778 w 5638799"/>
              <a:gd name="connsiteY53" fmla="*/ 6673444 h 6858000"/>
              <a:gd name="connsiteX54" fmla="*/ 3934140 w 5638799"/>
              <a:gd name="connsiteY54" fmla="*/ 6666730 h 6858000"/>
              <a:gd name="connsiteX55" fmla="*/ 3335328 w 5638799"/>
              <a:gd name="connsiteY55" fmla="*/ 6062547 h 6858000"/>
              <a:gd name="connsiteX56" fmla="*/ 3025180 w 5638799"/>
              <a:gd name="connsiteY56" fmla="*/ 6066576 h 6858000"/>
              <a:gd name="connsiteX57" fmla="*/ 2414284 w 5638799"/>
              <a:gd name="connsiteY57" fmla="*/ 6682842 h 6858000"/>
              <a:gd name="connsiteX58" fmla="*/ 2156499 w 5638799"/>
              <a:gd name="connsiteY58" fmla="*/ 6682842 h 6858000"/>
              <a:gd name="connsiteX59" fmla="*/ 1721488 w 5638799"/>
              <a:gd name="connsiteY59" fmla="*/ 6247831 h 6858000"/>
              <a:gd name="connsiteX60" fmla="*/ 1726858 w 5638799"/>
              <a:gd name="connsiteY60" fmla="*/ 5976619 h 6858000"/>
              <a:gd name="connsiteX61" fmla="*/ 2841240 w 5638799"/>
              <a:gd name="connsiteY61" fmla="*/ 4864922 h 6858000"/>
              <a:gd name="connsiteX62" fmla="*/ 3952937 w 5638799"/>
              <a:gd name="connsiteY62" fmla="*/ 3750540 h 6858000"/>
              <a:gd name="connsiteX63" fmla="*/ 4103983 w 5638799"/>
              <a:gd name="connsiteY63" fmla="*/ 3665787 h 6858000"/>
              <a:gd name="connsiteX64" fmla="*/ 4997671 w 5638799"/>
              <a:gd name="connsiteY64" fmla="*/ 2794924 h 6858000"/>
              <a:gd name="connsiteX65" fmla="*/ 5343902 w 5638799"/>
              <a:gd name="connsiteY65" fmla="*/ 3053715 h 6858000"/>
              <a:gd name="connsiteX66" fmla="*/ 5350614 w 5638799"/>
              <a:gd name="connsiteY66" fmla="*/ 3745169 h 6858000"/>
              <a:gd name="connsiteX67" fmla="*/ 5337188 w 5638799"/>
              <a:gd name="connsiteY67" fmla="*/ 3757252 h 6858000"/>
              <a:gd name="connsiteX68" fmla="*/ 4659161 w 5638799"/>
              <a:gd name="connsiteY68" fmla="*/ 3757252 h 6858000"/>
              <a:gd name="connsiteX69" fmla="*/ 4652447 w 5638799"/>
              <a:gd name="connsiteY69" fmla="*/ 3053715 h 6858000"/>
              <a:gd name="connsiteX70" fmla="*/ 4997671 w 5638799"/>
              <a:gd name="connsiteY70" fmla="*/ 2794924 h 6858000"/>
              <a:gd name="connsiteX71" fmla="*/ 4998174 w 5638799"/>
              <a:gd name="connsiteY71" fmla="*/ 962404 h 6858000"/>
              <a:gd name="connsiteX72" fmla="*/ 5330475 w 5638799"/>
              <a:gd name="connsiteY72" fmla="*/ 1245195 h 6858000"/>
              <a:gd name="connsiteX73" fmla="*/ 5535897 w 5638799"/>
              <a:gd name="connsiteY73" fmla="*/ 1447933 h 6858000"/>
              <a:gd name="connsiteX74" fmla="*/ 5530528 w 5638799"/>
              <a:gd name="connsiteY74" fmla="*/ 1770164 h 6858000"/>
              <a:gd name="connsiteX75" fmla="*/ 5338531 w 5638799"/>
              <a:gd name="connsiteY75" fmla="*/ 1962159 h 6858000"/>
              <a:gd name="connsiteX76" fmla="*/ 4660504 w 5638799"/>
              <a:gd name="connsiteY76" fmla="*/ 1962159 h 6858000"/>
              <a:gd name="connsiteX77" fmla="*/ 4665873 w 5638799"/>
              <a:gd name="connsiteY77" fmla="*/ 1246538 h 6858000"/>
              <a:gd name="connsiteX78" fmla="*/ 4998174 w 5638799"/>
              <a:gd name="connsiteY78" fmla="*/ 962404 h 6858000"/>
              <a:gd name="connsiteX79" fmla="*/ 1388349 w 5638799"/>
              <a:gd name="connsiteY79" fmla="*/ 945287 h 6858000"/>
              <a:gd name="connsiteX80" fmla="*/ 1502641 w 5638799"/>
              <a:gd name="connsiteY80" fmla="*/ 1006208 h 6858000"/>
              <a:gd name="connsiteX81" fmla="*/ 1963161 w 5638799"/>
              <a:gd name="connsiteY81" fmla="*/ 1466730 h 6858000"/>
              <a:gd name="connsiteX82" fmla="*/ 1956449 w 5638799"/>
              <a:gd name="connsiteY82" fmla="*/ 1711089 h 6858000"/>
              <a:gd name="connsiteX83" fmla="*/ 1326757 w 5638799"/>
              <a:gd name="connsiteY83" fmla="*/ 2335411 h 6858000"/>
              <a:gd name="connsiteX84" fmla="*/ 1330785 w 5638799"/>
              <a:gd name="connsiteY84" fmla="*/ 2633475 h 6858000"/>
              <a:gd name="connsiteX85" fmla="*/ 2163214 w 5638799"/>
              <a:gd name="connsiteY85" fmla="*/ 3464561 h 6858000"/>
              <a:gd name="connsiteX86" fmla="*/ 2447851 w 5638799"/>
              <a:gd name="connsiteY86" fmla="*/ 3464561 h 6858000"/>
              <a:gd name="connsiteX87" fmla="*/ 3072173 w 5638799"/>
              <a:gd name="connsiteY87" fmla="*/ 2834871 h 6858000"/>
              <a:gd name="connsiteX88" fmla="*/ 3329958 w 5638799"/>
              <a:gd name="connsiteY88" fmla="*/ 2830841 h 6858000"/>
              <a:gd name="connsiteX89" fmla="*/ 3764969 w 5638799"/>
              <a:gd name="connsiteY89" fmla="*/ 3265853 h 6858000"/>
              <a:gd name="connsiteX90" fmla="*/ 3762284 w 5638799"/>
              <a:gd name="connsiteY90" fmla="*/ 3537063 h 6858000"/>
              <a:gd name="connsiteX91" fmla="*/ 2635819 w 5638799"/>
              <a:gd name="connsiteY91" fmla="*/ 4663529 h 6858000"/>
              <a:gd name="connsiteX92" fmla="*/ 1537549 w 5638799"/>
              <a:gd name="connsiteY92" fmla="*/ 5765827 h 6858000"/>
              <a:gd name="connsiteX93" fmla="*/ 1239487 w 5638799"/>
              <a:gd name="connsiteY93" fmla="*/ 5765827 h 6858000"/>
              <a:gd name="connsiteX94" fmla="*/ 843410 w 5638799"/>
              <a:gd name="connsiteY94" fmla="*/ 5369752 h 6858000"/>
              <a:gd name="connsiteX95" fmla="*/ 848781 w 5638799"/>
              <a:gd name="connsiteY95" fmla="*/ 5059604 h 6858000"/>
              <a:gd name="connsiteX96" fmla="*/ 1452963 w 5638799"/>
              <a:gd name="connsiteY96" fmla="*/ 4460792 h 6858000"/>
              <a:gd name="connsiteX97" fmla="*/ 1450278 w 5638799"/>
              <a:gd name="connsiteY97" fmla="*/ 4176154 h 6858000"/>
              <a:gd name="connsiteX98" fmla="*/ 605766 w 5638799"/>
              <a:gd name="connsiteY98" fmla="*/ 3331642 h 6858000"/>
              <a:gd name="connsiteX99" fmla="*/ 334554 w 5638799"/>
              <a:gd name="connsiteY99" fmla="*/ 3330298 h 6858000"/>
              <a:gd name="connsiteX100" fmla="*/ 22393 w 5638799"/>
              <a:gd name="connsiteY100" fmla="*/ 3644977 h 6858000"/>
              <a:gd name="connsiteX101" fmla="*/ 0 w 5638799"/>
              <a:gd name="connsiteY101" fmla="*/ 3667478 h 6858000"/>
              <a:gd name="connsiteX102" fmla="*/ 0 w 5638799"/>
              <a:gd name="connsiteY102" fmla="*/ 2278511 h 6858000"/>
              <a:gd name="connsiteX103" fmla="*/ 1273052 w 5638799"/>
              <a:gd name="connsiteY103" fmla="*/ 1006208 h 6858000"/>
              <a:gd name="connsiteX104" fmla="*/ 1388349 w 5638799"/>
              <a:gd name="connsiteY104" fmla="*/ 945287 h 6858000"/>
              <a:gd name="connsiteX105" fmla="*/ 486606 w 5638799"/>
              <a:gd name="connsiteY105" fmla="*/ 52102 h 6858000"/>
              <a:gd name="connsiteX106" fmla="*/ 623218 w 5638799"/>
              <a:gd name="connsiteY106" fmla="*/ 125443 h 6858000"/>
              <a:gd name="connsiteX107" fmla="*/ 1044803 w 5638799"/>
              <a:gd name="connsiteY107" fmla="*/ 547029 h 6858000"/>
              <a:gd name="connsiteX108" fmla="*/ 1043461 w 5638799"/>
              <a:gd name="connsiteY108" fmla="*/ 831666 h 6858000"/>
              <a:gd name="connsiteX109" fmla="*/ 478718 w 5638799"/>
              <a:gd name="connsiteY109" fmla="*/ 1392718 h 6858000"/>
              <a:gd name="connsiteX110" fmla="*/ 0 w 5638799"/>
              <a:gd name="connsiteY110" fmla="*/ 1873437 h 6858000"/>
              <a:gd name="connsiteX111" fmla="*/ 0 w 5638799"/>
              <a:gd name="connsiteY111" fmla="*/ 484653 h 6858000"/>
              <a:gd name="connsiteX112" fmla="*/ 39847 w 5638799"/>
              <a:gd name="connsiteY112" fmla="*/ 444486 h 6858000"/>
              <a:gd name="connsiteX113" fmla="*/ 352007 w 5638799"/>
              <a:gd name="connsiteY113" fmla="*/ 130814 h 6858000"/>
              <a:gd name="connsiteX114" fmla="*/ 486606 w 5638799"/>
              <a:gd name="connsiteY114" fmla="*/ 52102 h 6858000"/>
              <a:gd name="connsiteX115" fmla="*/ 2284720 w 5638799"/>
              <a:gd name="connsiteY115" fmla="*/ 47571 h 6858000"/>
              <a:gd name="connsiteX116" fmla="*/ 2392801 w 5638799"/>
              <a:gd name="connsiteY116" fmla="*/ 103961 h 6858000"/>
              <a:gd name="connsiteX117" fmla="*/ 2739200 w 5638799"/>
              <a:gd name="connsiteY117" fmla="*/ 449018 h 6858000"/>
              <a:gd name="connsiteX118" fmla="*/ 3031893 w 5638799"/>
              <a:gd name="connsiteY118" fmla="*/ 744396 h 6858000"/>
              <a:gd name="connsiteX119" fmla="*/ 3328614 w 5638799"/>
              <a:gd name="connsiteY119" fmla="*/ 748423 h 6858000"/>
              <a:gd name="connsiteX120" fmla="*/ 3927427 w 5638799"/>
              <a:gd name="connsiteY120" fmla="*/ 144240 h 6858000"/>
              <a:gd name="connsiteX121" fmla="*/ 4225490 w 5638799"/>
              <a:gd name="connsiteY121" fmla="*/ 137528 h 6858000"/>
              <a:gd name="connsiteX122" fmla="*/ 4660502 w 5638799"/>
              <a:gd name="connsiteY122" fmla="*/ 572539 h 6858000"/>
              <a:gd name="connsiteX123" fmla="*/ 4661844 w 5638799"/>
              <a:gd name="connsiteY123" fmla="*/ 843751 h 6858000"/>
              <a:gd name="connsiteX124" fmla="*/ 4045577 w 5638799"/>
              <a:gd name="connsiteY124" fmla="*/ 1455990 h 6858000"/>
              <a:gd name="connsiteX125" fmla="*/ 4041550 w 5638799"/>
              <a:gd name="connsiteY125" fmla="*/ 1754053 h 6858000"/>
              <a:gd name="connsiteX126" fmla="*/ 4645733 w 5638799"/>
              <a:gd name="connsiteY126" fmla="*/ 2351522 h 6858000"/>
              <a:gd name="connsiteX127" fmla="*/ 4653788 w 5638799"/>
              <a:gd name="connsiteY127" fmla="*/ 2649585 h 6858000"/>
              <a:gd name="connsiteX128" fmla="*/ 4230861 w 5638799"/>
              <a:gd name="connsiteY128" fmla="*/ 3071171 h 6858000"/>
              <a:gd name="connsiteX129" fmla="*/ 3973076 w 5638799"/>
              <a:gd name="connsiteY129" fmla="*/ 3072514 h 6858000"/>
              <a:gd name="connsiteX130" fmla="*/ 3360837 w 5638799"/>
              <a:gd name="connsiteY130" fmla="*/ 2456247 h 6858000"/>
              <a:gd name="connsiteX131" fmla="*/ 3049348 w 5638799"/>
              <a:gd name="connsiteY131" fmla="*/ 2450877 h 6858000"/>
              <a:gd name="connsiteX132" fmla="*/ 2450535 w 5638799"/>
              <a:gd name="connsiteY132" fmla="*/ 3055059 h 6858000"/>
              <a:gd name="connsiteX133" fmla="*/ 2165898 w 5638799"/>
              <a:gd name="connsiteY133" fmla="*/ 3061773 h 6858000"/>
              <a:gd name="connsiteX134" fmla="*/ 1718802 w 5638799"/>
              <a:gd name="connsiteY134" fmla="*/ 2613336 h 6858000"/>
              <a:gd name="connsiteX135" fmla="*/ 1718802 w 5638799"/>
              <a:gd name="connsiteY135" fmla="*/ 2355551 h 6858000"/>
              <a:gd name="connsiteX136" fmla="*/ 2347152 w 5638799"/>
              <a:gd name="connsiteY136" fmla="*/ 1729886 h 6858000"/>
              <a:gd name="connsiteX137" fmla="*/ 2349837 w 5638799"/>
              <a:gd name="connsiteY137" fmla="*/ 1445249 h 6858000"/>
              <a:gd name="connsiteX138" fmla="*/ 1733572 w 5638799"/>
              <a:gd name="connsiteY138" fmla="*/ 834351 h 6858000"/>
              <a:gd name="connsiteX139" fmla="*/ 1726858 w 5638799"/>
              <a:gd name="connsiteY139" fmla="*/ 549714 h 6858000"/>
              <a:gd name="connsiteX140" fmla="*/ 2176639 w 5638799"/>
              <a:gd name="connsiteY140" fmla="*/ 103961 h 6858000"/>
              <a:gd name="connsiteX141" fmla="*/ 2284720 w 5638799"/>
              <a:gd name="connsiteY141" fmla="*/ 47571 h 6858000"/>
              <a:gd name="connsiteX142" fmla="*/ 2696974 w 5638799"/>
              <a:gd name="connsiteY142" fmla="*/ 0 h 6858000"/>
              <a:gd name="connsiteX143" fmla="*/ 3667488 w 5638799"/>
              <a:gd name="connsiteY143" fmla="*/ 0 h 6858000"/>
              <a:gd name="connsiteX144" fmla="*/ 3611095 w 5638799"/>
              <a:gd name="connsiteY144" fmla="*/ 55790 h 6858000"/>
              <a:gd name="connsiteX145" fmla="*/ 3544776 w 5638799"/>
              <a:gd name="connsiteY145" fmla="*/ 122757 h 6858000"/>
              <a:gd name="connsiteX146" fmla="*/ 3391718 w 5638799"/>
              <a:gd name="connsiteY146" fmla="*/ 275817 h 6858000"/>
              <a:gd name="connsiteX147" fmla="*/ 2968789 w 5638799"/>
              <a:gd name="connsiteY147" fmla="*/ 269104 h 6858000"/>
              <a:gd name="connsiteX148" fmla="*/ 2827814 w 5638799"/>
              <a:gd name="connsiteY148" fmla="*/ 130813 h 6858000"/>
              <a:gd name="connsiteX149" fmla="*/ 2700274 w 5638799"/>
              <a:gd name="connsiteY149" fmla="*/ 3272 h 6858000"/>
              <a:gd name="connsiteX150" fmla="*/ 903010 w 5638799"/>
              <a:gd name="connsiteY150" fmla="*/ 0 h 6858000"/>
              <a:gd name="connsiteX151" fmla="*/ 1868229 w 5638799"/>
              <a:gd name="connsiteY151" fmla="*/ 0 h 6858000"/>
              <a:gd name="connsiteX152" fmla="*/ 1839998 w 5638799"/>
              <a:gd name="connsiteY152" fmla="*/ 31246 h 6858000"/>
              <a:gd name="connsiteX153" fmla="*/ 1721488 w 5638799"/>
              <a:gd name="connsiteY153" fmla="*/ 149610 h 6858000"/>
              <a:gd name="connsiteX154" fmla="*/ 1056887 w 5638799"/>
              <a:gd name="connsiteY154" fmla="*/ 154980 h 6858000"/>
              <a:gd name="connsiteX155" fmla="*/ 935882 w 5638799"/>
              <a:gd name="connsiteY155" fmla="*/ 32465 h 6858000"/>
              <a:gd name="connsiteX156" fmla="*/ 0 w 5638799"/>
              <a:gd name="connsiteY156" fmla="*/ 0 h 6858000"/>
              <a:gd name="connsiteX157" fmla="*/ 75227 w 5638799"/>
              <a:gd name="connsiteY157" fmla="*/ 0 h 6858000"/>
              <a:gd name="connsiteX158" fmla="*/ 45350 w 5638799"/>
              <a:gd name="connsiteY158" fmla="*/ 33105 h 6858000"/>
              <a:gd name="connsiteX159" fmla="*/ 0 w 5638799"/>
              <a:gd name="connsiteY159" fmla="*/ 790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5638799" h="6858000">
                <a:moveTo>
                  <a:pt x="0" y="6726021"/>
                </a:moveTo>
                <a:lnTo>
                  <a:pt x="17366" y="6743542"/>
                </a:lnTo>
                <a:cubicBezTo>
                  <a:pt x="59729" y="6785706"/>
                  <a:pt x="95960" y="6820854"/>
                  <a:pt x="126087" y="6850986"/>
                </a:cubicBezTo>
                <a:lnTo>
                  <a:pt x="132922" y="6858000"/>
                </a:lnTo>
                <a:lnTo>
                  <a:pt x="0" y="6858000"/>
                </a:lnTo>
                <a:close/>
                <a:moveTo>
                  <a:pt x="1387507" y="6367994"/>
                </a:moveTo>
                <a:cubicBezTo>
                  <a:pt x="1457324" y="6367323"/>
                  <a:pt x="1526805" y="6461307"/>
                  <a:pt x="1718801" y="6649275"/>
                </a:cubicBezTo>
                <a:cubicBezTo>
                  <a:pt x="1759752" y="6689554"/>
                  <a:pt x="1799695" y="6730840"/>
                  <a:pt x="1839806" y="6771791"/>
                </a:cubicBezTo>
                <a:lnTo>
                  <a:pt x="1927096" y="6858000"/>
                </a:lnTo>
                <a:lnTo>
                  <a:pt x="858013" y="6858000"/>
                </a:lnTo>
                <a:lnTo>
                  <a:pt x="935248" y="6772955"/>
                </a:lnTo>
                <a:cubicBezTo>
                  <a:pt x="969236" y="6738099"/>
                  <a:pt x="1008885" y="6699121"/>
                  <a:pt x="1054199" y="6654646"/>
                </a:cubicBezTo>
                <a:cubicBezTo>
                  <a:pt x="1247538" y="6463992"/>
                  <a:pt x="1317691" y="6368666"/>
                  <a:pt x="1387507" y="6367994"/>
                </a:cubicBezTo>
                <a:close/>
                <a:moveTo>
                  <a:pt x="3183106" y="6364471"/>
                </a:moveTo>
                <a:cubicBezTo>
                  <a:pt x="3255440" y="6364975"/>
                  <a:pt x="3327271" y="6465336"/>
                  <a:pt x="3525980" y="6664045"/>
                </a:cubicBezTo>
                <a:cubicBezTo>
                  <a:pt x="3601503" y="6739568"/>
                  <a:pt x="3662771" y="6796824"/>
                  <a:pt x="3709890" y="6842672"/>
                </a:cubicBezTo>
                <a:lnTo>
                  <a:pt x="3725258" y="6858000"/>
                </a:lnTo>
                <a:lnTo>
                  <a:pt x="2638906" y="6858000"/>
                </a:lnTo>
                <a:lnTo>
                  <a:pt x="2652160" y="6844619"/>
                </a:lnTo>
                <a:cubicBezTo>
                  <a:pt x="2699335" y="6798240"/>
                  <a:pt x="2760934" y="6740323"/>
                  <a:pt x="2837212" y="6664045"/>
                </a:cubicBezTo>
                <a:cubicBezTo>
                  <a:pt x="3037935" y="6463322"/>
                  <a:pt x="3110772" y="6363968"/>
                  <a:pt x="3183106" y="6364471"/>
                </a:cubicBezTo>
                <a:close/>
                <a:moveTo>
                  <a:pt x="4998342" y="4552090"/>
                </a:moveTo>
                <a:cubicBezTo>
                  <a:pt x="5067991" y="4552426"/>
                  <a:pt x="5137136" y="4647417"/>
                  <a:pt x="5329133" y="4834043"/>
                </a:cubicBezTo>
                <a:cubicBezTo>
                  <a:pt x="5411033" y="4914600"/>
                  <a:pt x="5488905" y="4999185"/>
                  <a:pt x="5572148" y="5077058"/>
                </a:cubicBezTo>
                <a:cubicBezTo>
                  <a:pt x="5663447" y="5161644"/>
                  <a:pt x="5659419" y="5238173"/>
                  <a:pt x="5569463" y="5321416"/>
                </a:cubicBezTo>
                <a:cubicBezTo>
                  <a:pt x="5490249" y="5393918"/>
                  <a:pt x="5416403" y="5473134"/>
                  <a:pt x="5339873" y="5549663"/>
                </a:cubicBezTo>
                <a:cubicBezTo>
                  <a:pt x="4942456" y="5936340"/>
                  <a:pt x="5053894" y="5939025"/>
                  <a:pt x="4661846" y="5553692"/>
                </a:cubicBezTo>
                <a:cubicBezTo>
                  <a:pt x="4302021" y="5199238"/>
                  <a:pt x="4302021" y="5195209"/>
                  <a:pt x="4664531" y="4838070"/>
                </a:cubicBezTo>
                <a:cubicBezTo>
                  <a:pt x="4858541" y="4646074"/>
                  <a:pt x="4928693" y="4551754"/>
                  <a:pt x="4998342" y="4552090"/>
                </a:cubicBezTo>
                <a:close/>
                <a:moveTo>
                  <a:pt x="465964" y="3666459"/>
                </a:moveTo>
                <a:cubicBezTo>
                  <a:pt x="513795" y="3664277"/>
                  <a:pt x="562130" y="3690794"/>
                  <a:pt x="616506" y="3750540"/>
                </a:cubicBezTo>
                <a:cubicBezTo>
                  <a:pt x="758825" y="3906285"/>
                  <a:pt x="910541" y="4052632"/>
                  <a:pt x="1063601" y="4198978"/>
                </a:cubicBezTo>
                <a:cubicBezTo>
                  <a:pt x="1153558" y="4284908"/>
                  <a:pt x="1149530" y="4358752"/>
                  <a:pt x="1062259" y="4443337"/>
                </a:cubicBezTo>
                <a:cubicBezTo>
                  <a:pt x="847438" y="4654130"/>
                  <a:pt x="637988" y="4872978"/>
                  <a:pt x="421824" y="5081086"/>
                </a:cubicBezTo>
                <a:cubicBezTo>
                  <a:pt x="321128" y="5177755"/>
                  <a:pt x="318442" y="5254285"/>
                  <a:pt x="420483" y="5352297"/>
                </a:cubicBezTo>
                <a:cubicBezTo>
                  <a:pt x="629933" y="5552350"/>
                  <a:pt x="827298" y="5764484"/>
                  <a:pt x="1036748" y="5963194"/>
                </a:cubicBezTo>
                <a:cubicBezTo>
                  <a:pt x="1148188" y="6067918"/>
                  <a:pt x="1161614" y="6152504"/>
                  <a:pt x="1042119" y="6261258"/>
                </a:cubicBezTo>
                <a:cubicBezTo>
                  <a:pt x="894430" y="6395521"/>
                  <a:pt x="756140" y="6537838"/>
                  <a:pt x="619191" y="6682842"/>
                </a:cubicBezTo>
                <a:cubicBezTo>
                  <a:pt x="527893" y="6778169"/>
                  <a:pt x="452705" y="6776826"/>
                  <a:pt x="361407" y="6681500"/>
                </a:cubicBezTo>
                <a:cubicBezTo>
                  <a:pt x="258696" y="6575433"/>
                  <a:pt x="153635" y="6471714"/>
                  <a:pt x="48742" y="6367829"/>
                </a:cubicBezTo>
                <a:lnTo>
                  <a:pt x="0" y="6318615"/>
                </a:lnTo>
                <a:lnTo>
                  <a:pt x="0" y="4076296"/>
                </a:lnTo>
                <a:lnTo>
                  <a:pt x="13498" y="4062702"/>
                </a:lnTo>
                <a:cubicBezTo>
                  <a:pt x="116377" y="3960998"/>
                  <a:pt x="219088" y="3859294"/>
                  <a:pt x="318442" y="3754568"/>
                </a:cubicBezTo>
                <a:cubicBezTo>
                  <a:pt x="370805" y="3699521"/>
                  <a:pt x="418133" y="3668640"/>
                  <a:pt x="465964" y="3666459"/>
                </a:cubicBezTo>
                <a:close/>
                <a:moveTo>
                  <a:pt x="4103983" y="3665787"/>
                </a:moveTo>
                <a:cubicBezTo>
                  <a:pt x="4151646" y="3666290"/>
                  <a:pt x="4198638" y="3695492"/>
                  <a:pt x="4251001" y="3753225"/>
                </a:cubicBezTo>
                <a:cubicBezTo>
                  <a:pt x="4377208" y="3891517"/>
                  <a:pt x="4507442" y="4025780"/>
                  <a:pt x="4647077" y="4149301"/>
                </a:cubicBezTo>
                <a:cubicBezTo>
                  <a:pt x="4777311" y="4264768"/>
                  <a:pt x="4754487" y="4350696"/>
                  <a:pt x="4639020" y="4459448"/>
                </a:cubicBezTo>
                <a:cubicBezTo>
                  <a:pt x="4437625" y="4650101"/>
                  <a:pt x="4251001" y="4855524"/>
                  <a:pt x="4046921" y="5044834"/>
                </a:cubicBezTo>
                <a:cubicBezTo>
                  <a:pt x="3922056" y="5160300"/>
                  <a:pt x="3934140" y="5244887"/>
                  <a:pt x="4050948" y="5354982"/>
                </a:cubicBezTo>
                <a:cubicBezTo>
                  <a:pt x="4257715" y="5548321"/>
                  <a:pt x="4449710" y="5757771"/>
                  <a:pt x="4655133" y="5953795"/>
                </a:cubicBezTo>
                <a:cubicBezTo>
                  <a:pt x="4762543" y="6055835"/>
                  <a:pt x="4762543" y="6137734"/>
                  <a:pt x="4653789" y="6238432"/>
                </a:cubicBezTo>
                <a:cubicBezTo>
                  <a:pt x="4503415" y="6378066"/>
                  <a:pt x="4357068" y="6523070"/>
                  <a:pt x="4218778" y="6673444"/>
                </a:cubicBezTo>
                <a:cubicBezTo>
                  <a:pt x="4114052" y="6787567"/>
                  <a:pt x="4032151" y="6770113"/>
                  <a:pt x="3934140" y="6666730"/>
                </a:cubicBezTo>
                <a:cubicBezTo>
                  <a:pt x="3738116" y="6462652"/>
                  <a:pt x="3528666" y="6269312"/>
                  <a:pt x="3335328" y="6062547"/>
                </a:cubicBezTo>
                <a:cubicBezTo>
                  <a:pt x="3219862" y="5939025"/>
                  <a:pt x="3135275" y="5947081"/>
                  <a:pt x="3025180" y="6066576"/>
                </a:cubicBezTo>
                <a:cubicBezTo>
                  <a:pt x="2826470" y="6277368"/>
                  <a:pt x="2615678" y="6474735"/>
                  <a:pt x="2414284" y="6682842"/>
                </a:cubicBezTo>
                <a:cubicBezTo>
                  <a:pt x="2322985" y="6776826"/>
                  <a:pt x="2247798" y="6778169"/>
                  <a:pt x="2156499" y="6682842"/>
                </a:cubicBezTo>
                <a:cubicBezTo>
                  <a:pt x="2015522" y="6533811"/>
                  <a:pt x="1870518" y="6388807"/>
                  <a:pt x="1721488" y="6247831"/>
                </a:cubicBezTo>
                <a:cubicBezTo>
                  <a:pt x="1615419" y="6149819"/>
                  <a:pt x="1630189" y="6071946"/>
                  <a:pt x="1726858" y="5976619"/>
                </a:cubicBezTo>
                <a:cubicBezTo>
                  <a:pt x="2101451" y="5608739"/>
                  <a:pt x="2470674" y="5235488"/>
                  <a:pt x="2841240" y="4864922"/>
                </a:cubicBezTo>
                <a:cubicBezTo>
                  <a:pt x="3211806" y="4494356"/>
                  <a:pt x="3586399" y="4125134"/>
                  <a:pt x="3952937" y="3750540"/>
                </a:cubicBezTo>
                <a:cubicBezTo>
                  <a:pt x="4007985" y="3693479"/>
                  <a:pt x="4056319" y="3665283"/>
                  <a:pt x="4103983" y="3665787"/>
                </a:cubicBezTo>
                <a:close/>
                <a:moveTo>
                  <a:pt x="4997671" y="2794924"/>
                </a:moveTo>
                <a:cubicBezTo>
                  <a:pt x="5084103" y="2794924"/>
                  <a:pt x="5170703" y="2881188"/>
                  <a:pt x="5343902" y="3053715"/>
                </a:cubicBezTo>
                <a:cubicBezTo>
                  <a:pt x="5692985" y="3401456"/>
                  <a:pt x="5692985" y="3401456"/>
                  <a:pt x="5350614" y="3745169"/>
                </a:cubicBezTo>
                <a:cubicBezTo>
                  <a:pt x="5345245" y="3749196"/>
                  <a:pt x="5341217" y="3753225"/>
                  <a:pt x="5337188" y="3757252"/>
                </a:cubicBezTo>
                <a:cubicBezTo>
                  <a:pt x="4939770" y="4142587"/>
                  <a:pt x="5053894" y="4145272"/>
                  <a:pt x="4659161" y="3757252"/>
                </a:cubicBezTo>
                <a:cubicBezTo>
                  <a:pt x="4300678" y="3405485"/>
                  <a:pt x="4303363" y="3402798"/>
                  <a:pt x="4652447" y="3053715"/>
                </a:cubicBezTo>
                <a:cubicBezTo>
                  <a:pt x="4824975" y="2881188"/>
                  <a:pt x="4911239" y="2794924"/>
                  <a:pt x="4997671" y="2794924"/>
                </a:cubicBezTo>
                <a:close/>
                <a:moveTo>
                  <a:pt x="4998174" y="962404"/>
                </a:moveTo>
                <a:cubicBezTo>
                  <a:pt x="5067991" y="962572"/>
                  <a:pt x="5137808" y="1057227"/>
                  <a:pt x="5330475" y="1245195"/>
                </a:cubicBezTo>
                <a:cubicBezTo>
                  <a:pt x="5398950" y="1312327"/>
                  <a:pt x="5462053" y="1387514"/>
                  <a:pt x="5535897" y="1447933"/>
                </a:cubicBezTo>
                <a:cubicBezTo>
                  <a:pt x="5674188" y="1562056"/>
                  <a:pt x="5660762" y="1661410"/>
                  <a:pt x="5530528" y="1770164"/>
                </a:cubicBezTo>
                <a:cubicBezTo>
                  <a:pt x="5462053" y="1829239"/>
                  <a:pt x="5401634" y="1897713"/>
                  <a:pt x="5338531" y="1962159"/>
                </a:cubicBezTo>
                <a:cubicBezTo>
                  <a:pt x="4943798" y="2344809"/>
                  <a:pt x="5057921" y="2354206"/>
                  <a:pt x="4660504" y="1962159"/>
                </a:cubicBezTo>
                <a:cubicBezTo>
                  <a:pt x="4302021" y="1609048"/>
                  <a:pt x="4302021" y="1605021"/>
                  <a:pt x="4665873" y="1246538"/>
                </a:cubicBezTo>
                <a:cubicBezTo>
                  <a:pt x="4858541" y="1056556"/>
                  <a:pt x="4928357" y="962236"/>
                  <a:pt x="4998174" y="962404"/>
                </a:cubicBezTo>
                <a:close/>
                <a:moveTo>
                  <a:pt x="1388349" y="945287"/>
                </a:moveTo>
                <a:cubicBezTo>
                  <a:pt x="1425775" y="945119"/>
                  <a:pt x="1463033" y="965258"/>
                  <a:pt x="1502641" y="1006208"/>
                </a:cubicBezTo>
                <a:cubicBezTo>
                  <a:pt x="1654357" y="1161954"/>
                  <a:pt x="1807417" y="1316356"/>
                  <a:pt x="1963161" y="1466730"/>
                </a:cubicBezTo>
                <a:cubicBezTo>
                  <a:pt x="2054460" y="1555344"/>
                  <a:pt x="2041034" y="1627846"/>
                  <a:pt x="1956449" y="1711089"/>
                </a:cubicBezTo>
                <a:cubicBezTo>
                  <a:pt x="1745656" y="1917854"/>
                  <a:pt x="1541576" y="2132674"/>
                  <a:pt x="1326757" y="2335411"/>
                </a:cubicBezTo>
                <a:cubicBezTo>
                  <a:pt x="1209949" y="2445507"/>
                  <a:pt x="1219346" y="2526064"/>
                  <a:pt x="1330785" y="2633475"/>
                </a:cubicBezTo>
                <a:cubicBezTo>
                  <a:pt x="1612736" y="2906029"/>
                  <a:pt x="1890659" y="3182609"/>
                  <a:pt x="2163214" y="3464561"/>
                </a:cubicBezTo>
                <a:cubicBezTo>
                  <a:pt x="2266595" y="3571971"/>
                  <a:pt x="2344468" y="3571971"/>
                  <a:pt x="2447851" y="3464561"/>
                </a:cubicBezTo>
                <a:cubicBezTo>
                  <a:pt x="2651930" y="3251084"/>
                  <a:pt x="2866751" y="3047005"/>
                  <a:pt x="3072173" y="2834871"/>
                </a:cubicBezTo>
                <a:cubicBezTo>
                  <a:pt x="3162130" y="2742228"/>
                  <a:pt x="3237317" y="2734172"/>
                  <a:pt x="3329958" y="2830841"/>
                </a:cubicBezTo>
                <a:cubicBezTo>
                  <a:pt x="3470934" y="2979874"/>
                  <a:pt x="3615938" y="3124876"/>
                  <a:pt x="3764969" y="3265853"/>
                </a:cubicBezTo>
                <a:cubicBezTo>
                  <a:pt x="3868352" y="3362522"/>
                  <a:pt x="3860297" y="3440394"/>
                  <a:pt x="3762284" y="3537063"/>
                </a:cubicBezTo>
                <a:cubicBezTo>
                  <a:pt x="3385006" y="3910314"/>
                  <a:pt x="3011755" y="4287593"/>
                  <a:pt x="2635819" y="4663529"/>
                </a:cubicBezTo>
                <a:cubicBezTo>
                  <a:pt x="2269281" y="5030066"/>
                  <a:pt x="1898715" y="5393918"/>
                  <a:pt x="1537549" y="5765827"/>
                </a:cubicBezTo>
                <a:cubicBezTo>
                  <a:pt x="1428796" y="5877265"/>
                  <a:pt x="1345554" y="5882637"/>
                  <a:pt x="1239487" y="5765827"/>
                </a:cubicBezTo>
                <a:cubicBezTo>
                  <a:pt x="1114621" y="5627537"/>
                  <a:pt x="981702" y="5493274"/>
                  <a:pt x="843410" y="5369752"/>
                </a:cubicBezTo>
                <a:cubicBezTo>
                  <a:pt x="715861" y="5255628"/>
                  <a:pt x="731973" y="5168358"/>
                  <a:pt x="848781" y="5059604"/>
                </a:cubicBezTo>
                <a:cubicBezTo>
                  <a:pt x="1055546" y="4864924"/>
                  <a:pt x="1247542" y="4656815"/>
                  <a:pt x="1452963" y="4460792"/>
                </a:cubicBezTo>
                <a:cubicBezTo>
                  <a:pt x="1561717" y="4357410"/>
                  <a:pt x="1556346" y="4278194"/>
                  <a:pt x="1450278" y="4176154"/>
                </a:cubicBezTo>
                <a:cubicBezTo>
                  <a:pt x="1164300" y="3899573"/>
                  <a:pt x="883689" y="3617621"/>
                  <a:pt x="605766" y="3331642"/>
                </a:cubicBezTo>
                <a:cubicBezTo>
                  <a:pt x="509096" y="3232286"/>
                  <a:pt x="432566" y="3228259"/>
                  <a:pt x="334554" y="3330298"/>
                </a:cubicBezTo>
                <a:cubicBezTo>
                  <a:pt x="232515" y="3437038"/>
                  <a:pt x="127454" y="3541091"/>
                  <a:pt x="22393" y="3644977"/>
                </a:cubicBezTo>
                <a:lnTo>
                  <a:pt x="0" y="3667478"/>
                </a:lnTo>
                <a:lnTo>
                  <a:pt x="0" y="2278511"/>
                </a:lnTo>
                <a:lnTo>
                  <a:pt x="1273052" y="1006208"/>
                </a:lnTo>
                <a:cubicBezTo>
                  <a:pt x="1313331" y="965929"/>
                  <a:pt x="1350924" y="945454"/>
                  <a:pt x="1388349" y="945287"/>
                </a:cubicBezTo>
                <a:close/>
                <a:moveTo>
                  <a:pt x="486606" y="52102"/>
                </a:moveTo>
                <a:cubicBezTo>
                  <a:pt x="530242" y="49920"/>
                  <a:pt x="574212" y="73081"/>
                  <a:pt x="623218" y="125443"/>
                </a:cubicBezTo>
                <a:cubicBezTo>
                  <a:pt x="758824" y="270447"/>
                  <a:pt x="899799" y="412766"/>
                  <a:pt x="1044803" y="547029"/>
                </a:cubicBezTo>
                <a:cubicBezTo>
                  <a:pt x="1154899" y="649068"/>
                  <a:pt x="1148187" y="728284"/>
                  <a:pt x="1043461" y="831666"/>
                </a:cubicBezTo>
                <a:cubicBezTo>
                  <a:pt x="854151" y="1017621"/>
                  <a:pt x="666183" y="1204917"/>
                  <a:pt x="478718" y="1392718"/>
                </a:cubicBezTo>
                <a:lnTo>
                  <a:pt x="0" y="1873437"/>
                </a:lnTo>
                <a:lnTo>
                  <a:pt x="0" y="484653"/>
                </a:lnTo>
                <a:lnTo>
                  <a:pt x="39847" y="444486"/>
                </a:lnTo>
                <a:cubicBezTo>
                  <a:pt x="144907" y="340600"/>
                  <a:pt x="249968" y="236882"/>
                  <a:pt x="352007" y="130814"/>
                </a:cubicBezTo>
                <a:cubicBezTo>
                  <a:pt x="399671" y="81808"/>
                  <a:pt x="442971" y="54284"/>
                  <a:pt x="486606" y="52102"/>
                </a:cubicBezTo>
                <a:close/>
                <a:moveTo>
                  <a:pt x="2284720" y="47571"/>
                </a:moveTo>
                <a:cubicBezTo>
                  <a:pt x="2320300" y="47571"/>
                  <a:pt x="2355879" y="66368"/>
                  <a:pt x="2392801" y="103961"/>
                </a:cubicBezTo>
                <a:cubicBezTo>
                  <a:pt x="2506925" y="220771"/>
                  <a:pt x="2623733" y="334893"/>
                  <a:pt x="2739200" y="449018"/>
                </a:cubicBezTo>
                <a:cubicBezTo>
                  <a:pt x="2837212" y="547029"/>
                  <a:pt x="2940594" y="641013"/>
                  <a:pt x="3031893" y="744396"/>
                </a:cubicBezTo>
                <a:cubicBezTo>
                  <a:pt x="3133932" y="859862"/>
                  <a:pt x="3219861" y="865233"/>
                  <a:pt x="3328614" y="748423"/>
                </a:cubicBezTo>
                <a:cubicBezTo>
                  <a:pt x="3523295" y="541658"/>
                  <a:pt x="3731403" y="349663"/>
                  <a:pt x="3927427" y="144240"/>
                </a:cubicBezTo>
                <a:cubicBezTo>
                  <a:pt x="4030809" y="35486"/>
                  <a:pt x="4115395" y="16691"/>
                  <a:pt x="4225490" y="137528"/>
                </a:cubicBezTo>
                <a:cubicBezTo>
                  <a:pt x="4363781" y="289244"/>
                  <a:pt x="4510128" y="432906"/>
                  <a:pt x="4660502" y="572539"/>
                </a:cubicBezTo>
                <a:cubicBezTo>
                  <a:pt x="4762542" y="667865"/>
                  <a:pt x="4762542" y="747081"/>
                  <a:pt x="4661844" y="843751"/>
                </a:cubicBezTo>
                <a:cubicBezTo>
                  <a:pt x="4453737" y="1045143"/>
                  <a:pt x="4255028" y="1255937"/>
                  <a:pt x="4045577" y="1455990"/>
                </a:cubicBezTo>
                <a:cubicBezTo>
                  <a:pt x="3934139" y="1562057"/>
                  <a:pt x="3924742" y="1643958"/>
                  <a:pt x="4041550" y="1754053"/>
                </a:cubicBezTo>
                <a:cubicBezTo>
                  <a:pt x="4248314" y="1947392"/>
                  <a:pt x="4440311" y="2156842"/>
                  <a:pt x="4645733" y="2351522"/>
                </a:cubicBezTo>
                <a:cubicBezTo>
                  <a:pt x="4755828" y="2456247"/>
                  <a:pt x="4774625" y="2539490"/>
                  <a:pt x="4653788" y="2649585"/>
                </a:cubicBezTo>
                <a:cubicBezTo>
                  <a:pt x="4506099" y="2783849"/>
                  <a:pt x="4367808" y="2926168"/>
                  <a:pt x="4230861" y="3071171"/>
                </a:cubicBezTo>
                <a:cubicBezTo>
                  <a:pt x="4140904" y="3166498"/>
                  <a:pt x="4065717" y="3167840"/>
                  <a:pt x="3973076" y="3072514"/>
                </a:cubicBezTo>
                <a:cubicBezTo>
                  <a:pt x="3771682" y="2864406"/>
                  <a:pt x="3559547" y="2667041"/>
                  <a:pt x="3360837" y="2456247"/>
                </a:cubicBezTo>
                <a:cubicBezTo>
                  <a:pt x="3250742" y="2338095"/>
                  <a:pt x="3164814" y="2327355"/>
                  <a:pt x="3049348" y="2450877"/>
                </a:cubicBezTo>
                <a:cubicBezTo>
                  <a:pt x="2856009" y="2657642"/>
                  <a:pt x="2646559" y="2850980"/>
                  <a:pt x="2450535" y="3055059"/>
                </a:cubicBezTo>
                <a:cubicBezTo>
                  <a:pt x="2351180" y="3158442"/>
                  <a:pt x="2270623" y="3174554"/>
                  <a:pt x="2165898" y="3061773"/>
                </a:cubicBezTo>
                <a:cubicBezTo>
                  <a:pt x="2022236" y="2907371"/>
                  <a:pt x="1871861" y="2758340"/>
                  <a:pt x="1718802" y="2613336"/>
                </a:cubicBezTo>
                <a:cubicBezTo>
                  <a:pt x="1623476" y="2522036"/>
                  <a:pt x="1624818" y="2446849"/>
                  <a:pt x="1718802" y="2355551"/>
                </a:cubicBezTo>
                <a:cubicBezTo>
                  <a:pt x="1930937" y="2148786"/>
                  <a:pt x="2133675" y="1935307"/>
                  <a:pt x="2347152" y="1729886"/>
                </a:cubicBezTo>
                <a:cubicBezTo>
                  <a:pt x="2453220" y="1629188"/>
                  <a:pt x="2458591" y="1549974"/>
                  <a:pt x="2349837" y="1445249"/>
                </a:cubicBezTo>
                <a:cubicBezTo>
                  <a:pt x="2140387" y="1245196"/>
                  <a:pt x="1941678" y="1034404"/>
                  <a:pt x="1733572" y="834351"/>
                </a:cubicBezTo>
                <a:cubicBezTo>
                  <a:pt x="1628847" y="734997"/>
                  <a:pt x="1614077" y="654439"/>
                  <a:pt x="1726858" y="549714"/>
                </a:cubicBezTo>
                <a:cubicBezTo>
                  <a:pt x="1881260" y="406053"/>
                  <a:pt x="2027606" y="254336"/>
                  <a:pt x="2176639" y="103961"/>
                </a:cubicBezTo>
                <a:cubicBezTo>
                  <a:pt x="2213561" y="66368"/>
                  <a:pt x="2249140" y="47571"/>
                  <a:pt x="2284720" y="47571"/>
                </a:cubicBezTo>
                <a:close/>
                <a:moveTo>
                  <a:pt x="2696974" y="0"/>
                </a:moveTo>
                <a:lnTo>
                  <a:pt x="3667488" y="0"/>
                </a:lnTo>
                <a:lnTo>
                  <a:pt x="3611095" y="55790"/>
                </a:lnTo>
                <a:cubicBezTo>
                  <a:pt x="3590462" y="76347"/>
                  <a:pt x="3568356" y="98590"/>
                  <a:pt x="3544776" y="122757"/>
                </a:cubicBezTo>
                <a:cubicBezTo>
                  <a:pt x="3493758" y="175121"/>
                  <a:pt x="3442738" y="224797"/>
                  <a:pt x="3391718" y="275817"/>
                </a:cubicBezTo>
                <a:cubicBezTo>
                  <a:pt x="3183610" y="483925"/>
                  <a:pt x="3183610" y="483925"/>
                  <a:pt x="2968789" y="269104"/>
                </a:cubicBezTo>
                <a:cubicBezTo>
                  <a:pt x="2921798" y="224797"/>
                  <a:pt x="2874805" y="177806"/>
                  <a:pt x="2827814" y="130813"/>
                </a:cubicBezTo>
                <a:cubicBezTo>
                  <a:pt x="2779144" y="80968"/>
                  <a:pt x="2736641" y="39116"/>
                  <a:pt x="2700274" y="3272"/>
                </a:cubicBezTo>
                <a:close/>
                <a:moveTo>
                  <a:pt x="903010" y="0"/>
                </a:moveTo>
                <a:lnTo>
                  <a:pt x="1868229" y="0"/>
                </a:lnTo>
                <a:lnTo>
                  <a:pt x="1839998" y="31246"/>
                </a:lnTo>
                <a:cubicBezTo>
                  <a:pt x="1806136" y="66136"/>
                  <a:pt x="1766634" y="105135"/>
                  <a:pt x="1721488" y="149610"/>
                </a:cubicBezTo>
                <a:cubicBezTo>
                  <a:pt x="1333468" y="530916"/>
                  <a:pt x="1440878" y="529573"/>
                  <a:pt x="1056887" y="154980"/>
                </a:cubicBezTo>
                <a:cubicBezTo>
                  <a:pt x="1015936" y="114701"/>
                  <a:pt x="975993" y="73415"/>
                  <a:pt x="935882" y="32465"/>
                </a:cubicBezTo>
                <a:close/>
                <a:moveTo>
                  <a:pt x="0" y="0"/>
                </a:moveTo>
                <a:lnTo>
                  <a:pt x="75227" y="0"/>
                </a:lnTo>
                <a:lnTo>
                  <a:pt x="45350" y="33105"/>
                </a:lnTo>
                <a:lnTo>
                  <a:pt x="0" y="79049"/>
                </a:ln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4" name="Picture 3">
            <a:extLst>
              <a:ext uri="{FF2B5EF4-FFF2-40B4-BE49-F238E27FC236}">
                <a16:creationId xmlns:a16="http://schemas.microsoft.com/office/drawing/2014/main" id="{795BFE13-F523-8543-8A3B-37EB0A93E79C}"/>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3421" t="3020" r="8437" b="5162"/>
          <a:stretch/>
        </p:blipFill>
        <p:spPr>
          <a:xfrm>
            <a:off x="4450079" y="0"/>
            <a:ext cx="7741920" cy="6858000"/>
          </a:xfrm>
          <a:prstGeom prst="rect">
            <a:avLst/>
          </a:prstGeom>
        </p:spPr>
      </p:pic>
      <p:pic>
        <p:nvPicPr>
          <p:cNvPr id="5" name="Picture 4">
            <a:extLst>
              <a:ext uri="{FF2B5EF4-FFF2-40B4-BE49-F238E27FC236}">
                <a16:creationId xmlns:a16="http://schemas.microsoft.com/office/drawing/2014/main" id="{231C9BF1-587B-9147-9AD4-05B9E303DD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017"/>
          <a:stretch/>
        </p:blipFill>
        <p:spPr>
          <a:xfrm>
            <a:off x="6645441" y="2744622"/>
            <a:ext cx="4369475" cy="1368756"/>
          </a:xfrm>
          <a:prstGeom prst="rect">
            <a:avLst/>
          </a:prstGeom>
        </p:spPr>
      </p:pic>
    </p:spTree>
    <p:extLst>
      <p:ext uri="{BB962C8B-B14F-4D97-AF65-F5344CB8AC3E}">
        <p14:creationId xmlns:p14="http://schemas.microsoft.com/office/powerpoint/2010/main" val="189555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09313B-7EBA-44D9-8387-21D3ED269D80}"/>
              </a:ext>
            </a:extLst>
          </p:cNvPr>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02192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A272FE-A73E-4916-936B-FE2F06314968}"/>
              </a:ext>
            </a:extLst>
          </p:cNvPr>
          <p:cNvSpPr>
            <a:spLocks noGrp="1"/>
          </p:cNvSpPr>
          <p:nvPr>
            <p:ph type="pic" sz="quarter" idx="10"/>
          </p:nvPr>
        </p:nvSpPr>
        <p:spPr>
          <a:xfrm>
            <a:off x="5992851" y="973244"/>
            <a:ext cx="5365960" cy="4911511"/>
          </a:xfrm>
          <a:custGeom>
            <a:avLst/>
            <a:gdLst>
              <a:gd name="connsiteX0" fmla="*/ 1554300 w 5365960"/>
              <a:gd name="connsiteY0" fmla="*/ 3638121 h 4911511"/>
              <a:gd name="connsiteX1" fmla="*/ 2068130 w 5365960"/>
              <a:gd name="connsiteY1" fmla="*/ 4032872 h 4911511"/>
              <a:gd name="connsiteX2" fmla="*/ 1686986 w 5365960"/>
              <a:gd name="connsiteY2" fmla="*/ 4649654 h 4911511"/>
              <a:gd name="connsiteX3" fmla="*/ 1070205 w 5365960"/>
              <a:gd name="connsiteY3" fmla="*/ 4268510 h 4911511"/>
              <a:gd name="connsiteX4" fmla="*/ 1451348 w 5365960"/>
              <a:gd name="connsiteY4" fmla="*/ 3651729 h 4911511"/>
              <a:gd name="connsiteX5" fmla="*/ 1554300 w 5365960"/>
              <a:gd name="connsiteY5" fmla="*/ 3638121 h 4911511"/>
              <a:gd name="connsiteX6" fmla="*/ 3644597 w 5365960"/>
              <a:gd name="connsiteY6" fmla="*/ 23 h 4911511"/>
              <a:gd name="connsiteX7" fmla="*/ 5284002 w 5365960"/>
              <a:gd name="connsiteY7" fmla="*/ 1290545 h 4911511"/>
              <a:gd name="connsiteX8" fmla="*/ 5110050 w 5365960"/>
              <a:gd name="connsiteY8" fmla="*/ 2723367 h 4911511"/>
              <a:gd name="connsiteX9" fmla="*/ 3986223 w 5365960"/>
              <a:gd name="connsiteY9" fmla="*/ 4911511 h 4911511"/>
              <a:gd name="connsiteX10" fmla="*/ 2093340 w 5365960"/>
              <a:gd name="connsiteY10" fmla="*/ 3423756 h 4911511"/>
              <a:gd name="connsiteX11" fmla="*/ 1327 w 5365960"/>
              <a:gd name="connsiteY11" fmla="*/ 2057309 h 4911511"/>
              <a:gd name="connsiteX12" fmla="*/ 2120806 w 5365960"/>
              <a:gd name="connsiteY12" fmla="*/ 816751 h 4911511"/>
              <a:gd name="connsiteX13" fmla="*/ 3594828 w 5365960"/>
              <a:gd name="connsiteY13" fmla="*/ 1919 h 4911511"/>
              <a:gd name="connsiteX14" fmla="*/ 3644597 w 5365960"/>
              <a:gd name="connsiteY14" fmla="*/ 23 h 49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5960" h="4911511">
                <a:moveTo>
                  <a:pt x="1554300" y="3638121"/>
                </a:moveTo>
                <a:cubicBezTo>
                  <a:pt x="1792655" y="3630960"/>
                  <a:pt x="2011194" y="3791749"/>
                  <a:pt x="2068130" y="4032872"/>
                </a:cubicBezTo>
                <a:cubicBezTo>
                  <a:pt x="2133199" y="4308441"/>
                  <a:pt x="1962556" y="4584584"/>
                  <a:pt x="1686986" y="4649654"/>
                </a:cubicBezTo>
                <a:cubicBezTo>
                  <a:pt x="1411417" y="4714723"/>
                  <a:pt x="1135274" y="4544080"/>
                  <a:pt x="1070205" y="4268510"/>
                </a:cubicBezTo>
                <a:cubicBezTo>
                  <a:pt x="1005135" y="3992941"/>
                  <a:pt x="1175779" y="3716798"/>
                  <a:pt x="1451348" y="3651729"/>
                </a:cubicBezTo>
                <a:cubicBezTo>
                  <a:pt x="1485794" y="3643595"/>
                  <a:pt x="1520250" y="3639144"/>
                  <a:pt x="1554300" y="3638121"/>
                </a:cubicBezTo>
                <a:close/>
                <a:moveTo>
                  <a:pt x="3644597" y="23"/>
                </a:moveTo>
                <a:cubicBezTo>
                  <a:pt x="3869062" y="-1479"/>
                  <a:pt x="4797336" y="68869"/>
                  <a:pt x="5284002" y="1290545"/>
                </a:cubicBezTo>
                <a:cubicBezTo>
                  <a:pt x="5284002" y="1290545"/>
                  <a:pt x="5555565" y="1791687"/>
                  <a:pt x="5110050" y="2723367"/>
                </a:cubicBezTo>
                <a:cubicBezTo>
                  <a:pt x="4664534" y="3655047"/>
                  <a:pt x="5068850" y="4911511"/>
                  <a:pt x="3986223" y="4911511"/>
                </a:cubicBezTo>
                <a:cubicBezTo>
                  <a:pt x="2903594" y="4911511"/>
                  <a:pt x="2784574" y="3599997"/>
                  <a:pt x="2093340" y="3423756"/>
                </a:cubicBezTo>
                <a:cubicBezTo>
                  <a:pt x="1612680" y="3300158"/>
                  <a:pt x="-53606" y="3487844"/>
                  <a:pt x="1327" y="2057309"/>
                </a:cubicBezTo>
                <a:cubicBezTo>
                  <a:pt x="58549" y="473423"/>
                  <a:pt x="1562325" y="1123457"/>
                  <a:pt x="2120806" y="816751"/>
                </a:cubicBezTo>
                <a:cubicBezTo>
                  <a:pt x="2617488" y="546666"/>
                  <a:pt x="2821195" y="-32413"/>
                  <a:pt x="3594828" y="1919"/>
                </a:cubicBezTo>
                <a:cubicBezTo>
                  <a:pt x="3594828" y="1919"/>
                  <a:pt x="3612531" y="238"/>
                  <a:pt x="3644597" y="23"/>
                </a:cubicBez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3" name="Picture 2" descr="Logo&#10;&#10;Description automatically generated">
            <a:extLst>
              <a:ext uri="{FF2B5EF4-FFF2-40B4-BE49-F238E27FC236}">
                <a16:creationId xmlns:a16="http://schemas.microsoft.com/office/drawing/2014/main" id="{4899524E-76F8-A54A-9FDE-C4EB8F2409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064"/>
            <a:ext cx="2432114" cy="1013381"/>
          </a:xfrm>
          <a:prstGeom prst="rect">
            <a:avLst/>
          </a:prstGeom>
        </p:spPr>
      </p:pic>
    </p:spTree>
    <p:extLst>
      <p:ext uri="{BB962C8B-B14F-4D97-AF65-F5344CB8AC3E}">
        <p14:creationId xmlns:p14="http://schemas.microsoft.com/office/powerpoint/2010/main" val="1869023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44FD7C-210F-4925-AF1D-659F5D8D93C4}"/>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0382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9203820" y="6858000"/>
                </a:ln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3" name="Picture 2" descr="Logo&#10;&#10;Description automatically generated">
            <a:extLst>
              <a:ext uri="{FF2B5EF4-FFF2-40B4-BE49-F238E27FC236}">
                <a16:creationId xmlns:a16="http://schemas.microsoft.com/office/drawing/2014/main" id="{2F880FA4-4D12-5546-AFA3-889411428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4619"/>
            <a:ext cx="2432114" cy="1013381"/>
          </a:xfrm>
          <a:prstGeom prst="rect">
            <a:avLst/>
          </a:prstGeom>
        </p:spPr>
      </p:pic>
    </p:spTree>
    <p:extLst>
      <p:ext uri="{BB962C8B-B14F-4D97-AF65-F5344CB8AC3E}">
        <p14:creationId xmlns:p14="http://schemas.microsoft.com/office/powerpoint/2010/main" val="167986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33006-9484-43D4-AF87-655F7C266763}"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058414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bg>
      <p:bgPr>
        <a:solidFill>
          <a:schemeClr val="bg2">
            <a:alpha val="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ED3633-2ADA-1D4F-9853-663EB379EF12}"/>
              </a:ext>
            </a:extLst>
          </p:cNvPr>
          <p:cNvSpPr/>
          <p:nvPr userDrawn="1"/>
        </p:nvSpPr>
        <p:spPr>
          <a:xfrm>
            <a:off x="0" y="3890454"/>
            <a:ext cx="5547587" cy="2967546"/>
          </a:xfrm>
          <a:prstGeom prst="rect">
            <a:avLst/>
          </a:prstGeom>
          <a:gradFill>
            <a:gsLst>
              <a:gs pos="0">
                <a:srgbClr val="58CED7">
                  <a:shade val="67500"/>
                  <a:satMod val="115000"/>
                </a:srgbClr>
              </a:gs>
              <a:gs pos="100000">
                <a:srgbClr val="58CED7">
                  <a:shade val="100000"/>
                  <a:satMod val="115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5F293E24-1048-4414-B099-9C6F5B84D46B}"/>
              </a:ext>
            </a:extLst>
          </p:cNvPr>
          <p:cNvSpPr>
            <a:spLocks noGrp="1"/>
          </p:cNvSpPr>
          <p:nvPr>
            <p:ph type="pic" sz="quarter" idx="10"/>
          </p:nvPr>
        </p:nvSpPr>
        <p:spPr>
          <a:xfrm>
            <a:off x="0" y="0"/>
            <a:ext cx="4585264" cy="5389972"/>
          </a:xfrm>
          <a:prstGeom prst="rect">
            <a:avLst/>
          </a:pr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5" name="Picture 4">
            <a:extLst>
              <a:ext uri="{FF2B5EF4-FFF2-40B4-BE49-F238E27FC236}">
                <a16:creationId xmlns:a16="http://schemas.microsoft.com/office/drawing/2014/main" id="{B07BF3C5-C908-9D43-B880-87E3BE13651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3421" t="3020" r="8437" b="5162"/>
          <a:stretch/>
        </p:blipFill>
        <p:spPr>
          <a:xfrm>
            <a:off x="3666152" y="-103695"/>
            <a:ext cx="7741920" cy="6858000"/>
          </a:xfrm>
          <a:prstGeom prst="rect">
            <a:avLst/>
          </a:prstGeom>
        </p:spPr>
      </p:pic>
      <p:pic>
        <p:nvPicPr>
          <p:cNvPr id="8" name="Picture 7">
            <a:extLst>
              <a:ext uri="{FF2B5EF4-FFF2-40B4-BE49-F238E27FC236}">
                <a16:creationId xmlns:a16="http://schemas.microsoft.com/office/drawing/2014/main" id="{7BFFB55F-7E1B-0142-A1FE-45A7EFEC74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017"/>
          <a:stretch/>
        </p:blipFill>
        <p:spPr>
          <a:xfrm>
            <a:off x="9620448" y="362452"/>
            <a:ext cx="2231594" cy="699056"/>
          </a:xfrm>
          <a:prstGeom prst="rect">
            <a:avLst/>
          </a:prstGeom>
        </p:spPr>
      </p:pic>
    </p:spTree>
    <p:extLst>
      <p:ext uri="{BB962C8B-B14F-4D97-AF65-F5344CB8AC3E}">
        <p14:creationId xmlns:p14="http://schemas.microsoft.com/office/powerpoint/2010/main" val="2122698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ockup 2">
    <p:bg>
      <p:bgPr>
        <a:solidFill>
          <a:schemeClr val="bg2">
            <a:alpha val="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2858B-6DD0-474F-8634-451A3F72AAE9}"/>
              </a:ext>
            </a:extLst>
          </p:cNvPr>
          <p:cNvSpPr/>
          <p:nvPr userDrawn="1"/>
        </p:nvSpPr>
        <p:spPr>
          <a:xfrm>
            <a:off x="1" y="5993296"/>
            <a:ext cx="12192000" cy="864703"/>
          </a:xfrm>
          <a:prstGeom prst="rect">
            <a:avLst/>
          </a:prstGeom>
          <a:gradFill>
            <a:gsLst>
              <a:gs pos="30000">
                <a:srgbClr val="58CED7">
                  <a:shade val="67500"/>
                  <a:satMod val="115000"/>
                </a:srgbClr>
              </a:gs>
              <a:gs pos="100000">
                <a:srgbClr val="58CED7">
                  <a:shade val="100000"/>
                  <a:satMod val="115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D810FB0-A92A-428D-90EF-851AB2F8A5E7}"/>
              </a:ext>
            </a:extLst>
          </p:cNvPr>
          <p:cNvSpPr>
            <a:spLocks noGrp="1"/>
          </p:cNvSpPr>
          <p:nvPr>
            <p:ph type="pic" sz="quarter" idx="10"/>
          </p:nvPr>
        </p:nvSpPr>
        <p:spPr>
          <a:xfrm>
            <a:off x="1263904" y="1428751"/>
            <a:ext cx="4608512" cy="3038475"/>
          </a:xfrm>
          <a:custGeom>
            <a:avLst/>
            <a:gdLst>
              <a:gd name="connsiteX0" fmla="*/ 0 w 4608512"/>
              <a:gd name="connsiteY0" fmla="*/ 0 h 3038475"/>
              <a:gd name="connsiteX1" fmla="*/ 4608512 w 4608512"/>
              <a:gd name="connsiteY1" fmla="*/ 0 h 3038475"/>
              <a:gd name="connsiteX2" fmla="*/ 4608512 w 4608512"/>
              <a:gd name="connsiteY2" fmla="*/ 3038475 h 3038475"/>
              <a:gd name="connsiteX3" fmla="*/ 0 w 4608512"/>
              <a:gd name="connsiteY3" fmla="*/ 3038475 h 3038475"/>
            </a:gdLst>
            <a:ahLst/>
            <a:cxnLst>
              <a:cxn ang="0">
                <a:pos x="connsiteX0" y="connsiteY0"/>
              </a:cxn>
              <a:cxn ang="0">
                <a:pos x="connsiteX1" y="connsiteY1"/>
              </a:cxn>
              <a:cxn ang="0">
                <a:pos x="connsiteX2" y="connsiteY2"/>
              </a:cxn>
              <a:cxn ang="0">
                <a:pos x="connsiteX3" y="connsiteY3"/>
              </a:cxn>
            </a:cxnLst>
            <a:rect l="l" t="t" r="r" b="b"/>
            <a:pathLst>
              <a:path w="4608512" h="3038475">
                <a:moveTo>
                  <a:pt x="0" y="0"/>
                </a:moveTo>
                <a:lnTo>
                  <a:pt x="4608512" y="0"/>
                </a:lnTo>
                <a:lnTo>
                  <a:pt x="4608512" y="3038475"/>
                </a:lnTo>
                <a:lnTo>
                  <a:pt x="0" y="3038475"/>
                </a:ln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5" name="Picture 4">
            <a:extLst>
              <a:ext uri="{FF2B5EF4-FFF2-40B4-BE49-F238E27FC236}">
                <a16:creationId xmlns:a16="http://schemas.microsoft.com/office/drawing/2014/main" id="{81CEFB69-042D-2E4D-903A-E90459587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1017"/>
          <a:stretch/>
        </p:blipFill>
        <p:spPr>
          <a:xfrm>
            <a:off x="9607570" y="331254"/>
            <a:ext cx="2231594" cy="699056"/>
          </a:xfrm>
          <a:prstGeom prst="rect">
            <a:avLst/>
          </a:prstGeom>
        </p:spPr>
      </p:pic>
    </p:spTree>
    <p:extLst>
      <p:ext uri="{BB962C8B-B14F-4D97-AF65-F5344CB8AC3E}">
        <p14:creationId xmlns:p14="http://schemas.microsoft.com/office/powerpoint/2010/main" val="3580514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act us">
    <p:bg>
      <p:bgPr>
        <a:solidFill>
          <a:schemeClr val="bg2">
            <a:alpha val="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F97BF8-08F4-4C63-8C66-38BD19F2FB05}"/>
              </a:ext>
            </a:extLst>
          </p:cNvPr>
          <p:cNvSpPr>
            <a:spLocks noGrp="1"/>
          </p:cNvSpPr>
          <p:nvPr>
            <p:ph type="pic" sz="quarter" idx="10"/>
          </p:nvPr>
        </p:nvSpPr>
        <p:spPr>
          <a:xfrm>
            <a:off x="0" y="0"/>
            <a:ext cx="4923973" cy="6858000"/>
          </a:xfrm>
          <a:custGeom>
            <a:avLst/>
            <a:gdLst>
              <a:gd name="connsiteX0" fmla="*/ 0 w 4923973"/>
              <a:gd name="connsiteY0" fmla="*/ 0 h 6858000"/>
              <a:gd name="connsiteX1" fmla="*/ 3216545 w 4923973"/>
              <a:gd name="connsiteY1" fmla="*/ 0 h 6858000"/>
              <a:gd name="connsiteX2" fmla="*/ 3360049 w 4923973"/>
              <a:gd name="connsiteY2" fmla="*/ 112772 h 6858000"/>
              <a:gd name="connsiteX3" fmla="*/ 4923973 w 4923973"/>
              <a:gd name="connsiteY3" fmla="*/ 3429001 h 6858000"/>
              <a:gd name="connsiteX4" fmla="*/ 3360049 w 4923973"/>
              <a:gd name="connsiteY4" fmla="*/ 6745231 h 6858000"/>
              <a:gd name="connsiteX5" fmla="*/ 3216548 w 4923973"/>
              <a:gd name="connsiteY5" fmla="*/ 6858000 h 6858000"/>
              <a:gd name="connsiteX6" fmla="*/ 0 w 49239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3973" h="6858000">
                <a:moveTo>
                  <a:pt x="0" y="0"/>
                </a:moveTo>
                <a:lnTo>
                  <a:pt x="3216545" y="0"/>
                </a:lnTo>
                <a:lnTo>
                  <a:pt x="3360049" y="112772"/>
                </a:lnTo>
                <a:cubicBezTo>
                  <a:pt x="4315177" y="901013"/>
                  <a:pt x="4923973" y="2093911"/>
                  <a:pt x="4923973" y="3429001"/>
                </a:cubicBezTo>
                <a:cubicBezTo>
                  <a:pt x="4923973" y="4764091"/>
                  <a:pt x="4315177" y="5956989"/>
                  <a:pt x="3360049" y="6745231"/>
                </a:cubicBezTo>
                <a:lnTo>
                  <a:pt x="3216548" y="6858000"/>
                </a:lnTo>
                <a:lnTo>
                  <a:pt x="0" y="6858000"/>
                </a:ln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grpSp>
        <p:nvGrpSpPr>
          <p:cNvPr id="9" name="Group 8">
            <a:extLst>
              <a:ext uri="{FF2B5EF4-FFF2-40B4-BE49-F238E27FC236}">
                <a16:creationId xmlns:a16="http://schemas.microsoft.com/office/drawing/2014/main" id="{C7D13972-4519-4BB9-9917-19D8A5E0F1EB}"/>
              </a:ext>
            </a:extLst>
          </p:cNvPr>
          <p:cNvGrpSpPr/>
          <p:nvPr userDrawn="1"/>
        </p:nvGrpSpPr>
        <p:grpSpPr>
          <a:xfrm>
            <a:off x="5707235" y="-4"/>
            <a:ext cx="6484765" cy="6934203"/>
            <a:chOff x="5803900" y="0"/>
            <a:chExt cx="6413503" cy="6858002"/>
          </a:xfrm>
        </p:grpSpPr>
        <p:sp>
          <p:nvSpPr>
            <p:cNvPr id="10" name="Freeform: Shape 9">
              <a:extLst>
                <a:ext uri="{FF2B5EF4-FFF2-40B4-BE49-F238E27FC236}">
                  <a16:creationId xmlns:a16="http://schemas.microsoft.com/office/drawing/2014/main" id="{75893534-4831-42F9-8174-DB9203C84311}"/>
                </a:ext>
              </a:extLst>
            </p:cNvPr>
            <p:cNvSpPr/>
            <p:nvPr/>
          </p:nvSpPr>
          <p:spPr>
            <a:xfrm>
              <a:off x="8714995" y="3386772"/>
              <a:ext cx="3477005" cy="3471230"/>
            </a:xfrm>
            <a:custGeom>
              <a:avLst/>
              <a:gdLst>
                <a:gd name="connsiteX0" fmla="*/ 2235126 w 2235126"/>
                <a:gd name="connsiteY0" fmla="*/ 0 h 2231414"/>
                <a:gd name="connsiteX1" fmla="*/ 2235126 w 2235126"/>
                <a:gd name="connsiteY1" fmla="*/ 2231414 h 2231414"/>
                <a:gd name="connsiteX2" fmla="*/ 0 w 2235126"/>
                <a:gd name="connsiteY2" fmla="*/ 2231414 h 2231414"/>
                <a:gd name="connsiteX3" fmla="*/ 11344 w 2235126"/>
                <a:gd name="connsiteY3" fmla="*/ 2006774 h 2231414"/>
                <a:gd name="connsiteX4" fmla="*/ 2235126 w 2235126"/>
                <a:gd name="connsiteY4" fmla="*/ 0 h 223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126" h="2231414">
                  <a:moveTo>
                    <a:pt x="2235126" y="0"/>
                  </a:moveTo>
                  <a:lnTo>
                    <a:pt x="2235126" y="2231414"/>
                  </a:lnTo>
                  <a:lnTo>
                    <a:pt x="0" y="2231414"/>
                  </a:lnTo>
                  <a:lnTo>
                    <a:pt x="11344" y="2006774"/>
                  </a:lnTo>
                  <a:cubicBezTo>
                    <a:pt x="125815" y="879599"/>
                    <a:pt x="1077749" y="0"/>
                    <a:pt x="2235126" y="0"/>
                  </a:cubicBezTo>
                  <a:close/>
                </a:path>
              </a:pathLst>
            </a:custGeom>
            <a:solidFill>
              <a:srgbClr val="01B7BD">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C2AF5C54-D15B-4B90-BAB8-1E70734A84C1}"/>
                </a:ext>
              </a:extLst>
            </p:cNvPr>
            <p:cNvSpPr/>
            <p:nvPr/>
          </p:nvSpPr>
          <p:spPr>
            <a:xfrm rot="16200000">
              <a:off x="5798566" y="5334"/>
              <a:ext cx="6424172" cy="6413503"/>
            </a:xfrm>
            <a:custGeom>
              <a:avLst/>
              <a:gdLst>
                <a:gd name="connsiteX0" fmla="*/ 2235126 w 2235126"/>
                <a:gd name="connsiteY0" fmla="*/ 0 h 2231414"/>
                <a:gd name="connsiteX1" fmla="*/ 2235126 w 2235126"/>
                <a:gd name="connsiteY1" fmla="*/ 2231414 h 2231414"/>
                <a:gd name="connsiteX2" fmla="*/ 0 w 2235126"/>
                <a:gd name="connsiteY2" fmla="*/ 2231414 h 2231414"/>
                <a:gd name="connsiteX3" fmla="*/ 11344 w 2235126"/>
                <a:gd name="connsiteY3" fmla="*/ 2006774 h 2231414"/>
                <a:gd name="connsiteX4" fmla="*/ 2235126 w 2235126"/>
                <a:gd name="connsiteY4" fmla="*/ 0 h 223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126" h="2231414">
                  <a:moveTo>
                    <a:pt x="2235126" y="0"/>
                  </a:moveTo>
                  <a:lnTo>
                    <a:pt x="2235126" y="2231414"/>
                  </a:lnTo>
                  <a:lnTo>
                    <a:pt x="0" y="2231414"/>
                  </a:lnTo>
                  <a:lnTo>
                    <a:pt x="11344" y="2006774"/>
                  </a:lnTo>
                  <a:cubicBezTo>
                    <a:pt x="125815" y="879599"/>
                    <a:pt x="1077749" y="0"/>
                    <a:pt x="2235126" y="0"/>
                  </a:cubicBezTo>
                  <a:close/>
                </a:path>
              </a:pathLst>
            </a:custGeom>
            <a:solidFill>
              <a:srgbClr val="01B7B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6">
            <a:extLst>
              <a:ext uri="{FF2B5EF4-FFF2-40B4-BE49-F238E27FC236}">
                <a16:creationId xmlns:a16="http://schemas.microsoft.com/office/drawing/2014/main" id="{E7354A9E-C50C-4F44-A2E6-2192AEFEF9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1017"/>
          <a:stretch/>
        </p:blipFill>
        <p:spPr>
          <a:xfrm>
            <a:off x="9620448" y="362452"/>
            <a:ext cx="2231594" cy="699056"/>
          </a:xfrm>
          <a:prstGeom prst="rect">
            <a:avLst/>
          </a:prstGeom>
        </p:spPr>
      </p:pic>
    </p:spTree>
    <p:extLst>
      <p:ext uri="{BB962C8B-B14F-4D97-AF65-F5344CB8AC3E}">
        <p14:creationId xmlns:p14="http://schemas.microsoft.com/office/powerpoint/2010/main" val="4071123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alpha val="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23CC10-EE3C-2A46-9A3A-5CE9BBB6ABF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3421" t="3020" r="8437" b="5162"/>
          <a:stretch/>
        </p:blipFill>
        <p:spPr>
          <a:xfrm>
            <a:off x="4450080" y="0"/>
            <a:ext cx="7741920" cy="6858000"/>
          </a:xfrm>
          <a:prstGeom prst="rect">
            <a:avLst/>
          </a:prstGeom>
        </p:spPr>
      </p:pic>
      <p:sp>
        <p:nvSpPr>
          <p:cNvPr id="8" name="Picture Placeholder 7">
            <a:extLst>
              <a:ext uri="{FF2B5EF4-FFF2-40B4-BE49-F238E27FC236}">
                <a16:creationId xmlns:a16="http://schemas.microsoft.com/office/drawing/2014/main" id="{155EFADA-0D15-4943-994A-D436432CC1ED}"/>
              </a:ext>
            </a:extLst>
          </p:cNvPr>
          <p:cNvSpPr>
            <a:spLocks noGrp="1"/>
          </p:cNvSpPr>
          <p:nvPr>
            <p:ph type="pic" sz="quarter" idx="10"/>
          </p:nvPr>
        </p:nvSpPr>
        <p:spPr>
          <a:xfrm>
            <a:off x="6330421" y="0"/>
            <a:ext cx="5861577" cy="6547218"/>
          </a:xfrm>
          <a:custGeom>
            <a:avLst/>
            <a:gdLst>
              <a:gd name="connsiteX0" fmla="*/ 1672101 w 5861577"/>
              <a:gd name="connsiteY0" fmla="*/ 0 h 6547218"/>
              <a:gd name="connsiteX1" fmla="*/ 5861577 w 5861577"/>
              <a:gd name="connsiteY1" fmla="*/ 0 h 6547218"/>
              <a:gd name="connsiteX2" fmla="*/ 5861577 w 5861577"/>
              <a:gd name="connsiteY2" fmla="*/ 6547218 h 6547218"/>
              <a:gd name="connsiteX3" fmla="*/ 417850 w 5861577"/>
              <a:gd name="connsiteY3" fmla="*/ 5273759 h 6547218"/>
              <a:gd name="connsiteX4" fmla="*/ 27705 w 5861577"/>
              <a:gd name="connsiteY4" fmla="*/ 4621278 h 654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1577" h="6547218">
                <a:moveTo>
                  <a:pt x="1672101" y="0"/>
                </a:moveTo>
                <a:lnTo>
                  <a:pt x="5861577" y="0"/>
                </a:lnTo>
                <a:lnTo>
                  <a:pt x="5861577" y="6547218"/>
                </a:lnTo>
                <a:lnTo>
                  <a:pt x="417850" y="5273759"/>
                </a:lnTo>
                <a:cubicBezTo>
                  <a:pt x="106954" y="5200950"/>
                  <a:pt x="-72116" y="4901313"/>
                  <a:pt x="27705" y="4621278"/>
                </a:cubicBez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sp>
        <p:nvSpPr>
          <p:cNvPr id="3" name="Freeform: Shape 3">
            <a:extLst>
              <a:ext uri="{FF2B5EF4-FFF2-40B4-BE49-F238E27FC236}">
                <a16:creationId xmlns:a16="http://schemas.microsoft.com/office/drawing/2014/main" id="{8CC4795D-C9E0-9E46-9378-DC37A455DF11}"/>
              </a:ext>
            </a:extLst>
          </p:cNvPr>
          <p:cNvSpPr/>
          <p:nvPr userDrawn="1"/>
        </p:nvSpPr>
        <p:spPr>
          <a:xfrm>
            <a:off x="0" y="0"/>
            <a:ext cx="7753349" cy="6394599"/>
          </a:xfrm>
          <a:custGeom>
            <a:avLst/>
            <a:gdLst>
              <a:gd name="connsiteX0" fmla="*/ 7463118 w 7463117"/>
              <a:gd name="connsiteY0" fmla="*/ 0 h 6699569"/>
              <a:gd name="connsiteX1" fmla="*/ 5726247 w 7463117"/>
              <a:gd name="connsiteY1" fmla="*/ 4968566 h 6699569"/>
              <a:gd name="connsiteX2" fmla="*/ 4979569 w 7463117"/>
              <a:gd name="connsiteY2" fmla="*/ 5627961 h 6699569"/>
              <a:gd name="connsiteX3" fmla="*/ 0 w 7463117"/>
              <a:gd name="connsiteY3" fmla="*/ 6699570 h 6699569"/>
              <a:gd name="connsiteX4" fmla="*/ 0 w 7463117"/>
              <a:gd name="connsiteY4" fmla="*/ 0 h 6699569"/>
              <a:gd name="connsiteX5" fmla="*/ 7463118 w 7463117"/>
              <a:gd name="connsiteY5" fmla="*/ 0 h 669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3117" h="6699569">
                <a:moveTo>
                  <a:pt x="7463118" y="0"/>
                </a:moveTo>
                <a:lnTo>
                  <a:pt x="5726247" y="4968566"/>
                </a:lnTo>
                <a:cubicBezTo>
                  <a:pt x="5608891" y="5303765"/>
                  <a:pt x="5326503" y="5553146"/>
                  <a:pt x="4979569" y="5627961"/>
                </a:cubicBezTo>
                <a:lnTo>
                  <a:pt x="0" y="6699570"/>
                </a:lnTo>
                <a:lnTo>
                  <a:pt x="0" y="0"/>
                </a:lnTo>
                <a:lnTo>
                  <a:pt x="7463118" y="0"/>
                </a:lnTo>
                <a:close/>
              </a:path>
            </a:pathLst>
          </a:custGeom>
          <a:solidFill>
            <a:srgbClr val="E0FCFF"/>
          </a:solidFill>
          <a:ln w="7334" cap="flat">
            <a:noFill/>
            <a:prstDash val="solid"/>
            <a:miter/>
          </a:ln>
        </p:spPr>
        <p:txBody>
          <a:bodyPr rtlCol="0" anchor="ctr"/>
          <a:lstStyle/>
          <a:p>
            <a:endParaRPr lang="en-US"/>
          </a:p>
        </p:txBody>
      </p:sp>
      <p:pic>
        <p:nvPicPr>
          <p:cNvPr id="5" name="Picture 4" descr="Logo&#10;&#10;Description automatically generated">
            <a:extLst>
              <a:ext uri="{FF2B5EF4-FFF2-40B4-BE49-F238E27FC236}">
                <a16:creationId xmlns:a16="http://schemas.microsoft.com/office/drawing/2014/main" id="{A090B778-013B-614D-A391-7119384CC0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1920"/>
            <a:ext cx="3096768" cy="1290320"/>
          </a:xfrm>
          <a:prstGeom prst="rect">
            <a:avLst/>
          </a:prstGeom>
        </p:spPr>
      </p:pic>
    </p:spTree>
    <p:extLst>
      <p:ext uri="{BB962C8B-B14F-4D97-AF65-F5344CB8AC3E}">
        <p14:creationId xmlns:p14="http://schemas.microsoft.com/office/powerpoint/2010/main" val="148622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ockup 1">
    <p:bg>
      <p:bgPr>
        <a:solidFill>
          <a:schemeClr val="bg2">
            <a:alpha val="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7FDF5E3-F621-4B96-8770-89BED68F64C5}"/>
              </a:ext>
            </a:extLst>
          </p:cNvPr>
          <p:cNvGrpSpPr/>
          <p:nvPr userDrawn="1"/>
        </p:nvGrpSpPr>
        <p:grpSpPr>
          <a:xfrm>
            <a:off x="0" y="0"/>
            <a:ext cx="8158118" cy="5595392"/>
            <a:chOff x="0" y="0"/>
            <a:chExt cx="8158118" cy="5595392"/>
          </a:xfrm>
        </p:grpSpPr>
        <p:sp>
          <p:nvSpPr>
            <p:cNvPr id="7" name="Freeform: Shape 6">
              <a:extLst>
                <a:ext uri="{FF2B5EF4-FFF2-40B4-BE49-F238E27FC236}">
                  <a16:creationId xmlns:a16="http://schemas.microsoft.com/office/drawing/2014/main" id="{B459B2A7-BCBA-45AA-9727-BBEC1BB842C9}"/>
                </a:ext>
              </a:extLst>
            </p:cNvPr>
            <p:cNvSpPr/>
            <p:nvPr/>
          </p:nvSpPr>
          <p:spPr>
            <a:xfrm>
              <a:off x="0" y="0"/>
              <a:ext cx="6727866" cy="5595392"/>
            </a:xfrm>
            <a:custGeom>
              <a:avLst/>
              <a:gdLst>
                <a:gd name="connsiteX0" fmla="*/ 0 w 5524499"/>
                <a:gd name="connsiteY0" fmla="*/ 4245293 h 4594583"/>
                <a:gd name="connsiteX1" fmla="*/ 1630680 w 5524499"/>
                <a:gd name="connsiteY1" fmla="*/ 4570095 h 4594583"/>
                <a:gd name="connsiteX2" fmla="*/ 2948940 w 5524499"/>
                <a:gd name="connsiteY2" fmla="*/ 4010978 h 4594583"/>
                <a:gd name="connsiteX3" fmla="*/ 5524500 w 5524499"/>
                <a:gd name="connsiteY3" fmla="*/ 0 h 4594583"/>
                <a:gd name="connsiteX4" fmla="*/ 0 w 5524499"/>
                <a:gd name="connsiteY4" fmla="*/ 0 h 4594583"/>
                <a:gd name="connsiteX5" fmla="*/ 0 w 5524499"/>
                <a:gd name="connsiteY5" fmla="*/ 4245293 h 45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4499" h="4594583">
                  <a:moveTo>
                    <a:pt x="0" y="4245293"/>
                  </a:moveTo>
                  <a:lnTo>
                    <a:pt x="1630680" y="4570095"/>
                  </a:lnTo>
                  <a:cubicBezTo>
                    <a:pt x="2143125" y="4672013"/>
                    <a:pt x="2666048" y="4450080"/>
                    <a:pt x="2948940" y="4010978"/>
                  </a:cubicBezTo>
                  <a:lnTo>
                    <a:pt x="5524500" y="0"/>
                  </a:lnTo>
                  <a:lnTo>
                    <a:pt x="0" y="0"/>
                  </a:lnTo>
                  <a:lnTo>
                    <a:pt x="0" y="4245293"/>
                  </a:lnTo>
                  <a:close/>
                </a:path>
              </a:pathLst>
            </a:custGeom>
            <a:gradFill>
              <a:gsLst>
                <a:gs pos="30000">
                  <a:srgbClr val="58CED7">
                    <a:shade val="67500"/>
                    <a:satMod val="115000"/>
                  </a:srgbClr>
                </a:gs>
                <a:gs pos="100000">
                  <a:srgbClr val="58CED7">
                    <a:shade val="100000"/>
                    <a:satMod val="115000"/>
                  </a:srgbClr>
                </a:gs>
              </a:gsLst>
              <a:lin ang="18900000" scaled="1"/>
            </a:gra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9E34E1F-F10C-4CA9-93D0-17037CBFCA2E}"/>
                </a:ext>
              </a:extLst>
            </p:cNvPr>
            <p:cNvSpPr/>
            <p:nvPr/>
          </p:nvSpPr>
          <p:spPr>
            <a:xfrm>
              <a:off x="0" y="0"/>
              <a:ext cx="8158118" cy="2668872"/>
            </a:xfrm>
            <a:custGeom>
              <a:avLst/>
              <a:gdLst>
                <a:gd name="connsiteX0" fmla="*/ 787718 w 6698932"/>
                <a:gd name="connsiteY0" fmla="*/ 1827848 h 2191509"/>
                <a:gd name="connsiteX1" fmla="*/ 0 w 6698932"/>
                <a:gd name="connsiteY1" fmla="*/ 0 h 2191509"/>
                <a:gd name="connsiteX2" fmla="*/ 5525453 w 6698932"/>
                <a:gd name="connsiteY2" fmla="*/ 0 h 2191509"/>
                <a:gd name="connsiteX3" fmla="*/ 6698933 w 6698932"/>
                <a:gd name="connsiteY3" fmla="*/ 0 h 2191509"/>
                <a:gd name="connsiteX4" fmla="*/ 1571625 w 6698932"/>
                <a:gd name="connsiteY4" fmla="*/ 2145030 h 2191509"/>
                <a:gd name="connsiteX5" fmla="*/ 787718 w 6698932"/>
                <a:gd name="connsiteY5" fmla="*/ 1827848 h 219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8932" h="2191509">
                  <a:moveTo>
                    <a:pt x="787718" y="1827848"/>
                  </a:moveTo>
                  <a:lnTo>
                    <a:pt x="0" y="0"/>
                  </a:lnTo>
                  <a:lnTo>
                    <a:pt x="5525453" y="0"/>
                  </a:lnTo>
                  <a:lnTo>
                    <a:pt x="6698933" y="0"/>
                  </a:lnTo>
                  <a:lnTo>
                    <a:pt x="1571625" y="2145030"/>
                  </a:lnTo>
                  <a:cubicBezTo>
                    <a:pt x="1267778" y="2271713"/>
                    <a:pt x="918210" y="2130743"/>
                    <a:pt x="787718" y="1827848"/>
                  </a:cubicBezTo>
                  <a:close/>
                </a:path>
              </a:pathLst>
            </a:custGeom>
            <a:gradFill>
              <a:gsLst>
                <a:gs pos="30000">
                  <a:srgbClr val="58CED7">
                    <a:shade val="67500"/>
                    <a:satMod val="115000"/>
                  </a:srgbClr>
                </a:gs>
                <a:gs pos="100000">
                  <a:srgbClr val="58CED7">
                    <a:shade val="100000"/>
                    <a:satMod val="115000"/>
                  </a:srgbClr>
                </a:gs>
              </a:gsLst>
              <a:lin ang="18900000" scaled="1"/>
            </a:gradFill>
            <a:ln w="9525" cap="flat">
              <a:noFill/>
              <a:prstDash val="solid"/>
              <a:miter/>
            </a:ln>
          </p:spPr>
          <p:txBody>
            <a:bodyPr rtlCol="0" anchor="ctr"/>
            <a:lstStyle/>
            <a:p>
              <a:endParaRPr lang="en-US"/>
            </a:p>
          </p:txBody>
        </p:sp>
      </p:grpSp>
      <p:sp>
        <p:nvSpPr>
          <p:cNvPr id="11" name="Picture Placeholder 10">
            <a:extLst>
              <a:ext uri="{FF2B5EF4-FFF2-40B4-BE49-F238E27FC236}">
                <a16:creationId xmlns:a16="http://schemas.microsoft.com/office/drawing/2014/main" id="{B3E26D91-9D2E-4F3B-90F4-E83052F1C655}"/>
              </a:ext>
            </a:extLst>
          </p:cNvPr>
          <p:cNvSpPr>
            <a:spLocks noGrp="1"/>
          </p:cNvSpPr>
          <p:nvPr>
            <p:ph type="pic" sz="quarter" idx="10"/>
          </p:nvPr>
        </p:nvSpPr>
        <p:spPr>
          <a:xfrm>
            <a:off x="1997743" y="946151"/>
            <a:ext cx="2390775" cy="4930775"/>
          </a:xfrm>
          <a:custGeom>
            <a:avLst/>
            <a:gdLst>
              <a:gd name="connsiteX0" fmla="*/ 188919 w 2390775"/>
              <a:gd name="connsiteY0" fmla="*/ 0 h 4930775"/>
              <a:gd name="connsiteX1" fmla="*/ 2201856 w 2390775"/>
              <a:gd name="connsiteY1" fmla="*/ 0 h 4930775"/>
              <a:gd name="connsiteX2" fmla="*/ 2390775 w 2390775"/>
              <a:gd name="connsiteY2" fmla="*/ 188919 h 4930775"/>
              <a:gd name="connsiteX3" fmla="*/ 2390775 w 2390775"/>
              <a:gd name="connsiteY3" fmla="*/ 4741856 h 4930775"/>
              <a:gd name="connsiteX4" fmla="*/ 2201856 w 2390775"/>
              <a:gd name="connsiteY4" fmla="*/ 4930775 h 4930775"/>
              <a:gd name="connsiteX5" fmla="*/ 188919 w 2390775"/>
              <a:gd name="connsiteY5" fmla="*/ 4930775 h 4930775"/>
              <a:gd name="connsiteX6" fmla="*/ 0 w 2390775"/>
              <a:gd name="connsiteY6" fmla="*/ 4741856 h 4930775"/>
              <a:gd name="connsiteX7" fmla="*/ 0 w 2390775"/>
              <a:gd name="connsiteY7" fmla="*/ 188919 h 4930775"/>
              <a:gd name="connsiteX8" fmla="*/ 188919 w 2390775"/>
              <a:gd name="connsiteY8" fmla="*/ 0 h 493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5" h="4930775">
                <a:moveTo>
                  <a:pt x="188919" y="0"/>
                </a:moveTo>
                <a:lnTo>
                  <a:pt x="2201856" y="0"/>
                </a:lnTo>
                <a:cubicBezTo>
                  <a:pt x="2306193" y="0"/>
                  <a:pt x="2390775" y="84582"/>
                  <a:pt x="2390775" y="188919"/>
                </a:cubicBezTo>
                <a:lnTo>
                  <a:pt x="2390775" y="4741856"/>
                </a:lnTo>
                <a:cubicBezTo>
                  <a:pt x="2390775" y="4846193"/>
                  <a:pt x="2306193" y="4930775"/>
                  <a:pt x="2201856" y="4930775"/>
                </a:cubicBezTo>
                <a:lnTo>
                  <a:pt x="188919" y="4930775"/>
                </a:lnTo>
                <a:cubicBezTo>
                  <a:pt x="84582" y="4930775"/>
                  <a:pt x="0" y="4846193"/>
                  <a:pt x="0" y="4741856"/>
                </a:cubicBezTo>
                <a:lnTo>
                  <a:pt x="0" y="188919"/>
                </a:lnTo>
                <a:cubicBezTo>
                  <a:pt x="0" y="84582"/>
                  <a:pt x="84582" y="0"/>
                  <a:pt x="188919" y="0"/>
                </a:cubicBezTo>
                <a:close/>
              </a:path>
            </a:pathLst>
          </a:cu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10" name="Picture 9">
            <a:extLst>
              <a:ext uri="{FF2B5EF4-FFF2-40B4-BE49-F238E27FC236}">
                <a16:creationId xmlns:a16="http://schemas.microsoft.com/office/drawing/2014/main" id="{19FC04FE-1106-9B46-8FC1-32C7AFD635B8}"/>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3421" t="3020" r="8437" b="5162"/>
          <a:stretch/>
        </p:blipFill>
        <p:spPr>
          <a:xfrm>
            <a:off x="4450080" y="0"/>
            <a:ext cx="7741920" cy="6858000"/>
          </a:xfrm>
          <a:prstGeom prst="rect">
            <a:avLst/>
          </a:prstGeom>
        </p:spPr>
      </p:pic>
      <p:pic>
        <p:nvPicPr>
          <p:cNvPr id="12" name="Picture 11">
            <a:extLst>
              <a:ext uri="{FF2B5EF4-FFF2-40B4-BE49-F238E27FC236}">
                <a16:creationId xmlns:a16="http://schemas.microsoft.com/office/drawing/2014/main" id="{340A8908-0379-1B46-9CE7-5BC2304D3FB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017"/>
          <a:stretch/>
        </p:blipFill>
        <p:spPr>
          <a:xfrm>
            <a:off x="9668131" y="335088"/>
            <a:ext cx="2231594" cy="699056"/>
          </a:xfrm>
          <a:prstGeom prst="rect">
            <a:avLst/>
          </a:prstGeom>
        </p:spPr>
      </p:pic>
    </p:spTree>
    <p:extLst>
      <p:ext uri="{BB962C8B-B14F-4D97-AF65-F5344CB8AC3E}">
        <p14:creationId xmlns:p14="http://schemas.microsoft.com/office/powerpoint/2010/main" val="89156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 3">
    <p:bg>
      <p:bgPr>
        <a:solidFill>
          <a:schemeClr val="bg2">
            <a:alpha val="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806143-8527-4A5A-8C0F-91E68A74F1D4}"/>
              </a:ext>
            </a:extLst>
          </p:cNvPr>
          <p:cNvSpPr>
            <a:spLocks noGrp="1"/>
          </p:cNvSpPr>
          <p:nvPr>
            <p:ph type="pic" sz="quarter" idx="10"/>
          </p:nvPr>
        </p:nvSpPr>
        <p:spPr>
          <a:xfrm>
            <a:off x="0" y="-1"/>
            <a:ext cx="12192000" cy="4362449"/>
          </a:xfrm>
          <a:prstGeom prst="rect">
            <a:avLst/>
          </a:prstGeom>
          <a:pattFill prst="pct20">
            <a:fgClr>
              <a:schemeClr val="accent1"/>
            </a:fgClr>
            <a:bgClr>
              <a:schemeClr val="bg1"/>
            </a:bgClr>
          </a:pattFill>
        </p:spPr>
        <p:txBody>
          <a:bodyPr wrap="square">
            <a:noAutofit/>
          </a:bodyPr>
          <a:lstStyle>
            <a:lvl1pPr>
              <a:defRPr sz="1200"/>
            </a:lvl1pPr>
          </a:lstStyle>
          <a:p>
            <a:r>
              <a:rPr lang="en-US"/>
              <a:t>Click icon to add picture</a:t>
            </a:r>
          </a:p>
        </p:txBody>
      </p:sp>
      <p:pic>
        <p:nvPicPr>
          <p:cNvPr id="4" name="Picture 3">
            <a:extLst>
              <a:ext uri="{FF2B5EF4-FFF2-40B4-BE49-F238E27FC236}">
                <a16:creationId xmlns:a16="http://schemas.microsoft.com/office/drawing/2014/main" id="{D3291312-E870-AE4B-9574-5BF516E486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1017"/>
          <a:stretch/>
        </p:blipFill>
        <p:spPr>
          <a:xfrm>
            <a:off x="9787874" y="215345"/>
            <a:ext cx="2231594" cy="699056"/>
          </a:xfrm>
          <a:prstGeom prst="rect">
            <a:avLst/>
          </a:prstGeom>
        </p:spPr>
      </p:pic>
    </p:spTree>
    <p:extLst>
      <p:ext uri="{BB962C8B-B14F-4D97-AF65-F5344CB8AC3E}">
        <p14:creationId xmlns:p14="http://schemas.microsoft.com/office/powerpoint/2010/main" val="286252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533006-9484-43D4-AF87-655F7C266763}"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4364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533006-9484-43D4-AF87-655F7C266763}"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43403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533006-9484-43D4-AF87-655F7C266763}" type="datetimeFigureOut">
              <a:rPr lang="en-US" smtClean="0"/>
              <a:pPr/>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318475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533006-9484-43D4-AF87-655F7C266763}" type="datetimeFigureOut">
              <a:rPr lang="en-US" smtClean="0"/>
              <a:pPr/>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25864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33006-9484-43D4-AF87-655F7C266763}"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FF1442-7FB2-407E-A96F-0FDBAE4DE96F}" type="slidenum">
              <a:rPr lang="en-US" smtClean="0"/>
              <a:t>‹#›</a:t>
            </a:fld>
            <a:endParaRPr lang="en-US"/>
          </a:p>
        </p:txBody>
      </p:sp>
    </p:spTree>
    <p:extLst>
      <p:ext uri="{BB962C8B-B14F-4D97-AF65-F5344CB8AC3E}">
        <p14:creationId xmlns:p14="http://schemas.microsoft.com/office/powerpoint/2010/main" val="384158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533006-9484-43D4-AF87-655F7C266763}"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94755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C6533006-9484-43D4-AF87-655F7C266763}" type="datetimeFigureOut">
              <a:rPr lang="en-US" smtClean="0"/>
              <a:pPr/>
              <a:t>4/13/2026</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8FFF1442-7FB2-407E-A96F-0FDBAE4DE96F}" type="slidenum">
              <a:rPr lang="en-US" smtClean="0"/>
              <a:pPr/>
              <a:t>‹#›</a:t>
            </a:fld>
            <a:endParaRPr lang="en-US"/>
          </a:p>
        </p:txBody>
      </p:sp>
    </p:spTree>
    <p:extLst>
      <p:ext uri="{BB962C8B-B14F-4D97-AF65-F5344CB8AC3E}">
        <p14:creationId xmlns:p14="http://schemas.microsoft.com/office/powerpoint/2010/main" val="137666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C6533006-9484-43D4-AF87-655F7C266763}" type="datetimeFigureOut">
              <a:rPr lang="en-US" smtClean="0"/>
              <a:pPr/>
              <a:t>4/13/2026</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8FFF1442-7FB2-407E-A96F-0FDBAE4DE96F}" type="slidenum">
              <a:rPr lang="en-US" smtClean="0"/>
              <a:pPr/>
              <a:t>‹#›</a:t>
            </a:fld>
            <a:endParaRPr lang="en-US"/>
          </a:p>
        </p:txBody>
      </p:sp>
    </p:spTree>
    <p:extLst>
      <p:ext uri="{BB962C8B-B14F-4D97-AF65-F5344CB8AC3E}">
        <p14:creationId xmlns:p14="http://schemas.microsoft.com/office/powerpoint/2010/main" val="1084107611"/>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3" r:id="rId15"/>
    <p:sldLayoutId id="2147483744" r:id="rId16"/>
    <p:sldLayoutId id="2147483663" r:id="rId17"/>
    <p:sldLayoutId id="2147483660" r:id="rId18"/>
    <p:sldLayoutId id="2147483687" r:id="rId19"/>
    <p:sldLayoutId id="2147483745" r:id="rId20"/>
    <p:sldLayoutId id="2147483746" r:id="rId21"/>
    <p:sldLayoutId id="2147483747" r:id="rId22"/>
    <p:sldLayoutId id="2147483748" r:id="rId23"/>
    <p:sldLayoutId id="2147483749" r:id="rId24"/>
    <p:sldLayoutId id="2147483750" r:id="rId25"/>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5.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5.xml"/><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5.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bhw.hrsa.gov/data-research/projecting-health-workforce-supply-demand" TargetMode="External"/><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5.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9BF1A25-CCC6-564A-8664-BD1BAD46BD0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875" r="26875"/>
          <a:stretch/>
        </p:blipFill>
        <p:spPr>
          <a:xfrm>
            <a:off x="1" y="0"/>
            <a:ext cx="5638799" cy="6858000"/>
          </a:xfrm>
          <a:effectLst>
            <a:outerShdw blurRad="50800" dir="14400000">
              <a:schemeClr val="tx1">
                <a:alpha val="40000"/>
              </a:schemeClr>
            </a:outerShdw>
          </a:effectLst>
        </p:spPr>
      </p:pic>
      <p:sp>
        <p:nvSpPr>
          <p:cNvPr id="2" name="TextBox 1">
            <a:extLst>
              <a:ext uri="{FF2B5EF4-FFF2-40B4-BE49-F238E27FC236}">
                <a16:creationId xmlns:a16="http://schemas.microsoft.com/office/drawing/2014/main" id="{BDD275D6-6190-C3EB-ED24-DD04BF4F11E3}"/>
              </a:ext>
            </a:extLst>
          </p:cNvPr>
          <p:cNvSpPr txBox="1"/>
          <p:nvPr/>
        </p:nvSpPr>
        <p:spPr>
          <a:xfrm>
            <a:off x="6355026" y="4148971"/>
            <a:ext cx="5187518" cy="2431435"/>
          </a:xfrm>
          <a:prstGeom prst="rect">
            <a:avLst/>
          </a:prstGeom>
          <a:noFill/>
        </p:spPr>
        <p:txBody>
          <a:bodyPr wrap="square" rtlCol="0">
            <a:spAutoFit/>
          </a:bodyPr>
          <a:lstStyle/>
          <a:p>
            <a:pPr algn="ctr"/>
            <a:r>
              <a:rPr lang="en-US" sz="2800" b="1" dirty="0">
                <a:solidFill>
                  <a:srgbClr val="001A4B"/>
                </a:solidFill>
              </a:rPr>
              <a:t>Digital Specialty Access: Evaluating a Virtual-Only Specialty Care Program</a:t>
            </a:r>
          </a:p>
          <a:p>
            <a:endParaRPr lang="en-US" sz="2800" b="1" dirty="0">
              <a:solidFill>
                <a:srgbClr val="001A4B"/>
              </a:solidFill>
            </a:endParaRPr>
          </a:p>
          <a:p>
            <a:pPr algn="ctr"/>
            <a:r>
              <a:rPr lang="en-US" sz="2000" b="1" dirty="0">
                <a:solidFill>
                  <a:srgbClr val="001A4B"/>
                </a:solidFill>
              </a:rPr>
              <a:t>Katie Kirchoff, MSHI</a:t>
            </a:r>
          </a:p>
          <a:p>
            <a:pPr algn="ctr"/>
            <a:r>
              <a:rPr lang="en-US" sz="2000" b="1" dirty="0">
                <a:solidFill>
                  <a:srgbClr val="001A4B"/>
                </a:solidFill>
              </a:rPr>
              <a:t>Center for Telehealth, MUSC</a:t>
            </a:r>
            <a:endParaRPr lang="en-US" sz="2000" dirty="0">
              <a:solidFill>
                <a:srgbClr val="001A4B"/>
              </a:solidFill>
            </a:endParaRPr>
          </a:p>
        </p:txBody>
      </p:sp>
    </p:spTree>
    <p:extLst>
      <p:ext uri="{BB962C8B-B14F-4D97-AF65-F5344CB8AC3E}">
        <p14:creationId xmlns:p14="http://schemas.microsoft.com/office/powerpoint/2010/main" val="400873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CCE41C7-404B-6240-8A26-84D55F55799F}"/>
              </a:ext>
            </a:extLst>
          </p:cNvPr>
          <p:cNvSpPr txBox="1"/>
          <p:nvPr/>
        </p:nvSpPr>
        <p:spPr>
          <a:xfrm>
            <a:off x="315582" y="1537369"/>
            <a:ext cx="5409673" cy="4620689"/>
          </a:xfrm>
          <a:prstGeom prst="rect">
            <a:avLst/>
          </a:prstGeom>
          <a:noFill/>
        </p:spPr>
        <p:txBody>
          <a:bodyPr wrap="square" rtlCol="0">
            <a:spAutoFit/>
          </a:bodyPr>
          <a:lstStyle/>
          <a:p>
            <a:pPr defTabSz="914400">
              <a:lnSpc>
                <a:spcPct val="90000"/>
              </a:lnSpc>
              <a:spcBef>
                <a:spcPts val="1000"/>
              </a:spcBef>
              <a:defRPr/>
            </a:pPr>
            <a:r>
              <a:rPr lang="en-US" sz="2800" b="1" dirty="0">
                <a:solidFill>
                  <a:srgbClr val="01B7BD"/>
                </a:solidFill>
              </a:rPr>
              <a:t>Program Features</a:t>
            </a:r>
          </a:p>
          <a:p>
            <a:pPr marL="692150" lvl="1" indent="-457200" defTabSz="914400">
              <a:lnSpc>
                <a:spcPct val="90000"/>
              </a:lnSpc>
              <a:spcBef>
                <a:spcPts val="500"/>
              </a:spcBef>
              <a:buClr>
                <a:srgbClr val="55C1E9"/>
              </a:buClr>
              <a:buFont typeface="Arial" panose="020B0604020202020204" pitchFamily="34" charset="0"/>
              <a:buChar char="•"/>
              <a:defRPr/>
            </a:pPr>
            <a:r>
              <a:rPr lang="en-US" sz="2400" dirty="0">
                <a:solidFill>
                  <a:srgbClr val="20145F"/>
                </a:solidFill>
                <a:latin typeface="Tw Cen MT" panose="020B0602020104020603"/>
              </a:rPr>
              <a:t>Low friction, no barrier online scheduling with or without a referral</a:t>
            </a:r>
          </a:p>
          <a:p>
            <a:pPr marL="692150" lvl="1" indent="-457200" defTabSz="914400">
              <a:lnSpc>
                <a:spcPct val="90000"/>
              </a:lnSpc>
              <a:spcBef>
                <a:spcPts val="500"/>
              </a:spcBef>
              <a:buClr>
                <a:srgbClr val="55C1E9"/>
              </a:buClr>
              <a:buFont typeface="Arial" panose="020B0604020202020204" pitchFamily="34" charset="0"/>
              <a:buChar char="•"/>
              <a:defRPr/>
            </a:pPr>
            <a:r>
              <a:rPr lang="en-US" sz="2400" dirty="0">
                <a:solidFill>
                  <a:srgbClr val="20145F"/>
                </a:solidFill>
                <a:latin typeface="Tw Cen MT" panose="020B0602020104020603"/>
              </a:rPr>
              <a:t>Timely access as soon as same day for primary care and most specialties offered</a:t>
            </a:r>
          </a:p>
          <a:p>
            <a:pPr marL="692150" lvl="1" indent="-457200" defTabSz="914400">
              <a:lnSpc>
                <a:spcPct val="90000"/>
              </a:lnSpc>
              <a:spcBef>
                <a:spcPts val="500"/>
              </a:spcBef>
              <a:buClr>
                <a:srgbClr val="55C1E9"/>
              </a:buClr>
              <a:buFont typeface="Arial" panose="020B0604020202020204" pitchFamily="34" charset="0"/>
              <a:buChar char="•"/>
              <a:defRPr/>
            </a:pPr>
            <a:r>
              <a:rPr lang="en-US" sz="2400" dirty="0">
                <a:solidFill>
                  <a:srgbClr val="20145F"/>
                </a:solidFill>
                <a:latin typeface="Tw Cen MT" panose="020B0602020104020603"/>
              </a:rPr>
              <a:t>Fully staffed virtual ‘clinic’ with dedicated RNs, LPNs, and registration supporting pre-visit and post-visit experience, follow-ups, and ancillary service referrals</a:t>
            </a:r>
          </a:p>
          <a:p>
            <a:pPr marL="692150" lvl="1" indent="-457200" defTabSz="914400">
              <a:lnSpc>
                <a:spcPct val="90000"/>
              </a:lnSpc>
              <a:spcBef>
                <a:spcPts val="500"/>
              </a:spcBef>
              <a:buClr>
                <a:srgbClr val="55C1E9"/>
              </a:buClr>
              <a:buFont typeface="Arial" panose="020B0604020202020204" pitchFamily="34" charset="0"/>
              <a:buChar char="•"/>
              <a:defRPr/>
            </a:pPr>
            <a:endParaRPr lang="en-US" sz="2400" dirty="0">
              <a:solidFill>
                <a:srgbClr val="20145F"/>
              </a:solidFill>
              <a:latin typeface="Tw Cen MT" panose="020B0602020104020603"/>
            </a:endParaRPr>
          </a:p>
          <a:p>
            <a:pPr algn="just">
              <a:lnSpc>
                <a:spcPct val="150000"/>
              </a:lnSpc>
            </a:pPr>
            <a:endParaRPr lang="en-US" sz="1100" dirty="0">
              <a:solidFill>
                <a:schemeClr val="bg2"/>
              </a:solidFill>
              <a:latin typeface="Avenir" panose="02000503020000020003" pitchFamily="2" charset="0"/>
            </a:endParaRPr>
          </a:p>
        </p:txBody>
      </p:sp>
      <p:sp>
        <p:nvSpPr>
          <p:cNvPr id="23" name="TextBox 22">
            <a:extLst>
              <a:ext uri="{FF2B5EF4-FFF2-40B4-BE49-F238E27FC236}">
                <a16:creationId xmlns:a16="http://schemas.microsoft.com/office/drawing/2014/main" id="{534B34DC-C75C-E14A-ADA3-2A988B1FB7C6}"/>
              </a:ext>
            </a:extLst>
          </p:cNvPr>
          <p:cNvSpPr txBox="1"/>
          <p:nvPr/>
        </p:nvSpPr>
        <p:spPr>
          <a:xfrm>
            <a:off x="405035" y="470195"/>
            <a:ext cx="604752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Virtual Specialty Approach: Abundance of Need </a:t>
            </a:r>
          </a:p>
        </p:txBody>
      </p:sp>
      <p:sp>
        <p:nvSpPr>
          <p:cNvPr id="3" name="TextBox 2">
            <a:extLst>
              <a:ext uri="{FF2B5EF4-FFF2-40B4-BE49-F238E27FC236}">
                <a16:creationId xmlns:a16="http://schemas.microsoft.com/office/drawing/2014/main" id="{279784A3-987B-8219-7DCA-6B89427CD118}"/>
              </a:ext>
            </a:extLst>
          </p:cNvPr>
          <p:cNvSpPr txBox="1"/>
          <p:nvPr/>
        </p:nvSpPr>
        <p:spPr>
          <a:xfrm>
            <a:off x="6020629" y="1537369"/>
            <a:ext cx="5409673" cy="233448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1B7BD"/>
                </a:solidFill>
                <a:effectLst/>
                <a:uLnTx/>
                <a:uFillTx/>
                <a:latin typeface="Tw Cen MT" panose="020B0602020104020603"/>
                <a:ea typeface="+mn-ea"/>
                <a:cs typeface="+mn-cs"/>
              </a:rPr>
              <a:t>Goals</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Reduce wait times for specialty care.</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Increase access to care in rural and underserved areas.</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Successfully recruit specialists for our growing system and state needs. </a:t>
            </a:r>
          </a:p>
        </p:txBody>
      </p:sp>
    </p:spTree>
    <p:extLst>
      <p:ext uri="{BB962C8B-B14F-4D97-AF65-F5344CB8AC3E}">
        <p14:creationId xmlns:p14="http://schemas.microsoft.com/office/powerpoint/2010/main" val="369970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5427C-890A-DCF4-9ED4-61C2F3A9194F}"/>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B0495EF6-4F35-A7AA-195B-91A035AAEE46}"/>
              </a:ext>
            </a:extLst>
          </p:cNvPr>
          <p:cNvSpPr txBox="1"/>
          <p:nvPr/>
        </p:nvSpPr>
        <p:spPr>
          <a:xfrm>
            <a:off x="315582" y="1537369"/>
            <a:ext cx="5409673" cy="4673523"/>
          </a:xfrm>
          <a:prstGeom prst="rect">
            <a:avLst/>
          </a:prstGeom>
          <a:noFill/>
        </p:spPr>
        <p:txBody>
          <a:bodyPr wrap="square" rtlCol="0">
            <a:spAutoFit/>
          </a:bodyPr>
          <a:lstStyle/>
          <a:p>
            <a:pPr lvl="0" defTabSz="914400">
              <a:lnSpc>
                <a:spcPct val="90000"/>
              </a:lnSpc>
              <a:spcBef>
                <a:spcPts val="1000"/>
              </a:spcBef>
              <a:defRPr/>
            </a:pPr>
            <a:r>
              <a:rPr lang="en-US" sz="2800" b="1" dirty="0">
                <a:solidFill>
                  <a:srgbClr val="55C1E9"/>
                </a:solidFill>
                <a:latin typeface="Tw Cen MT" panose="020B0602020104020603"/>
              </a:rPr>
              <a:t>Pre-Visit</a:t>
            </a:r>
          </a:p>
          <a:p>
            <a:pPr marL="692150" lvl="1" indent="-457200" defTabSz="914400">
              <a:lnSpc>
                <a:spcPct val="90000"/>
              </a:lnSpc>
              <a:spcBef>
                <a:spcPts val="500"/>
              </a:spcBef>
              <a:buClr>
                <a:srgbClr val="55C1E9"/>
              </a:buClr>
              <a:buFont typeface="Arial" panose="020B0604020202020204" pitchFamily="34" charset="0"/>
              <a:buChar char="•"/>
              <a:defRPr/>
            </a:pPr>
            <a:r>
              <a:rPr lang="en-US" sz="2400" dirty="0">
                <a:solidFill>
                  <a:srgbClr val="20145F"/>
                </a:solidFill>
                <a:latin typeface="Tw Cen MT" panose="020B0602020104020603"/>
              </a:rPr>
              <a:t>Call Patient 2-3 days before</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Confirm appointment date</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Complete registration </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Review current medications and allergies</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Update medical/ surgical history</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Complete screenings for quality measures</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Specialty specific questionnaires/medical device downloads</a:t>
            </a:r>
          </a:p>
          <a:p>
            <a:pPr marL="692150" lvl="1" indent="-457200" defTabSz="914400">
              <a:lnSpc>
                <a:spcPct val="90000"/>
              </a:lnSpc>
              <a:spcBef>
                <a:spcPts val="500"/>
              </a:spcBef>
              <a:buClr>
                <a:srgbClr val="55C1E9"/>
              </a:buClr>
              <a:buFont typeface="Arial" panose="020B0604020202020204" pitchFamily="34" charset="0"/>
              <a:buChar char="•"/>
              <a:defRPr/>
            </a:pPr>
            <a:r>
              <a:rPr lang="en-US" sz="2400" dirty="0">
                <a:solidFill>
                  <a:srgbClr val="20145F"/>
                </a:solidFill>
                <a:latin typeface="Tw Cen MT" panose="020B0602020104020603"/>
              </a:rPr>
              <a:t>Day of appointment</a:t>
            </a:r>
          </a:p>
          <a:p>
            <a:pPr marL="920750" lvl="2" indent="-457200" defTabSz="914400">
              <a:lnSpc>
                <a:spcPct val="90000"/>
              </a:lnSpc>
              <a:spcBef>
                <a:spcPts val="500"/>
              </a:spcBef>
              <a:buClr>
                <a:srgbClr val="D064CE"/>
              </a:buClr>
              <a:buSzPct val="80000"/>
              <a:buFont typeface="Courier New" panose="02070309020205020404" pitchFamily="49" charset="0"/>
              <a:buChar char="o"/>
              <a:defRPr/>
            </a:pPr>
            <a:r>
              <a:rPr lang="en-US" sz="2000" dirty="0">
                <a:solidFill>
                  <a:srgbClr val="20145F"/>
                </a:solidFill>
                <a:latin typeface="Tw Cen MT" panose="020B0602020104020603"/>
              </a:rPr>
              <a:t>Assist patient with technology issues</a:t>
            </a:r>
          </a:p>
          <a:p>
            <a:pPr algn="just">
              <a:lnSpc>
                <a:spcPct val="150000"/>
              </a:lnSpc>
            </a:pPr>
            <a:endParaRPr lang="en-US" sz="1100" dirty="0">
              <a:solidFill>
                <a:schemeClr val="bg2"/>
              </a:solidFill>
              <a:latin typeface="Avenir" panose="02000503020000020003" pitchFamily="2" charset="0"/>
            </a:endParaRPr>
          </a:p>
          <a:p>
            <a:pPr algn="just">
              <a:lnSpc>
                <a:spcPct val="150000"/>
              </a:lnSpc>
            </a:pPr>
            <a:endParaRPr lang="en-US" sz="1100" dirty="0">
              <a:solidFill>
                <a:schemeClr val="bg2"/>
              </a:solidFill>
              <a:latin typeface="Avenir" panose="02000503020000020003" pitchFamily="2" charset="0"/>
            </a:endParaRPr>
          </a:p>
          <a:p>
            <a:pPr algn="just">
              <a:lnSpc>
                <a:spcPct val="150000"/>
              </a:lnSpc>
            </a:pPr>
            <a:endParaRPr lang="en-US" sz="1100" dirty="0">
              <a:solidFill>
                <a:schemeClr val="bg2"/>
              </a:solidFill>
              <a:latin typeface="Avenir" panose="02000503020000020003" pitchFamily="2" charset="0"/>
            </a:endParaRPr>
          </a:p>
        </p:txBody>
      </p:sp>
      <p:sp>
        <p:nvSpPr>
          <p:cNvPr id="23" name="TextBox 22">
            <a:extLst>
              <a:ext uri="{FF2B5EF4-FFF2-40B4-BE49-F238E27FC236}">
                <a16:creationId xmlns:a16="http://schemas.microsoft.com/office/drawing/2014/main" id="{19BAE4EB-86F0-714E-FD3F-8B3E3C152B38}"/>
              </a:ext>
            </a:extLst>
          </p:cNvPr>
          <p:cNvSpPr txBox="1"/>
          <p:nvPr/>
        </p:nvSpPr>
        <p:spPr>
          <a:xfrm>
            <a:off x="405035" y="470195"/>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Clinical Support Team</a:t>
            </a:r>
          </a:p>
        </p:txBody>
      </p:sp>
      <p:sp>
        <p:nvSpPr>
          <p:cNvPr id="3" name="TextBox 2">
            <a:extLst>
              <a:ext uri="{FF2B5EF4-FFF2-40B4-BE49-F238E27FC236}">
                <a16:creationId xmlns:a16="http://schemas.microsoft.com/office/drawing/2014/main" id="{D3F2F772-F53F-2701-B03F-DD1177266D9F}"/>
              </a:ext>
            </a:extLst>
          </p:cNvPr>
          <p:cNvSpPr txBox="1"/>
          <p:nvPr/>
        </p:nvSpPr>
        <p:spPr>
          <a:xfrm>
            <a:off x="6020629" y="1537369"/>
            <a:ext cx="5409673" cy="418883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55C1E9"/>
                </a:solidFill>
                <a:effectLst/>
                <a:uLnTx/>
                <a:uFillTx/>
                <a:latin typeface="Tw Cen MT" panose="020B0602020104020603"/>
                <a:ea typeface="+mn-ea"/>
                <a:cs typeface="+mn-cs"/>
              </a:rPr>
              <a:t>Post-Visit</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Ensure lab and imaging orders are entered for patient preferred location</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Coordinate referrals</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Prior Authorizations</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Patient message support </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Schedule follow-up appointments</a:t>
            </a:r>
          </a:p>
          <a:p>
            <a:pPr marL="692150" marR="0" lvl="1" indent="-457200" algn="l" defTabSz="914400" rtl="0" eaLnBrk="1" fontAlgn="auto" latinLnBrk="0" hangingPunct="1">
              <a:lnSpc>
                <a:spcPct val="90000"/>
              </a:lnSpc>
              <a:spcBef>
                <a:spcPts val="500"/>
              </a:spcBef>
              <a:spcAft>
                <a:spcPts val="0"/>
              </a:spcAft>
              <a:buClr>
                <a:srgbClr val="55C1E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45F"/>
                </a:solidFill>
                <a:effectLst/>
                <a:uLnTx/>
                <a:uFillTx/>
                <a:latin typeface="Tw Cen MT" panose="020B0602020104020603"/>
                <a:ea typeface="+mn-ea"/>
                <a:cs typeface="+mn-cs"/>
              </a:rPr>
              <a:t>Warm hand-off with in-person specialist for specific patient needs, as required.</a:t>
            </a:r>
          </a:p>
        </p:txBody>
      </p:sp>
    </p:spTree>
    <p:extLst>
      <p:ext uri="{BB962C8B-B14F-4D97-AF65-F5344CB8AC3E}">
        <p14:creationId xmlns:p14="http://schemas.microsoft.com/office/powerpoint/2010/main" val="405368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screen&#10;&#10;AI-generated content may be incorrect.">
            <a:extLst>
              <a:ext uri="{FF2B5EF4-FFF2-40B4-BE49-F238E27FC236}">
                <a16:creationId xmlns:a16="http://schemas.microsoft.com/office/drawing/2014/main" id="{A2672936-0ED7-9E23-7002-B275AE5C943E}"/>
              </a:ext>
            </a:extLst>
          </p:cNvPr>
          <p:cNvPicPr>
            <a:picLocks noChangeAspect="1"/>
          </p:cNvPicPr>
          <p:nvPr/>
        </p:nvPicPr>
        <p:blipFill>
          <a:blip r:embed="rId2"/>
          <a:stretch>
            <a:fillRect/>
          </a:stretch>
        </p:blipFill>
        <p:spPr>
          <a:xfrm>
            <a:off x="6538236" y="2187401"/>
            <a:ext cx="5216049" cy="2483196"/>
          </a:xfrm>
          <a:prstGeom prst="rect">
            <a:avLst/>
          </a:prstGeom>
        </p:spPr>
      </p:pic>
      <p:pic>
        <p:nvPicPr>
          <p:cNvPr id="2" name="Picture 1">
            <a:extLst>
              <a:ext uri="{FF2B5EF4-FFF2-40B4-BE49-F238E27FC236}">
                <a16:creationId xmlns:a16="http://schemas.microsoft.com/office/drawing/2014/main" id="{250E6B60-3009-4125-9423-B223958BC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30" y="1227517"/>
            <a:ext cx="7229885" cy="4402965"/>
          </a:xfrm>
          <a:prstGeom prst="rect">
            <a:avLst/>
          </a:prstGeom>
        </p:spPr>
      </p:pic>
      <p:sp>
        <p:nvSpPr>
          <p:cNvPr id="4" name="TextBox 3">
            <a:extLst>
              <a:ext uri="{FF2B5EF4-FFF2-40B4-BE49-F238E27FC236}">
                <a16:creationId xmlns:a16="http://schemas.microsoft.com/office/drawing/2014/main" id="{C6B341C2-0B02-4F4F-9645-C8C2330D18F2}"/>
              </a:ext>
            </a:extLst>
          </p:cNvPr>
          <p:cNvSpPr txBox="1"/>
          <p:nvPr/>
        </p:nvSpPr>
        <p:spPr>
          <a:xfrm>
            <a:off x="218530" y="438253"/>
            <a:ext cx="4650630"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Clinical Support Team EHR Workflow</a:t>
            </a:r>
          </a:p>
        </p:txBody>
      </p:sp>
      <p:pic>
        <p:nvPicPr>
          <p:cNvPr id="3" name="Picture Placeholder 2">
            <a:extLst>
              <a:ext uri="{FF2B5EF4-FFF2-40B4-BE49-F238E27FC236}">
                <a16:creationId xmlns:a16="http://schemas.microsoft.com/office/drawing/2014/main" id="{4022C101-197D-8808-7971-557C75EF4FDA}"/>
              </a:ext>
            </a:extLst>
          </p:cNvPr>
          <p:cNvPicPr>
            <a:picLocks noGrp="1" noChangeAspect="1"/>
          </p:cNvPicPr>
          <p:nvPr>
            <p:ph type="pic" sz="quarter" idx="10"/>
          </p:nvPr>
        </p:nvPicPr>
        <p:blipFill>
          <a:blip r:embed="rId4"/>
          <a:srcRect l="4871" r="4871"/>
          <a:stretch>
            <a:fillRect/>
          </a:stretch>
        </p:blipFill>
        <p:spPr>
          <a:xfrm>
            <a:off x="1116121" y="1431355"/>
            <a:ext cx="5483087" cy="3615098"/>
          </a:xfrm>
          <a:prstGeom prst="rect">
            <a:avLst/>
          </a:prstGeom>
        </p:spPr>
      </p:pic>
    </p:spTree>
    <p:extLst>
      <p:ext uri="{BB962C8B-B14F-4D97-AF65-F5344CB8AC3E}">
        <p14:creationId xmlns:p14="http://schemas.microsoft.com/office/powerpoint/2010/main" val="537546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3027-2013-CAD5-1D04-9EB3B3586ED8}"/>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3F32E4D5-F5B6-68F5-02E6-515F4CBDA23C}"/>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Clinical Support Team Video Visit Platform Dashboard</a:t>
            </a:r>
          </a:p>
        </p:txBody>
      </p:sp>
      <p:pic>
        <p:nvPicPr>
          <p:cNvPr id="7" name="Content Placeholder 6">
            <a:extLst>
              <a:ext uri="{FF2B5EF4-FFF2-40B4-BE49-F238E27FC236}">
                <a16:creationId xmlns:a16="http://schemas.microsoft.com/office/drawing/2014/main" id="{3DE21189-7C5E-4D17-8C55-CC752ADE9D7B}"/>
              </a:ext>
            </a:extLst>
          </p:cNvPr>
          <p:cNvPicPr>
            <a:picLocks noChangeAspect="1"/>
          </p:cNvPicPr>
          <p:nvPr/>
        </p:nvPicPr>
        <p:blipFill>
          <a:blip r:embed="rId3"/>
          <a:stretch>
            <a:fillRect/>
          </a:stretch>
        </p:blipFill>
        <p:spPr>
          <a:xfrm>
            <a:off x="533400" y="1918935"/>
            <a:ext cx="11125200" cy="4285487"/>
          </a:xfrm>
          <a:prstGeom prst="rect">
            <a:avLst/>
          </a:prstGeom>
        </p:spPr>
      </p:pic>
    </p:spTree>
    <p:extLst>
      <p:ext uri="{BB962C8B-B14F-4D97-AF65-F5344CB8AC3E}">
        <p14:creationId xmlns:p14="http://schemas.microsoft.com/office/powerpoint/2010/main" val="143849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F031EA-6B95-4EB4-89D8-495C17F105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67"/>
          <a:stretch/>
        </p:blipFill>
        <p:spPr>
          <a:xfrm>
            <a:off x="1839740" y="791471"/>
            <a:ext cx="2706781" cy="5275058"/>
          </a:xfrm>
          <a:prstGeom prst="rect">
            <a:avLst/>
          </a:prstGeom>
        </p:spPr>
      </p:pic>
      <p:sp>
        <p:nvSpPr>
          <p:cNvPr id="3" name="TextBox 2">
            <a:extLst>
              <a:ext uri="{FF2B5EF4-FFF2-40B4-BE49-F238E27FC236}">
                <a16:creationId xmlns:a16="http://schemas.microsoft.com/office/drawing/2014/main" id="{158F0BE5-259A-4062-BCA7-6A2F5AC6C864}"/>
              </a:ext>
            </a:extLst>
          </p:cNvPr>
          <p:cNvSpPr txBox="1"/>
          <p:nvPr/>
        </p:nvSpPr>
        <p:spPr>
          <a:xfrm>
            <a:off x="313265" y="252466"/>
            <a:ext cx="4895938" cy="461665"/>
          </a:xfrm>
          <a:prstGeom prst="rect">
            <a:avLst/>
          </a:prstGeom>
          <a:noFill/>
        </p:spPr>
        <p:txBody>
          <a:bodyPr wrap="square" rtlCol="0">
            <a:spAutoFit/>
          </a:bodyPr>
          <a:lstStyle/>
          <a:p>
            <a:r>
              <a:rPr lang="en-ZA" sz="2400" b="1" spc="-50" dirty="0">
                <a:solidFill>
                  <a:schemeClr val="bg2"/>
                </a:solidFill>
                <a:latin typeface="Avenir Heavy" panose="02000503020000020003" pitchFamily="2" charset="0"/>
              </a:rPr>
              <a:t>Virtual Waiting Room</a:t>
            </a:r>
            <a:endParaRPr lang="en-US" sz="2400" b="1" spc="-50" dirty="0">
              <a:solidFill>
                <a:schemeClr val="bg2"/>
              </a:solidFill>
              <a:latin typeface="Avenir Heavy" panose="02000503020000020003" pitchFamily="2" charset="0"/>
            </a:endParaRPr>
          </a:p>
        </p:txBody>
      </p:sp>
      <p:sp>
        <p:nvSpPr>
          <p:cNvPr id="5" name="TextBox 4">
            <a:extLst>
              <a:ext uri="{FF2B5EF4-FFF2-40B4-BE49-F238E27FC236}">
                <a16:creationId xmlns:a16="http://schemas.microsoft.com/office/drawing/2014/main" id="{614B398A-5354-4EBF-85EA-7DA6C2AC093C}"/>
              </a:ext>
            </a:extLst>
          </p:cNvPr>
          <p:cNvSpPr txBox="1"/>
          <p:nvPr/>
        </p:nvSpPr>
        <p:spPr>
          <a:xfrm>
            <a:off x="6172200" y="1182297"/>
            <a:ext cx="4895938" cy="3340338"/>
          </a:xfrm>
          <a:prstGeom prst="rect">
            <a:avLst/>
          </a:prstGeom>
          <a:noFill/>
        </p:spPr>
        <p:txBody>
          <a:bodyPr wrap="square" rtlCol="0">
            <a:spAutoFit/>
          </a:bodyPr>
          <a:lstStyle/>
          <a:p>
            <a:pPr marL="342900" marR="0" indent="-342900">
              <a:lnSpc>
                <a:spcPct val="115000"/>
              </a:lnSpc>
              <a:spcAft>
                <a:spcPts val="800"/>
              </a:spcAft>
              <a:buFont typeface="Arial" panose="020B0604020202020204" pitchFamily="34" charset="0"/>
              <a:buChar char="•"/>
            </a:pPr>
            <a:r>
              <a:rPr lang="en-US" b="1" kern="100" dirty="0">
                <a:solidFill>
                  <a:srgbClr val="01B7BD"/>
                </a:solidFill>
                <a:ea typeface="Aptos" panose="020B0004020202020204" pitchFamily="34" charset="0"/>
                <a:cs typeface="Times New Roman" panose="02020603050405020304" pitchFamily="18" charset="0"/>
              </a:rPr>
              <a:t>Sign MUSC Consent- if not signed in the past year</a:t>
            </a:r>
          </a:p>
          <a:p>
            <a:pPr marL="342900" marR="0" indent="-342900">
              <a:lnSpc>
                <a:spcPct val="115000"/>
              </a:lnSpc>
              <a:spcAft>
                <a:spcPts val="800"/>
              </a:spcAft>
              <a:buFont typeface="Arial" panose="020B0604020202020204" pitchFamily="34" charset="0"/>
              <a:buChar char="•"/>
            </a:pPr>
            <a:r>
              <a:rPr lang="en-US" b="1" kern="100" dirty="0">
                <a:solidFill>
                  <a:srgbClr val="01B7BD"/>
                </a:solidFill>
                <a:ea typeface="Aptos" panose="020B0004020202020204" pitchFamily="34" charset="0"/>
                <a:cs typeface="Times New Roman" panose="02020603050405020304" pitchFamily="18" charset="0"/>
              </a:rPr>
              <a:t>Confirm you are in the state of South Carolina for the visit</a:t>
            </a:r>
          </a:p>
          <a:p>
            <a:pPr marL="342900" marR="0" indent="-342900">
              <a:lnSpc>
                <a:spcPct val="115000"/>
              </a:lnSpc>
              <a:spcAft>
                <a:spcPts val="800"/>
              </a:spcAft>
              <a:buFont typeface="Arial" panose="020B0604020202020204" pitchFamily="34" charset="0"/>
              <a:buChar char="•"/>
            </a:pPr>
            <a:r>
              <a:rPr lang="en-US" b="1" kern="100" dirty="0">
                <a:solidFill>
                  <a:srgbClr val="01B7BD"/>
                </a:solidFill>
                <a:ea typeface="Aptos" panose="020B0004020202020204" pitchFamily="34" charset="0"/>
                <a:cs typeface="Times New Roman" panose="02020603050405020304" pitchFamily="18" charset="0"/>
              </a:rPr>
              <a:t>Answer Yes/No if you have Medicare Coverage </a:t>
            </a:r>
          </a:p>
          <a:p>
            <a:pPr marL="342900" marR="0" indent="-342900">
              <a:lnSpc>
                <a:spcPct val="115000"/>
              </a:lnSpc>
              <a:spcAft>
                <a:spcPts val="800"/>
              </a:spcAft>
              <a:buFont typeface="Arial" panose="020B0604020202020204" pitchFamily="34" charset="0"/>
              <a:buChar char="•"/>
            </a:pPr>
            <a:r>
              <a:rPr lang="en-US" b="1" kern="100" dirty="0">
                <a:solidFill>
                  <a:srgbClr val="01B7BD"/>
                </a:solidFill>
                <a:ea typeface="Aptos" panose="020B0004020202020204" pitchFamily="34" charset="0"/>
                <a:cs typeface="Times New Roman" panose="02020603050405020304" pitchFamily="18" charset="0"/>
              </a:rPr>
              <a:t>Option to invite family member to join when the visit starts</a:t>
            </a:r>
          </a:p>
          <a:p>
            <a:pPr marL="342900" marR="0" indent="-342900">
              <a:lnSpc>
                <a:spcPct val="115000"/>
              </a:lnSpc>
              <a:spcAft>
                <a:spcPts val="800"/>
              </a:spcAft>
              <a:buFont typeface="Arial" panose="020B0604020202020204" pitchFamily="34" charset="0"/>
              <a:buChar char="•"/>
            </a:pPr>
            <a:r>
              <a:rPr lang="en-US" b="1" kern="100" dirty="0">
                <a:solidFill>
                  <a:srgbClr val="01B7BD"/>
                </a:solidFill>
                <a:ea typeface="Aptos" panose="020B0004020202020204" pitchFamily="34" charset="0"/>
                <a:cs typeface="Times New Roman" panose="02020603050405020304" pitchFamily="18" charset="0"/>
              </a:rPr>
              <a:t>Click “JOIN NOW” </a:t>
            </a:r>
          </a:p>
        </p:txBody>
      </p:sp>
      <p:pic>
        <p:nvPicPr>
          <p:cNvPr id="10" name="Picture Placeholder 9">
            <a:extLst>
              <a:ext uri="{FF2B5EF4-FFF2-40B4-BE49-F238E27FC236}">
                <a16:creationId xmlns:a16="http://schemas.microsoft.com/office/drawing/2014/main" id="{DB37D741-1B64-2976-993B-15976DD4904C}"/>
              </a:ext>
            </a:extLst>
          </p:cNvPr>
          <p:cNvPicPr>
            <a:picLocks noGrp="1" noChangeAspect="1"/>
          </p:cNvPicPr>
          <p:nvPr>
            <p:ph type="pic" sz="quarter" idx="10"/>
          </p:nvPr>
        </p:nvPicPr>
        <p:blipFill>
          <a:blip r:embed="rId3"/>
          <a:srcRect l="15205" r="15205"/>
          <a:stretch>
            <a:fillRect/>
          </a:stretch>
        </p:blipFill>
        <p:spPr>
          <a:prstGeom prst="rect">
            <a:avLst/>
          </a:prstGeom>
        </p:spPr>
      </p:pic>
      <p:pic>
        <p:nvPicPr>
          <p:cNvPr id="11" name="Picture 10">
            <a:extLst>
              <a:ext uri="{FF2B5EF4-FFF2-40B4-BE49-F238E27FC236}">
                <a16:creationId xmlns:a16="http://schemas.microsoft.com/office/drawing/2014/main" id="{65DB8B46-6781-DFDE-AE5E-D471AB0AA96C}"/>
              </a:ext>
            </a:extLst>
          </p:cNvPr>
          <p:cNvPicPr>
            <a:picLocks noChangeAspect="1"/>
          </p:cNvPicPr>
          <p:nvPr/>
        </p:nvPicPr>
        <p:blipFill>
          <a:blip r:embed="rId4"/>
          <a:stretch>
            <a:fillRect/>
          </a:stretch>
        </p:blipFill>
        <p:spPr>
          <a:xfrm>
            <a:off x="6899317" y="4689728"/>
            <a:ext cx="3991532" cy="1971950"/>
          </a:xfrm>
          <a:prstGeom prst="rect">
            <a:avLst/>
          </a:prstGeom>
        </p:spPr>
      </p:pic>
    </p:spTree>
    <p:extLst>
      <p:ext uri="{BB962C8B-B14F-4D97-AF65-F5344CB8AC3E}">
        <p14:creationId xmlns:p14="http://schemas.microsoft.com/office/powerpoint/2010/main" val="154493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89A37-0E6E-685D-A1B3-666F3882B158}"/>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04B38918-8D5D-02E4-7B42-8FD3EA1AB8AD}"/>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Digital Navigation Program 1.0</a:t>
            </a:r>
          </a:p>
        </p:txBody>
      </p:sp>
      <p:pic>
        <p:nvPicPr>
          <p:cNvPr id="2" name="Picture 1">
            <a:extLst>
              <a:ext uri="{FF2B5EF4-FFF2-40B4-BE49-F238E27FC236}">
                <a16:creationId xmlns:a16="http://schemas.microsoft.com/office/drawing/2014/main" id="{0845F6DD-AE85-8A9F-0DC9-B00A2A841522}"/>
              </a:ext>
            </a:extLst>
          </p:cNvPr>
          <p:cNvPicPr>
            <a:picLocks noChangeAspect="1"/>
          </p:cNvPicPr>
          <p:nvPr/>
        </p:nvPicPr>
        <p:blipFill>
          <a:blip r:embed="rId3"/>
          <a:stretch>
            <a:fillRect/>
          </a:stretch>
        </p:blipFill>
        <p:spPr>
          <a:xfrm>
            <a:off x="664922" y="4839818"/>
            <a:ext cx="4390157" cy="1848966"/>
          </a:xfrm>
          <a:prstGeom prst="rect">
            <a:avLst/>
          </a:prstGeom>
        </p:spPr>
      </p:pic>
      <p:pic>
        <p:nvPicPr>
          <p:cNvPr id="3" name="Picture 2">
            <a:extLst>
              <a:ext uri="{FF2B5EF4-FFF2-40B4-BE49-F238E27FC236}">
                <a16:creationId xmlns:a16="http://schemas.microsoft.com/office/drawing/2014/main" id="{5375238A-F82D-9A24-672E-05E635E8F109}"/>
              </a:ext>
            </a:extLst>
          </p:cNvPr>
          <p:cNvPicPr>
            <a:picLocks noChangeAspect="1"/>
          </p:cNvPicPr>
          <p:nvPr/>
        </p:nvPicPr>
        <p:blipFill>
          <a:blip r:embed="rId4"/>
          <a:stretch>
            <a:fillRect/>
          </a:stretch>
        </p:blipFill>
        <p:spPr>
          <a:xfrm>
            <a:off x="5234383" y="4839818"/>
            <a:ext cx="4032587" cy="1848966"/>
          </a:xfrm>
          <a:prstGeom prst="rect">
            <a:avLst/>
          </a:prstGeom>
        </p:spPr>
      </p:pic>
      <p:sp>
        <p:nvSpPr>
          <p:cNvPr id="5" name="TextBox 4">
            <a:extLst>
              <a:ext uri="{FF2B5EF4-FFF2-40B4-BE49-F238E27FC236}">
                <a16:creationId xmlns:a16="http://schemas.microsoft.com/office/drawing/2014/main" id="{6F5162CC-A131-E516-5A24-7104467E4659}"/>
              </a:ext>
            </a:extLst>
          </p:cNvPr>
          <p:cNvSpPr txBox="1"/>
          <p:nvPr/>
        </p:nvSpPr>
        <p:spPr>
          <a:xfrm>
            <a:off x="321334" y="1296217"/>
            <a:ext cx="6094562" cy="2031325"/>
          </a:xfrm>
          <a:prstGeom prst="rect">
            <a:avLst/>
          </a:prstGeom>
          <a:noFill/>
        </p:spPr>
        <p:txBody>
          <a:bodyPr wrap="square">
            <a:spAutoFit/>
          </a:bodyPr>
          <a:lstStyle/>
          <a:p>
            <a:r>
              <a:rPr lang="en-US" sz="1800" b="1" dirty="0">
                <a:solidFill>
                  <a:srgbClr val="001A4B"/>
                </a:solidFill>
              </a:rPr>
              <a:t>Identify patients at high risk for missing appointment</a:t>
            </a:r>
          </a:p>
          <a:p>
            <a:pPr marL="457200" indent="-457200">
              <a:buFont typeface="Arial" panose="020B0604020202020204" pitchFamily="34" charset="0"/>
              <a:buChar char="•"/>
            </a:pPr>
            <a:r>
              <a:rPr lang="en-US" sz="1800" dirty="0">
                <a:solidFill>
                  <a:srgbClr val="001A4B"/>
                </a:solidFill>
              </a:rPr>
              <a:t>Risk score developed and initial results analyzed</a:t>
            </a:r>
          </a:p>
          <a:p>
            <a:pPr marL="457200" indent="-457200">
              <a:buFont typeface="Arial" panose="020B0604020202020204" pitchFamily="34" charset="0"/>
              <a:buChar char="•"/>
            </a:pPr>
            <a:r>
              <a:rPr lang="en-US" sz="1800" dirty="0">
                <a:solidFill>
                  <a:srgbClr val="001A4B"/>
                </a:solidFill>
              </a:rPr>
              <a:t>Phone calls to 65+ y/o patients who had a no show and responses organized into themes</a:t>
            </a:r>
          </a:p>
          <a:p>
            <a:pPr marL="457200" indent="-457200">
              <a:buFont typeface="Arial" panose="020B0604020202020204" pitchFamily="34" charset="0"/>
              <a:buChar char="•"/>
            </a:pPr>
            <a:r>
              <a:rPr lang="en-US" sz="1800" dirty="0">
                <a:solidFill>
                  <a:srgbClr val="001A4B"/>
                </a:solidFill>
              </a:rPr>
              <a:t>Goal is process optimization to better identify and support patients who will need human assistance. </a:t>
            </a:r>
            <a:endParaRPr lang="en-US" dirty="0">
              <a:solidFill>
                <a:srgbClr val="001A4B"/>
              </a:solidFill>
            </a:endParaRPr>
          </a:p>
        </p:txBody>
      </p:sp>
      <p:pic>
        <p:nvPicPr>
          <p:cNvPr id="8" name="Picture 7">
            <a:extLst>
              <a:ext uri="{FF2B5EF4-FFF2-40B4-BE49-F238E27FC236}">
                <a16:creationId xmlns:a16="http://schemas.microsoft.com/office/drawing/2014/main" id="{A2C2E36F-3EE5-60DF-A37E-C4006317B6A4}"/>
              </a:ext>
            </a:extLst>
          </p:cNvPr>
          <p:cNvPicPr>
            <a:picLocks noChangeAspect="1"/>
          </p:cNvPicPr>
          <p:nvPr/>
        </p:nvPicPr>
        <p:blipFill>
          <a:blip r:embed="rId5"/>
          <a:stretch>
            <a:fillRect/>
          </a:stretch>
        </p:blipFill>
        <p:spPr>
          <a:xfrm>
            <a:off x="6607833" y="1296217"/>
            <a:ext cx="5092428" cy="3477110"/>
          </a:xfrm>
          <a:prstGeom prst="rect">
            <a:avLst/>
          </a:prstGeom>
        </p:spPr>
      </p:pic>
    </p:spTree>
    <p:extLst>
      <p:ext uri="{BB962C8B-B14F-4D97-AF65-F5344CB8AC3E}">
        <p14:creationId xmlns:p14="http://schemas.microsoft.com/office/powerpoint/2010/main" val="1799171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95DC-CE48-388F-D1B8-126BD333B509}"/>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83CE132B-C0F6-EB08-61DB-A1698BA84A50}"/>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Digital Navigation Program 2.0</a:t>
            </a:r>
          </a:p>
        </p:txBody>
      </p:sp>
      <p:sp>
        <p:nvSpPr>
          <p:cNvPr id="5" name="TextBox 4">
            <a:extLst>
              <a:ext uri="{FF2B5EF4-FFF2-40B4-BE49-F238E27FC236}">
                <a16:creationId xmlns:a16="http://schemas.microsoft.com/office/drawing/2014/main" id="{40EB6B53-218E-D2B5-67EC-C4B4268BD5D2}"/>
              </a:ext>
            </a:extLst>
          </p:cNvPr>
          <p:cNvSpPr txBox="1"/>
          <p:nvPr/>
        </p:nvSpPr>
        <p:spPr>
          <a:xfrm>
            <a:off x="321334" y="1296217"/>
            <a:ext cx="6094562" cy="1754326"/>
          </a:xfrm>
          <a:prstGeom prst="rect">
            <a:avLst/>
          </a:prstGeom>
          <a:noFill/>
        </p:spPr>
        <p:txBody>
          <a:bodyPr wrap="square">
            <a:spAutoFit/>
          </a:bodyPr>
          <a:lstStyle/>
          <a:p>
            <a:r>
              <a:rPr lang="en-US" sz="1800" b="1" dirty="0">
                <a:solidFill>
                  <a:srgbClr val="001A4B"/>
                </a:solidFill>
              </a:rPr>
              <a:t>Identify patients at high risk for missing appointment</a:t>
            </a:r>
          </a:p>
          <a:p>
            <a:pPr marL="457200" indent="-457200">
              <a:buFont typeface="Arial" panose="020B0604020202020204" pitchFamily="34" charset="0"/>
              <a:buChar char="•"/>
            </a:pPr>
            <a:r>
              <a:rPr lang="en-US" dirty="0">
                <a:solidFill>
                  <a:srgbClr val="001A4B"/>
                </a:solidFill>
              </a:rPr>
              <a:t>EHR report identifying u</a:t>
            </a:r>
            <a:r>
              <a:rPr lang="en-US" sz="1800" dirty="0">
                <a:solidFill>
                  <a:srgbClr val="001A4B"/>
                </a:solidFill>
              </a:rPr>
              <a:t>pcoming new pediatric </a:t>
            </a:r>
            <a:r>
              <a:rPr lang="en-US" dirty="0">
                <a:solidFill>
                  <a:srgbClr val="001A4B"/>
                </a:solidFill>
              </a:rPr>
              <a:t>e</a:t>
            </a:r>
            <a:r>
              <a:rPr lang="en-US" sz="1800" dirty="0">
                <a:solidFill>
                  <a:srgbClr val="001A4B"/>
                </a:solidFill>
              </a:rPr>
              <a:t>ndocrinology appointments within the next 21 days</a:t>
            </a:r>
          </a:p>
          <a:p>
            <a:pPr marL="457200" indent="-457200">
              <a:buFont typeface="Arial" panose="020B0604020202020204" pitchFamily="34" charset="0"/>
              <a:buChar char="•"/>
            </a:pPr>
            <a:r>
              <a:rPr lang="en-US" dirty="0">
                <a:solidFill>
                  <a:srgbClr val="001A4B"/>
                </a:solidFill>
              </a:rPr>
              <a:t>Provide resources to increase likelihood of a successful virtual visit</a:t>
            </a:r>
          </a:p>
        </p:txBody>
      </p:sp>
      <p:pic>
        <p:nvPicPr>
          <p:cNvPr id="6" name="Picture 5">
            <a:extLst>
              <a:ext uri="{FF2B5EF4-FFF2-40B4-BE49-F238E27FC236}">
                <a16:creationId xmlns:a16="http://schemas.microsoft.com/office/drawing/2014/main" id="{CEE5E3B6-965A-2AB4-ACE2-1F7A314BA18B}"/>
              </a:ext>
            </a:extLst>
          </p:cNvPr>
          <p:cNvPicPr>
            <a:picLocks noChangeAspect="1"/>
          </p:cNvPicPr>
          <p:nvPr/>
        </p:nvPicPr>
        <p:blipFill>
          <a:blip r:embed="rId3"/>
          <a:stretch>
            <a:fillRect/>
          </a:stretch>
        </p:blipFill>
        <p:spPr>
          <a:xfrm>
            <a:off x="659218" y="3524554"/>
            <a:ext cx="10660912" cy="1978553"/>
          </a:xfrm>
          <a:prstGeom prst="rect">
            <a:avLst/>
          </a:prstGeom>
        </p:spPr>
      </p:pic>
    </p:spTree>
    <p:extLst>
      <p:ext uri="{BB962C8B-B14F-4D97-AF65-F5344CB8AC3E}">
        <p14:creationId xmlns:p14="http://schemas.microsoft.com/office/powerpoint/2010/main" val="4209745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0E28-5714-179F-F069-1EDB55336812}"/>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A1EE055-96A2-8436-8BC5-DA2C7F1B17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442" b="26442"/>
          <a:stretch/>
        </p:blipFill>
        <p:spPr>
          <a:xfrm>
            <a:off x="0" y="1131216"/>
            <a:ext cx="12192000" cy="3231233"/>
          </a:xfrm>
        </p:spPr>
      </p:pic>
      <p:sp>
        <p:nvSpPr>
          <p:cNvPr id="12" name="Rectangle 11">
            <a:extLst>
              <a:ext uri="{FF2B5EF4-FFF2-40B4-BE49-F238E27FC236}">
                <a16:creationId xmlns:a16="http://schemas.microsoft.com/office/drawing/2014/main" id="{F47AE776-87D5-F852-36B9-36639F0D5982}"/>
              </a:ext>
            </a:extLst>
          </p:cNvPr>
          <p:cNvSpPr/>
          <p:nvPr/>
        </p:nvSpPr>
        <p:spPr>
          <a:xfrm>
            <a:off x="1409700" y="3530600"/>
            <a:ext cx="4229100" cy="2557412"/>
          </a:xfrm>
          <a:prstGeom prst="rect">
            <a:avLst/>
          </a:prstGeom>
          <a:gradFill>
            <a:gsLst>
              <a:gs pos="0">
                <a:srgbClr val="58CED7">
                  <a:shade val="67500"/>
                  <a:satMod val="115000"/>
                </a:srgbClr>
              </a:gs>
              <a:gs pos="100000">
                <a:srgbClr val="58CED7">
                  <a:shade val="100000"/>
                  <a:satMod val="115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3DE8F2-D8F8-1764-597C-3F225D358632}"/>
              </a:ext>
            </a:extLst>
          </p:cNvPr>
          <p:cNvSpPr txBox="1"/>
          <p:nvPr/>
        </p:nvSpPr>
        <p:spPr>
          <a:xfrm>
            <a:off x="2108853" y="4653705"/>
            <a:ext cx="2734298" cy="830997"/>
          </a:xfrm>
          <a:prstGeom prst="rect">
            <a:avLst/>
          </a:prstGeom>
          <a:noFill/>
        </p:spPr>
        <p:txBody>
          <a:bodyPr wrap="square" rtlCol="0">
            <a:spAutoFit/>
          </a:bodyPr>
          <a:lstStyle/>
          <a:p>
            <a:r>
              <a:rPr lang="en-US" sz="2400" dirty="0"/>
              <a:t>Monitoring Outcomes</a:t>
            </a:r>
            <a:endParaRPr lang="en-US" sz="2400" b="1" spc="-50" dirty="0">
              <a:latin typeface="Avenir Heavy" panose="02000503020000020003" pitchFamily="2" charset="0"/>
            </a:endParaRPr>
          </a:p>
        </p:txBody>
      </p:sp>
      <p:grpSp>
        <p:nvGrpSpPr>
          <p:cNvPr id="14" name="Group 13">
            <a:extLst>
              <a:ext uri="{FF2B5EF4-FFF2-40B4-BE49-F238E27FC236}">
                <a16:creationId xmlns:a16="http://schemas.microsoft.com/office/drawing/2014/main" id="{3A5D1407-E28A-6412-5D6F-2845476281E2}"/>
              </a:ext>
            </a:extLst>
          </p:cNvPr>
          <p:cNvGrpSpPr/>
          <p:nvPr/>
        </p:nvGrpSpPr>
        <p:grpSpPr>
          <a:xfrm>
            <a:off x="4222222" y="3206750"/>
            <a:ext cx="952742" cy="936722"/>
            <a:chOff x="4222222" y="3105150"/>
            <a:chExt cx="952742" cy="936722"/>
          </a:xfrm>
        </p:grpSpPr>
        <p:sp>
          <p:nvSpPr>
            <p:cNvPr id="15" name="Rectangle 14">
              <a:extLst>
                <a:ext uri="{FF2B5EF4-FFF2-40B4-BE49-F238E27FC236}">
                  <a16:creationId xmlns:a16="http://schemas.microsoft.com/office/drawing/2014/main" id="{E9C202A5-8B55-7C18-A709-8FF9F977B181}"/>
                </a:ext>
              </a:extLst>
            </p:cNvPr>
            <p:cNvSpPr/>
            <p:nvPr/>
          </p:nvSpPr>
          <p:spPr>
            <a:xfrm>
              <a:off x="4222222" y="3105150"/>
              <a:ext cx="952742" cy="936722"/>
            </a:xfrm>
            <a:prstGeom prst="rect">
              <a:avLst/>
            </a:prstGeom>
            <a:solidFill>
              <a:schemeClr val="bg2"/>
            </a:solidFill>
            <a:ln>
              <a:noFill/>
            </a:ln>
            <a:effectLst>
              <a:outerShdw blurRad="317500" dist="1397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Heart organ">
              <a:extLst>
                <a:ext uri="{FF2B5EF4-FFF2-40B4-BE49-F238E27FC236}">
                  <a16:creationId xmlns:a16="http://schemas.microsoft.com/office/drawing/2014/main" id="{3E54B5A0-6160-44C6-2CDA-9E78186571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463" y="3295381"/>
              <a:ext cx="556260" cy="556260"/>
            </a:xfrm>
            <a:prstGeom prst="rect">
              <a:avLst/>
            </a:prstGeom>
          </p:spPr>
        </p:pic>
      </p:grpSp>
    </p:spTree>
    <p:extLst>
      <p:ext uri="{BB962C8B-B14F-4D97-AF65-F5344CB8AC3E}">
        <p14:creationId xmlns:p14="http://schemas.microsoft.com/office/powerpoint/2010/main" val="5737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4D7BA-D35C-D75E-E18B-3669DC08740C}"/>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16589AD4-8ABB-AB78-28C6-48F32EE6134A}"/>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Growth</a:t>
            </a:r>
          </a:p>
        </p:txBody>
      </p:sp>
      <p:pic>
        <p:nvPicPr>
          <p:cNvPr id="4" name="Picture 3">
            <a:extLst>
              <a:ext uri="{FF2B5EF4-FFF2-40B4-BE49-F238E27FC236}">
                <a16:creationId xmlns:a16="http://schemas.microsoft.com/office/drawing/2014/main" id="{D0638681-DBC0-B867-54EE-3029E6C8D4BB}"/>
              </a:ext>
            </a:extLst>
          </p:cNvPr>
          <p:cNvPicPr>
            <a:picLocks noChangeAspect="1"/>
          </p:cNvPicPr>
          <p:nvPr/>
        </p:nvPicPr>
        <p:blipFill>
          <a:blip r:embed="rId3"/>
          <a:stretch>
            <a:fillRect/>
          </a:stretch>
        </p:blipFill>
        <p:spPr>
          <a:xfrm>
            <a:off x="786810" y="1188180"/>
            <a:ext cx="10256874" cy="5471372"/>
          </a:xfrm>
          <a:prstGeom prst="rect">
            <a:avLst/>
          </a:prstGeom>
        </p:spPr>
      </p:pic>
    </p:spTree>
    <p:extLst>
      <p:ext uri="{BB962C8B-B14F-4D97-AF65-F5344CB8AC3E}">
        <p14:creationId xmlns:p14="http://schemas.microsoft.com/office/powerpoint/2010/main" val="108007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6597E-7960-2E4B-D4DD-C43EE3A18A41}"/>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F642365A-93B4-DFFA-FC6F-9A142B33248A}"/>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Statewide Reach</a:t>
            </a:r>
          </a:p>
        </p:txBody>
      </p:sp>
      <p:pic>
        <p:nvPicPr>
          <p:cNvPr id="2" name="Picture Placeholder 12">
            <a:extLst>
              <a:ext uri="{FF2B5EF4-FFF2-40B4-BE49-F238E27FC236}">
                <a16:creationId xmlns:a16="http://schemas.microsoft.com/office/drawing/2014/main" id="{6622D6F9-AE7D-26E7-F3A2-07B6D463B9FA}"/>
              </a:ext>
            </a:extLst>
          </p:cNvPr>
          <p:cNvPicPr>
            <a:picLocks/>
          </p:cNvPicPr>
          <p:nvPr/>
        </p:nvPicPr>
        <p:blipFill>
          <a:blip r:embed="rId3"/>
          <a:srcRect l="28442" r="28442"/>
          <a:stretch/>
        </p:blipFill>
        <p:spPr>
          <a:xfrm>
            <a:off x="6096000" y="1336117"/>
            <a:ext cx="5612657" cy="505168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EA5FB24-1BAB-57A4-DB74-5D7E4FB1AA1D}"/>
              </a:ext>
            </a:extLst>
          </p:cNvPr>
          <p:cNvSpPr txBox="1"/>
          <p:nvPr/>
        </p:nvSpPr>
        <p:spPr>
          <a:xfrm>
            <a:off x="597379" y="1336117"/>
            <a:ext cx="4371436" cy="3416320"/>
          </a:xfrm>
          <a:prstGeom prst="rect">
            <a:avLst/>
          </a:prstGeom>
          <a:noFill/>
        </p:spPr>
        <p:txBody>
          <a:bodyPr wrap="square">
            <a:spAutoFit/>
          </a:bodyPr>
          <a:lstStyle/>
          <a:p>
            <a:r>
              <a:rPr lang="en-US" b="0" dirty="0">
                <a:solidFill>
                  <a:srgbClr val="001A4B"/>
                </a:solidFill>
              </a:rPr>
              <a:t>South Carolina has 41 out of 46 counties designated as Health Professional Shortage Areas (HPSAs), leading to delays in accessing in-person specialty care.</a:t>
            </a:r>
          </a:p>
          <a:p>
            <a:endParaRPr lang="en-US" b="0" dirty="0">
              <a:solidFill>
                <a:srgbClr val="001A4B"/>
              </a:solidFill>
            </a:endParaRPr>
          </a:p>
          <a:p>
            <a:r>
              <a:rPr lang="en-US" b="0" dirty="0">
                <a:solidFill>
                  <a:srgbClr val="001A4B"/>
                </a:solidFill>
              </a:rPr>
              <a:t>Average Wait times for in-person specialty visits could take 3-6 months.</a:t>
            </a:r>
          </a:p>
          <a:p>
            <a:endParaRPr lang="en-US" b="0" dirty="0">
              <a:solidFill>
                <a:srgbClr val="001A4B"/>
              </a:solidFill>
            </a:endParaRPr>
          </a:p>
          <a:p>
            <a:r>
              <a:rPr lang="en-US" b="0" dirty="0">
                <a:solidFill>
                  <a:srgbClr val="001A4B"/>
                </a:solidFill>
              </a:rPr>
              <a:t>Model supports access across rural areas evidenced by </a:t>
            </a:r>
            <a:r>
              <a:rPr lang="en-US" dirty="0">
                <a:solidFill>
                  <a:srgbClr val="001A4B"/>
                </a:solidFill>
              </a:rPr>
              <a:t>utilization across 95%+ of South Carolina Zip Codes</a:t>
            </a:r>
            <a:r>
              <a:rPr lang="en-US" b="0" dirty="0">
                <a:solidFill>
                  <a:srgbClr val="001A4B"/>
                </a:solidFill>
              </a:rPr>
              <a:t>. </a:t>
            </a:r>
          </a:p>
        </p:txBody>
      </p:sp>
    </p:spTree>
    <p:extLst>
      <p:ext uri="{BB962C8B-B14F-4D97-AF65-F5344CB8AC3E}">
        <p14:creationId xmlns:p14="http://schemas.microsoft.com/office/powerpoint/2010/main" val="2376994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B67E768-6CA4-45FB-BD1C-CE08BFD36DAD}"/>
              </a:ext>
            </a:extLst>
          </p:cNvPr>
          <p:cNvGrpSpPr/>
          <p:nvPr/>
        </p:nvGrpSpPr>
        <p:grpSpPr>
          <a:xfrm>
            <a:off x="2824399" y="1639430"/>
            <a:ext cx="1579089" cy="722964"/>
            <a:chOff x="3990278" y="4642479"/>
            <a:chExt cx="1579089" cy="722964"/>
          </a:xfrm>
        </p:grpSpPr>
        <p:sp>
          <p:nvSpPr>
            <p:cNvPr id="16" name="TextBox 15">
              <a:extLst>
                <a:ext uri="{FF2B5EF4-FFF2-40B4-BE49-F238E27FC236}">
                  <a16:creationId xmlns:a16="http://schemas.microsoft.com/office/drawing/2014/main" id="{E19E72B2-530B-45FE-825E-2BE608F2706D}"/>
                </a:ext>
              </a:extLst>
            </p:cNvPr>
            <p:cNvSpPr txBox="1"/>
            <p:nvPr/>
          </p:nvSpPr>
          <p:spPr>
            <a:xfrm>
              <a:off x="3990278" y="4642479"/>
              <a:ext cx="1579089" cy="492443"/>
            </a:xfrm>
            <a:prstGeom prst="rect">
              <a:avLst/>
            </a:prstGeom>
            <a:noFill/>
          </p:spPr>
          <p:txBody>
            <a:bodyPr wrap="square" rtlCol="0">
              <a:spAutoFit/>
            </a:bodyPr>
            <a:lstStyle/>
            <a:p>
              <a:pPr algn="ctr"/>
              <a:r>
                <a:rPr lang="en-US" sz="2600" b="1" spc="-50" dirty="0">
                  <a:latin typeface="Avenir Heavy" panose="02000503020000020003" pitchFamily="2" charset="0"/>
                </a:rPr>
                <a:t>10,000+</a:t>
              </a:r>
            </a:p>
          </p:txBody>
        </p:sp>
        <p:sp>
          <p:nvSpPr>
            <p:cNvPr id="17" name="TextBox 16">
              <a:extLst>
                <a:ext uri="{FF2B5EF4-FFF2-40B4-BE49-F238E27FC236}">
                  <a16:creationId xmlns:a16="http://schemas.microsoft.com/office/drawing/2014/main" id="{F300F2BF-7C6E-4FCE-8E66-AE1A6740760D}"/>
                </a:ext>
              </a:extLst>
            </p:cNvPr>
            <p:cNvSpPr txBox="1"/>
            <p:nvPr/>
          </p:nvSpPr>
          <p:spPr>
            <a:xfrm>
              <a:off x="3990278" y="5041123"/>
              <a:ext cx="1579089" cy="324320"/>
            </a:xfrm>
            <a:prstGeom prst="rect">
              <a:avLst/>
            </a:prstGeom>
            <a:noFill/>
          </p:spPr>
          <p:txBody>
            <a:bodyPr wrap="square" rtlCol="0">
              <a:spAutoFit/>
            </a:bodyPr>
            <a:lstStyle/>
            <a:p>
              <a:pPr algn="ctr">
                <a:lnSpc>
                  <a:spcPct val="150000"/>
                </a:lnSpc>
              </a:pPr>
              <a:r>
                <a:rPr lang="en-US" sz="1100" b="1" dirty="0">
                  <a:latin typeface="Avenir Heavy" panose="02000503020000020003" pitchFamily="2" charset="0"/>
                </a:rPr>
                <a:t>Professional Staff</a:t>
              </a:r>
            </a:p>
          </p:txBody>
        </p:sp>
      </p:grpSp>
      <p:grpSp>
        <p:nvGrpSpPr>
          <p:cNvPr id="18" name="Group 323">
            <a:extLst>
              <a:ext uri="{FF2B5EF4-FFF2-40B4-BE49-F238E27FC236}">
                <a16:creationId xmlns:a16="http://schemas.microsoft.com/office/drawing/2014/main" id="{30157C24-BD7A-49E4-A36A-FB38505CAA75}"/>
              </a:ext>
            </a:extLst>
          </p:cNvPr>
          <p:cNvGrpSpPr/>
          <p:nvPr/>
        </p:nvGrpSpPr>
        <p:grpSpPr>
          <a:xfrm>
            <a:off x="3275624" y="838966"/>
            <a:ext cx="676639" cy="676639"/>
            <a:chOff x="5599113" y="3013075"/>
            <a:chExt cx="292100" cy="292100"/>
          </a:xfrm>
          <a:solidFill>
            <a:schemeClr val="tx1"/>
          </a:solidFill>
        </p:grpSpPr>
        <p:sp>
          <p:nvSpPr>
            <p:cNvPr id="19" name="Freeform 228">
              <a:extLst>
                <a:ext uri="{FF2B5EF4-FFF2-40B4-BE49-F238E27FC236}">
                  <a16:creationId xmlns:a16="http://schemas.microsoft.com/office/drawing/2014/main" id="{F69B4804-14FC-424B-9EF0-296D36335420}"/>
                </a:ext>
              </a:extLst>
            </p:cNvPr>
            <p:cNvSpPr>
              <a:spLocks noEditPoints="1"/>
            </p:cNvSpPr>
            <p:nvPr/>
          </p:nvSpPr>
          <p:spPr bwMode="auto">
            <a:xfrm>
              <a:off x="5599113" y="3013075"/>
              <a:ext cx="292100" cy="292100"/>
            </a:xfrm>
            <a:custGeom>
              <a:avLst/>
              <a:gdLst/>
              <a:ahLst/>
              <a:cxnLst>
                <a:cxn ang="0">
                  <a:pos x="94" y="66"/>
                </a:cxn>
                <a:cxn ang="0">
                  <a:pos x="84" y="66"/>
                </a:cxn>
                <a:cxn ang="0">
                  <a:pos x="94" y="40"/>
                </a:cxn>
                <a:cxn ang="0">
                  <a:pos x="58" y="0"/>
                </a:cxn>
                <a:cxn ang="0">
                  <a:pos x="25" y="23"/>
                </a:cxn>
                <a:cxn ang="0">
                  <a:pos x="22" y="36"/>
                </a:cxn>
                <a:cxn ang="0">
                  <a:pos x="22" y="40"/>
                </a:cxn>
                <a:cxn ang="0">
                  <a:pos x="32" y="66"/>
                </a:cxn>
                <a:cxn ang="0">
                  <a:pos x="21" y="66"/>
                </a:cxn>
                <a:cxn ang="0">
                  <a:pos x="0" y="87"/>
                </a:cxn>
                <a:cxn ang="0">
                  <a:pos x="0" y="116"/>
                </a:cxn>
                <a:cxn ang="0">
                  <a:pos x="116" y="116"/>
                </a:cxn>
                <a:cxn ang="0">
                  <a:pos x="116" y="87"/>
                </a:cxn>
                <a:cxn ang="0">
                  <a:pos x="94" y="66"/>
                </a:cxn>
                <a:cxn ang="0">
                  <a:pos x="29" y="40"/>
                </a:cxn>
                <a:cxn ang="0">
                  <a:pos x="30" y="34"/>
                </a:cxn>
                <a:cxn ang="0">
                  <a:pos x="43" y="19"/>
                </a:cxn>
                <a:cxn ang="0">
                  <a:pos x="78" y="31"/>
                </a:cxn>
                <a:cxn ang="0">
                  <a:pos x="85" y="30"/>
                </a:cxn>
                <a:cxn ang="0">
                  <a:pos x="87" y="40"/>
                </a:cxn>
                <a:cxn ang="0">
                  <a:pos x="58" y="73"/>
                </a:cxn>
                <a:cxn ang="0">
                  <a:pos x="29" y="40"/>
                </a:cxn>
                <a:cxn ang="0">
                  <a:pos x="7" y="109"/>
                </a:cxn>
                <a:cxn ang="0">
                  <a:pos x="7" y="87"/>
                </a:cxn>
                <a:cxn ang="0">
                  <a:pos x="21" y="73"/>
                </a:cxn>
                <a:cxn ang="0">
                  <a:pos x="39" y="73"/>
                </a:cxn>
                <a:cxn ang="0">
                  <a:pos x="58" y="80"/>
                </a:cxn>
                <a:cxn ang="0">
                  <a:pos x="58" y="109"/>
                </a:cxn>
                <a:cxn ang="0">
                  <a:pos x="7" y="109"/>
                </a:cxn>
                <a:cxn ang="0">
                  <a:pos x="108" y="109"/>
                </a:cxn>
                <a:cxn ang="0">
                  <a:pos x="65" y="109"/>
                </a:cxn>
                <a:cxn ang="0">
                  <a:pos x="65" y="79"/>
                </a:cxn>
                <a:cxn ang="0">
                  <a:pos x="77" y="73"/>
                </a:cxn>
                <a:cxn ang="0">
                  <a:pos x="94" y="73"/>
                </a:cxn>
                <a:cxn ang="0">
                  <a:pos x="108" y="87"/>
                </a:cxn>
                <a:cxn ang="0">
                  <a:pos x="108" y="109"/>
                </a:cxn>
              </a:cxnLst>
              <a:rect l="0" t="0" r="r" b="b"/>
              <a:pathLst>
                <a:path w="116" h="116">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Oval 229">
              <a:extLst>
                <a:ext uri="{FF2B5EF4-FFF2-40B4-BE49-F238E27FC236}">
                  <a16:creationId xmlns:a16="http://schemas.microsoft.com/office/drawing/2014/main" id="{B3C758B3-880E-43B2-B382-F1FC9297688A}"/>
                </a:ext>
              </a:extLst>
            </p:cNvPr>
            <p:cNvSpPr>
              <a:spLocks noChangeArrowheads="1"/>
            </p:cNvSpPr>
            <p:nvPr/>
          </p:nvSpPr>
          <p:spPr bwMode="auto">
            <a:xfrm>
              <a:off x="5707063" y="3106738"/>
              <a:ext cx="19050"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1" name="Oval 230">
              <a:extLst>
                <a:ext uri="{FF2B5EF4-FFF2-40B4-BE49-F238E27FC236}">
                  <a16:creationId xmlns:a16="http://schemas.microsoft.com/office/drawing/2014/main" id="{672A3225-6610-40C0-8B52-774DB9626BC8}"/>
                </a:ext>
              </a:extLst>
            </p:cNvPr>
            <p:cNvSpPr>
              <a:spLocks noChangeArrowheads="1"/>
            </p:cNvSpPr>
            <p:nvPr/>
          </p:nvSpPr>
          <p:spPr bwMode="auto">
            <a:xfrm>
              <a:off x="5762626" y="3106738"/>
              <a:ext cx="17463"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2" name="Freeform 231">
              <a:extLst>
                <a:ext uri="{FF2B5EF4-FFF2-40B4-BE49-F238E27FC236}">
                  <a16:creationId xmlns:a16="http://schemas.microsoft.com/office/drawing/2014/main" id="{D0DD0484-4C9C-4CF5-B4DF-A6CA467A6AC5}"/>
                </a:ext>
              </a:extLst>
            </p:cNvPr>
            <p:cNvSpPr>
              <a:spLocks/>
            </p:cNvSpPr>
            <p:nvPr/>
          </p:nvSpPr>
          <p:spPr bwMode="auto">
            <a:xfrm>
              <a:off x="5651501" y="3214688"/>
              <a:ext cx="55563" cy="55563"/>
            </a:xfrm>
            <a:custGeom>
              <a:avLst/>
              <a:gdLst/>
              <a:ahLst/>
              <a:cxnLst>
                <a:cxn ang="0">
                  <a:pos x="24" y="0"/>
                </a:cxn>
                <a:cxn ang="0">
                  <a:pos x="13" y="0"/>
                </a:cxn>
                <a:cxn ang="0">
                  <a:pos x="13" y="11"/>
                </a:cxn>
                <a:cxn ang="0">
                  <a:pos x="0" y="11"/>
                </a:cxn>
                <a:cxn ang="0">
                  <a:pos x="0" y="24"/>
                </a:cxn>
                <a:cxn ang="0">
                  <a:pos x="13" y="24"/>
                </a:cxn>
                <a:cxn ang="0">
                  <a:pos x="13" y="35"/>
                </a:cxn>
                <a:cxn ang="0">
                  <a:pos x="24" y="35"/>
                </a:cxn>
                <a:cxn ang="0">
                  <a:pos x="24" y="24"/>
                </a:cxn>
                <a:cxn ang="0">
                  <a:pos x="35" y="24"/>
                </a:cxn>
                <a:cxn ang="0">
                  <a:pos x="35" y="11"/>
                </a:cxn>
                <a:cxn ang="0">
                  <a:pos x="24" y="11"/>
                </a:cxn>
                <a:cxn ang="0">
                  <a:pos x="24" y="0"/>
                </a:cxn>
              </a:cxnLst>
              <a:rect l="0" t="0" r="r" b="b"/>
              <a:pathLst>
                <a:path w="35" h="35">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28" name="TextBox 27">
            <a:extLst>
              <a:ext uri="{FF2B5EF4-FFF2-40B4-BE49-F238E27FC236}">
                <a16:creationId xmlns:a16="http://schemas.microsoft.com/office/drawing/2014/main" id="{2A0F42D4-F4BF-4243-A51E-6D4E50626E78}"/>
              </a:ext>
            </a:extLst>
          </p:cNvPr>
          <p:cNvSpPr txBox="1"/>
          <p:nvPr/>
        </p:nvSpPr>
        <p:spPr>
          <a:xfrm>
            <a:off x="338774" y="353582"/>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Acknowledgement</a:t>
            </a:r>
          </a:p>
        </p:txBody>
      </p:sp>
      <p:pic>
        <p:nvPicPr>
          <p:cNvPr id="3" name="Picture 2">
            <a:extLst>
              <a:ext uri="{FF2B5EF4-FFF2-40B4-BE49-F238E27FC236}">
                <a16:creationId xmlns:a16="http://schemas.microsoft.com/office/drawing/2014/main" id="{903995B6-BFAF-03DB-23A4-66646E835485}"/>
              </a:ext>
            </a:extLst>
          </p:cNvPr>
          <p:cNvPicPr>
            <a:picLocks noChangeAspect="1"/>
          </p:cNvPicPr>
          <p:nvPr/>
        </p:nvPicPr>
        <p:blipFill>
          <a:blip r:embed="rId2"/>
          <a:stretch>
            <a:fillRect/>
          </a:stretch>
        </p:blipFill>
        <p:spPr>
          <a:xfrm>
            <a:off x="1803984" y="2158901"/>
            <a:ext cx="3314700" cy="3314700"/>
          </a:xfrm>
          <a:prstGeom prst="rect">
            <a:avLst/>
          </a:prstGeom>
          <a:noFill/>
        </p:spPr>
      </p:pic>
      <p:sp>
        <p:nvSpPr>
          <p:cNvPr id="6" name="TextBox 5">
            <a:extLst>
              <a:ext uri="{FF2B5EF4-FFF2-40B4-BE49-F238E27FC236}">
                <a16:creationId xmlns:a16="http://schemas.microsoft.com/office/drawing/2014/main" id="{9B898E96-D122-B128-6C02-8F72EF26BD39}"/>
              </a:ext>
            </a:extLst>
          </p:cNvPr>
          <p:cNvSpPr txBox="1"/>
          <p:nvPr/>
        </p:nvSpPr>
        <p:spPr>
          <a:xfrm>
            <a:off x="6096000" y="2038074"/>
            <a:ext cx="4744528" cy="4093428"/>
          </a:xfrm>
          <a:prstGeom prst="rect">
            <a:avLst/>
          </a:prstGeom>
          <a:noFill/>
        </p:spPr>
        <p:txBody>
          <a:bodyPr wrap="square">
            <a:spAutoFit/>
          </a:bodyPr>
          <a:lstStyle/>
          <a:p>
            <a:r>
              <a:rPr lang="en-US" sz="2000" kern="100" dirty="0">
                <a:solidFill>
                  <a:schemeClr val="bg1"/>
                </a:solidFill>
                <a:ea typeface="Calibri" panose="020F0502020204030204" pitchFamily="34" charset="0"/>
                <a:cs typeface="Times New Roman" panose="02020603050405020304" pitchFamily="18" charset="0"/>
              </a:rPr>
              <a:t>This presentation is supported by the Health Resources and Services Administration (HRSA) of the U.S. Department of Health and Human Services (HHS) as part of  the Telehealth Center of Excellence Award (U66RH31458) totaling $4,250,000 with 100 percent funded by HRSA/HHS. The contents are those of the author(s) and do not necessarily represent the official views of, nor an endorsement, by HRSA/HHS, or the U.S. Government.</a:t>
            </a:r>
          </a:p>
        </p:txBody>
      </p:sp>
    </p:spTree>
    <p:extLst>
      <p:ext uri="{BB962C8B-B14F-4D97-AF65-F5344CB8AC3E}">
        <p14:creationId xmlns:p14="http://schemas.microsoft.com/office/powerpoint/2010/main" val="741194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BB02-672F-0EB4-5A17-5F72871D41D8}"/>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3088B655-700E-7D99-95F7-1CA01A8CCE2D}"/>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Maintaining Access</a:t>
            </a:r>
          </a:p>
        </p:txBody>
      </p:sp>
      <p:pic>
        <p:nvPicPr>
          <p:cNvPr id="6" name="Picture 5">
            <a:extLst>
              <a:ext uri="{FF2B5EF4-FFF2-40B4-BE49-F238E27FC236}">
                <a16:creationId xmlns:a16="http://schemas.microsoft.com/office/drawing/2014/main" id="{41091462-3605-661B-42EC-EFDAEBB66E4D}"/>
              </a:ext>
            </a:extLst>
          </p:cNvPr>
          <p:cNvPicPr>
            <a:picLocks noChangeAspect="1"/>
          </p:cNvPicPr>
          <p:nvPr/>
        </p:nvPicPr>
        <p:blipFill>
          <a:blip r:embed="rId3"/>
          <a:stretch>
            <a:fillRect/>
          </a:stretch>
        </p:blipFill>
        <p:spPr>
          <a:xfrm>
            <a:off x="685800" y="2231246"/>
            <a:ext cx="10820400" cy="3836918"/>
          </a:xfrm>
          <a:prstGeom prst="rect">
            <a:avLst/>
          </a:prstGeom>
        </p:spPr>
      </p:pic>
    </p:spTree>
    <p:extLst>
      <p:ext uri="{BB962C8B-B14F-4D97-AF65-F5344CB8AC3E}">
        <p14:creationId xmlns:p14="http://schemas.microsoft.com/office/powerpoint/2010/main" val="8792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B0A1-3B08-D285-6972-7F8BE023DDDC}"/>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2383A69E-763B-2466-8E85-D503F0ACC0B1}"/>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Capacity Management</a:t>
            </a:r>
          </a:p>
        </p:txBody>
      </p:sp>
      <p:pic>
        <p:nvPicPr>
          <p:cNvPr id="5" name="Picture 4">
            <a:extLst>
              <a:ext uri="{FF2B5EF4-FFF2-40B4-BE49-F238E27FC236}">
                <a16:creationId xmlns:a16="http://schemas.microsoft.com/office/drawing/2014/main" id="{CC0A0FDB-A04B-C462-3BB3-422FB4B44436}"/>
              </a:ext>
            </a:extLst>
          </p:cNvPr>
          <p:cNvPicPr>
            <a:picLocks noChangeAspect="1"/>
          </p:cNvPicPr>
          <p:nvPr/>
        </p:nvPicPr>
        <p:blipFill>
          <a:blip r:embed="rId3"/>
          <a:stretch>
            <a:fillRect/>
          </a:stretch>
        </p:blipFill>
        <p:spPr>
          <a:xfrm>
            <a:off x="308755" y="3099736"/>
            <a:ext cx="11574490" cy="1238423"/>
          </a:xfrm>
          <a:prstGeom prst="rect">
            <a:avLst/>
          </a:prstGeom>
        </p:spPr>
      </p:pic>
      <p:sp>
        <p:nvSpPr>
          <p:cNvPr id="10" name="TextBox 9">
            <a:extLst>
              <a:ext uri="{FF2B5EF4-FFF2-40B4-BE49-F238E27FC236}">
                <a16:creationId xmlns:a16="http://schemas.microsoft.com/office/drawing/2014/main" id="{D4902231-A543-1380-DBDB-C2DE2449E51E}"/>
              </a:ext>
            </a:extLst>
          </p:cNvPr>
          <p:cNvSpPr txBox="1"/>
          <p:nvPr/>
        </p:nvSpPr>
        <p:spPr>
          <a:xfrm>
            <a:off x="511115" y="1294115"/>
            <a:ext cx="6094562" cy="1200329"/>
          </a:xfrm>
          <a:prstGeom prst="rect">
            <a:avLst/>
          </a:prstGeom>
          <a:noFill/>
        </p:spPr>
        <p:txBody>
          <a:bodyPr wrap="square">
            <a:spAutoFit/>
          </a:bodyPr>
          <a:lstStyle/>
          <a:p>
            <a:r>
              <a:rPr lang="en-US" b="1" dirty="0">
                <a:solidFill>
                  <a:srgbClr val="001A4B"/>
                </a:solidFill>
              </a:rPr>
              <a:t>Monitor by specialty and provider to evaluate</a:t>
            </a:r>
          </a:p>
          <a:p>
            <a:pPr marL="285750" indent="-285750">
              <a:buFont typeface="Arial" panose="020B0604020202020204" pitchFamily="34" charset="0"/>
              <a:buChar char="•"/>
            </a:pPr>
            <a:r>
              <a:rPr lang="en-US" dirty="0">
                <a:solidFill>
                  <a:srgbClr val="001A4B"/>
                </a:solidFill>
              </a:rPr>
              <a:t>Hiring decisions</a:t>
            </a:r>
          </a:p>
          <a:p>
            <a:pPr marL="285750" indent="-285750">
              <a:buFont typeface="Arial" panose="020B0604020202020204" pitchFamily="34" charset="0"/>
              <a:buChar char="•"/>
            </a:pPr>
            <a:r>
              <a:rPr lang="en-US" dirty="0">
                <a:solidFill>
                  <a:srgbClr val="001A4B"/>
                </a:solidFill>
              </a:rPr>
              <a:t>Technology and other workflow concerns</a:t>
            </a:r>
          </a:p>
          <a:p>
            <a:pPr marL="285750" indent="-285750">
              <a:buFont typeface="Arial" panose="020B0604020202020204" pitchFamily="34" charset="0"/>
              <a:buChar char="•"/>
            </a:pPr>
            <a:r>
              <a:rPr lang="en-US" dirty="0">
                <a:solidFill>
                  <a:srgbClr val="001A4B"/>
                </a:solidFill>
              </a:rPr>
              <a:t>Scheduling template improvements</a:t>
            </a:r>
          </a:p>
        </p:txBody>
      </p:sp>
    </p:spTree>
    <p:extLst>
      <p:ext uri="{BB962C8B-B14F-4D97-AF65-F5344CB8AC3E}">
        <p14:creationId xmlns:p14="http://schemas.microsoft.com/office/powerpoint/2010/main" val="1830059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5C049-3159-9773-41C1-CFEF03AFE032}"/>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5BB841CB-EBC3-7B04-AE97-98F2B39706CA}"/>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Patient Breakdown</a:t>
            </a:r>
          </a:p>
        </p:txBody>
      </p:sp>
      <p:sp>
        <p:nvSpPr>
          <p:cNvPr id="8" name="TextBox 7">
            <a:extLst>
              <a:ext uri="{FF2B5EF4-FFF2-40B4-BE49-F238E27FC236}">
                <a16:creationId xmlns:a16="http://schemas.microsoft.com/office/drawing/2014/main" id="{7E5056AC-2AE6-EEFD-C883-28F5F219DCF1}"/>
              </a:ext>
            </a:extLst>
          </p:cNvPr>
          <p:cNvSpPr txBox="1"/>
          <p:nvPr/>
        </p:nvSpPr>
        <p:spPr>
          <a:xfrm>
            <a:off x="888521" y="1233577"/>
            <a:ext cx="9161254" cy="1477328"/>
          </a:xfrm>
          <a:prstGeom prst="rect">
            <a:avLst/>
          </a:prstGeom>
          <a:noFill/>
        </p:spPr>
        <p:txBody>
          <a:bodyPr wrap="square">
            <a:spAutoFit/>
          </a:bodyPr>
          <a:lstStyle/>
          <a:p>
            <a:r>
              <a:rPr lang="en-US" dirty="0">
                <a:solidFill>
                  <a:srgbClr val="001A4B"/>
                </a:solidFill>
              </a:rPr>
              <a:t>Analysis of patient encounter data from Jan-June 2025</a:t>
            </a:r>
          </a:p>
          <a:p>
            <a:pPr marL="285750" indent="-285750">
              <a:buFont typeface="Arial" panose="020B0604020202020204" pitchFamily="34" charset="0"/>
              <a:buChar char="•"/>
            </a:pPr>
            <a:r>
              <a:rPr lang="en-US" dirty="0">
                <a:solidFill>
                  <a:srgbClr val="001A4B"/>
                </a:solidFill>
              </a:rPr>
              <a:t>In-person for four In-person specialty practices</a:t>
            </a:r>
          </a:p>
          <a:p>
            <a:pPr marL="285750" indent="-285750">
              <a:buFont typeface="Arial" panose="020B0604020202020204" pitchFamily="34" charset="0"/>
              <a:buChar char="•"/>
            </a:pPr>
            <a:r>
              <a:rPr lang="en-US" dirty="0">
                <a:solidFill>
                  <a:srgbClr val="001A4B"/>
                </a:solidFill>
              </a:rPr>
              <a:t>Virtual visits for virtual specialty providers</a:t>
            </a:r>
          </a:p>
          <a:p>
            <a:pPr marL="285750" indent="-285750">
              <a:buFont typeface="Arial" panose="020B0604020202020204" pitchFamily="34" charset="0"/>
              <a:buChar char="•"/>
            </a:pPr>
            <a:r>
              <a:rPr lang="en-US" dirty="0">
                <a:solidFill>
                  <a:srgbClr val="001A4B"/>
                </a:solidFill>
              </a:rPr>
              <a:t>Comparison to better understand patient needs, utilization of services, and intensity of services.</a:t>
            </a:r>
          </a:p>
        </p:txBody>
      </p:sp>
      <p:graphicFrame>
        <p:nvGraphicFramePr>
          <p:cNvPr id="9" name="Table 8">
            <a:extLst>
              <a:ext uri="{FF2B5EF4-FFF2-40B4-BE49-F238E27FC236}">
                <a16:creationId xmlns:a16="http://schemas.microsoft.com/office/drawing/2014/main" id="{F4BD3B6E-D033-72E3-16EE-C60E59283445}"/>
              </a:ext>
            </a:extLst>
          </p:cNvPr>
          <p:cNvGraphicFramePr>
            <a:graphicFrameLocks noGrp="1"/>
          </p:cNvGraphicFramePr>
          <p:nvPr>
            <p:extLst>
              <p:ext uri="{D42A27DB-BD31-4B8C-83A1-F6EECF244321}">
                <p14:modId xmlns:p14="http://schemas.microsoft.com/office/powerpoint/2010/main" val="396012918"/>
              </p:ext>
            </p:extLst>
          </p:nvPr>
        </p:nvGraphicFramePr>
        <p:xfrm>
          <a:off x="1405148" y="3012622"/>
          <a:ext cx="8127999" cy="3134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371693081"/>
                    </a:ext>
                  </a:extLst>
                </a:gridCol>
                <a:gridCol w="2709333">
                  <a:extLst>
                    <a:ext uri="{9D8B030D-6E8A-4147-A177-3AD203B41FA5}">
                      <a16:colId xmlns:a16="http://schemas.microsoft.com/office/drawing/2014/main" val="587227916"/>
                    </a:ext>
                  </a:extLst>
                </a:gridCol>
                <a:gridCol w="2709333">
                  <a:extLst>
                    <a:ext uri="{9D8B030D-6E8A-4147-A177-3AD203B41FA5}">
                      <a16:colId xmlns:a16="http://schemas.microsoft.com/office/drawing/2014/main" val="2374065395"/>
                    </a:ext>
                  </a:extLst>
                </a:gridCol>
              </a:tblGrid>
              <a:tr h="370840">
                <a:tc>
                  <a:txBody>
                    <a:bodyPr/>
                    <a:lstStyle/>
                    <a:p>
                      <a:endParaRPr lang="en-US" dirty="0"/>
                    </a:p>
                  </a:txBody>
                  <a:tcPr/>
                </a:tc>
                <a:tc>
                  <a:txBody>
                    <a:bodyPr/>
                    <a:lstStyle/>
                    <a:p>
                      <a:r>
                        <a:rPr lang="en-US" dirty="0"/>
                        <a:t>Virtual Specialty Clinic</a:t>
                      </a:r>
                    </a:p>
                  </a:txBody>
                  <a:tcPr/>
                </a:tc>
                <a:tc>
                  <a:txBody>
                    <a:bodyPr/>
                    <a:lstStyle/>
                    <a:p>
                      <a:r>
                        <a:rPr lang="en-US" dirty="0"/>
                        <a:t>In-person clinics</a:t>
                      </a:r>
                    </a:p>
                  </a:txBody>
                  <a:tcPr/>
                </a:tc>
                <a:extLst>
                  <a:ext uri="{0D108BD9-81ED-4DB2-BD59-A6C34878D82A}">
                    <a16:rowId xmlns:a16="http://schemas.microsoft.com/office/drawing/2014/main" val="2588210033"/>
                  </a:ext>
                </a:extLst>
              </a:tr>
              <a:tr h="370840">
                <a:tc>
                  <a:txBody>
                    <a:bodyPr/>
                    <a:lstStyle/>
                    <a:p>
                      <a:r>
                        <a:rPr lang="en-US" dirty="0"/>
                        <a:t>Average Age</a:t>
                      </a:r>
                    </a:p>
                  </a:txBody>
                  <a:tcPr/>
                </a:tc>
                <a:tc>
                  <a:txBody>
                    <a:bodyPr/>
                    <a:lstStyle/>
                    <a:p>
                      <a:r>
                        <a:rPr lang="en-US" dirty="0"/>
                        <a:t>51.1 years old</a:t>
                      </a:r>
                    </a:p>
                  </a:txBody>
                  <a:tcPr/>
                </a:tc>
                <a:tc>
                  <a:txBody>
                    <a:bodyPr/>
                    <a:lstStyle/>
                    <a:p>
                      <a:r>
                        <a:rPr lang="en-US" dirty="0"/>
                        <a:t>58.5 years old</a:t>
                      </a:r>
                    </a:p>
                  </a:txBody>
                  <a:tcPr/>
                </a:tc>
                <a:extLst>
                  <a:ext uri="{0D108BD9-81ED-4DB2-BD59-A6C34878D82A}">
                    <a16:rowId xmlns:a16="http://schemas.microsoft.com/office/drawing/2014/main" val="3121012266"/>
                  </a:ext>
                </a:extLst>
              </a:tr>
              <a:tr h="370840">
                <a:tc>
                  <a:txBody>
                    <a:bodyPr/>
                    <a:lstStyle/>
                    <a:p>
                      <a:r>
                        <a:rPr lang="en-US" dirty="0"/>
                        <a:t>Female</a:t>
                      </a:r>
                    </a:p>
                  </a:txBody>
                  <a:tcPr/>
                </a:tc>
                <a:tc>
                  <a:txBody>
                    <a:bodyPr/>
                    <a:lstStyle/>
                    <a:p>
                      <a:r>
                        <a:rPr lang="en-US" dirty="0"/>
                        <a:t>72.7%</a:t>
                      </a:r>
                    </a:p>
                  </a:txBody>
                  <a:tcPr/>
                </a:tc>
                <a:tc>
                  <a:txBody>
                    <a:bodyPr/>
                    <a:lstStyle/>
                    <a:p>
                      <a:r>
                        <a:rPr lang="en-US" dirty="0"/>
                        <a:t>65.6%</a:t>
                      </a:r>
                    </a:p>
                  </a:txBody>
                  <a:tcPr/>
                </a:tc>
                <a:extLst>
                  <a:ext uri="{0D108BD9-81ED-4DB2-BD59-A6C34878D82A}">
                    <a16:rowId xmlns:a16="http://schemas.microsoft.com/office/drawing/2014/main" val="994221772"/>
                  </a:ext>
                </a:extLst>
              </a:tr>
              <a:tr h="370840">
                <a:tc>
                  <a:txBody>
                    <a:bodyPr/>
                    <a:lstStyle/>
                    <a:p>
                      <a:r>
                        <a:rPr lang="en-US" dirty="0"/>
                        <a:t>New Patients</a:t>
                      </a:r>
                    </a:p>
                  </a:txBody>
                  <a:tcPr/>
                </a:tc>
                <a:tc>
                  <a:txBody>
                    <a:bodyPr/>
                    <a:lstStyle/>
                    <a:p>
                      <a:r>
                        <a:rPr lang="en-US" dirty="0"/>
                        <a:t>39.9%</a:t>
                      </a:r>
                    </a:p>
                  </a:txBody>
                  <a:tcPr/>
                </a:tc>
                <a:tc>
                  <a:txBody>
                    <a:bodyPr/>
                    <a:lstStyle/>
                    <a:p>
                      <a:r>
                        <a:rPr lang="en-US" dirty="0"/>
                        <a:t>26.4%</a:t>
                      </a:r>
                    </a:p>
                  </a:txBody>
                  <a:tcPr/>
                </a:tc>
                <a:extLst>
                  <a:ext uri="{0D108BD9-81ED-4DB2-BD59-A6C34878D82A}">
                    <a16:rowId xmlns:a16="http://schemas.microsoft.com/office/drawing/2014/main" val="3046630177"/>
                  </a:ext>
                </a:extLst>
              </a:tr>
              <a:tr h="370840">
                <a:tc>
                  <a:txBody>
                    <a:bodyPr/>
                    <a:lstStyle/>
                    <a:p>
                      <a:r>
                        <a:rPr lang="en-US" dirty="0"/>
                        <a:t>Established Patients</a:t>
                      </a:r>
                    </a:p>
                  </a:txBody>
                  <a:tcPr/>
                </a:tc>
                <a:tc>
                  <a:txBody>
                    <a:bodyPr/>
                    <a:lstStyle/>
                    <a:p>
                      <a:r>
                        <a:rPr lang="en-US" dirty="0"/>
                        <a:t>59.8%</a:t>
                      </a:r>
                    </a:p>
                  </a:txBody>
                  <a:tcPr/>
                </a:tc>
                <a:tc>
                  <a:txBody>
                    <a:bodyPr/>
                    <a:lstStyle/>
                    <a:p>
                      <a:r>
                        <a:rPr lang="en-US" dirty="0"/>
                        <a:t>64.4%</a:t>
                      </a:r>
                    </a:p>
                  </a:txBody>
                  <a:tcPr/>
                </a:tc>
                <a:extLst>
                  <a:ext uri="{0D108BD9-81ED-4DB2-BD59-A6C34878D82A}">
                    <a16:rowId xmlns:a16="http://schemas.microsoft.com/office/drawing/2014/main" val="1252818071"/>
                  </a:ext>
                </a:extLst>
              </a:tr>
              <a:tr h="370840">
                <a:tc>
                  <a:txBody>
                    <a:bodyPr/>
                    <a:lstStyle/>
                    <a:p>
                      <a:r>
                        <a:rPr lang="en-US" dirty="0"/>
                        <a:t>Average Scheduled Appointment Length</a:t>
                      </a:r>
                    </a:p>
                  </a:txBody>
                  <a:tcPr/>
                </a:tc>
                <a:tc>
                  <a:txBody>
                    <a:bodyPr/>
                    <a:lstStyle/>
                    <a:p>
                      <a:r>
                        <a:rPr lang="en-US" dirty="0"/>
                        <a:t>29.2 minutes</a:t>
                      </a:r>
                    </a:p>
                  </a:txBody>
                  <a:tcPr/>
                </a:tc>
                <a:tc>
                  <a:txBody>
                    <a:bodyPr/>
                    <a:lstStyle/>
                    <a:p>
                      <a:r>
                        <a:rPr lang="en-US" dirty="0"/>
                        <a:t>37.6 minutes</a:t>
                      </a:r>
                    </a:p>
                  </a:txBody>
                  <a:tcPr/>
                </a:tc>
                <a:extLst>
                  <a:ext uri="{0D108BD9-81ED-4DB2-BD59-A6C34878D82A}">
                    <a16:rowId xmlns:a16="http://schemas.microsoft.com/office/drawing/2014/main" val="2833827015"/>
                  </a:ext>
                </a:extLst>
              </a:tr>
              <a:tr h="370840">
                <a:tc>
                  <a:txBody>
                    <a:bodyPr/>
                    <a:lstStyle/>
                    <a:p>
                      <a:r>
                        <a:rPr lang="en-US" dirty="0"/>
                        <a:t>Same Day Cancellation Rate</a:t>
                      </a:r>
                    </a:p>
                  </a:txBody>
                  <a:tcPr/>
                </a:tc>
                <a:tc>
                  <a:txBody>
                    <a:bodyPr/>
                    <a:lstStyle/>
                    <a:p>
                      <a:r>
                        <a:rPr lang="en-US" dirty="0"/>
                        <a:t>8.1%</a:t>
                      </a:r>
                    </a:p>
                  </a:txBody>
                  <a:tcPr/>
                </a:tc>
                <a:tc>
                  <a:txBody>
                    <a:bodyPr/>
                    <a:lstStyle/>
                    <a:p>
                      <a:r>
                        <a:rPr lang="en-US" dirty="0"/>
                        <a:t>5.2%</a:t>
                      </a:r>
                    </a:p>
                  </a:txBody>
                  <a:tcPr/>
                </a:tc>
                <a:extLst>
                  <a:ext uri="{0D108BD9-81ED-4DB2-BD59-A6C34878D82A}">
                    <a16:rowId xmlns:a16="http://schemas.microsoft.com/office/drawing/2014/main" val="2728398409"/>
                  </a:ext>
                </a:extLst>
              </a:tr>
            </a:tbl>
          </a:graphicData>
        </a:graphic>
      </p:graphicFrame>
    </p:spTree>
    <p:extLst>
      <p:ext uri="{BB962C8B-B14F-4D97-AF65-F5344CB8AC3E}">
        <p14:creationId xmlns:p14="http://schemas.microsoft.com/office/powerpoint/2010/main" val="242971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EC4D8-9371-DCBE-1DFF-49DD9F453DDB}"/>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E27B58B8-465B-9F4C-4D77-419B2C61E6E6}"/>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Patient Breakdown</a:t>
            </a:r>
          </a:p>
        </p:txBody>
      </p:sp>
      <p:pic>
        <p:nvPicPr>
          <p:cNvPr id="3" name="Picture 2">
            <a:extLst>
              <a:ext uri="{FF2B5EF4-FFF2-40B4-BE49-F238E27FC236}">
                <a16:creationId xmlns:a16="http://schemas.microsoft.com/office/drawing/2014/main" id="{48663815-EA2B-8A2D-DC52-512879366ABD}"/>
              </a:ext>
            </a:extLst>
          </p:cNvPr>
          <p:cNvPicPr>
            <a:picLocks noChangeAspect="1"/>
          </p:cNvPicPr>
          <p:nvPr/>
        </p:nvPicPr>
        <p:blipFill>
          <a:blip r:embed="rId3"/>
          <a:stretch>
            <a:fillRect/>
          </a:stretch>
        </p:blipFill>
        <p:spPr>
          <a:xfrm>
            <a:off x="112138" y="3549770"/>
            <a:ext cx="11744178" cy="2958805"/>
          </a:xfrm>
          <a:prstGeom prst="rect">
            <a:avLst/>
          </a:prstGeom>
        </p:spPr>
      </p:pic>
      <p:sp>
        <p:nvSpPr>
          <p:cNvPr id="8" name="TextBox 7">
            <a:extLst>
              <a:ext uri="{FF2B5EF4-FFF2-40B4-BE49-F238E27FC236}">
                <a16:creationId xmlns:a16="http://schemas.microsoft.com/office/drawing/2014/main" id="{B570B999-DD2E-15CD-0D51-4E48DAAB0C87}"/>
              </a:ext>
            </a:extLst>
          </p:cNvPr>
          <p:cNvSpPr txBox="1"/>
          <p:nvPr/>
        </p:nvSpPr>
        <p:spPr>
          <a:xfrm>
            <a:off x="888521" y="1233577"/>
            <a:ext cx="9161254" cy="2031325"/>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1A4B"/>
                </a:solidFill>
              </a:rPr>
              <a:t>Blue Cross Blue Shield was the most common payer for virtual (40%), while Medicare covered 49% of in-person patients. </a:t>
            </a:r>
          </a:p>
          <a:p>
            <a:pPr marL="285750" indent="-285750">
              <a:buFont typeface="Arial" panose="020B0604020202020204" pitchFamily="34" charset="0"/>
              <a:buChar char="•"/>
            </a:pPr>
            <a:r>
              <a:rPr lang="en-US" dirty="0">
                <a:solidFill>
                  <a:srgbClr val="001A4B"/>
                </a:solidFill>
              </a:rPr>
              <a:t>Most common patient visits are for established patients of moderate complexity for both virtual and in-person (99214). In-person visits see higher % of established patients with high complexity (99215). </a:t>
            </a:r>
          </a:p>
          <a:p>
            <a:pPr marL="285750" indent="-285750">
              <a:buFont typeface="Arial" panose="020B0604020202020204" pitchFamily="34" charset="0"/>
              <a:buChar char="•"/>
            </a:pPr>
            <a:r>
              <a:rPr lang="en-US" dirty="0">
                <a:solidFill>
                  <a:srgbClr val="001A4B"/>
                </a:solidFill>
              </a:rPr>
              <a:t>Aligned with the goal of improving access, virtual visits have a high percent of new patients (99203-99205). </a:t>
            </a:r>
          </a:p>
        </p:txBody>
      </p:sp>
    </p:spTree>
    <p:extLst>
      <p:ext uri="{BB962C8B-B14F-4D97-AF65-F5344CB8AC3E}">
        <p14:creationId xmlns:p14="http://schemas.microsoft.com/office/powerpoint/2010/main" val="3521692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BE2C-83DE-1FF6-5003-88C502D37871}"/>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6653F437-1151-D1B2-065D-5C0D15E9B0B0}"/>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Patient Satisfaction</a:t>
            </a:r>
          </a:p>
        </p:txBody>
      </p:sp>
      <p:pic>
        <p:nvPicPr>
          <p:cNvPr id="3" name="Picture 2">
            <a:extLst>
              <a:ext uri="{FF2B5EF4-FFF2-40B4-BE49-F238E27FC236}">
                <a16:creationId xmlns:a16="http://schemas.microsoft.com/office/drawing/2014/main" id="{B9C803FE-65E2-B819-B560-7D253D27A40B}"/>
              </a:ext>
            </a:extLst>
          </p:cNvPr>
          <p:cNvPicPr>
            <a:picLocks noChangeAspect="1"/>
          </p:cNvPicPr>
          <p:nvPr/>
        </p:nvPicPr>
        <p:blipFill>
          <a:blip r:embed="rId3"/>
          <a:stretch>
            <a:fillRect/>
          </a:stretch>
        </p:blipFill>
        <p:spPr>
          <a:xfrm>
            <a:off x="405035" y="1740811"/>
            <a:ext cx="11120068" cy="4352921"/>
          </a:xfrm>
          <a:prstGeom prst="rect">
            <a:avLst/>
          </a:prstGeom>
        </p:spPr>
      </p:pic>
      <p:pic>
        <p:nvPicPr>
          <p:cNvPr id="6" name="Picture 5">
            <a:extLst>
              <a:ext uri="{FF2B5EF4-FFF2-40B4-BE49-F238E27FC236}">
                <a16:creationId xmlns:a16="http://schemas.microsoft.com/office/drawing/2014/main" id="{564878F8-22EA-8271-3F11-DBB1C787D14E}"/>
              </a:ext>
            </a:extLst>
          </p:cNvPr>
          <p:cNvPicPr>
            <a:picLocks noChangeAspect="1"/>
          </p:cNvPicPr>
          <p:nvPr/>
        </p:nvPicPr>
        <p:blipFill>
          <a:blip r:embed="rId4"/>
          <a:stretch>
            <a:fillRect/>
          </a:stretch>
        </p:blipFill>
        <p:spPr>
          <a:xfrm>
            <a:off x="2534671" y="3886789"/>
            <a:ext cx="499915" cy="2206943"/>
          </a:xfrm>
          <a:prstGeom prst="rect">
            <a:avLst/>
          </a:prstGeom>
        </p:spPr>
      </p:pic>
      <p:pic>
        <p:nvPicPr>
          <p:cNvPr id="8" name="Picture 7">
            <a:extLst>
              <a:ext uri="{FF2B5EF4-FFF2-40B4-BE49-F238E27FC236}">
                <a16:creationId xmlns:a16="http://schemas.microsoft.com/office/drawing/2014/main" id="{9F143851-1CC3-BA0C-0059-E47EBD2108C0}"/>
              </a:ext>
            </a:extLst>
          </p:cNvPr>
          <p:cNvPicPr>
            <a:picLocks noChangeAspect="1"/>
          </p:cNvPicPr>
          <p:nvPr/>
        </p:nvPicPr>
        <p:blipFill>
          <a:blip r:embed="rId4"/>
          <a:stretch>
            <a:fillRect/>
          </a:stretch>
        </p:blipFill>
        <p:spPr>
          <a:xfrm>
            <a:off x="4354593" y="2657652"/>
            <a:ext cx="499915" cy="3436080"/>
          </a:xfrm>
          <a:prstGeom prst="rect">
            <a:avLst/>
          </a:prstGeom>
        </p:spPr>
      </p:pic>
    </p:spTree>
    <p:extLst>
      <p:ext uri="{BB962C8B-B14F-4D97-AF65-F5344CB8AC3E}">
        <p14:creationId xmlns:p14="http://schemas.microsoft.com/office/powerpoint/2010/main" val="1120943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76620-89F7-A58F-E717-298DE1A04345}"/>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FDF3D218-13AB-5631-5C7A-47F9D5FE8855}"/>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Impact on Value-Based Care</a:t>
            </a:r>
          </a:p>
        </p:txBody>
      </p:sp>
      <p:pic>
        <p:nvPicPr>
          <p:cNvPr id="2" name="Picture Placeholder 6">
            <a:extLst>
              <a:ext uri="{FF2B5EF4-FFF2-40B4-BE49-F238E27FC236}">
                <a16:creationId xmlns:a16="http://schemas.microsoft.com/office/drawing/2014/main" id="{00D25796-B866-C7B1-8991-00E8C771E9AA}"/>
              </a:ext>
            </a:extLst>
          </p:cNvPr>
          <p:cNvPicPr>
            <a:picLocks noChangeAspect="1"/>
          </p:cNvPicPr>
          <p:nvPr/>
        </p:nvPicPr>
        <p:blipFill>
          <a:blip r:embed="rId3"/>
          <a:stretch/>
        </p:blipFill>
        <p:spPr>
          <a:xfrm>
            <a:off x="3627204" y="3164022"/>
            <a:ext cx="8329242" cy="2811118"/>
          </a:xfrm>
          <a:prstGeom prst="rect">
            <a:avLst/>
          </a:prstGeom>
          <a:noFill/>
        </p:spPr>
      </p:pic>
      <p:sp>
        <p:nvSpPr>
          <p:cNvPr id="5" name="TextBox 4">
            <a:extLst>
              <a:ext uri="{FF2B5EF4-FFF2-40B4-BE49-F238E27FC236}">
                <a16:creationId xmlns:a16="http://schemas.microsoft.com/office/drawing/2014/main" id="{38998AA7-0522-D04F-F2D5-B83424F28F70}"/>
              </a:ext>
            </a:extLst>
          </p:cNvPr>
          <p:cNvSpPr txBox="1"/>
          <p:nvPr/>
        </p:nvSpPr>
        <p:spPr>
          <a:xfrm>
            <a:off x="405035" y="1598852"/>
            <a:ext cx="6094562" cy="3693319"/>
          </a:xfrm>
          <a:prstGeom prst="rect">
            <a:avLst/>
          </a:prstGeom>
          <a:noFill/>
        </p:spPr>
        <p:txBody>
          <a:bodyPr wrap="square">
            <a:spAutoFit/>
          </a:bodyPr>
          <a:lstStyle/>
          <a:p>
            <a:r>
              <a:rPr lang="en-US" dirty="0">
                <a:solidFill>
                  <a:srgbClr val="001A4B"/>
                </a:solidFill>
              </a:rPr>
              <a:t>Maintaining the perspective of “All Patients, All Payors” to deliver on Medicare Shared Savings and other Quality Payment Programs.</a:t>
            </a:r>
          </a:p>
          <a:p>
            <a:endParaRPr lang="en-US" dirty="0">
              <a:solidFill>
                <a:srgbClr val="001A4B"/>
              </a:solidFill>
            </a:endParaRPr>
          </a:p>
          <a:p>
            <a:endParaRPr lang="en-US" dirty="0">
              <a:solidFill>
                <a:srgbClr val="001A4B"/>
              </a:solidFill>
            </a:endParaRPr>
          </a:p>
          <a:p>
            <a:endParaRPr lang="en-US" dirty="0">
              <a:solidFill>
                <a:srgbClr val="001A4B"/>
              </a:solidFill>
            </a:endParaRPr>
          </a:p>
          <a:p>
            <a:endParaRPr lang="en-US" dirty="0">
              <a:solidFill>
                <a:srgbClr val="001A4B"/>
              </a:solidFill>
            </a:endParaRPr>
          </a:p>
          <a:p>
            <a:endParaRPr lang="en-US" b="1" dirty="0">
              <a:solidFill>
                <a:srgbClr val="001A4B"/>
              </a:solidFill>
            </a:endParaRPr>
          </a:p>
          <a:p>
            <a:r>
              <a:rPr lang="en-US" b="1" dirty="0">
                <a:solidFill>
                  <a:srgbClr val="001A4B"/>
                </a:solidFill>
              </a:rPr>
              <a:t>Action Plan</a:t>
            </a:r>
          </a:p>
          <a:p>
            <a:pPr marL="285750" indent="-285750">
              <a:buFont typeface="Arial" panose="020B0604020202020204" pitchFamily="34" charset="0"/>
              <a:buChar char="•"/>
            </a:pPr>
            <a:r>
              <a:rPr lang="en-US" dirty="0">
                <a:solidFill>
                  <a:srgbClr val="001A4B"/>
                </a:solidFill>
              </a:rPr>
              <a:t>Increase awareness</a:t>
            </a:r>
          </a:p>
          <a:p>
            <a:pPr marL="285750" indent="-285750">
              <a:buFont typeface="Arial" panose="020B0604020202020204" pitchFamily="34" charset="0"/>
              <a:buChar char="•"/>
            </a:pPr>
            <a:r>
              <a:rPr lang="en-US" dirty="0">
                <a:solidFill>
                  <a:srgbClr val="001A4B"/>
                </a:solidFill>
              </a:rPr>
              <a:t>Improve standard work</a:t>
            </a:r>
          </a:p>
          <a:p>
            <a:pPr marL="285750" indent="-285750">
              <a:buFont typeface="Arial" panose="020B0604020202020204" pitchFamily="34" charset="0"/>
              <a:buChar char="•"/>
            </a:pPr>
            <a:r>
              <a:rPr lang="en-US" dirty="0">
                <a:solidFill>
                  <a:srgbClr val="001A4B"/>
                </a:solidFill>
              </a:rPr>
              <a:t>Care coordination </a:t>
            </a:r>
          </a:p>
          <a:p>
            <a:endParaRPr lang="en-US" dirty="0">
              <a:solidFill>
                <a:srgbClr val="001A4B"/>
              </a:solidFill>
            </a:endParaRPr>
          </a:p>
        </p:txBody>
      </p:sp>
    </p:spTree>
    <p:extLst>
      <p:ext uri="{BB962C8B-B14F-4D97-AF65-F5344CB8AC3E}">
        <p14:creationId xmlns:p14="http://schemas.microsoft.com/office/powerpoint/2010/main" val="103509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5E95-13F1-A597-023F-BFE2A5963994}"/>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01BBA8F-C728-0D9E-4BF1-AFE8C09055B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442" b="26442"/>
          <a:stretch/>
        </p:blipFill>
        <p:spPr>
          <a:xfrm>
            <a:off x="0" y="1131216"/>
            <a:ext cx="12192000" cy="3231233"/>
          </a:xfrm>
        </p:spPr>
      </p:pic>
      <p:sp>
        <p:nvSpPr>
          <p:cNvPr id="12" name="Rectangle 11">
            <a:extLst>
              <a:ext uri="{FF2B5EF4-FFF2-40B4-BE49-F238E27FC236}">
                <a16:creationId xmlns:a16="http://schemas.microsoft.com/office/drawing/2014/main" id="{AF006B94-BDBA-4A19-E877-CC6515346549}"/>
              </a:ext>
            </a:extLst>
          </p:cNvPr>
          <p:cNvSpPr/>
          <p:nvPr/>
        </p:nvSpPr>
        <p:spPr>
          <a:xfrm>
            <a:off x="1409700" y="3530600"/>
            <a:ext cx="4229100" cy="2557412"/>
          </a:xfrm>
          <a:prstGeom prst="rect">
            <a:avLst/>
          </a:prstGeom>
          <a:gradFill>
            <a:gsLst>
              <a:gs pos="0">
                <a:srgbClr val="58CED7">
                  <a:shade val="67500"/>
                  <a:satMod val="115000"/>
                </a:srgbClr>
              </a:gs>
              <a:gs pos="100000">
                <a:srgbClr val="58CED7">
                  <a:shade val="100000"/>
                  <a:satMod val="115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49289E8-70C5-946D-B70A-C91450E146AA}"/>
              </a:ext>
            </a:extLst>
          </p:cNvPr>
          <p:cNvSpPr txBox="1"/>
          <p:nvPr/>
        </p:nvSpPr>
        <p:spPr>
          <a:xfrm>
            <a:off x="2108853" y="4653705"/>
            <a:ext cx="2980732" cy="830997"/>
          </a:xfrm>
          <a:prstGeom prst="rect">
            <a:avLst/>
          </a:prstGeom>
          <a:noFill/>
        </p:spPr>
        <p:txBody>
          <a:bodyPr wrap="square" rtlCol="0">
            <a:spAutoFit/>
          </a:bodyPr>
          <a:lstStyle/>
          <a:p>
            <a:r>
              <a:rPr lang="en-US" sz="2400" dirty="0"/>
              <a:t>Lessons Learned &amp; Future Direction</a:t>
            </a:r>
            <a:endParaRPr lang="en-US" sz="2400" b="1" spc="-50" dirty="0">
              <a:latin typeface="Avenir Heavy" panose="02000503020000020003" pitchFamily="2" charset="0"/>
            </a:endParaRPr>
          </a:p>
        </p:txBody>
      </p:sp>
      <p:grpSp>
        <p:nvGrpSpPr>
          <p:cNvPr id="14" name="Group 13">
            <a:extLst>
              <a:ext uri="{FF2B5EF4-FFF2-40B4-BE49-F238E27FC236}">
                <a16:creationId xmlns:a16="http://schemas.microsoft.com/office/drawing/2014/main" id="{ECAEA8F8-AF86-1B9C-8E7A-A52A9764C034}"/>
              </a:ext>
            </a:extLst>
          </p:cNvPr>
          <p:cNvGrpSpPr/>
          <p:nvPr/>
        </p:nvGrpSpPr>
        <p:grpSpPr>
          <a:xfrm>
            <a:off x="4222222" y="3206750"/>
            <a:ext cx="952742" cy="936722"/>
            <a:chOff x="4222222" y="3105150"/>
            <a:chExt cx="952742" cy="936722"/>
          </a:xfrm>
        </p:grpSpPr>
        <p:sp>
          <p:nvSpPr>
            <p:cNvPr id="15" name="Rectangle 14">
              <a:extLst>
                <a:ext uri="{FF2B5EF4-FFF2-40B4-BE49-F238E27FC236}">
                  <a16:creationId xmlns:a16="http://schemas.microsoft.com/office/drawing/2014/main" id="{6A8C9C66-A0C6-74AB-62FD-8D799EB50401}"/>
                </a:ext>
              </a:extLst>
            </p:cNvPr>
            <p:cNvSpPr/>
            <p:nvPr/>
          </p:nvSpPr>
          <p:spPr>
            <a:xfrm>
              <a:off x="4222222" y="3105150"/>
              <a:ext cx="952742" cy="936722"/>
            </a:xfrm>
            <a:prstGeom prst="rect">
              <a:avLst/>
            </a:prstGeom>
            <a:solidFill>
              <a:schemeClr val="bg2"/>
            </a:solidFill>
            <a:ln>
              <a:noFill/>
            </a:ln>
            <a:effectLst>
              <a:outerShdw blurRad="317500" dist="1397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Heart organ">
              <a:extLst>
                <a:ext uri="{FF2B5EF4-FFF2-40B4-BE49-F238E27FC236}">
                  <a16:creationId xmlns:a16="http://schemas.microsoft.com/office/drawing/2014/main" id="{965AD557-866F-51AB-47C0-499B1602E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463" y="3295381"/>
              <a:ext cx="556260" cy="556260"/>
            </a:xfrm>
            <a:prstGeom prst="rect">
              <a:avLst/>
            </a:prstGeom>
          </p:spPr>
        </p:pic>
      </p:grpSp>
    </p:spTree>
    <p:extLst>
      <p:ext uri="{BB962C8B-B14F-4D97-AF65-F5344CB8AC3E}">
        <p14:creationId xmlns:p14="http://schemas.microsoft.com/office/powerpoint/2010/main" val="2014247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49DBB-301A-4E59-48AC-5C37D8A55DC1}"/>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DFDCC39F-00D9-2200-4797-B8AFC48FC682}"/>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Lessons Learned</a:t>
            </a:r>
          </a:p>
        </p:txBody>
      </p:sp>
      <p:sp>
        <p:nvSpPr>
          <p:cNvPr id="7" name="TextBox 6">
            <a:extLst>
              <a:ext uri="{FF2B5EF4-FFF2-40B4-BE49-F238E27FC236}">
                <a16:creationId xmlns:a16="http://schemas.microsoft.com/office/drawing/2014/main" id="{84932269-CF91-CE46-C458-9C125A582C60}"/>
              </a:ext>
            </a:extLst>
          </p:cNvPr>
          <p:cNvSpPr txBox="1"/>
          <p:nvPr/>
        </p:nvSpPr>
        <p:spPr>
          <a:xfrm>
            <a:off x="657765" y="1261234"/>
            <a:ext cx="5794794" cy="526297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001A4B"/>
                </a:solidFill>
              </a:rPr>
              <a:t>Provider onboarding</a:t>
            </a:r>
          </a:p>
          <a:p>
            <a:pPr marL="457200" indent="-457200">
              <a:buFont typeface="Arial" panose="020B0604020202020204" pitchFamily="34" charset="0"/>
              <a:buChar char="•"/>
            </a:pPr>
            <a:r>
              <a:rPr lang="en-US" sz="2800" dirty="0">
                <a:solidFill>
                  <a:srgbClr val="001A4B"/>
                </a:solidFill>
              </a:rPr>
              <a:t>Staffing benchmarks</a:t>
            </a:r>
          </a:p>
          <a:p>
            <a:pPr marL="457200" indent="-457200">
              <a:buFont typeface="Arial" panose="020B0604020202020204" pitchFamily="34" charset="0"/>
              <a:buChar char="•"/>
            </a:pPr>
            <a:r>
              <a:rPr lang="en-US" sz="2800" dirty="0">
                <a:solidFill>
                  <a:srgbClr val="001A4B"/>
                </a:solidFill>
              </a:rPr>
              <a:t>Regulatory barriers</a:t>
            </a:r>
          </a:p>
          <a:p>
            <a:pPr marL="457200" indent="-457200">
              <a:buFont typeface="Arial" panose="020B0604020202020204" pitchFamily="34" charset="0"/>
              <a:buChar char="•"/>
            </a:pPr>
            <a:r>
              <a:rPr lang="en-US" sz="2800" dirty="0">
                <a:solidFill>
                  <a:srgbClr val="001A4B"/>
                </a:solidFill>
              </a:rPr>
              <a:t>Adoption and awareness</a:t>
            </a:r>
          </a:p>
          <a:p>
            <a:pPr marL="457200" indent="-457200">
              <a:buFont typeface="Arial" panose="020B0604020202020204" pitchFamily="34" charset="0"/>
              <a:buChar char="•"/>
            </a:pPr>
            <a:r>
              <a:rPr lang="en-US" sz="2800" dirty="0">
                <a:solidFill>
                  <a:srgbClr val="001A4B"/>
                </a:solidFill>
              </a:rPr>
              <a:t>EMR integration, especially self-scheduling</a:t>
            </a:r>
          </a:p>
          <a:p>
            <a:pPr marL="457200" indent="-457200">
              <a:buFont typeface="Arial" panose="020B0604020202020204" pitchFamily="34" charset="0"/>
              <a:buChar char="•"/>
            </a:pPr>
            <a:r>
              <a:rPr lang="en-US" sz="2800" dirty="0">
                <a:solidFill>
                  <a:srgbClr val="001A4B"/>
                </a:solidFill>
              </a:rPr>
              <a:t>Ancillary services in rural areas</a:t>
            </a:r>
          </a:p>
          <a:p>
            <a:pPr marL="457200" indent="-457200">
              <a:buFont typeface="Arial" panose="020B0604020202020204" pitchFamily="34" charset="0"/>
              <a:buChar char="•"/>
            </a:pPr>
            <a:r>
              <a:rPr lang="en-US" sz="2800" dirty="0">
                <a:solidFill>
                  <a:srgbClr val="001A4B"/>
                </a:solidFill>
              </a:rPr>
              <a:t>Impact convenience has on visit loss</a:t>
            </a:r>
          </a:p>
          <a:p>
            <a:pPr marL="457200" indent="-457200">
              <a:buFont typeface="Arial" panose="020B0604020202020204" pitchFamily="34" charset="0"/>
              <a:buChar char="•"/>
            </a:pPr>
            <a:r>
              <a:rPr lang="en-US" sz="2800" dirty="0">
                <a:solidFill>
                  <a:srgbClr val="001A4B"/>
                </a:solidFill>
              </a:rPr>
              <a:t>Patient appropriateness for virtual</a:t>
            </a:r>
          </a:p>
        </p:txBody>
      </p:sp>
      <p:pic>
        <p:nvPicPr>
          <p:cNvPr id="9" name="Picture 8" descr="A person sitting on a couch&#10;&#10;Description automatically generated">
            <a:extLst>
              <a:ext uri="{FF2B5EF4-FFF2-40B4-BE49-F238E27FC236}">
                <a16:creationId xmlns:a16="http://schemas.microsoft.com/office/drawing/2014/main" id="{BDAF8385-F676-A4FE-6DB1-21EB54C17C8E}"/>
              </a:ext>
            </a:extLst>
          </p:cNvPr>
          <p:cNvPicPr>
            <a:picLocks noChangeAspect="1"/>
          </p:cNvPicPr>
          <p:nvPr/>
        </p:nvPicPr>
        <p:blipFill>
          <a:blip r:embed="rId3"/>
          <a:stretch>
            <a:fillRect/>
          </a:stretch>
        </p:blipFill>
        <p:spPr>
          <a:xfrm>
            <a:off x="7162528" y="1934856"/>
            <a:ext cx="4278973" cy="26963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9614ACD-3FC8-E4DD-A0AC-FCBC7F9D9E8E}"/>
              </a:ext>
            </a:extLst>
          </p:cNvPr>
          <p:cNvPicPr>
            <a:picLocks noChangeAspect="1"/>
          </p:cNvPicPr>
          <p:nvPr/>
        </p:nvPicPr>
        <p:blipFill>
          <a:blip r:embed="rId4"/>
          <a:stretch>
            <a:fillRect/>
          </a:stretch>
        </p:blipFill>
        <p:spPr>
          <a:xfrm>
            <a:off x="7773563" y="4785970"/>
            <a:ext cx="3056901" cy="947210"/>
          </a:xfrm>
          <a:prstGeom prst="rect">
            <a:avLst/>
          </a:prstGeom>
        </p:spPr>
      </p:pic>
    </p:spTree>
    <p:extLst>
      <p:ext uri="{BB962C8B-B14F-4D97-AF65-F5344CB8AC3E}">
        <p14:creationId xmlns:p14="http://schemas.microsoft.com/office/powerpoint/2010/main" val="238236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94DEA-2BAB-72BF-9BDA-74286639ED53}"/>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414A9AB9-6C46-4F72-F993-B9A4F0601891}"/>
              </a:ext>
            </a:extLst>
          </p:cNvPr>
          <p:cNvSpPr txBox="1"/>
          <p:nvPr/>
        </p:nvSpPr>
        <p:spPr>
          <a:xfrm>
            <a:off x="405035" y="470195"/>
            <a:ext cx="8178248" cy="461665"/>
          </a:xfrm>
          <a:prstGeom prst="rect">
            <a:avLst/>
          </a:prstGeom>
          <a:noFill/>
        </p:spPr>
        <p:txBody>
          <a:bodyPr wrap="square" rtlCol="0">
            <a:spAutoFit/>
          </a:bodyPr>
          <a:lstStyle/>
          <a:p>
            <a:r>
              <a:rPr lang="en-US" sz="2400" b="1" dirty="0">
                <a:solidFill>
                  <a:srgbClr val="001A4B"/>
                </a:solidFill>
              </a:rPr>
              <a:t>Future Direction</a:t>
            </a:r>
          </a:p>
        </p:txBody>
      </p:sp>
      <p:sp>
        <p:nvSpPr>
          <p:cNvPr id="5" name="TextBox 4">
            <a:extLst>
              <a:ext uri="{FF2B5EF4-FFF2-40B4-BE49-F238E27FC236}">
                <a16:creationId xmlns:a16="http://schemas.microsoft.com/office/drawing/2014/main" id="{4ADB2377-D49B-3BC0-E214-98CDB7508C92}"/>
              </a:ext>
            </a:extLst>
          </p:cNvPr>
          <p:cNvSpPr txBox="1"/>
          <p:nvPr/>
        </p:nvSpPr>
        <p:spPr>
          <a:xfrm>
            <a:off x="304801" y="1785668"/>
            <a:ext cx="4195793" cy="4801314"/>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1A4B"/>
                </a:solidFill>
              </a:rPr>
              <a:t>Continue to grow multi-specialty model</a:t>
            </a:r>
          </a:p>
          <a:p>
            <a:pPr marL="285750" indent="-285750">
              <a:buFont typeface="Arial" panose="020B0604020202020204" pitchFamily="34" charset="0"/>
              <a:buChar char="•"/>
            </a:pPr>
            <a:r>
              <a:rPr lang="en-US" dirty="0">
                <a:solidFill>
                  <a:srgbClr val="001A4B"/>
                </a:solidFill>
              </a:rPr>
              <a:t>Grow specialty access to saturation, as referral patterns are changing</a:t>
            </a:r>
          </a:p>
          <a:p>
            <a:pPr marL="285750" indent="-285750">
              <a:buFont typeface="Arial" panose="020B0604020202020204" pitchFamily="34" charset="0"/>
              <a:buChar char="•"/>
            </a:pPr>
            <a:r>
              <a:rPr lang="en-US" dirty="0">
                <a:solidFill>
                  <a:srgbClr val="001A4B"/>
                </a:solidFill>
              </a:rPr>
              <a:t>Continue to advance ancillary services to support specialty access across the state </a:t>
            </a:r>
          </a:p>
          <a:p>
            <a:pPr marL="742950" lvl="1" indent="-285750">
              <a:buFont typeface="Arial" panose="020B0604020202020204" pitchFamily="34" charset="0"/>
              <a:buChar char="•"/>
            </a:pPr>
            <a:r>
              <a:rPr lang="en-US" dirty="0">
                <a:solidFill>
                  <a:srgbClr val="001A4B"/>
                </a:solidFill>
              </a:rPr>
              <a:t>Example: Biopsy locations for dermatology, ultrasound for </a:t>
            </a:r>
            <a:r>
              <a:rPr lang="en-US" dirty="0" err="1">
                <a:solidFill>
                  <a:srgbClr val="001A4B"/>
                </a:solidFill>
              </a:rPr>
              <a:t>OBGyn</a:t>
            </a:r>
            <a:endParaRPr lang="en-US" dirty="0">
              <a:solidFill>
                <a:srgbClr val="001A4B"/>
              </a:solidFill>
            </a:endParaRPr>
          </a:p>
          <a:p>
            <a:pPr marL="285750" indent="-285750">
              <a:buFont typeface="Arial" panose="020B0604020202020204" pitchFamily="34" charset="0"/>
              <a:buChar char="•"/>
            </a:pPr>
            <a:r>
              <a:rPr lang="en-US" dirty="0">
                <a:solidFill>
                  <a:srgbClr val="001A4B"/>
                </a:solidFill>
              </a:rPr>
              <a:t>Adapt text message reminders by specialty and patient demographics to address same day cancellation and no-show rates</a:t>
            </a:r>
          </a:p>
          <a:p>
            <a:endParaRPr lang="en-US" dirty="0">
              <a:solidFill>
                <a:srgbClr val="001A4B"/>
              </a:solidFill>
            </a:endParaRPr>
          </a:p>
        </p:txBody>
      </p:sp>
      <p:pic>
        <p:nvPicPr>
          <p:cNvPr id="7" name="Picture 6">
            <a:extLst>
              <a:ext uri="{FF2B5EF4-FFF2-40B4-BE49-F238E27FC236}">
                <a16:creationId xmlns:a16="http://schemas.microsoft.com/office/drawing/2014/main" id="{B8F357C0-B249-CC65-F884-C0E6E9DA6340}"/>
              </a:ext>
            </a:extLst>
          </p:cNvPr>
          <p:cNvPicPr>
            <a:picLocks noChangeAspect="1"/>
          </p:cNvPicPr>
          <p:nvPr/>
        </p:nvPicPr>
        <p:blipFill>
          <a:blip r:embed="rId3"/>
          <a:stretch>
            <a:fillRect/>
          </a:stretch>
        </p:blipFill>
        <p:spPr>
          <a:xfrm>
            <a:off x="4666891" y="1785668"/>
            <a:ext cx="7235166" cy="4571942"/>
          </a:xfrm>
          <a:prstGeom prst="rect">
            <a:avLst/>
          </a:prstGeom>
        </p:spPr>
      </p:pic>
      <p:sp>
        <p:nvSpPr>
          <p:cNvPr id="9" name="TextBox 8">
            <a:extLst>
              <a:ext uri="{FF2B5EF4-FFF2-40B4-BE49-F238E27FC236}">
                <a16:creationId xmlns:a16="http://schemas.microsoft.com/office/drawing/2014/main" id="{24EFE7FE-F19D-019A-93F9-D4AAE943FB97}"/>
              </a:ext>
            </a:extLst>
          </p:cNvPr>
          <p:cNvSpPr txBox="1"/>
          <p:nvPr/>
        </p:nvSpPr>
        <p:spPr>
          <a:xfrm>
            <a:off x="4666890" y="1139337"/>
            <a:ext cx="7401463" cy="646331"/>
          </a:xfrm>
          <a:prstGeom prst="rect">
            <a:avLst/>
          </a:prstGeom>
          <a:noFill/>
        </p:spPr>
        <p:txBody>
          <a:bodyPr wrap="square">
            <a:spAutoFit/>
          </a:bodyPr>
          <a:lstStyle/>
          <a:p>
            <a:r>
              <a:rPr lang="en-US" dirty="0">
                <a:solidFill>
                  <a:srgbClr val="001A4B"/>
                </a:solidFill>
              </a:rPr>
              <a:t>Endocrinology, Gastrointestinal, Benign Heme, and Pulmonology all off the top 20 list 2 years after going-live with Virtual Specialty</a:t>
            </a:r>
          </a:p>
        </p:txBody>
      </p:sp>
    </p:spTree>
    <p:extLst>
      <p:ext uri="{BB962C8B-B14F-4D97-AF65-F5344CB8AC3E}">
        <p14:creationId xmlns:p14="http://schemas.microsoft.com/office/powerpoint/2010/main" val="2369279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FC3B8-B48A-422E-BFB9-24927A32B8BC}"/>
              </a:ext>
            </a:extLst>
          </p:cNvPr>
          <p:cNvSpPr txBox="1"/>
          <p:nvPr/>
        </p:nvSpPr>
        <p:spPr>
          <a:xfrm>
            <a:off x="1213691" y="1836903"/>
            <a:ext cx="4041298" cy="4216539"/>
          </a:xfrm>
          <a:prstGeom prst="rect">
            <a:avLst/>
          </a:prstGeom>
          <a:noFill/>
        </p:spPr>
        <p:txBody>
          <a:bodyPr wrap="none" rtlCol="0">
            <a:spAutoFit/>
          </a:bodyPr>
          <a:lstStyle/>
          <a:p>
            <a:pPr algn="ctr"/>
            <a:r>
              <a:rPr lang="en-US" sz="6800" b="1" spc="-150" dirty="0">
                <a:solidFill>
                  <a:srgbClr val="001A4B"/>
                </a:solidFill>
                <a:latin typeface="Avenir Black" panose="02000503020000020003" pitchFamily="2" charset="0"/>
              </a:rPr>
              <a:t>Thank You!</a:t>
            </a:r>
          </a:p>
          <a:p>
            <a:pPr algn="ctr"/>
            <a:endParaRPr lang="en-US" sz="6800" b="1" spc="-150" dirty="0">
              <a:solidFill>
                <a:srgbClr val="001A4B"/>
              </a:solidFill>
              <a:latin typeface="Avenir Black" panose="02000503020000020003" pitchFamily="2" charset="0"/>
            </a:endParaRPr>
          </a:p>
          <a:p>
            <a:pPr algn="ctr"/>
            <a:r>
              <a:rPr lang="en-US" sz="6800" b="1" spc="-150" dirty="0">
                <a:solidFill>
                  <a:srgbClr val="001A4B"/>
                </a:solidFill>
                <a:latin typeface="Avenir Black" panose="02000503020000020003" pitchFamily="2" charset="0"/>
              </a:rPr>
              <a:t>Questions?</a:t>
            </a:r>
          </a:p>
          <a:p>
            <a:pPr algn="ctr"/>
            <a:r>
              <a:rPr lang="en-US" sz="3200" b="1" spc="-150" dirty="0">
                <a:solidFill>
                  <a:srgbClr val="001A4B"/>
                </a:solidFill>
                <a:latin typeface="Avenir Black" panose="02000503020000020003" pitchFamily="2" charset="0"/>
              </a:rPr>
              <a:t>Katie Kirchoff</a:t>
            </a:r>
          </a:p>
          <a:p>
            <a:pPr algn="ctr"/>
            <a:r>
              <a:rPr lang="en-US" sz="3200" b="1" spc="-150" dirty="0">
                <a:solidFill>
                  <a:srgbClr val="001A4B"/>
                </a:solidFill>
                <a:latin typeface="Avenir Black" panose="02000503020000020003" pitchFamily="2" charset="0"/>
              </a:rPr>
              <a:t>Kirchoff@musc.edu</a:t>
            </a:r>
          </a:p>
        </p:txBody>
      </p:sp>
      <p:pic>
        <p:nvPicPr>
          <p:cNvPr id="5" name="Picture Placeholder 4">
            <a:extLst>
              <a:ext uri="{FF2B5EF4-FFF2-40B4-BE49-F238E27FC236}">
                <a16:creationId xmlns:a16="http://schemas.microsoft.com/office/drawing/2014/main" id="{FC30B7A6-ED14-6049-B902-3BF17589985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0535" r="8435"/>
          <a:stretch/>
        </p:blipFill>
        <p:spPr>
          <a:xfrm>
            <a:off x="6330421" y="0"/>
            <a:ext cx="5861577" cy="6547218"/>
          </a:xfrm>
          <a:effectLst>
            <a:outerShdw blurRad="50800" dir="14400000">
              <a:schemeClr val="tx1">
                <a:alpha val="40000"/>
              </a:schemeClr>
            </a:outerShdw>
          </a:effectLst>
        </p:spPr>
      </p:pic>
    </p:spTree>
    <p:extLst>
      <p:ext uri="{BB962C8B-B14F-4D97-AF65-F5344CB8AC3E}">
        <p14:creationId xmlns:p14="http://schemas.microsoft.com/office/powerpoint/2010/main" val="418482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3C2A-0960-9C8A-0337-A28D3BACA0A0}"/>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3826609C-87DD-AF6E-D6A6-16B6C7A62CBB}"/>
              </a:ext>
            </a:extLst>
          </p:cNvPr>
          <p:cNvGrpSpPr/>
          <p:nvPr/>
        </p:nvGrpSpPr>
        <p:grpSpPr>
          <a:xfrm>
            <a:off x="2824399" y="1639430"/>
            <a:ext cx="1579089" cy="722964"/>
            <a:chOff x="3990278" y="4642479"/>
            <a:chExt cx="1579089" cy="722964"/>
          </a:xfrm>
        </p:grpSpPr>
        <p:sp>
          <p:nvSpPr>
            <p:cNvPr id="16" name="TextBox 15">
              <a:extLst>
                <a:ext uri="{FF2B5EF4-FFF2-40B4-BE49-F238E27FC236}">
                  <a16:creationId xmlns:a16="http://schemas.microsoft.com/office/drawing/2014/main" id="{1A0D6B6D-6F34-0DDE-0AE1-4F3E5DE387AC}"/>
                </a:ext>
              </a:extLst>
            </p:cNvPr>
            <p:cNvSpPr txBox="1"/>
            <p:nvPr/>
          </p:nvSpPr>
          <p:spPr>
            <a:xfrm>
              <a:off x="3990278" y="4642479"/>
              <a:ext cx="1579089" cy="492443"/>
            </a:xfrm>
            <a:prstGeom prst="rect">
              <a:avLst/>
            </a:prstGeom>
            <a:noFill/>
          </p:spPr>
          <p:txBody>
            <a:bodyPr wrap="square" rtlCol="0">
              <a:spAutoFit/>
            </a:bodyPr>
            <a:lstStyle/>
            <a:p>
              <a:pPr algn="ctr"/>
              <a:r>
                <a:rPr lang="en-US" sz="2600" b="1" spc="-50" dirty="0">
                  <a:latin typeface="Avenir Heavy" panose="02000503020000020003" pitchFamily="2" charset="0"/>
                </a:rPr>
                <a:t>10,000+</a:t>
              </a:r>
            </a:p>
          </p:txBody>
        </p:sp>
        <p:sp>
          <p:nvSpPr>
            <p:cNvPr id="17" name="TextBox 16">
              <a:extLst>
                <a:ext uri="{FF2B5EF4-FFF2-40B4-BE49-F238E27FC236}">
                  <a16:creationId xmlns:a16="http://schemas.microsoft.com/office/drawing/2014/main" id="{AF7E6704-D7FC-55A0-7B02-BE812E77650D}"/>
                </a:ext>
              </a:extLst>
            </p:cNvPr>
            <p:cNvSpPr txBox="1"/>
            <p:nvPr/>
          </p:nvSpPr>
          <p:spPr>
            <a:xfrm>
              <a:off x="3990278" y="5041123"/>
              <a:ext cx="1579089" cy="324320"/>
            </a:xfrm>
            <a:prstGeom prst="rect">
              <a:avLst/>
            </a:prstGeom>
            <a:noFill/>
          </p:spPr>
          <p:txBody>
            <a:bodyPr wrap="square" rtlCol="0">
              <a:spAutoFit/>
            </a:bodyPr>
            <a:lstStyle/>
            <a:p>
              <a:pPr algn="ctr">
                <a:lnSpc>
                  <a:spcPct val="150000"/>
                </a:lnSpc>
              </a:pPr>
              <a:r>
                <a:rPr lang="en-US" sz="1100" b="1" dirty="0">
                  <a:latin typeface="Avenir Heavy" panose="02000503020000020003" pitchFamily="2" charset="0"/>
                </a:rPr>
                <a:t>Professional Staff</a:t>
              </a:r>
            </a:p>
          </p:txBody>
        </p:sp>
      </p:grpSp>
      <p:grpSp>
        <p:nvGrpSpPr>
          <p:cNvPr id="18" name="Group 323">
            <a:extLst>
              <a:ext uri="{FF2B5EF4-FFF2-40B4-BE49-F238E27FC236}">
                <a16:creationId xmlns:a16="http://schemas.microsoft.com/office/drawing/2014/main" id="{3511DAF0-33B8-D16E-C6B6-4B564318E9AF}"/>
              </a:ext>
            </a:extLst>
          </p:cNvPr>
          <p:cNvGrpSpPr/>
          <p:nvPr/>
        </p:nvGrpSpPr>
        <p:grpSpPr>
          <a:xfrm>
            <a:off x="3275624" y="838966"/>
            <a:ext cx="676639" cy="676639"/>
            <a:chOff x="5599113" y="3013075"/>
            <a:chExt cx="292100" cy="292100"/>
          </a:xfrm>
          <a:solidFill>
            <a:schemeClr val="tx1"/>
          </a:solidFill>
        </p:grpSpPr>
        <p:sp>
          <p:nvSpPr>
            <p:cNvPr id="19" name="Freeform 228">
              <a:extLst>
                <a:ext uri="{FF2B5EF4-FFF2-40B4-BE49-F238E27FC236}">
                  <a16:creationId xmlns:a16="http://schemas.microsoft.com/office/drawing/2014/main" id="{2BA00B8C-1ED0-2AFF-8568-080DDFD105C4}"/>
                </a:ext>
              </a:extLst>
            </p:cNvPr>
            <p:cNvSpPr>
              <a:spLocks noEditPoints="1"/>
            </p:cNvSpPr>
            <p:nvPr/>
          </p:nvSpPr>
          <p:spPr bwMode="auto">
            <a:xfrm>
              <a:off x="5599113" y="3013075"/>
              <a:ext cx="292100" cy="292100"/>
            </a:xfrm>
            <a:custGeom>
              <a:avLst/>
              <a:gdLst/>
              <a:ahLst/>
              <a:cxnLst>
                <a:cxn ang="0">
                  <a:pos x="94" y="66"/>
                </a:cxn>
                <a:cxn ang="0">
                  <a:pos x="84" y="66"/>
                </a:cxn>
                <a:cxn ang="0">
                  <a:pos x="94" y="40"/>
                </a:cxn>
                <a:cxn ang="0">
                  <a:pos x="58" y="0"/>
                </a:cxn>
                <a:cxn ang="0">
                  <a:pos x="25" y="23"/>
                </a:cxn>
                <a:cxn ang="0">
                  <a:pos x="22" y="36"/>
                </a:cxn>
                <a:cxn ang="0">
                  <a:pos x="22" y="40"/>
                </a:cxn>
                <a:cxn ang="0">
                  <a:pos x="32" y="66"/>
                </a:cxn>
                <a:cxn ang="0">
                  <a:pos x="21" y="66"/>
                </a:cxn>
                <a:cxn ang="0">
                  <a:pos x="0" y="87"/>
                </a:cxn>
                <a:cxn ang="0">
                  <a:pos x="0" y="116"/>
                </a:cxn>
                <a:cxn ang="0">
                  <a:pos x="116" y="116"/>
                </a:cxn>
                <a:cxn ang="0">
                  <a:pos x="116" y="87"/>
                </a:cxn>
                <a:cxn ang="0">
                  <a:pos x="94" y="66"/>
                </a:cxn>
                <a:cxn ang="0">
                  <a:pos x="29" y="40"/>
                </a:cxn>
                <a:cxn ang="0">
                  <a:pos x="30" y="34"/>
                </a:cxn>
                <a:cxn ang="0">
                  <a:pos x="43" y="19"/>
                </a:cxn>
                <a:cxn ang="0">
                  <a:pos x="78" y="31"/>
                </a:cxn>
                <a:cxn ang="0">
                  <a:pos x="85" y="30"/>
                </a:cxn>
                <a:cxn ang="0">
                  <a:pos x="87" y="40"/>
                </a:cxn>
                <a:cxn ang="0">
                  <a:pos x="58" y="73"/>
                </a:cxn>
                <a:cxn ang="0">
                  <a:pos x="29" y="40"/>
                </a:cxn>
                <a:cxn ang="0">
                  <a:pos x="7" y="109"/>
                </a:cxn>
                <a:cxn ang="0">
                  <a:pos x="7" y="87"/>
                </a:cxn>
                <a:cxn ang="0">
                  <a:pos x="21" y="73"/>
                </a:cxn>
                <a:cxn ang="0">
                  <a:pos x="39" y="73"/>
                </a:cxn>
                <a:cxn ang="0">
                  <a:pos x="58" y="80"/>
                </a:cxn>
                <a:cxn ang="0">
                  <a:pos x="58" y="109"/>
                </a:cxn>
                <a:cxn ang="0">
                  <a:pos x="7" y="109"/>
                </a:cxn>
                <a:cxn ang="0">
                  <a:pos x="108" y="109"/>
                </a:cxn>
                <a:cxn ang="0">
                  <a:pos x="65" y="109"/>
                </a:cxn>
                <a:cxn ang="0">
                  <a:pos x="65" y="79"/>
                </a:cxn>
                <a:cxn ang="0">
                  <a:pos x="77" y="73"/>
                </a:cxn>
                <a:cxn ang="0">
                  <a:pos x="94" y="73"/>
                </a:cxn>
                <a:cxn ang="0">
                  <a:pos x="108" y="87"/>
                </a:cxn>
                <a:cxn ang="0">
                  <a:pos x="108" y="109"/>
                </a:cxn>
              </a:cxnLst>
              <a:rect l="0" t="0" r="r" b="b"/>
              <a:pathLst>
                <a:path w="116" h="116">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Oval 229">
              <a:extLst>
                <a:ext uri="{FF2B5EF4-FFF2-40B4-BE49-F238E27FC236}">
                  <a16:creationId xmlns:a16="http://schemas.microsoft.com/office/drawing/2014/main" id="{F6650C2D-740C-38E8-3B73-F368966D5776}"/>
                </a:ext>
              </a:extLst>
            </p:cNvPr>
            <p:cNvSpPr>
              <a:spLocks noChangeArrowheads="1"/>
            </p:cNvSpPr>
            <p:nvPr/>
          </p:nvSpPr>
          <p:spPr bwMode="auto">
            <a:xfrm>
              <a:off x="5707063" y="3106738"/>
              <a:ext cx="19050"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1" name="Oval 230">
              <a:extLst>
                <a:ext uri="{FF2B5EF4-FFF2-40B4-BE49-F238E27FC236}">
                  <a16:creationId xmlns:a16="http://schemas.microsoft.com/office/drawing/2014/main" id="{FFA31529-8000-CA52-E4E5-33AD2789CF7D}"/>
                </a:ext>
              </a:extLst>
            </p:cNvPr>
            <p:cNvSpPr>
              <a:spLocks noChangeArrowheads="1"/>
            </p:cNvSpPr>
            <p:nvPr/>
          </p:nvSpPr>
          <p:spPr bwMode="auto">
            <a:xfrm>
              <a:off x="5762626" y="3106738"/>
              <a:ext cx="17463"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2" name="Freeform 231">
              <a:extLst>
                <a:ext uri="{FF2B5EF4-FFF2-40B4-BE49-F238E27FC236}">
                  <a16:creationId xmlns:a16="http://schemas.microsoft.com/office/drawing/2014/main" id="{68E92E1E-2E09-8DC2-FAFA-1E77B640E4A7}"/>
                </a:ext>
              </a:extLst>
            </p:cNvPr>
            <p:cNvSpPr>
              <a:spLocks/>
            </p:cNvSpPr>
            <p:nvPr/>
          </p:nvSpPr>
          <p:spPr bwMode="auto">
            <a:xfrm>
              <a:off x="5651501" y="3214688"/>
              <a:ext cx="55563" cy="55563"/>
            </a:xfrm>
            <a:custGeom>
              <a:avLst/>
              <a:gdLst/>
              <a:ahLst/>
              <a:cxnLst>
                <a:cxn ang="0">
                  <a:pos x="24" y="0"/>
                </a:cxn>
                <a:cxn ang="0">
                  <a:pos x="13" y="0"/>
                </a:cxn>
                <a:cxn ang="0">
                  <a:pos x="13" y="11"/>
                </a:cxn>
                <a:cxn ang="0">
                  <a:pos x="0" y="11"/>
                </a:cxn>
                <a:cxn ang="0">
                  <a:pos x="0" y="24"/>
                </a:cxn>
                <a:cxn ang="0">
                  <a:pos x="13" y="24"/>
                </a:cxn>
                <a:cxn ang="0">
                  <a:pos x="13" y="35"/>
                </a:cxn>
                <a:cxn ang="0">
                  <a:pos x="24" y="35"/>
                </a:cxn>
                <a:cxn ang="0">
                  <a:pos x="24" y="24"/>
                </a:cxn>
                <a:cxn ang="0">
                  <a:pos x="35" y="24"/>
                </a:cxn>
                <a:cxn ang="0">
                  <a:pos x="35" y="11"/>
                </a:cxn>
                <a:cxn ang="0">
                  <a:pos x="24" y="11"/>
                </a:cxn>
                <a:cxn ang="0">
                  <a:pos x="24" y="0"/>
                </a:cxn>
              </a:cxnLst>
              <a:rect l="0" t="0" r="r" b="b"/>
              <a:pathLst>
                <a:path w="35" h="35">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28" name="TextBox 27">
            <a:extLst>
              <a:ext uri="{FF2B5EF4-FFF2-40B4-BE49-F238E27FC236}">
                <a16:creationId xmlns:a16="http://schemas.microsoft.com/office/drawing/2014/main" id="{F044A43F-376C-FFBD-F3B2-2C1A5B55D263}"/>
              </a:ext>
            </a:extLst>
          </p:cNvPr>
          <p:cNvSpPr txBox="1"/>
          <p:nvPr/>
        </p:nvSpPr>
        <p:spPr>
          <a:xfrm>
            <a:off x="338774" y="353582"/>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Learning Objectives</a:t>
            </a:r>
          </a:p>
        </p:txBody>
      </p:sp>
      <p:sp>
        <p:nvSpPr>
          <p:cNvPr id="6" name="TextBox 5">
            <a:extLst>
              <a:ext uri="{FF2B5EF4-FFF2-40B4-BE49-F238E27FC236}">
                <a16:creationId xmlns:a16="http://schemas.microsoft.com/office/drawing/2014/main" id="{FD9C552C-266B-021C-0AB0-10E78318F81F}"/>
              </a:ext>
            </a:extLst>
          </p:cNvPr>
          <p:cNvSpPr txBox="1"/>
          <p:nvPr/>
        </p:nvSpPr>
        <p:spPr>
          <a:xfrm>
            <a:off x="999226" y="1515605"/>
            <a:ext cx="10193547" cy="4524315"/>
          </a:xfrm>
          <a:prstGeom prst="rect">
            <a:avLst/>
          </a:prstGeom>
          <a:noFill/>
        </p:spPr>
        <p:txBody>
          <a:bodyPr wrap="square">
            <a:spAutoFit/>
          </a:bodyPr>
          <a:lstStyle/>
          <a:p>
            <a:pPr marL="342900" indent="-342900" fontAlgn="base">
              <a:buAutoNum type="arabicPeriod"/>
            </a:pPr>
            <a:r>
              <a:rPr lang="en-US" sz="2400" dirty="0">
                <a:solidFill>
                  <a:srgbClr val="001A4B"/>
                </a:solidFill>
              </a:rPr>
              <a:t>Describe the development and implementation of a completely virtual specialty service line aimed at addressing the significant delays and challenges patients encounter in accessing in-person specialty care.</a:t>
            </a:r>
          </a:p>
          <a:p>
            <a:pPr marL="342900" indent="-342900" fontAlgn="base">
              <a:buAutoNum type="arabicPeriod"/>
            </a:pPr>
            <a:r>
              <a:rPr lang="en-US" sz="2400" dirty="0">
                <a:solidFill>
                  <a:srgbClr val="001A4B"/>
                </a:solidFill>
              </a:rPr>
              <a:t>Examine how a fully dedicated remote clinical support team leverages technology to coordinate pre-visit and post-visit activities, including appointment scheduling, clinical screenings, and patient connectivity.</a:t>
            </a:r>
          </a:p>
          <a:p>
            <a:pPr marL="342900" indent="-342900" fontAlgn="base">
              <a:buAutoNum type="arabicPeriod"/>
            </a:pPr>
            <a:r>
              <a:rPr lang="en-US" sz="2400" dirty="0">
                <a:solidFill>
                  <a:srgbClr val="001A4B"/>
                </a:solidFill>
              </a:rPr>
              <a:t>Evaluate a virtual specialty program by monitoring outcomes related to workforce, quality care, access, benchmarking against in-person care, patient satisfaction, and patient care needs.</a:t>
            </a:r>
          </a:p>
        </p:txBody>
      </p:sp>
    </p:spTree>
    <p:extLst>
      <p:ext uri="{BB962C8B-B14F-4D97-AF65-F5344CB8AC3E}">
        <p14:creationId xmlns:p14="http://schemas.microsoft.com/office/powerpoint/2010/main" val="409323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86C3049-28A9-3047-AE58-DCB2367931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442" b="26442"/>
          <a:stretch/>
        </p:blipFill>
        <p:spPr>
          <a:xfrm>
            <a:off x="0" y="1131216"/>
            <a:ext cx="12192000" cy="3231233"/>
          </a:xfrm>
        </p:spPr>
      </p:pic>
      <p:sp>
        <p:nvSpPr>
          <p:cNvPr id="12" name="Rectangle 11">
            <a:extLst>
              <a:ext uri="{FF2B5EF4-FFF2-40B4-BE49-F238E27FC236}">
                <a16:creationId xmlns:a16="http://schemas.microsoft.com/office/drawing/2014/main" id="{8838A27E-7046-4928-8741-C6648F4F01EE}"/>
              </a:ext>
            </a:extLst>
          </p:cNvPr>
          <p:cNvSpPr/>
          <p:nvPr/>
        </p:nvSpPr>
        <p:spPr>
          <a:xfrm>
            <a:off x="1409700" y="3530600"/>
            <a:ext cx="4229100" cy="2557412"/>
          </a:xfrm>
          <a:prstGeom prst="rect">
            <a:avLst/>
          </a:prstGeom>
          <a:gradFill>
            <a:gsLst>
              <a:gs pos="0">
                <a:srgbClr val="58CED7">
                  <a:shade val="67500"/>
                  <a:satMod val="115000"/>
                </a:srgbClr>
              </a:gs>
              <a:gs pos="100000">
                <a:srgbClr val="58CED7">
                  <a:shade val="100000"/>
                  <a:satMod val="115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37FD1C-727E-451D-917E-533D1C347B8D}"/>
              </a:ext>
            </a:extLst>
          </p:cNvPr>
          <p:cNvSpPr txBox="1"/>
          <p:nvPr/>
        </p:nvSpPr>
        <p:spPr>
          <a:xfrm>
            <a:off x="2108853" y="4653705"/>
            <a:ext cx="2734298" cy="1200329"/>
          </a:xfrm>
          <a:prstGeom prst="rect">
            <a:avLst/>
          </a:prstGeom>
          <a:noFill/>
        </p:spPr>
        <p:txBody>
          <a:bodyPr wrap="square" rtlCol="0">
            <a:spAutoFit/>
          </a:bodyPr>
          <a:lstStyle/>
          <a:p>
            <a:r>
              <a:rPr lang="en-US" sz="2400" dirty="0"/>
              <a:t>About MUSC &amp; Need for Virtual Specialty</a:t>
            </a:r>
            <a:endParaRPr lang="en-US" sz="2400" b="1" spc="-50" dirty="0">
              <a:latin typeface="Avenir Heavy" panose="02000503020000020003" pitchFamily="2" charset="0"/>
            </a:endParaRPr>
          </a:p>
        </p:txBody>
      </p:sp>
      <p:grpSp>
        <p:nvGrpSpPr>
          <p:cNvPr id="14" name="Group 13">
            <a:extLst>
              <a:ext uri="{FF2B5EF4-FFF2-40B4-BE49-F238E27FC236}">
                <a16:creationId xmlns:a16="http://schemas.microsoft.com/office/drawing/2014/main" id="{B7605A30-306D-4B81-98A6-6F5338DCB870}"/>
              </a:ext>
            </a:extLst>
          </p:cNvPr>
          <p:cNvGrpSpPr/>
          <p:nvPr/>
        </p:nvGrpSpPr>
        <p:grpSpPr>
          <a:xfrm>
            <a:off x="4222222" y="3206750"/>
            <a:ext cx="952742" cy="936722"/>
            <a:chOff x="4222222" y="3105150"/>
            <a:chExt cx="952742" cy="936722"/>
          </a:xfrm>
        </p:grpSpPr>
        <p:sp>
          <p:nvSpPr>
            <p:cNvPr id="15" name="Rectangle 14">
              <a:extLst>
                <a:ext uri="{FF2B5EF4-FFF2-40B4-BE49-F238E27FC236}">
                  <a16:creationId xmlns:a16="http://schemas.microsoft.com/office/drawing/2014/main" id="{387262E4-D92D-4E27-98E1-EF5BDC42C607}"/>
                </a:ext>
              </a:extLst>
            </p:cNvPr>
            <p:cNvSpPr/>
            <p:nvPr/>
          </p:nvSpPr>
          <p:spPr>
            <a:xfrm>
              <a:off x="4222222" y="3105150"/>
              <a:ext cx="952742" cy="936722"/>
            </a:xfrm>
            <a:prstGeom prst="rect">
              <a:avLst/>
            </a:prstGeom>
            <a:solidFill>
              <a:schemeClr val="bg2"/>
            </a:solidFill>
            <a:ln>
              <a:noFill/>
            </a:ln>
            <a:effectLst>
              <a:outerShdw blurRad="317500" dist="1397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Heart organ">
              <a:extLst>
                <a:ext uri="{FF2B5EF4-FFF2-40B4-BE49-F238E27FC236}">
                  <a16:creationId xmlns:a16="http://schemas.microsoft.com/office/drawing/2014/main" id="{FDF783D7-C99D-4E39-ACD1-E61E4E605A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463" y="3295381"/>
              <a:ext cx="556260" cy="556260"/>
            </a:xfrm>
            <a:prstGeom prst="rect">
              <a:avLst/>
            </a:prstGeom>
          </p:spPr>
        </p:pic>
      </p:grpSp>
    </p:spTree>
    <p:extLst>
      <p:ext uri="{BB962C8B-B14F-4D97-AF65-F5344CB8AC3E}">
        <p14:creationId xmlns:p14="http://schemas.microsoft.com/office/powerpoint/2010/main" val="2837057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5E6D-2F95-8923-F2B3-5B841BD3C9F6}"/>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1E1FA656-B70C-4F8A-0D1D-F092A7A0A15E}"/>
              </a:ext>
            </a:extLst>
          </p:cNvPr>
          <p:cNvGrpSpPr/>
          <p:nvPr/>
        </p:nvGrpSpPr>
        <p:grpSpPr>
          <a:xfrm>
            <a:off x="2824399" y="1639430"/>
            <a:ext cx="1579089" cy="722964"/>
            <a:chOff x="3990278" y="4642479"/>
            <a:chExt cx="1579089" cy="722964"/>
          </a:xfrm>
        </p:grpSpPr>
        <p:sp>
          <p:nvSpPr>
            <p:cNvPr id="16" name="TextBox 15">
              <a:extLst>
                <a:ext uri="{FF2B5EF4-FFF2-40B4-BE49-F238E27FC236}">
                  <a16:creationId xmlns:a16="http://schemas.microsoft.com/office/drawing/2014/main" id="{1E599984-3EB9-4223-5A03-97519DFD0BF1}"/>
                </a:ext>
              </a:extLst>
            </p:cNvPr>
            <p:cNvSpPr txBox="1"/>
            <p:nvPr/>
          </p:nvSpPr>
          <p:spPr>
            <a:xfrm>
              <a:off x="3990278" y="4642479"/>
              <a:ext cx="1579089" cy="492443"/>
            </a:xfrm>
            <a:prstGeom prst="rect">
              <a:avLst/>
            </a:prstGeom>
            <a:noFill/>
          </p:spPr>
          <p:txBody>
            <a:bodyPr wrap="square" rtlCol="0">
              <a:spAutoFit/>
            </a:bodyPr>
            <a:lstStyle/>
            <a:p>
              <a:pPr algn="ctr"/>
              <a:r>
                <a:rPr lang="en-US" sz="2600" b="1" spc="-50" dirty="0">
                  <a:latin typeface="Avenir Heavy" panose="02000503020000020003" pitchFamily="2" charset="0"/>
                </a:rPr>
                <a:t>10,000+</a:t>
              </a:r>
            </a:p>
          </p:txBody>
        </p:sp>
        <p:sp>
          <p:nvSpPr>
            <p:cNvPr id="17" name="TextBox 16">
              <a:extLst>
                <a:ext uri="{FF2B5EF4-FFF2-40B4-BE49-F238E27FC236}">
                  <a16:creationId xmlns:a16="http://schemas.microsoft.com/office/drawing/2014/main" id="{59D77518-2653-08CE-D058-602F829AE660}"/>
                </a:ext>
              </a:extLst>
            </p:cNvPr>
            <p:cNvSpPr txBox="1"/>
            <p:nvPr/>
          </p:nvSpPr>
          <p:spPr>
            <a:xfrm>
              <a:off x="3990278" y="5041123"/>
              <a:ext cx="1579089" cy="324320"/>
            </a:xfrm>
            <a:prstGeom prst="rect">
              <a:avLst/>
            </a:prstGeom>
            <a:noFill/>
          </p:spPr>
          <p:txBody>
            <a:bodyPr wrap="square" rtlCol="0">
              <a:spAutoFit/>
            </a:bodyPr>
            <a:lstStyle/>
            <a:p>
              <a:pPr algn="ctr">
                <a:lnSpc>
                  <a:spcPct val="150000"/>
                </a:lnSpc>
              </a:pPr>
              <a:r>
                <a:rPr lang="en-US" sz="1100" b="1" dirty="0">
                  <a:latin typeface="Avenir Heavy" panose="02000503020000020003" pitchFamily="2" charset="0"/>
                </a:rPr>
                <a:t>Professional Staff</a:t>
              </a:r>
            </a:p>
          </p:txBody>
        </p:sp>
      </p:grpSp>
      <p:grpSp>
        <p:nvGrpSpPr>
          <p:cNvPr id="18" name="Group 323">
            <a:extLst>
              <a:ext uri="{FF2B5EF4-FFF2-40B4-BE49-F238E27FC236}">
                <a16:creationId xmlns:a16="http://schemas.microsoft.com/office/drawing/2014/main" id="{F65CE55C-5E8E-2D53-C789-71681831FD8D}"/>
              </a:ext>
            </a:extLst>
          </p:cNvPr>
          <p:cNvGrpSpPr/>
          <p:nvPr/>
        </p:nvGrpSpPr>
        <p:grpSpPr>
          <a:xfrm>
            <a:off x="3275624" y="838966"/>
            <a:ext cx="676639" cy="676639"/>
            <a:chOff x="5599113" y="3013075"/>
            <a:chExt cx="292100" cy="292100"/>
          </a:xfrm>
          <a:solidFill>
            <a:schemeClr val="tx1"/>
          </a:solidFill>
        </p:grpSpPr>
        <p:sp>
          <p:nvSpPr>
            <p:cNvPr id="19" name="Freeform 228">
              <a:extLst>
                <a:ext uri="{FF2B5EF4-FFF2-40B4-BE49-F238E27FC236}">
                  <a16:creationId xmlns:a16="http://schemas.microsoft.com/office/drawing/2014/main" id="{C2A49DE9-0C6D-C35C-535C-C9D5CEDCAE15}"/>
                </a:ext>
              </a:extLst>
            </p:cNvPr>
            <p:cNvSpPr>
              <a:spLocks noEditPoints="1"/>
            </p:cNvSpPr>
            <p:nvPr/>
          </p:nvSpPr>
          <p:spPr bwMode="auto">
            <a:xfrm>
              <a:off x="5599113" y="3013075"/>
              <a:ext cx="292100" cy="292100"/>
            </a:xfrm>
            <a:custGeom>
              <a:avLst/>
              <a:gdLst/>
              <a:ahLst/>
              <a:cxnLst>
                <a:cxn ang="0">
                  <a:pos x="94" y="66"/>
                </a:cxn>
                <a:cxn ang="0">
                  <a:pos x="84" y="66"/>
                </a:cxn>
                <a:cxn ang="0">
                  <a:pos x="94" y="40"/>
                </a:cxn>
                <a:cxn ang="0">
                  <a:pos x="58" y="0"/>
                </a:cxn>
                <a:cxn ang="0">
                  <a:pos x="25" y="23"/>
                </a:cxn>
                <a:cxn ang="0">
                  <a:pos x="22" y="36"/>
                </a:cxn>
                <a:cxn ang="0">
                  <a:pos x="22" y="40"/>
                </a:cxn>
                <a:cxn ang="0">
                  <a:pos x="32" y="66"/>
                </a:cxn>
                <a:cxn ang="0">
                  <a:pos x="21" y="66"/>
                </a:cxn>
                <a:cxn ang="0">
                  <a:pos x="0" y="87"/>
                </a:cxn>
                <a:cxn ang="0">
                  <a:pos x="0" y="116"/>
                </a:cxn>
                <a:cxn ang="0">
                  <a:pos x="116" y="116"/>
                </a:cxn>
                <a:cxn ang="0">
                  <a:pos x="116" y="87"/>
                </a:cxn>
                <a:cxn ang="0">
                  <a:pos x="94" y="66"/>
                </a:cxn>
                <a:cxn ang="0">
                  <a:pos x="29" y="40"/>
                </a:cxn>
                <a:cxn ang="0">
                  <a:pos x="30" y="34"/>
                </a:cxn>
                <a:cxn ang="0">
                  <a:pos x="43" y="19"/>
                </a:cxn>
                <a:cxn ang="0">
                  <a:pos x="78" y="31"/>
                </a:cxn>
                <a:cxn ang="0">
                  <a:pos x="85" y="30"/>
                </a:cxn>
                <a:cxn ang="0">
                  <a:pos x="87" y="40"/>
                </a:cxn>
                <a:cxn ang="0">
                  <a:pos x="58" y="73"/>
                </a:cxn>
                <a:cxn ang="0">
                  <a:pos x="29" y="40"/>
                </a:cxn>
                <a:cxn ang="0">
                  <a:pos x="7" y="109"/>
                </a:cxn>
                <a:cxn ang="0">
                  <a:pos x="7" y="87"/>
                </a:cxn>
                <a:cxn ang="0">
                  <a:pos x="21" y="73"/>
                </a:cxn>
                <a:cxn ang="0">
                  <a:pos x="39" y="73"/>
                </a:cxn>
                <a:cxn ang="0">
                  <a:pos x="58" y="80"/>
                </a:cxn>
                <a:cxn ang="0">
                  <a:pos x="58" y="109"/>
                </a:cxn>
                <a:cxn ang="0">
                  <a:pos x="7" y="109"/>
                </a:cxn>
                <a:cxn ang="0">
                  <a:pos x="108" y="109"/>
                </a:cxn>
                <a:cxn ang="0">
                  <a:pos x="65" y="109"/>
                </a:cxn>
                <a:cxn ang="0">
                  <a:pos x="65" y="79"/>
                </a:cxn>
                <a:cxn ang="0">
                  <a:pos x="77" y="73"/>
                </a:cxn>
                <a:cxn ang="0">
                  <a:pos x="94" y="73"/>
                </a:cxn>
                <a:cxn ang="0">
                  <a:pos x="108" y="87"/>
                </a:cxn>
                <a:cxn ang="0">
                  <a:pos x="108" y="109"/>
                </a:cxn>
              </a:cxnLst>
              <a:rect l="0" t="0" r="r" b="b"/>
              <a:pathLst>
                <a:path w="116" h="116">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Oval 229">
              <a:extLst>
                <a:ext uri="{FF2B5EF4-FFF2-40B4-BE49-F238E27FC236}">
                  <a16:creationId xmlns:a16="http://schemas.microsoft.com/office/drawing/2014/main" id="{F5CD7529-F9AC-9AB3-B4BD-E3CD2A5E52D3}"/>
                </a:ext>
              </a:extLst>
            </p:cNvPr>
            <p:cNvSpPr>
              <a:spLocks noChangeArrowheads="1"/>
            </p:cNvSpPr>
            <p:nvPr/>
          </p:nvSpPr>
          <p:spPr bwMode="auto">
            <a:xfrm>
              <a:off x="5707063" y="3106738"/>
              <a:ext cx="19050"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1" name="Oval 230">
              <a:extLst>
                <a:ext uri="{FF2B5EF4-FFF2-40B4-BE49-F238E27FC236}">
                  <a16:creationId xmlns:a16="http://schemas.microsoft.com/office/drawing/2014/main" id="{AEB6704F-8153-C9ED-0227-440D32A939FE}"/>
                </a:ext>
              </a:extLst>
            </p:cNvPr>
            <p:cNvSpPr>
              <a:spLocks noChangeArrowheads="1"/>
            </p:cNvSpPr>
            <p:nvPr/>
          </p:nvSpPr>
          <p:spPr bwMode="auto">
            <a:xfrm>
              <a:off x="5762626" y="3106738"/>
              <a:ext cx="17463"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2" name="Freeform 231">
              <a:extLst>
                <a:ext uri="{FF2B5EF4-FFF2-40B4-BE49-F238E27FC236}">
                  <a16:creationId xmlns:a16="http://schemas.microsoft.com/office/drawing/2014/main" id="{DBC72585-8D10-D198-D736-1C47A1803CF8}"/>
                </a:ext>
              </a:extLst>
            </p:cNvPr>
            <p:cNvSpPr>
              <a:spLocks/>
            </p:cNvSpPr>
            <p:nvPr/>
          </p:nvSpPr>
          <p:spPr bwMode="auto">
            <a:xfrm>
              <a:off x="5651501" y="3214688"/>
              <a:ext cx="55563" cy="55563"/>
            </a:xfrm>
            <a:custGeom>
              <a:avLst/>
              <a:gdLst/>
              <a:ahLst/>
              <a:cxnLst>
                <a:cxn ang="0">
                  <a:pos x="24" y="0"/>
                </a:cxn>
                <a:cxn ang="0">
                  <a:pos x="13" y="0"/>
                </a:cxn>
                <a:cxn ang="0">
                  <a:pos x="13" y="11"/>
                </a:cxn>
                <a:cxn ang="0">
                  <a:pos x="0" y="11"/>
                </a:cxn>
                <a:cxn ang="0">
                  <a:pos x="0" y="24"/>
                </a:cxn>
                <a:cxn ang="0">
                  <a:pos x="13" y="24"/>
                </a:cxn>
                <a:cxn ang="0">
                  <a:pos x="13" y="35"/>
                </a:cxn>
                <a:cxn ang="0">
                  <a:pos x="24" y="35"/>
                </a:cxn>
                <a:cxn ang="0">
                  <a:pos x="24" y="24"/>
                </a:cxn>
                <a:cxn ang="0">
                  <a:pos x="35" y="24"/>
                </a:cxn>
                <a:cxn ang="0">
                  <a:pos x="35" y="11"/>
                </a:cxn>
                <a:cxn ang="0">
                  <a:pos x="24" y="11"/>
                </a:cxn>
                <a:cxn ang="0">
                  <a:pos x="24" y="0"/>
                </a:cxn>
              </a:cxnLst>
              <a:rect l="0" t="0" r="r" b="b"/>
              <a:pathLst>
                <a:path w="35" h="35">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28" name="TextBox 27">
            <a:extLst>
              <a:ext uri="{FF2B5EF4-FFF2-40B4-BE49-F238E27FC236}">
                <a16:creationId xmlns:a16="http://schemas.microsoft.com/office/drawing/2014/main" id="{5D1DADFF-733F-2B73-BD6A-B78FAC8498FC}"/>
              </a:ext>
            </a:extLst>
          </p:cNvPr>
          <p:cNvSpPr txBox="1"/>
          <p:nvPr/>
        </p:nvSpPr>
        <p:spPr>
          <a:xfrm>
            <a:off x="338774" y="353582"/>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About MUSC</a:t>
            </a:r>
          </a:p>
        </p:txBody>
      </p:sp>
      <p:pic>
        <p:nvPicPr>
          <p:cNvPr id="2" name="Picture 1" descr="A blue and white infographics&#10;&#10;AI-generated content may be incorrect.">
            <a:extLst>
              <a:ext uri="{FF2B5EF4-FFF2-40B4-BE49-F238E27FC236}">
                <a16:creationId xmlns:a16="http://schemas.microsoft.com/office/drawing/2014/main" id="{4100403C-CE86-4607-FDB4-FC60FC61A0C2}"/>
              </a:ext>
            </a:extLst>
          </p:cNvPr>
          <p:cNvPicPr>
            <a:picLocks noChangeAspect="1"/>
          </p:cNvPicPr>
          <p:nvPr/>
        </p:nvPicPr>
        <p:blipFill>
          <a:blip r:embed="rId2"/>
          <a:stretch>
            <a:fillRect/>
          </a:stretch>
        </p:blipFill>
        <p:spPr>
          <a:xfrm>
            <a:off x="664154" y="1096385"/>
            <a:ext cx="10346385" cy="5542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77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20A2-B807-1A60-A94E-4D975150256A}"/>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CA92C78B-7AC0-A970-A985-CD41180C34FB}"/>
              </a:ext>
            </a:extLst>
          </p:cNvPr>
          <p:cNvGrpSpPr/>
          <p:nvPr/>
        </p:nvGrpSpPr>
        <p:grpSpPr>
          <a:xfrm>
            <a:off x="2824399" y="1639430"/>
            <a:ext cx="1579089" cy="722964"/>
            <a:chOff x="3990278" y="4642479"/>
            <a:chExt cx="1579089" cy="722964"/>
          </a:xfrm>
        </p:grpSpPr>
        <p:sp>
          <p:nvSpPr>
            <p:cNvPr id="16" name="TextBox 15">
              <a:extLst>
                <a:ext uri="{FF2B5EF4-FFF2-40B4-BE49-F238E27FC236}">
                  <a16:creationId xmlns:a16="http://schemas.microsoft.com/office/drawing/2014/main" id="{5AEEB855-FB0F-04E3-49F4-E2A5FECE77C5}"/>
                </a:ext>
              </a:extLst>
            </p:cNvPr>
            <p:cNvSpPr txBox="1"/>
            <p:nvPr/>
          </p:nvSpPr>
          <p:spPr>
            <a:xfrm>
              <a:off x="3990278" y="4642479"/>
              <a:ext cx="1579089" cy="492443"/>
            </a:xfrm>
            <a:prstGeom prst="rect">
              <a:avLst/>
            </a:prstGeom>
            <a:noFill/>
          </p:spPr>
          <p:txBody>
            <a:bodyPr wrap="square" rtlCol="0">
              <a:spAutoFit/>
            </a:bodyPr>
            <a:lstStyle/>
            <a:p>
              <a:pPr algn="ctr"/>
              <a:r>
                <a:rPr lang="en-US" sz="2600" b="1" spc="-50" dirty="0">
                  <a:latin typeface="Avenir Heavy" panose="02000503020000020003" pitchFamily="2" charset="0"/>
                </a:rPr>
                <a:t>10,000+</a:t>
              </a:r>
            </a:p>
          </p:txBody>
        </p:sp>
        <p:sp>
          <p:nvSpPr>
            <p:cNvPr id="17" name="TextBox 16">
              <a:extLst>
                <a:ext uri="{FF2B5EF4-FFF2-40B4-BE49-F238E27FC236}">
                  <a16:creationId xmlns:a16="http://schemas.microsoft.com/office/drawing/2014/main" id="{673693B6-E3D7-F5B5-278E-F9D1C7DA876B}"/>
                </a:ext>
              </a:extLst>
            </p:cNvPr>
            <p:cNvSpPr txBox="1"/>
            <p:nvPr/>
          </p:nvSpPr>
          <p:spPr>
            <a:xfrm>
              <a:off x="3990278" y="5041123"/>
              <a:ext cx="1579089" cy="324320"/>
            </a:xfrm>
            <a:prstGeom prst="rect">
              <a:avLst/>
            </a:prstGeom>
            <a:noFill/>
          </p:spPr>
          <p:txBody>
            <a:bodyPr wrap="square" rtlCol="0">
              <a:spAutoFit/>
            </a:bodyPr>
            <a:lstStyle/>
            <a:p>
              <a:pPr algn="ctr">
                <a:lnSpc>
                  <a:spcPct val="150000"/>
                </a:lnSpc>
              </a:pPr>
              <a:r>
                <a:rPr lang="en-US" sz="1100" b="1" dirty="0">
                  <a:latin typeface="Avenir Heavy" panose="02000503020000020003" pitchFamily="2" charset="0"/>
                </a:rPr>
                <a:t>Professional Staff</a:t>
              </a:r>
            </a:p>
          </p:txBody>
        </p:sp>
      </p:grpSp>
      <p:grpSp>
        <p:nvGrpSpPr>
          <p:cNvPr id="18" name="Group 323">
            <a:extLst>
              <a:ext uri="{FF2B5EF4-FFF2-40B4-BE49-F238E27FC236}">
                <a16:creationId xmlns:a16="http://schemas.microsoft.com/office/drawing/2014/main" id="{75178641-FDC9-B768-4928-F042EF0B674B}"/>
              </a:ext>
            </a:extLst>
          </p:cNvPr>
          <p:cNvGrpSpPr/>
          <p:nvPr/>
        </p:nvGrpSpPr>
        <p:grpSpPr>
          <a:xfrm>
            <a:off x="3275624" y="838966"/>
            <a:ext cx="676639" cy="676639"/>
            <a:chOff x="5599113" y="3013075"/>
            <a:chExt cx="292100" cy="292100"/>
          </a:xfrm>
          <a:solidFill>
            <a:schemeClr val="tx1"/>
          </a:solidFill>
        </p:grpSpPr>
        <p:sp>
          <p:nvSpPr>
            <p:cNvPr id="19" name="Freeform 228">
              <a:extLst>
                <a:ext uri="{FF2B5EF4-FFF2-40B4-BE49-F238E27FC236}">
                  <a16:creationId xmlns:a16="http://schemas.microsoft.com/office/drawing/2014/main" id="{2BC7F254-4A5D-A43B-882C-370494A3F1A8}"/>
                </a:ext>
              </a:extLst>
            </p:cNvPr>
            <p:cNvSpPr>
              <a:spLocks noEditPoints="1"/>
            </p:cNvSpPr>
            <p:nvPr/>
          </p:nvSpPr>
          <p:spPr bwMode="auto">
            <a:xfrm>
              <a:off x="5599113" y="3013075"/>
              <a:ext cx="292100" cy="292100"/>
            </a:xfrm>
            <a:custGeom>
              <a:avLst/>
              <a:gdLst/>
              <a:ahLst/>
              <a:cxnLst>
                <a:cxn ang="0">
                  <a:pos x="94" y="66"/>
                </a:cxn>
                <a:cxn ang="0">
                  <a:pos x="84" y="66"/>
                </a:cxn>
                <a:cxn ang="0">
                  <a:pos x="94" y="40"/>
                </a:cxn>
                <a:cxn ang="0">
                  <a:pos x="58" y="0"/>
                </a:cxn>
                <a:cxn ang="0">
                  <a:pos x="25" y="23"/>
                </a:cxn>
                <a:cxn ang="0">
                  <a:pos x="22" y="36"/>
                </a:cxn>
                <a:cxn ang="0">
                  <a:pos x="22" y="40"/>
                </a:cxn>
                <a:cxn ang="0">
                  <a:pos x="32" y="66"/>
                </a:cxn>
                <a:cxn ang="0">
                  <a:pos x="21" y="66"/>
                </a:cxn>
                <a:cxn ang="0">
                  <a:pos x="0" y="87"/>
                </a:cxn>
                <a:cxn ang="0">
                  <a:pos x="0" y="116"/>
                </a:cxn>
                <a:cxn ang="0">
                  <a:pos x="116" y="116"/>
                </a:cxn>
                <a:cxn ang="0">
                  <a:pos x="116" y="87"/>
                </a:cxn>
                <a:cxn ang="0">
                  <a:pos x="94" y="66"/>
                </a:cxn>
                <a:cxn ang="0">
                  <a:pos x="29" y="40"/>
                </a:cxn>
                <a:cxn ang="0">
                  <a:pos x="30" y="34"/>
                </a:cxn>
                <a:cxn ang="0">
                  <a:pos x="43" y="19"/>
                </a:cxn>
                <a:cxn ang="0">
                  <a:pos x="78" y="31"/>
                </a:cxn>
                <a:cxn ang="0">
                  <a:pos x="85" y="30"/>
                </a:cxn>
                <a:cxn ang="0">
                  <a:pos x="87" y="40"/>
                </a:cxn>
                <a:cxn ang="0">
                  <a:pos x="58" y="73"/>
                </a:cxn>
                <a:cxn ang="0">
                  <a:pos x="29" y="40"/>
                </a:cxn>
                <a:cxn ang="0">
                  <a:pos x="7" y="109"/>
                </a:cxn>
                <a:cxn ang="0">
                  <a:pos x="7" y="87"/>
                </a:cxn>
                <a:cxn ang="0">
                  <a:pos x="21" y="73"/>
                </a:cxn>
                <a:cxn ang="0">
                  <a:pos x="39" y="73"/>
                </a:cxn>
                <a:cxn ang="0">
                  <a:pos x="58" y="80"/>
                </a:cxn>
                <a:cxn ang="0">
                  <a:pos x="58" y="109"/>
                </a:cxn>
                <a:cxn ang="0">
                  <a:pos x="7" y="109"/>
                </a:cxn>
                <a:cxn ang="0">
                  <a:pos x="108" y="109"/>
                </a:cxn>
                <a:cxn ang="0">
                  <a:pos x="65" y="109"/>
                </a:cxn>
                <a:cxn ang="0">
                  <a:pos x="65" y="79"/>
                </a:cxn>
                <a:cxn ang="0">
                  <a:pos x="77" y="73"/>
                </a:cxn>
                <a:cxn ang="0">
                  <a:pos x="94" y="73"/>
                </a:cxn>
                <a:cxn ang="0">
                  <a:pos x="108" y="87"/>
                </a:cxn>
                <a:cxn ang="0">
                  <a:pos x="108" y="109"/>
                </a:cxn>
              </a:cxnLst>
              <a:rect l="0" t="0" r="r" b="b"/>
              <a:pathLst>
                <a:path w="116" h="116">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Oval 229">
              <a:extLst>
                <a:ext uri="{FF2B5EF4-FFF2-40B4-BE49-F238E27FC236}">
                  <a16:creationId xmlns:a16="http://schemas.microsoft.com/office/drawing/2014/main" id="{D4BD0EF9-D343-A882-F9F0-A7D35DD43F63}"/>
                </a:ext>
              </a:extLst>
            </p:cNvPr>
            <p:cNvSpPr>
              <a:spLocks noChangeArrowheads="1"/>
            </p:cNvSpPr>
            <p:nvPr/>
          </p:nvSpPr>
          <p:spPr bwMode="auto">
            <a:xfrm>
              <a:off x="5707063" y="3106738"/>
              <a:ext cx="19050"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1" name="Oval 230">
              <a:extLst>
                <a:ext uri="{FF2B5EF4-FFF2-40B4-BE49-F238E27FC236}">
                  <a16:creationId xmlns:a16="http://schemas.microsoft.com/office/drawing/2014/main" id="{3C314861-C127-FEC4-01CA-09F5FEE26174}"/>
                </a:ext>
              </a:extLst>
            </p:cNvPr>
            <p:cNvSpPr>
              <a:spLocks noChangeArrowheads="1"/>
            </p:cNvSpPr>
            <p:nvPr/>
          </p:nvSpPr>
          <p:spPr bwMode="auto">
            <a:xfrm>
              <a:off x="5762626" y="3106738"/>
              <a:ext cx="17463"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2" name="Freeform 231">
              <a:extLst>
                <a:ext uri="{FF2B5EF4-FFF2-40B4-BE49-F238E27FC236}">
                  <a16:creationId xmlns:a16="http://schemas.microsoft.com/office/drawing/2014/main" id="{87B3D0DF-BBE6-6A67-EC07-940D5AC5BF96}"/>
                </a:ext>
              </a:extLst>
            </p:cNvPr>
            <p:cNvSpPr>
              <a:spLocks/>
            </p:cNvSpPr>
            <p:nvPr/>
          </p:nvSpPr>
          <p:spPr bwMode="auto">
            <a:xfrm>
              <a:off x="5651501" y="3214688"/>
              <a:ext cx="55563" cy="55563"/>
            </a:xfrm>
            <a:custGeom>
              <a:avLst/>
              <a:gdLst/>
              <a:ahLst/>
              <a:cxnLst>
                <a:cxn ang="0">
                  <a:pos x="24" y="0"/>
                </a:cxn>
                <a:cxn ang="0">
                  <a:pos x="13" y="0"/>
                </a:cxn>
                <a:cxn ang="0">
                  <a:pos x="13" y="11"/>
                </a:cxn>
                <a:cxn ang="0">
                  <a:pos x="0" y="11"/>
                </a:cxn>
                <a:cxn ang="0">
                  <a:pos x="0" y="24"/>
                </a:cxn>
                <a:cxn ang="0">
                  <a:pos x="13" y="24"/>
                </a:cxn>
                <a:cxn ang="0">
                  <a:pos x="13" y="35"/>
                </a:cxn>
                <a:cxn ang="0">
                  <a:pos x="24" y="35"/>
                </a:cxn>
                <a:cxn ang="0">
                  <a:pos x="24" y="24"/>
                </a:cxn>
                <a:cxn ang="0">
                  <a:pos x="35" y="24"/>
                </a:cxn>
                <a:cxn ang="0">
                  <a:pos x="35" y="11"/>
                </a:cxn>
                <a:cxn ang="0">
                  <a:pos x="24" y="11"/>
                </a:cxn>
                <a:cxn ang="0">
                  <a:pos x="24" y="0"/>
                </a:cxn>
              </a:cxnLst>
              <a:rect l="0" t="0" r="r" b="b"/>
              <a:pathLst>
                <a:path w="35" h="35">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28" name="TextBox 27">
            <a:extLst>
              <a:ext uri="{FF2B5EF4-FFF2-40B4-BE49-F238E27FC236}">
                <a16:creationId xmlns:a16="http://schemas.microsoft.com/office/drawing/2014/main" id="{39B7378A-2686-B883-68BA-B52102B137E8}"/>
              </a:ext>
            </a:extLst>
          </p:cNvPr>
          <p:cNvSpPr txBox="1"/>
          <p:nvPr/>
        </p:nvSpPr>
        <p:spPr>
          <a:xfrm>
            <a:off x="338774" y="353582"/>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About Center for Telehealth</a:t>
            </a:r>
          </a:p>
        </p:txBody>
      </p:sp>
      <p:pic>
        <p:nvPicPr>
          <p:cNvPr id="6" name="Picture 5">
            <a:extLst>
              <a:ext uri="{FF2B5EF4-FFF2-40B4-BE49-F238E27FC236}">
                <a16:creationId xmlns:a16="http://schemas.microsoft.com/office/drawing/2014/main" id="{50467BF7-B336-13B3-CFA1-4BD4CAD47D06}"/>
              </a:ext>
            </a:extLst>
          </p:cNvPr>
          <p:cNvPicPr>
            <a:picLocks noChangeAspect="1"/>
          </p:cNvPicPr>
          <p:nvPr/>
        </p:nvPicPr>
        <p:blipFill>
          <a:blip r:embed="rId2"/>
          <a:stretch>
            <a:fillRect/>
          </a:stretch>
        </p:blipFill>
        <p:spPr>
          <a:xfrm>
            <a:off x="1089228" y="1177285"/>
            <a:ext cx="10677264" cy="4945709"/>
          </a:xfrm>
          <a:prstGeom prst="rect">
            <a:avLst/>
          </a:prstGeom>
        </p:spPr>
      </p:pic>
    </p:spTree>
    <p:extLst>
      <p:ext uri="{BB962C8B-B14F-4D97-AF65-F5344CB8AC3E}">
        <p14:creationId xmlns:p14="http://schemas.microsoft.com/office/powerpoint/2010/main" val="714862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D5F5-5DED-A63E-C75F-3A5858FBFFE3}"/>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C72D1078-B285-6D18-C6D0-B2DF353B4237}"/>
              </a:ext>
            </a:extLst>
          </p:cNvPr>
          <p:cNvGrpSpPr/>
          <p:nvPr/>
        </p:nvGrpSpPr>
        <p:grpSpPr>
          <a:xfrm>
            <a:off x="2824399" y="1639430"/>
            <a:ext cx="1579089" cy="722964"/>
            <a:chOff x="3990278" y="4642479"/>
            <a:chExt cx="1579089" cy="722964"/>
          </a:xfrm>
        </p:grpSpPr>
        <p:sp>
          <p:nvSpPr>
            <p:cNvPr id="16" name="TextBox 15">
              <a:extLst>
                <a:ext uri="{FF2B5EF4-FFF2-40B4-BE49-F238E27FC236}">
                  <a16:creationId xmlns:a16="http://schemas.microsoft.com/office/drawing/2014/main" id="{0CE4D7F1-17D5-E0E0-0CC4-3E8364D46B3A}"/>
                </a:ext>
              </a:extLst>
            </p:cNvPr>
            <p:cNvSpPr txBox="1"/>
            <p:nvPr/>
          </p:nvSpPr>
          <p:spPr>
            <a:xfrm>
              <a:off x="3990278" y="4642479"/>
              <a:ext cx="1579089" cy="492443"/>
            </a:xfrm>
            <a:prstGeom prst="rect">
              <a:avLst/>
            </a:prstGeom>
            <a:noFill/>
          </p:spPr>
          <p:txBody>
            <a:bodyPr wrap="square" rtlCol="0">
              <a:spAutoFit/>
            </a:bodyPr>
            <a:lstStyle/>
            <a:p>
              <a:pPr algn="ctr"/>
              <a:r>
                <a:rPr lang="en-US" sz="2600" b="1" spc="-50" dirty="0">
                  <a:latin typeface="Avenir Heavy" panose="02000503020000020003" pitchFamily="2" charset="0"/>
                </a:rPr>
                <a:t>10,000+</a:t>
              </a:r>
            </a:p>
          </p:txBody>
        </p:sp>
        <p:sp>
          <p:nvSpPr>
            <p:cNvPr id="17" name="TextBox 16">
              <a:extLst>
                <a:ext uri="{FF2B5EF4-FFF2-40B4-BE49-F238E27FC236}">
                  <a16:creationId xmlns:a16="http://schemas.microsoft.com/office/drawing/2014/main" id="{95D04FF7-0CDF-D9B8-3FFA-D7CA9B608286}"/>
                </a:ext>
              </a:extLst>
            </p:cNvPr>
            <p:cNvSpPr txBox="1"/>
            <p:nvPr/>
          </p:nvSpPr>
          <p:spPr>
            <a:xfrm>
              <a:off x="3990278" y="5041123"/>
              <a:ext cx="1579089" cy="324320"/>
            </a:xfrm>
            <a:prstGeom prst="rect">
              <a:avLst/>
            </a:prstGeom>
            <a:noFill/>
          </p:spPr>
          <p:txBody>
            <a:bodyPr wrap="square" rtlCol="0">
              <a:spAutoFit/>
            </a:bodyPr>
            <a:lstStyle/>
            <a:p>
              <a:pPr algn="ctr">
                <a:lnSpc>
                  <a:spcPct val="150000"/>
                </a:lnSpc>
              </a:pPr>
              <a:r>
                <a:rPr lang="en-US" sz="1100" b="1" dirty="0">
                  <a:latin typeface="Avenir Heavy" panose="02000503020000020003" pitchFamily="2" charset="0"/>
                </a:rPr>
                <a:t>Professional Staff</a:t>
              </a:r>
            </a:p>
          </p:txBody>
        </p:sp>
      </p:grpSp>
      <p:grpSp>
        <p:nvGrpSpPr>
          <p:cNvPr id="18" name="Group 323">
            <a:extLst>
              <a:ext uri="{FF2B5EF4-FFF2-40B4-BE49-F238E27FC236}">
                <a16:creationId xmlns:a16="http://schemas.microsoft.com/office/drawing/2014/main" id="{C5F90C24-F644-7C51-393D-A5C40EC21C12}"/>
              </a:ext>
            </a:extLst>
          </p:cNvPr>
          <p:cNvGrpSpPr/>
          <p:nvPr/>
        </p:nvGrpSpPr>
        <p:grpSpPr>
          <a:xfrm>
            <a:off x="3275624" y="838966"/>
            <a:ext cx="676639" cy="676639"/>
            <a:chOff x="5599113" y="3013075"/>
            <a:chExt cx="292100" cy="292100"/>
          </a:xfrm>
          <a:solidFill>
            <a:schemeClr val="tx1"/>
          </a:solidFill>
        </p:grpSpPr>
        <p:sp>
          <p:nvSpPr>
            <p:cNvPr id="19" name="Freeform 228">
              <a:extLst>
                <a:ext uri="{FF2B5EF4-FFF2-40B4-BE49-F238E27FC236}">
                  <a16:creationId xmlns:a16="http://schemas.microsoft.com/office/drawing/2014/main" id="{389D1168-83C6-5D69-2A4E-CA71EA522C95}"/>
                </a:ext>
              </a:extLst>
            </p:cNvPr>
            <p:cNvSpPr>
              <a:spLocks noEditPoints="1"/>
            </p:cNvSpPr>
            <p:nvPr/>
          </p:nvSpPr>
          <p:spPr bwMode="auto">
            <a:xfrm>
              <a:off x="5599113" y="3013075"/>
              <a:ext cx="292100" cy="292100"/>
            </a:xfrm>
            <a:custGeom>
              <a:avLst/>
              <a:gdLst/>
              <a:ahLst/>
              <a:cxnLst>
                <a:cxn ang="0">
                  <a:pos x="94" y="66"/>
                </a:cxn>
                <a:cxn ang="0">
                  <a:pos x="84" y="66"/>
                </a:cxn>
                <a:cxn ang="0">
                  <a:pos x="94" y="40"/>
                </a:cxn>
                <a:cxn ang="0">
                  <a:pos x="58" y="0"/>
                </a:cxn>
                <a:cxn ang="0">
                  <a:pos x="25" y="23"/>
                </a:cxn>
                <a:cxn ang="0">
                  <a:pos x="22" y="36"/>
                </a:cxn>
                <a:cxn ang="0">
                  <a:pos x="22" y="40"/>
                </a:cxn>
                <a:cxn ang="0">
                  <a:pos x="32" y="66"/>
                </a:cxn>
                <a:cxn ang="0">
                  <a:pos x="21" y="66"/>
                </a:cxn>
                <a:cxn ang="0">
                  <a:pos x="0" y="87"/>
                </a:cxn>
                <a:cxn ang="0">
                  <a:pos x="0" y="116"/>
                </a:cxn>
                <a:cxn ang="0">
                  <a:pos x="116" y="116"/>
                </a:cxn>
                <a:cxn ang="0">
                  <a:pos x="116" y="87"/>
                </a:cxn>
                <a:cxn ang="0">
                  <a:pos x="94" y="66"/>
                </a:cxn>
                <a:cxn ang="0">
                  <a:pos x="29" y="40"/>
                </a:cxn>
                <a:cxn ang="0">
                  <a:pos x="30" y="34"/>
                </a:cxn>
                <a:cxn ang="0">
                  <a:pos x="43" y="19"/>
                </a:cxn>
                <a:cxn ang="0">
                  <a:pos x="78" y="31"/>
                </a:cxn>
                <a:cxn ang="0">
                  <a:pos x="85" y="30"/>
                </a:cxn>
                <a:cxn ang="0">
                  <a:pos x="87" y="40"/>
                </a:cxn>
                <a:cxn ang="0">
                  <a:pos x="58" y="73"/>
                </a:cxn>
                <a:cxn ang="0">
                  <a:pos x="29" y="40"/>
                </a:cxn>
                <a:cxn ang="0">
                  <a:pos x="7" y="109"/>
                </a:cxn>
                <a:cxn ang="0">
                  <a:pos x="7" y="87"/>
                </a:cxn>
                <a:cxn ang="0">
                  <a:pos x="21" y="73"/>
                </a:cxn>
                <a:cxn ang="0">
                  <a:pos x="39" y="73"/>
                </a:cxn>
                <a:cxn ang="0">
                  <a:pos x="58" y="80"/>
                </a:cxn>
                <a:cxn ang="0">
                  <a:pos x="58" y="109"/>
                </a:cxn>
                <a:cxn ang="0">
                  <a:pos x="7" y="109"/>
                </a:cxn>
                <a:cxn ang="0">
                  <a:pos x="108" y="109"/>
                </a:cxn>
                <a:cxn ang="0">
                  <a:pos x="65" y="109"/>
                </a:cxn>
                <a:cxn ang="0">
                  <a:pos x="65" y="79"/>
                </a:cxn>
                <a:cxn ang="0">
                  <a:pos x="77" y="73"/>
                </a:cxn>
                <a:cxn ang="0">
                  <a:pos x="94" y="73"/>
                </a:cxn>
                <a:cxn ang="0">
                  <a:pos x="108" y="87"/>
                </a:cxn>
                <a:cxn ang="0">
                  <a:pos x="108" y="109"/>
                </a:cxn>
              </a:cxnLst>
              <a:rect l="0" t="0" r="r" b="b"/>
              <a:pathLst>
                <a:path w="116" h="116">
                  <a:moveTo>
                    <a:pt x="94" y="66"/>
                  </a:moveTo>
                  <a:cubicBezTo>
                    <a:pt x="84" y="66"/>
                    <a:pt x="84" y="66"/>
                    <a:pt x="84" y="66"/>
                  </a:cubicBezTo>
                  <a:cubicBezTo>
                    <a:pt x="90" y="59"/>
                    <a:pt x="94" y="50"/>
                    <a:pt x="94" y="40"/>
                  </a:cubicBezTo>
                  <a:cubicBezTo>
                    <a:pt x="94" y="13"/>
                    <a:pt x="76" y="0"/>
                    <a:pt x="58" y="0"/>
                  </a:cubicBezTo>
                  <a:cubicBezTo>
                    <a:pt x="44" y="0"/>
                    <a:pt x="31" y="8"/>
                    <a:pt x="25" y="23"/>
                  </a:cubicBezTo>
                  <a:cubicBezTo>
                    <a:pt x="23" y="27"/>
                    <a:pt x="22" y="36"/>
                    <a:pt x="22" y="36"/>
                  </a:cubicBezTo>
                  <a:cubicBezTo>
                    <a:pt x="22" y="38"/>
                    <a:pt x="22" y="39"/>
                    <a:pt x="22" y="40"/>
                  </a:cubicBezTo>
                  <a:cubicBezTo>
                    <a:pt x="22" y="50"/>
                    <a:pt x="26" y="59"/>
                    <a:pt x="32" y="66"/>
                  </a:cubicBezTo>
                  <a:cubicBezTo>
                    <a:pt x="21" y="66"/>
                    <a:pt x="21" y="66"/>
                    <a:pt x="21" y="66"/>
                  </a:cubicBezTo>
                  <a:cubicBezTo>
                    <a:pt x="9" y="66"/>
                    <a:pt x="0" y="75"/>
                    <a:pt x="0" y="87"/>
                  </a:cubicBezTo>
                  <a:cubicBezTo>
                    <a:pt x="0" y="116"/>
                    <a:pt x="0" y="116"/>
                    <a:pt x="0" y="116"/>
                  </a:cubicBezTo>
                  <a:cubicBezTo>
                    <a:pt x="116" y="116"/>
                    <a:pt x="116" y="116"/>
                    <a:pt x="116" y="116"/>
                  </a:cubicBezTo>
                  <a:cubicBezTo>
                    <a:pt x="116" y="87"/>
                    <a:pt x="116" y="87"/>
                    <a:pt x="116" y="87"/>
                  </a:cubicBezTo>
                  <a:cubicBezTo>
                    <a:pt x="116" y="75"/>
                    <a:pt x="106" y="66"/>
                    <a:pt x="94" y="66"/>
                  </a:cubicBezTo>
                  <a:close/>
                  <a:moveTo>
                    <a:pt x="29" y="40"/>
                  </a:moveTo>
                  <a:cubicBezTo>
                    <a:pt x="29" y="38"/>
                    <a:pt x="30" y="36"/>
                    <a:pt x="30" y="34"/>
                  </a:cubicBezTo>
                  <a:cubicBezTo>
                    <a:pt x="36" y="31"/>
                    <a:pt x="40" y="26"/>
                    <a:pt x="43" y="19"/>
                  </a:cubicBezTo>
                  <a:cubicBezTo>
                    <a:pt x="49" y="26"/>
                    <a:pt x="63" y="31"/>
                    <a:pt x="78" y="31"/>
                  </a:cubicBezTo>
                  <a:cubicBezTo>
                    <a:pt x="81" y="31"/>
                    <a:pt x="83" y="30"/>
                    <a:pt x="85" y="30"/>
                  </a:cubicBezTo>
                  <a:cubicBezTo>
                    <a:pt x="86" y="33"/>
                    <a:pt x="87" y="36"/>
                    <a:pt x="87" y="40"/>
                  </a:cubicBezTo>
                  <a:cubicBezTo>
                    <a:pt x="87" y="58"/>
                    <a:pt x="69" y="73"/>
                    <a:pt x="58" y="73"/>
                  </a:cubicBezTo>
                  <a:cubicBezTo>
                    <a:pt x="47" y="73"/>
                    <a:pt x="29" y="58"/>
                    <a:pt x="29" y="40"/>
                  </a:cubicBezTo>
                  <a:close/>
                  <a:moveTo>
                    <a:pt x="7" y="109"/>
                  </a:moveTo>
                  <a:cubicBezTo>
                    <a:pt x="7" y="87"/>
                    <a:pt x="7" y="87"/>
                    <a:pt x="7" y="87"/>
                  </a:cubicBezTo>
                  <a:cubicBezTo>
                    <a:pt x="7" y="79"/>
                    <a:pt x="13" y="73"/>
                    <a:pt x="21" y="73"/>
                  </a:cubicBezTo>
                  <a:cubicBezTo>
                    <a:pt x="39" y="73"/>
                    <a:pt x="39" y="73"/>
                    <a:pt x="39" y="73"/>
                  </a:cubicBezTo>
                  <a:cubicBezTo>
                    <a:pt x="45" y="77"/>
                    <a:pt x="52" y="80"/>
                    <a:pt x="58" y="80"/>
                  </a:cubicBezTo>
                  <a:cubicBezTo>
                    <a:pt x="58" y="109"/>
                    <a:pt x="58" y="109"/>
                    <a:pt x="58" y="109"/>
                  </a:cubicBezTo>
                  <a:lnTo>
                    <a:pt x="7" y="109"/>
                  </a:lnTo>
                  <a:close/>
                  <a:moveTo>
                    <a:pt x="108" y="109"/>
                  </a:moveTo>
                  <a:cubicBezTo>
                    <a:pt x="65" y="109"/>
                    <a:pt x="65" y="109"/>
                    <a:pt x="65" y="109"/>
                  </a:cubicBezTo>
                  <a:cubicBezTo>
                    <a:pt x="65" y="79"/>
                    <a:pt x="65" y="79"/>
                    <a:pt x="65" y="79"/>
                  </a:cubicBezTo>
                  <a:cubicBezTo>
                    <a:pt x="69" y="78"/>
                    <a:pt x="73" y="76"/>
                    <a:pt x="77" y="73"/>
                  </a:cubicBezTo>
                  <a:cubicBezTo>
                    <a:pt x="94" y="73"/>
                    <a:pt x="94" y="73"/>
                    <a:pt x="94" y="73"/>
                  </a:cubicBezTo>
                  <a:cubicBezTo>
                    <a:pt x="102" y="73"/>
                    <a:pt x="108" y="79"/>
                    <a:pt x="108" y="87"/>
                  </a:cubicBezTo>
                  <a:lnTo>
                    <a:pt x="108" y="109"/>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Oval 229">
              <a:extLst>
                <a:ext uri="{FF2B5EF4-FFF2-40B4-BE49-F238E27FC236}">
                  <a16:creationId xmlns:a16="http://schemas.microsoft.com/office/drawing/2014/main" id="{46D94441-7F82-F7A2-C3B6-488C78722F0D}"/>
                </a:ext>
              </a:extLst>
            </p:cNvPr>
            <p:cNvSpPr>
              <a:spLocks noChangeArrowheads="1"/>
            </p:cNvSpPr>
            <p:nvPr/>
          </p:nvSpPr>
          <p:spPr bwMode="auto">
            <a:xfrm>
              <a:off x="5707063" y="3106738"/>
              <a:ext cx="19050"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1" name="Oval 230">
              <a:extLst>
                <a:ext uri="{FF2B5EF4-FFF2-40B4-BE49-F238E27FC236}">
                  <a16:creationId xmlns:a16="http://schemas.microsoft.com/office/drawing/2014/main" id="{37E6CF11-CC8F-BDF8-8491-F87CA60DD1F8}"/>
                </a:ext>
              </a:extLst>
            </p:cNvPr>
            <p:cNvSpPr>
              <a:spLocks noChangeArrowheads="1"/>
            </p:cNvSpPr>
            <p:nvPr/>
          </p:nvSpPr>
          <p:spPr bwMode="auto">
            <a:xfrm>
              <a:off x="5762626" y="3106738"/>
              <a:ext cx="17463" cy="17463"/>
            </a:xfrm>
            <a:prstGeom prst="ellipse">
              <a:avLst/>
            </a:pr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2" name="Freeform 231">
              <a:extLst>
                <a:ext uri="{FF2B5EF4-FFF2-40B4-BE49-F238E27FC236}">
                  <a16:creationId xmlns:a16="http://schemas.microsoft.com/office/drawing/2014/main" id="{6FB4C5F5-229A-FAFB-AA81-152AEB50375F}"/>
                </a:ext>
              </a:extLst>
            </p:cNvPr>
            <p:cNvSpPr>
              <a:spLocks/>
            </p:cNvSpPr>
            <p:nvPr/>
          </p:nvSpPr>
          <p:spPr bwMode="auto">
            <a:xfrm>
              <a:off x="5651501" y="3214688"/>
              <a:ext cx="55563" cy="55563"/>
            </a:xfrm>
            <a:custGeom>
              <a:avLst/>
              <a:gdLst/>
              <a:ahLst/>
              <a:cxnLst>
                <a:cxn ang="0">
                  <a:pos x="24" y="0"/>
                </a:cxn>
                <a:cxn ang="0">
                  <a:pos x="13" y="0"/>
                </a:cxn>
                <a:cxn ang="0">
                  <a:pos x="13" y="11"/>
                </a:cxn>
                <a:cxn ang="0">
                  <a:pos x="0" y="11"/>
                </a:cxn>
                <a:cxn ang="0">
                  <a:pos x="0" y="24"/>
                </a:cxn>
                <a:cxn ang="0">
                  <a:pos x="13" y="24"/>
                </a:cxn>
                <a:cxn ang="0">
                  <a:pos x="13" y="35"/>
                </a:cxn>
                <a:cxn ang="0">
                  <a:pos x="24" y="35"/>
                </a:cxn>
                <a:cxn ang="0">
                  <a:pos x="24" y="24"/>
                </a:cxn>
                <a:cxn ang="0">
                  <a:pos x="35" y="24"/>
                </a:cxn>
                <a:cxn ang="0">
                  <a:pos x="35" y="11"/>
                </a:cxn>
                <a:cxn ang="0">
                  <a:pos x="24" y="11"/>
                </a:cxn>
                <a:cxn ang="0">
                  <a:pos x="24" y="0"/>
                </a:cxn>
              </a:cxnLst>
              <a:rect l="0" t="0" r="r" b="b"/>
              <a:pathLst>
                <a:path w="35" h="35">
                  <a:moveTo>
                    <a:pt x="24" y="0"/>
                  </a:moveTo>
                  <a:lnTo>
                    <a:pt x="13" y="0"/>
                  </a:lnTo>
                  <a:lnTo>
                    <a:pt x="13" y="11"/>
                  </a:lnTo>
                  <a:lnTo>
                    <a:pt x="0" y="11"/>
                  </a:lnTo>
                  <a:lnTo>
                    <a:pt x="0" y="24"/>
                  </a:lnTo>
                  <a:lnTo>
                    <a:pt x="13" y="24"/>
                  </a:lnTo>
                  <a:lnTo>
                    <a:pt x="13" y="35"/>
                  </a:lnTo>
                  <a:lnTo>
                    <a:pt x="24" y="35"/>
                  </a:lnTo>
                  <a:lnTo>
                    <a:pt x="24" y="24"/>
                  </a:lnTo>
                  <a:lnTo>
                    <a:pt x="35" y="24"/>
                  </a:lnTo>
                  <a:lnTo>
                    <a:pt x="35" y="11"/>
                  </a:lnTo>
                  <a:lnTo>
                    <a:pt x="24" y="11"/>
                  </a:lnTo>
                  <a:lnTo>
                    <a:pt x="24" y="0"/>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28" name="TextBox 27">
            <a:extLst>
              <a:ext uri="{FF2B5EF4-FFF2-40B4-BE49-F238E27FC236}">
                <a16:creationId xmlns:a16="http://schemas.microsoft.com/office/drawing/2014/main" id="{158C150E-EF78-CCA4-B590-79CDC588C02B}"/>
              </a:ext>
            </a:extLst>
          </p:cNvPr>
          <p:cNvSpPr txBox="1"/>
          <p:nvPr/>
        </p:nvSpPr>
        <p:spPr>
          <a:xfrm>
            <a:off x="338774" y="353582"/>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About Center for Telehealth</a:t>
            </a:r>
          </a:p>
        </p:txBody>
      </p:sp>
      <p:pic>
        <p:nvPicPr>
          <p:cNvPr id="4" name="Picture 3">
            <a:extLst>
              <a:ext uri="{FF2B5EF4-FFF2-40B4-BE49-F238E27FC236}">
                <a16:creationId xmlns:a16="http://schemas.microsoft.com/office/drawing/2014/main" id="{E48662EF-96F6-EF45-89AE-52A3D374EACB}"/>
              </a:ext>
            </a:extLst>
          </p:cNvPr>
          <p:cNvPicPr>
            <a:picLocks noChangeAspect="1"/>
          </p:cNvPicPr>
          <p:nvPr/>
        </p:nvPicPr>
        <p:blipFill>
          <a:blip r:embed="rId2"/>
          <a:stretch>
            <a:fillRect/>
          </a:stretch>
        </p:blipFill>
        <p:spPr>
          <a:xfrm>
            <a:off x="1037519" y="1360168"/>
            <a:ext cx="10116962" cy="5096586"/>
          </a:xfrm>
          <a:prstGeom prst="rect">
            <a:avLst/>
          </a:prstGeom>
        </p:spPr>
      </p:pic>
    </p:spTree>
    <p:extLst>
      <p:ext uri="{BB962C8B-B14F-4D97-AF65-F5344CB8AC3E}">
        <p14:creationId xmlns:p14="http://schemas.microsoft.com/office/powerpoint/2010/main" val="3714454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813970-CD69-4F2B-B815-AD8A5013493D}"/>
              </a:ext>
            </a:extLst>
          </p:cNvPr>
          <p:cNvSpPr txBox="1"/>
          <p:nvPr/>
        </p:nvSpPr>
        <p:spPr>
          <a:xfrm>
            <a:off x="103734" y="3927578"/>
            <a:ext cx="3052807"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Selecting Specialties</a:t>
            </a:r>
          </a:p>
        </p:txBody>
      </p:sp>
      <p:sp>
        <p:nvSpPr>
          <p:cNvPr id="57" name="TextBox 56">
            <a:extLst>
              <a:ext uri="{FF2B5EF4-FFF2-40B4-BE49-F238E27FC236}">
                <a16:creationId xmlns:a16="http://schemas.microsoft.com/office/drawing/2014/main" id="{F9BBB9A6-2CD3-B746-8A52-7E824E718DE5}"/>
              </a:ext>
            </a:extLst>
          </p:cNvPr>
          <p:cNvSpPr txBox="1"/>
          <p:nvPr/>
        </p:nvSpPr>
        <p:spPr>
          <a:xfrm>
            <a:off x="1292942" y="4565431"/>
            <a:ext cx="3052807" cy="3090013"/>
          </a:xfrm>
          <a:prstGeom prst="rect">
            <a:avLst/>
          </a:prstGeom>
          <a:noFill/>
        </p:spPr>
        <p:txBody>
          <a:bodyPr wrap="square" rtlCol="0">
            <a:spAutoFit/>
          </a:bodyPr>
          <a:lstStyle/>
          <a:p>
            <a:pPr marL="514350" indent="-514350">
              <a:buAutoNum type="arabicPeriod"/>
            </a:pPr>
            <a:r>
              <a:rPr lang="en-US" sz="2000" dirty="0">
                <a:solidFill>
                  <a:srgbClr val="001A4B"/>
                </a:solidFill>
              </a:rPr>
              <a:t>High new patient appointment lag days</a:t>
            </a:r>
          </a:p>
          <a:p>
            <a:pPr marL="514350" indent="-514350">
              <a:buAutoNum type="arabicPeriod"/>
            </a:pPr>
            <a:r>
              <a:rPr lang="en-US" sz="2000" dirty="0">
                <a:solidFill>
                  <a:srgbClr val="001A4B"/>
                </a:solidFill>
              </a:rPr>
              <a:t>High telehealth utilization</a:t>
            </a:r>
          </a:p>
          <a:p>
            <a:pPr marL="514350" indent="-514350">
              <a:buAutoNum type="arabicPeriod"/>
            </a:pPr>
            <a:r>
              <a:rPr lang="en-US" sz="2000" dirty="0">
                <a:solidFill>
                  <a:srgbClr val="001A4B"/>
                </a:solidFill>
              </a:rPr>
              <a:t>Others on request</a:t>
            </a:r>
          </a:p>
          <a:p>
            <a:pPr algn="just">
              <a:lnSpc>
                <a:spcPct val="150000"/>
              </a:lnSpc>
            </a:pPr>
            <a:endParaRPr lang="en-US" sz="2000" dirty="0">
              <a:solidFill>
                <a:srgbClr val="01B7BD"/>
              </a:solidFill>
              <a:latin typeface="Avenir" panose="02000503020000020003" pitchFamily="2" charset="0"/>
            </a:endParaRPr>
          </a:p>
          <a:p>
            <a:pPr algn="just">
              <a:lnSpc>
                <a:spcPct val="150000"/>
              </a:lnSpc>
            </a:pPr>
            <a:endParaRPr lang="en-US" sz="2000" dirty="0">
              <a:solidFill>
                <a:srgbClr val="01B7BD"/>
              </a:solidFill>
              <a:latin typeface="Avenir" panose="02000503020000020003" pitchFamily="2" charset="0"/>
            </a:endParaRPr>
          </a:p>
          <a:p>
            <a:pPr algn="just">
              <a:lnSpc>
                <a:spcPct val="150000"/>
              </a:lnSpc>
            </a:pPr>
            <a:endParaRPr lang="en-US" sz="1100" dirty="0">
              <a:solidFill>
                <a:schemeClr val="bg2"/>
              </a:solidFill>
              <a:latin typeface="Avenir" panose="02000503020000020003" pitchFamily="2" charset="0"/>
            </a:endParaRPr>
          </a:p>
        </p:txBody>
      </p:sp>
      <p:pic>
        <p:nvPicPr>
          <p:cNvPr id="5" name="Content Placeholder 4" descr="A screenshot of a medical report">
            <a:extLst>
              <a:ext uri="{FF2B5EF4-FFF2-40B4-BE49-F238E27FC236}">
                <a16:creationId xmlns:a16="http://schemas.microsoft.com/office/drawing/2014/main" id="{E36AA688-8E37-98F8-043B-9D94C5745EC1}"/>
              </a:ext>
            </a:extLst>
          </p:cNvPr>
          <p:cNvPicPr>
            <a:picLocks noChangeAspect="1"/>
          </p:cNvPicPr>
          <p:nvPr/>
        </p:nvPicPr>
        <p:blipFill rotWithShape="1">
          <a:blip r:embed="rId2">
            <a:extLst>
              <a:ext uri="{28A0092B-C50C-407E-A947-70E740481C1C}">
                <a14:useLocalDpi xmlns:a14="http://schemas.microsoft.com/office/drawing/2010/main" val="0"/>
              </a:ext>
            </a:extLst>
          </a:blip>
          <a:srcRect l="8353" t="24429" r="7850" b="5284"/>
          <a:stretch/>
        </p:blipFill>
        <p:spPr>
          <a:xfrm>
            <a:off x="5748446" y="3868772"/>
            <a:ext cx="6218323" cy="2905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9">
            <a:extLst>
              <a:ext uri="{FF2B5EF4-FFF2-40B4-BE49-F238E27FC236}">
                <a16:creationId xmlns:a16="http://schemas.microsoft.com/office/drawing/2014/main" id="{853968B5-8794-6CFC-6849-663134481E2E}"/>
              </a:ext>
            </a:extLst>
          </p:cNvPr>
          <p:cNvSpPr/>
          <p:nvPr/>
        </p:nvSpPr>
        <p:spPr>
          <a:xfrm>
            <a:off x="7869316" y="3669563"/>
            <a:ext cx="4256718" cy="1714101"/>
          </a:xfrm>
          <a:prstGeom prst="ellipse">
            <a:avLst/>
          </a:prstGeom>
          <a:no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010"/>
            <a:endParaRPr lang="en-US" sz="2118" dirty="0">
              <a:solidFill>
                <a:prstClr val="white"/>
              </a:solidFill>
              <a:latin typeface="Calibri Light"/>
            </a:endParaRPr>
          </a:p>
        </p:txBody>
      </p:sp>
      <p:sp>
        <p:nvSpPr>
          <p:cNvPr id="11" name="Oval 10">
            <a:extLst>
              <a:ext uri="{FF2B5EF4-FFF2-40B4-BE49-F238E27FC236}">
                <a16:creationId xmlns:a16="http://schemas.microsoft.com/office/drawing/2014/main" id="{A19CC027-8A34-6943-CE15-3BD41E4EFF1B}"/>
              </a:ext>
            </a:extLst>
          </p:cNvPr>
          <p:cNvSpPr/>
          <p:nvPr/>
        </p:nvSpPr>
        <p:spPr>
          <a:xfrm>
            <a:off x="7742976" y="6096867"/>
            <a:ext cx="1418276" cy="326639"/>
          </a:xfrm>
          <a:prstGeom prst="ellipse">
            <a:avLst/>
          </a:prstGeom>
          <a:no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010"/>
            <a:endParaRPr lang="en-US" sz="2118" dirty="0">
              <a:solidFill>
                <a:prstClr val="white"/>
              </a:solidFill>
              <a:latin typeface="Calibri Light"/>
            </a:endParaRPr>
          </a:p>
        </p:txBody>
      </p:sp>
      <p:sp>
        <p:nvSpPr>
          <p:cNvPr id="13" name="TextBox 12">
            <a:extLst>
              <a:ext uri="{FF2B5EF4-FFF2-40B4-BE49-F238E27FC236}">
                <a16:creationId xmlns:a16="http://schemas.microsoft.com/office/drawing/2014/main" id="{707AC221-66F4-25B9-4566-1E86811F9944}"/>
              </a:ext>
            </a:extLst>
          </p:cNvPr>
          <p:cNvSpPr txBox="1"/>
          <p:nvPr/>
        </p:nvSpPr>
        <p:spPr>
          <a:xfrm>
            <a:off x="338774" y="353582"/>
            <a:ext cx="5409673" cy="461665"/>
          </a:xfrm>
          <a:prstGeom prst="rect">
            <a:avLst/>
          </a:prstGeom>
          <a:noFill/>
        </p:spPr>
        <p:txBody>
          <a:bodyPr wrap="square" rtlCol="0">
            <a:spAutoFit/>
          </a:bodyPr>
          <a:lstStyle/>
          <a:p>
            <a:r>
              <a:rPr lang="en-US" sz="2400" b="1" spc="-50" dirty="0">
                <a:solidFill>
                  <a:schemeClr val="bg2"/>
                </a:solidFill>
                <a:latin typeface="Avenir Heavy" panose="02000503020000020003" pitchFamily="2" charset="0"/>
              </a:rPr>
              <a:t>Solving Access Issues</a:t>
            </a:r>
          </a:p>
        </p:txBody>
      </p:sp>
      <p:sp>
        <p:nvSpPr>
          <p:cNvPr id="15" name="TextBox 14">
            <a:extLst>
              <a:ext uri="{FF2B5EF4-FFF2-40B4-BE49-F238E27FC236}">
                <a16:creationId xmlns:a16="http://schemas.microsoft.com/office/drawing/2014/main" id="{60118148-3C1D-BE32-240B-16DEE3A56CE0}"/>
              </a:ext>
            </a:extLst>
          </p:cNvPr>
          <p:cNvSpPr txBox="1"/>
          <p:nvPr/>
        </p:nvSpPr>
        <p:spPr>
          <a:xfrm>
            <a:off x="2494943" y="2956360"/>
            <a:ext cx="7202113" cy="461665"/>
          </a:xfrm>
          <a:prstGeom prst="rect">
            <a:avLst/>
          </a:prstGeom>
          <a:noFill/>
        </p:spPr>
        <p:txBody>
          <a:bodyPr wrap="square">
            <a:spAutoFit/>
          </a:bodyPr>
          <a:lstStyle/>
          <a:p>
            <a:r>
              <a:rPr lang="en-US" sz="1200" dirty="0">
                <a:solidFill>
                  <a:srgbClr val="58CED7"/>
                </a:solidFill>
              </a:rPr>
              <a:t>Source: HRSA National Center for Health Workforce Analysis. (2025). Health workforce projections </a:t>
            </a:r>
            <a:r>
              <a:rPr lang="en-US" sz="1200" dirty="0">
                <a:solidFill>
                  <a:schemeClr val="accent1"/>
                </a:solidFill>
                <a:hlinkClick r:id="rId3">
                  <a:extLst>
                    <a:ext uri="{A12FA001-AC4F-418D-AE19-62706E023703}">
                      <ahyp:hlinkClr xmlns:ahyp="http://schemas.microsoft.com/office/drawing/2018/hyperlinkcolor" val="tx"/>
                    </a:ext>
                  </a:extLst>
                </a:hlinkClick>
              </a:rPr>
              <a:t>https://bhw.hrsa.gov/data-research/projecting-health-workforce-supply-demand</a:t>
            </a:r>
            <a:r>
              <a:rPr lang="en-US" sz="1200" dirty="0">
                <a:solidFill>
                  <a:schemeClr val="accent1"/>
                </a:solidFill>
              </a:rPr>
              <a:t>  </a:t>
            </a:r>
          </a:p>
        </p:txBody>
      </p:sp>
      <p:pic>
        <p:nvPicPr>
          <p:cNvPr id="16" name="Content Placeholder 4">
            <a:extLst>
              <a:ext uri="{FF2B5EF4-FFF2-40B4-BE49-F238E27FC236}">
                <a16:creationId xmlns:a16="http://schemas.microsoft.com/office/drawing/2014/main" id="{639103E0-3760-6FBC-F798-75FF2F88C24F}"/>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299" y="1370250"/>
            <a:ext cx="8153400" cy="1606952"/>
          </a:xfrm>
          <a:prstGeom prst="rect">
            <a:avLst/>
          </a:prstGeom>
        </p:spPr>
      </p:pic>
      <p:sp>
        <p:nvSpPr>
          <p:cNvPr id="17" name="Rectangle 16">
            <a:extLst>
              <a:ext uri="{FF2B5EF4-FFF2-40B4-BE49-F238E27FC236}">
                <a16:creationId xmlns:a16="http://schemas.microsoft.com/office/drawing/2014/main" id="{C2608D20-386B-E11D-2DA1-F42BC487AB4F}"/>
              </a:ext>
            </a:extLst>
          </p:cNvPr>
          <p:cNvSpPr/>
          <p:nvPr/>
        </p:nvSpPr>
        <p:spPr>
          <a:xfrm>
            <a:off x="5464616" y="1576195"/>
            <a:ext cx="274984" cy="115762"/>
          </a:xfrm>
          <a:prstGeom prst="rect">
            <a:avLst/>
          </a:prstGeom>
          <a:solidFill>
            <a:srgbClr val="278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97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F0FD1-62E9-DA2B-E54C-1583DAC5C714}"/>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7223662-EDEF-09FA-EA17-E20EDE5321A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442" b="26442"/>
          <a:stretch/>
        </p:blipFill>
        <p:spPr>
          <a:xfrm>
            <a:off x="0" y="1131216"/>
            <a:ext cx="12192000" cy="3231233"/>
          </a:xfrm>
        </p:spPr>
      </p:pic>
      <p:sp>
        <p:nvSpPr>
          <p:cNvPr id="12" name="Rectangle 11">
            <a:extLst>
              <a:ext uri="{FF2B5EF4-FFF2-40B4-BE49-F238E27FC236}">
                <a16:creationId xmlns:a16="http://schemas.microsoft.com/office/drawing/2014/main" id="{D7CC725D-4A1F-A634-DE73-64B10166D180}"/>
              </a:ext>
            </a:extLst>
          </p:cNvPr>
          <p:cNvSpPr/>
          <p:nvPr/>
        </p:nvSpPr>
        <p:spPr>
          <a:xfrm>
            <a:off x="1409700" y="3530600"/>
            <a:ext cx="4229100" cy="2557412"/>
          </a:xfrm>
          <a:prstGeom prst="rect">
            <a:avLst/>
          </a:prstGeom>
          <a:gradFill>
            <a:gsLst>
              <a:gs pos="0">
                <a:srgbClr val="58CED7">
                  <a:shade val="67500"/>
                  <a:satMod val="115000"/>
                </a:srgbClr>
              </a:gs>
              <a:gs pos="100000">
                <a:srgbClr val="58CED7">
                  <a:shade val="100000"/>
                  <a:satMod val="115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AC05A4-6D44-9AB3-7A69-B35DDBDBA45E}"/>
              </a:ext>
            </a:extLst>
          </p:cNvPr>
          <p:cNvSpPr txBox="1"/>
          <p:nvPr/>
        </p:nvSpPr>
        <p:spPr>
          <a:xfrm>
            <a:off x="2108853" y="4653705"/>
            <a:ext cx="2734298" cy="461665"/>
          </a:xfrm>
          <a:prstGeom prst="rect">
            <a:avLst/>
          </a:prstGeom>
          <a:noFill/>
        </p:spPr>
        <p:txBody>
          <a:bodyPr wrap="square" rtlCol="0">
            <a:spAutoFit/>
          </a:bodyPr>
          <a:lstStyle/>
          <a:p>
            <a:r>
              <a:rPr lang="en-US" sz="2400" dirty="0"/>
              <a:t>Implementation</a:t>
            </a:r>
            <a:endParaRPr lang="en-US" sz="2400" b="1" spc="-50" dirty="0">
              <a:latin typeface="Avenir Heavy" panose="02000503020000020003" pitchFamily="2" charset="0"/>
            </a:endParaRPr>
          </a:p>
        </p:txBody>
      </p:sp>
      <p:grpSp>
        <p:nvGrpSpPr>
          <p:cNvPr id="14" name="Group 13">
            <a:extLst>
              <a:ext uri="{FF2B5EF4-FFF2-40B4-BE49-F238E27FC236}">
                <a16:creationId xmlns:a16="http://schemas.microsoft.com/office/drawing/2014/main" id="{7F0E628D-DF0B-817E-DE10-B48CFF1B10B2}"/>
              </a:ext>
            </a:extLst>
          </p:cNvPr>
          <p:cNvGrpSpPr/>
          <p:nvPr/>
        </p:nvGrpSpPr>
        <p:grpSpPr>
          <a:xfrm>
            <a:off x="4222222" y="3206750"/>
            <a:ext cx="952742" cy="936722"/>
            <a:chOff x="4222222" y="3105150"/>
            <a:chExt cx="952742" cy="936722"/>
          </a:xfrm>
        </p:grpSpPr>
        <p:sp>
          <p:nvSpPr>
            <p:cNvPr id="15" name="Rectangle 14">
              <a:extLst>
                <a:ext uri="{FF2B5EF4-FFF2-40B4-BE49-F238E27FC236}">
                  <a16:creationId xmlns:a16="http://schemas.microsoft.com/office/drawing/2014/main" id="{857A7110-BFA5-33EF-9406-BB8B9839B508}"/>
                </a:ext>
              </a:extLst>
            </p:cNvPr>
            <p:cNvSpPr/>
            <p:nvPr/>
          </p:nvSpPr>
          <p:spPr>
            <a:xfrm>
              <a:off x="4222222" y="3105150"/>
              <a:ext cx="952742" cy="936722"/>
            </a:xfrm>
            <a:prstGeom prst="rect">
              <a:avLst/>
            </a:prstGeom>
            <a:solidFill>
              <a:schemeClr val="bg2"/>
            </a:solidFill>
            <a:ln>
              <a:noFill/>
            </a:ln>
            <a:effectLst>
              <a:outerShdw blurRad="317500" dist="1397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Heart organ">
              <a:extLst>
                <a:ext uri="{FF2B5EF4-FFF2-40B4-BE49-F238E27FC236}">
                  <a16:creationId xmlns:a16="http://schemas.microsoft.com/office/drawing/2014/main" id="{8F221DC7-16FB-EFAC-2B08-0C9043873A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463" y="3295381"/>
              <a:ext cx="556260" cy="556260"/>
            </a:xfrm>
            <a:prstGeom prst="rect">
              <a:avLst/>
            </a:prstGeom>
          </p:spPr>
        </p:pic>
      </p:grpSp>
    </p:spTree>
    <p:extLst>
      <p:ext uri="{BB962C8B-B14F-4D97-AF65-F5344CB8AC3E}">
        <p14:creationId xmlns:p14="http://schemas.microsoft.com/office/powerpoint/2010/main" val="3663465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MUSC">
      <a:dk1>
        <a:srgbClr val="000000"/>
      </a:dk1>
      <a:lt1>
        <a:srgbClr val="FFFFFF"/>
      </a:lt1>
      <a:dk2>
        <a:srgbClr val="00447C"/>
      </a:dk2>
      <a:lt2>
        <a:srgbClr val="BBDDE6"/>
      </a:lt2>
      <a:accent1>
        <a:srgbClr val="00759E"/>
      </a:accent1>
      <a:accent2>
        <a:srgbClr val="4097B5"/>
      </a:accent2>
      <a:accent3>
        <a:srgbClr val="41748D"/>
      </a:accent3>
      <a:accent4>
        <a:srgbClr val="67C9D0"/>
      </a:accent4>
      <a:accent5>
        <a:srgbClr val="5AA2AE"/>
      </a:accent5>
      <a:accent6>
        <a:srgbClr val="7999AC"/>
      </a:accent6>
      <a:hlink>
        <a:srgbClr val="D57800"/>
      </a:hlink>
      <a:folHlink>
        <a:srgbClr val="C1BB6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MUSC Health_PPTX_Wide Format_Presentation Type_Desktop_FINAL" id="{50500D5B-4FDA-BA47-A9D9-5103C3B1B125}" vid="{8B0CD229-4A6F-C244-BF4B-93D14A6D59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A2B80FC-E0E3-4F48-A29A-7110271A8B94}">
  <we:reference id="wa104381411" version="1.0.0.0" store="en-US" storeType="OMEX"/>
  <we:alternateReferences>
    <we:reference id="WA104381411"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MUSC_Health_PPTX_Wide_Format_Presentation_Type_Desktop (1)</Template>
  <TotalTime>4181</TotalTime>
  <Words>1025</Words>
  <Application>Microsoft Office PowerPoint</Application>
  <PresentationFormat>Widescreen</PresentationFormat>
  <Paragraphs>169</Paragraphs>
  <Slides>29</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Aptos</vt:lpstr>
      <vt:lpstr>Arial</vt:lpstr>
      <vt:lpstr>Avenir</vt:lpstr>
      <vt:lpstr>Avenir Black</vt:lpstr>
      <vt:lpstr>Avenir Heavy</vt:lpstr>
      <vt:lpstr>Calibri</vt:lpstr>
      <vt:lpstr>Calibri Light</vt:lpstr>
      <vt:lpstr>Century Gothic</vt:lpstr>
      <vt:lpstr>Courier New</vt:lpstr>
      <vt:lpstr>Tw Cen MT</vt:lpstr>
      <vt:lpstr>Wingdings 2</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MUSC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Kirchoff, Katie</dc:creator>
  <cp:lastModifiedBy>D'orio, Samantha</cp:lastModifiedBy>
  <cp:revision>19</cp:revision>
  <dcterms:created xsi:type="dcterms:W3CDTF">2026-03-29T22:16:11Z</dcterms:created>
  <dcterms:modified xsi:type="dcterms:W3CDTF">2026-04-13T20:38:30Z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-656592392</vt:i4>
  </property>
  <property fmtid="{D5CDD505-2E9C-101B-9397-08002B2CF9AE}" pid="3" name="_NewReviewCycle">
    <vt:lpwstr/>
  </property>
  <property fmtid="{D5CDD505-2E9C-101B-9397-08002B2CF9AE}" pid="4" name="_EmailSubject">
    <vt:lpwstr>Kentucky HIMA Presentation Slides</vt:lpwstr>
  </property>
  <property fmtid="{D5CDD505-2E9C-101B-9397-08002B2CF9AE}" pid="5" name="_AuthorEmail">
    <vt:lpwstr>kirchoff@musc.edu</vt:lpwstr>
  </property>
  <property fmtid="{D5CDD505-2E9C-101B-9397-08002B2CF9AE}" pid="6" name="_AuthorEmailDisplayName">
    <vt:lpwstr>Kirchoff, Katie</vt:lpwstr>
  </property>
</Properties>
</file>