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4"/>
  </p:notesMasterIdLst>
  <p:sldIdLst>
    <p:sldId id="272" r:id="rId5"/>
    <p:sldId id="280" r:id="rId6"/>
    <p:sldId id="281" r:id="rId7"/>
    <p:sldId id="282" r:id="rId8"/>
    <p:sldId id="283" r:id="rId9"/>
    <p:sldId id="284" r:id="rId10"/>
    <p:sldId id="285" r:id="rId11"/>
    <p:sldId id="286" r:id="rId12"/>
    <p:sldId id="287" r:id="rId13"/>
    <p:sldId id="274" r:id="rId14"/>
    <p:sldId id="276" r:id="rId15"/>
    <p:sldId id="265" r:id="rId16"/>
    <p:sldId id="266" r:id="rId17"/>
    <p:sldId id="269" r:id="rId18"/>
    <p:sldId id="261" r:id="rId19"/>
    <p:sldId id="262" r:id="rId20"/>
    <p:sldId id="263" r:id="rId21"/>
    <p:sldId id="288" r:id="rId22"/>
    <p:sldId id="260"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CA9"/>
    <a:srgbClr val="FEC619"/>
    <a:srgbClr val="69647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D5B032-2963-4F7C-850A-25CB87B42453}" v="10" dt="2026-04-08T15:10:26.9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482"/>
    <p:restoredTop sz="96170"/>
  </p:normalViewPr>
  <p:slideViewPr>
    <p:cSldViewPr snapToGrid="0">
      <p:cViewPr varScale="1">
        <p:scale>
          <a:sx n="83" d="100"/>
          <a:sy n="83" d="100"/>
        </p:scale>
        <p:origin x="216" y="9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367DB2-6A22-4093-B0E1-D11AC329AD40}" type="datetimeFigureOut">
              <a:rPr lang="en-US" smtClean="0"/>
              <a:t>4/8/26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96AE50-5D5E-454F-A53D-AC273679458D}" type="slidenum">
              <a:rPr lang="en-US" smtClean="0"/>
              <a:t>‹#›</a:t>
            </a:fld>
            <a:endParaRPr lang="en-US" dirty="0"/>
          </a:p>
        </p:txBody>
      </p:sp>
    </p:spTree>
    <p:extLst>
      <p:ext uri="{BB962C8B-B14F-4D97-AF65-F5344CB8AC3E}">
        <p14:creationId xmlns:p14="http://schemas.microsoft.com/office/powerpoint/2010/main" val="1591563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596AE50-5D5E-454F-A53D-AC273679458D}" type="slidenum">
              <a:rPr lang="en-US" smtClean="0"/>
              <a:t>9</a:t>
            </a:fld>
            <a:endParaRPr lang="en-US" dirty="0"/>
          </a:p>
        </p:txBody>
      </p:sp>
    </p:spTree>
    <p:extLst>
      <p:ext uri="{BB962C8B-B14F-4D97-AF65-F5344CB8AC3E}">
        <p14:creationId xmlns:p14="http://schemas.microsoft.com/office/powerpoint/2010/main" val="28083858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4AA72-4B84-2E52-546E-C4CA7DF1D4F9}"/>
              </a:ext>
            </a:extLst>
          </p:cNvPr>
          <p:cNvSpPr>
            <a:spLocks noGrp="1"/>
          </p:cNvSpPr>
          <p:nvPr>
            <p:ph type="ctrTitle" hasCustomPrompt="1"/>
          </p:nvPr>
        </p:nvSpPr>
        <p:spPr>
          <a:xfrm>
            <a:off x="731519" y="1532238"/>
            <a:ext cx="10899429" cy="2756929"/>
          </a:xfrm>
        </p:spPr>
        <p:txBody>
          <a:bodyPr anchor="b">
            <a:noAutofit/>
          </a:bodyPr>
          <a:lstStyle>
            <a:lvl1pPr algn="l">
              <a:defRPr sz="5400" b="0" i="0">
                <a:solidFill>
                  <a:srgbClr val="004CA9"/>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Enter Presentation Title</a:t>
            </a:r>
          </a:p>
        </p:txBody>
      </p:sp>
      <p:sp>
        <p:nvSpPr>
          <p:cNvPr id="3" name="Subtitle 2">
            <a:extLst>
              <a:ext uri="{FF2B5EF4-FFF2-40B4-BE49-F238E27FC236}">
                <a16:creationId xmlns:a16="http://schemas.microsoft.com/office/drawing/2014/main" id="{6F54474E-A018-D072-7F08-57E5C839001F}"/>
              </a:ext>
            </a:extLst>
          </p:cNvPr>
          <p:cNvSpPr>
            <a:spLocks noGrp="1"/>
          </p:cNvSpPr>
          <p:nvPr>
            <p:ph type="subTitle" idx="1"/>
          </p:nvPr>
        </p:nvSpPr>
        <p:spPr>
          <a:xfrm>
            <a:off x="731520" y="4565843"/>
            <a:ext cx="8461907" cy="858773"/>
          </a:xfrm>
        </p:spPr>
        <p:txBody>
          <a:bodyPr/>
          <a:lstStyle>
            <a:lvl1pPr marL="0" indent="0" algn="l">
              <a:buNone/>
              <a:defRPr sz="2400">
                <a:latin typeface="Verdana" panose="020B0604030504040204" pitchFamily="34" charset="0"/>
                <a:ea typeface="Verdana" panose="020B0604030504040204" pitchFamily="34" charset="0"/>
                <a:cs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9" name="Picture 8">
            <a:extLst>
              <a:ext uri="{FF2B5EF4-FFF2-40B4-BE49-F238E27FC236}">
                <a16:creationId xmlns:a16="http://schemas.microsoft.com/office/drawing/2014/main" id="{FC79ED73-B959-0BB7-4E25-5DFA9B0A4029}"/>
              </a:ext>
            </a:extLst>
          </p:cNvPr>
          <p:cNvPicPr>
            <a:picLocks noChangeAspect="1"/>
          </p:cNvPicPr>
          <p:nvPr userDrawn="1"/>
        </p:nvPicPr>
        <p:blipFill>
          <a:blip r:embed="rId3"/>
          <a:stretch>
            <a:fillRect/>
          </a:stretch>
        </p:blipFill>
        <p:spPr>
          <a:xfrm>
            <a:off x="731520" y="409863"/>
            <a:ext cx="2902528" cy="339103"/>
          </a:xfrm>
          <a:prstGeom prst="rect">
            <a:avLst/>
          </a:prstGeom>
        </p:spPr>
      </p:pic>
      <p:pic>
        <p:nvPicPr>
          <p:cNvPr id="11" name="Picture 10" descr="Logo&#10;&#10;Description automatically generated">
            <a:extLst>
              <a:ext uri="{FF2B5EF4-FFF2-40B4-BE49-F238E27FC236}">
                <a16:creationId xmlns:a16="http://schemas.microsoft.com/office/drawing/2014/main" id="{DDA701F7-697B-58DF-E1F5-F1881E611ECF}"/>
              </a:ext>
            </a:extLst>
          </p:cNvPr>
          <p:cNvPicPr>
            <a:picLocks noChangeAspect="1"/>
          </p:cNvPicPr>
          <p:nvPr userDrawn="1"/>
        </p:nvPicPr>
        <p:blipFill>
          <a:blip r:embed="rId4"/>
          <a:stretch>
            <a:fillRect/>
          </a:stretch>
        </p:blipFill>
        <p:spPr>
          <a:xfrm>
            <a:off x="8243713" y="263004"/>
            <a:ext cx="1797519" cy="748966"/>
          </a:xfrm>
          <a:prstGeom prst="rect">
            <a:avLst/>
          </a:prstGeom>
        </p:spPr>
      </p:pic>
      <p:pic>
        <p:nvPicPr>
          <p:cNvPr id="15" name="Picture 14" descr="A picture containing text, sign, alcohol&#10;&#10;Description automatically generated">
            <a:extLst>
              <a:ext uri="{FF2B5EF4-FFF2-40B4-BE49-F238E27FC236}">
                <a16:creationId xmlns:a16="http://schemas.microsoft.com/office/drawing/2014/main" id="{4BA3CA33-1A87-E0A2-7E8C-9C78714A7012}"/>
              </a:ext>
            </a:extLst>
          </p:cNvPr>
          <p:cNvPicPr>
            <a:picLocks noChangeAspect="1"/>
          </p:cNvPicPr>
          <p:nvPr userDrawn="1"/>
        </p:nvPicPr>
        <p:blipFill>
          <a:blip r:embed="rId5"/>
          <a:stretch>
            <a:fillRect/>
          </a:stretch>
        </p:blipFill>
        <p:spPr>
          <a:xfrm>
            <a:off x="10547935" y="314468"/>
            <a:ext cx="1083014" cy="1083014"/>
          </a:xfrm>
          <a:prstGeom prst="rect">
            <a:avLst/>
          </a:prstGeom>
        </p:spPr>
      </p:pic>
    </p:spTree>
    <p:extLst>
      <p:ext uri="{BB962C8B-B14F-4D97-AF65-F5344CB8AC3E}">
        <p14:creationId xmlns:p14="http://schemas.microsoft.com/office/powerpoint/2010/main" val="3475745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F60D1-150F-081B-3613-99DBBA31E6CE}"/>
              </a:ext>
            </a:extLst>
          </p:cNvPr>
          <p:cNvSpPr>
            <a:spLocks noGrp="1"/>
          </p:cNvSpPr>
          <p:nvPr>
            <p:ph type="title" hasCustomPrompt="1"/>
          </p:nvPr>
        </p:nvSpPr>
        <p:spPr>
          <a:xfrm>
            <a:off x="731520" y="1579960"/>
            <a:ext cx="9844388" cy="3698080"/>
          </a:xfrm>
        </p:spPr>
        <p:txBody>
          <a:bodyPr anchor="ctr" anchorCtr="0"/>
          <a:lstStyle>
            <a:lvl1pPr>
              <a:defRPr sz="6000" b="1" i="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Enter</a:t>
            </a:r>
            <a:br>
              <a:rPr lang="en-US" dirty="0"/>
            </a:br>
            <a:r>
              <a:rPr lang="en-US" dirty="0"/>
              <a:t>Section Title</a:t>
            </a:r>
          </a:p>
        </p:txBody>
      </p:sp>
    </p:spTree>
    <p:extLst>
      <p:ext uri="{BB962C8B-B14F-4D97-AF65-F5344CB8AC3E}">
        <p14:creationId xmlns:p14="http://schemas.microsoft.com/office/powerpoint/2010/main" val="1304083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5DCB5D-32BB-360A-5D3E-48B4539C2936}"/>
              </a:ext>
            </a:extLst>
          </p:cNvPr>
          <p:cNvSpPr/>
          <p:nvPr userDrawn="1"/>
        </p:nvSpPr>
        <p:spPr>
          <a:xfrm>
            <a:off x="-43543" y="-61893"/>
            <a:ext cx="12261574" cy="1113183"/>
          </a:xfrm>
          <a:prstGeom prst="rect">
            <a:avLst/>
          </a:prstGeom>
          <a:solidFill>
            <a:schemeClr val="bg1"/>
          </a:solidFill>
          <a:ln>
            <a:noFill/>
          </a:ln>
          <a:effectLst>
            <a:outerShdw blurRad="50800" dist="38100" dir="5400000" algn="t" rotWithShape="0">
              <a:prstClr val="black">
                <a:alpha val="6106"/>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2EF8679-F341-2ED4-6542-E828E329DDBA}"/>
              </a:ext>
            </a:extLst>
          </p:cNvPr>
          <p:cNvSpPr>
            <a:spLocks noGrp="1"/>
          </p:cNvSpPr>
          <p:nvPr>
            <p:ph type="title" hasCustomPrompt="1"/>
          </p:nvPr>
        </p:nvSpPr>
        <p:spPr>
          <a:xfrm>
            <a:off x="731520" y="1522413"/>
            <a:ext cx="10725912" cy="1325563"/>
          </a:xfrm>
        </p:spPr>
        <p:txBody>
          <a:bodyPr anchor="ctr" anchorCtr="0">
            <a:normAutofit/>
          </a:bodyPr>
          <a:lstStyle>
            <a:lvl1pPr>
              <a:defRPr sz="3000" b="1" i="0">
                <a:solidFill>
                  <a:srgbClr val="004CA9"/>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Enter Slide Title</a:t>
            </a:r>
          </a:p>
        </p:txBody>
      </p:sp>
      <p:sp>
        <p:nvSpPr>
          <p:cNvPr id="3" name="Content Placeholder 2">
            <a:extLst>
              <a:ext uri="{FF2B5EF4-FFF2-40B4-BE49-F238E27FC236}">
                <a16:creationId xmlns:a16="http://schemas.microsoft.com/office/drawing/2014/main" id="{12E11256-B5E0-8D8F-3E1F-7303F93A1B3E}"/>
              </a:ext>
            </a:extLst>
          </p:cNvPr>
          <p:cNvSpPr>
            <a:spLocks noGrp="1"/>
          </p:cNvSpPr>
          <p:nvPr>
            <p:ph idx="1"/>
          </p:nvPr>
        </p:nvSpPr>
        <p:spPr>
          <a:xfrm>
            <a:off x="731519" y="3155950"/>
            <a:ext cx="10725911" cy="2830513"/>
          </a:xfrm>
        </p:spPr>
        <p:txBody>
          <a:bodyPr/>
          <a:lstStyle>
            <a:lvl1pPr>
              <a:defRPr>
                <a:latin typeface="Times" pitchFamily="2" charset="0"/>
              </a:defRPr>
            </a:lvl1pPr>
            <a:lvl2pPr>
              <a:defRPr>
                <a:latin typeface="Times" pitchFamily="2" charset="0"/>
              </a:defRPr>
            </a:lvl2pPr>
            <a:lvl3pPr>
              <a:defRPr>
                <a:latin typeface="Times" pitchFamily="2" charset="0"/>
              </a:defRPr>
            </a:lvl3pPr>
            <a:lvl4pPr>
              <a:defRPr>
                <a:latin typeface="Times" pitchFamily="2" charset="0"/>
              </a:defRPr>
            </a:lvl4pPr>
            <a:lvl5pPr>
              <a:defRPr>
                <a:latin typeface="Times" pitchFamily="2"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a:extLst>
              <a:ext uri="{FF2B5EF4-FFF2-40B4-BE49-F238E27FC236}">
                <a16:creationId xmlns:a16="http://schemas.microsoft.com/office/drawing/2014/main" id="{1D8C77B0-D28F-C997-00F9-8C5B964FA9D2}"/>
              </a:ext>
            </a:extLst>
          </p:cNvPr>
          <p:cNvSpPr>
            <a:spLocks noGrp="1"/>
          </p:cNvSpPr>
          <p:nvPr>
            <p:ph sz="quarter" idx="10" hasCustomPrompt="1"/>
          </p:nvPr>
        </p:nvSpPr>
        <p:spPr>
          <a:xfrm>
            <a:off x="6790513" y="361870"/>
            <a:ext cx="4666917" cy="265659"/>
          </a:xfrm>
        </p:spPr>
        <p:txBody>
          <a:bodyPr>
            <a:normAutofit/>
          </a:bodyPr>
          <a:lstStyle>
            <a:lvl1pPr marL="0" indent="0" algn="r">
              <a:buNone/>
              <a:defRPr sz="1500" b="1" i="0">
                <a:solidFill>
                  <a:srgbClr val="69647C"/>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enter Section Title</a:t>
            </a:r>
          </a:p>
        </p:txBody>
      </p:sp>
      <p:pic>
        <p:nvPicPr>
          <p:cNvPr id="9" name="Picture 8">
            <a:extLst>
              <a:ext uri="{FF2B5EF4-FFF2-40B4-BE49-F238E27FC236}">
                <a16:creationId xmlns:a16="http://schemas.microsoft.com/office/drawing/2014/main" id="{FD1EF882-4CD4-6D7C-19F6-FB981B6BF6DF}"/>
              </a:ext>
            </a:extLst>
          </p:cNvPr>
          <p:cNvPicPr>
            <a:picLocks noChangeAspect="1"/>
          </p:cNvPicPr>
          <p:nvPr userDrawn="1"/>
        </p:nvPicPr>
        <p:blipFill>
          <a:blip r:embed="rId2"/>
          <a:stretch>
            <a:fillRect/>
          </a:stretch>
        </p:blipFill>
        <p:spPr>
          <a:xfrm>
            <a:off x="731520" y="409863"/>
            <a:ext cx="2902528" cy="339103"/>
          </a:xfrm>
          <a:prstGeom prst="rect">
            <a:avLst/>
          </a:prstGeom>
        </p:spPr>
      </p:pic>
    </p:spTree>
    <p:extLst>
      <p:ext uri="{BB962C8B-B14F-4D97-AF65-F5344CB8AC3E}">
        <p14:creationId xmlns:p14="http://schemas.microsoft.com/office/powerpoint/2010/main" val="209333000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Slide">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0116374"/>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d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0AE8E-C415-5985-46B3-BA5DFF31050A}"/>
              </a:ext>
            </a:extLst>
          </p:cNvPr>
          <p:cNvSpPr>
            <a:spLocks noGrp="1"/>
          </p:cNvSpPr>
          <p:nvPr>
            <p:ph type="title" hasCustomPrompt="1"/>
          </p:nvPr>
        </p:nvSpPr>
        <p:spPr>
          <a:xfrm>
            <a:off x="838200" y="508560"/>
            <a:ext cx="10515600" cy="2523218"/>
          </a:xfrm>
        </p:spPr>
        <p:txBody>
          <a:bodyPr>
            <a:normAutofit/>
          </a:bodyPr>
          <a:lstStyle>
            <a:lvl1pPr algn="l">
              <a:defRPr sz="3500" b="0" i="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Enter Your Ending Message Here.</a:t>
            </a:r>
          </a:p>
        </p:txBody>
      </p:sp>
      <p:pic>
        <p:nvPicPr>
          <p:cNvPr id="10" name="Picture 9" descr="Text&#10;&#10;Description automatically generated">
            <a:extLst>
              <a:ext uri="{FF2B5EF4-FFF2-40B4-BE49-F238E27FC236}">
                <a16:creationId xmlns:a16="http://schemas.microsoft.com/office/drawing/2014/main" id="{37D873B3-5EF4-55BD-02A6-3BFAB119C1DA}"/>
              </a:ext>
            </a:extLst>
          </p:cNvPr>
          <p:cNvPicPr>
            <a:picLocks noChangeAspect="1"/>
          </p:cNvPicPr>
          <p:nvPr userDrawn="1"/>
        </p:nvPicPr>
        <p:blipFill>
          <a:blip r:embed="rId3"/>
          <a:stretch>
            <a:fillRect/>
          </a:stretch>
        </p:blipFill>
        <p:spPr>
          <a:xfrm>
            <a:off x="572971" y="5179890"/>
            <a:ext cx="1950173" cy="760567"/>
          </a:xfrm>
          <a:prstGeom prst="rect">
            <a:avLst/>
          </a:prstGeom>
        </p:spPr>
      </p:pic>
      <p:pic>
        <p:nvPicPr>
          <p:cNvPr id="15" name="Picture 14" descr="Logo&#10;&#10;Description automatically generated">
            <a:extLst>
              <a:ext uri="{FF2B5EF4-FFF2-40B4-BE49-F238E27FC236}">
                <a16:creationId xmlns:a16="http://schemas.microsoft.com/office/drawing/2014/main" id="{F46CA1CC-A553-A9E2-1E76-674A1638B3A0}"/>
              </a:ext>
            </a:extLst>
          </p:cNvPr>
          <p:cNvPicPr>
            <a:picLocks noChangeAspect="1"/>
          </p:cNvPicPr>
          <p:nvPr userDrawn="1"/>
        </p:nvPicPr>
        <p:blipFill>
          <a:blip r:embed="rId4"/>
          <a:stretch>
            <a:fillRect/>
          </a:stretch>
        </p:blipFill>
        <p:spPr>
          <a:xfrm>
            <a:off x="4867275" y="4905105"/>
            <a:ext cx="2457450" cy="1023938"/>
          </a:xfrm>
          <a:prstGeom prst="rect">
            <a:avLst/>
          </a:prstGeom>
        </p:spPr>
      </p:pic>
      <p:pic>
        <p:nvPicPr>
          <p:cNvPr id="17" name="Picture 16" descr="A picture containing text, sign, alcohol&#10;&#10;Description automatically generated">
            <a:extLst>
              <a:ext uri="{FF2B5EF4-FFF2-40B4-BE49-F238E27FC236}">
                <a16:creationId xmlns:a16="http://schemas.microsoft.com/office/drawing/2014/main" id="{553EF0FB-D442-8F47-2979-D41C5C4C9A12}"/>
              </a:ext>
            </a:extLst>
          </p:cNvPr>
          <p:cNvPicPr>
            <a:picLocks noChangeAspect="1"/>
          </p:cNvPicPr>
          <p:nvPr userDrawn="1"/>
        </p:nvPicPr>
        <p:blipFill>
          <a:blip r:embed="rId5"/>
          <a:stretch>
            <a:fillRect/>
          </a:stretch>
        </p:blipFill>
        <p:spPr>
          <a:xfrm>
            <a:off x="9902083" y="4231393"/>
            <a:ext cx="1716946" cy="1716946"/>
          </a:xfrm>
          <a:prstGeom prst="rect">
            <a:avLst/>
          </a:prstGeom>
        </p:spPr>
      </p:pic>
      <p:sp>
        <p:nvSpPr>
          <p:cNvPr id="18" name="TextBox 17">
            <a:extLst>
              <a:ext uri="{FF2B5EF4-FFF2-40B4-BE49-F238E27FC236}">
                <a16:creationId xmlns:a16="http://schemas.microsoft.com/office/drawing/2014/main" id="{9C06F55F-C22E-B8AE-2E9F-C0E6FB7EF2CF}"/>
              </a:ext>
            </a:extLst>
          </p:cNvPr>
          <p:cNvSpPr txBox="1"/>
          <p:nvPr userDrawn="1"/>
        </p:nvSpPr>
        <p:spPr>
          <a:xfrm>
            <a:off x="572971" y="6247464"/>
            <a:ext cx="11046058" cy="338554"/>
          </a:xfrm>
          <a:prstGeom prst="rect">
            <a:avLst/>
          </a:prstGeom>
          <a:noFill/>
        </p:spPr>
        <p:txBody>
          <a:bodyPr wrap="square" rtlCol="0">
            <a:spAutoFit/>
          </a:bodyPr>
          <a:lstStyle/>
          <a:p>
            <a:pPr algn="ctr"/>
            <a:r>
              <a:rPr lang="en-US" sz="800" dirty="0">
                <a:latin typeface="Verdana" panose="020B0604030504040204" pitchFamily="34" charset="0"/>
                <a:ea typeface="Verdana" panose="020B0604030504040204" pitchFamily="34" charset="0"/>
                <a:cs typeface="Verdana" panose="020B0604030504040204" pitchFamily="34" charset="0"/>
              </a:rPr>
              <a:t>This presentation was made possible by the Health Resources and Services Administration (HRSA) of the US Department of Health and Human Services (HHS) as part of the National Telehealth Center of Excellence Award (U66 RH31458). The contents are those of the author(s) and do not necessarily represent the official views of, nor an endorsement, by HRSA, HHS or the US Government.</a:t>
            </a:r>
          </a:p>
        </p:txBody>
      </p:sp>
    </p:spTree>
    <p:extLst>
      <p:ext uri="{BB962C8B-B14F-4D97-AF65-F5344CB8AC3E}">
        <p14:creationId xmlns:p14="http://schemas.microsoft.com/office/powerpoint/2010/main" val="1745527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689F9-C225-9107-493A-583A73928AD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B2D63E-A17C-298D-935A-EF10B757A93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671532-D8B1-FBD9-3AFA-7DCF2DC53CE3}"/>
              </a:ext>
            </a:extLst>
          </p:cNvPr>
          <p:cNvSpPr>
            <a:spLocks noGrp="1"/>
          </p:cNvSpPr>
          <p:nvPr>
            <p:ph type="dt" sz="half" idx="10"/>
          </p:nvPr>
        </p:nvSpPr>
        <p:spPr/>
        <p:txBody>
          <a:bodyPr/>
          <a:lstStyle/>
          <a:p>
            <a:fld id="{C3896E08-14F0-439D-8D86-A5ABC37224B5}" type="datetimeFigureOut">
              <a:rPr lang="en-US" smtClean="0"/>
              <a:t>4/8/26</a:t>
            </a:fld>
            <a:endParaRPr lang="en-US" dirty="0"/>
          </a:p>
        </p:txBody>
      </p:sp>
      <p:sp>
        <p:nvSpPr>
          <p:cNvPr id="5" name="Footer Placeholder 4">
            <a:extLst>
              <a:ext uri="{FF2B5EF4-FFF2-40B4-BE49-F238E27FC236}">
                <a16:creationId xmlns:a16="http://schemas.microsoft.com/office/drawing/2014/main" id="{0840FA49-ED7B-0556-6951-8628B1DFB4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9A17FE7-F3AB-D48D-7F45-C16AD287EA2F}"/>
              </a:ext>
            </a:extLst>
          </p:cNvPr>
          <p:cNvSpPr>
            <a:spLocks noGrp="1"/>
          </p:cNvSpPr>
          <p:nvPr>
            <p:ph type="sldNum" sz="quarter" idx="12"/>
          </p:nvPr>
        </p:nvSpPr>
        <p:spPr/>
        <p:txBody>
          <a:bodyPr/>
          <a:lstStyle/>
          <a:p>
            <a:fld id="{4A2B3A77-1F66-4E93-816C-A5DE628F177D}" type="slidenum">
              <a:rPr lang="en-US" smtClean="0"/>
              <a:t>‹#›</a:t>
            </a:fld>
            <a:endParaRPr lang="en-US" dirty="0"/>
          </a:p>
        </p:txBody>
      </p:sp>
    </p:spTree>
    <p:extLst>
      <p:ext uri="{BB962C8B-B14F-4D97-AF65-F5344CB8AC3E}">
        <p14:creationId xmlns:p14="http://schemas.microsoft.com/office/powerpoint/2010/main" val="199157653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565D332-316E-293C-3AF5-C3AF5597D0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7624A9C0-C7B2-5F96-0A1F-5F83B52629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1586434-BAB9-C04C-805D-C3FFAAD6C0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298800-7029-8E43-A5BB-F692221D88EB}" type="datetimeFigureOut">
              <a:rPr lang="en-US" smtClean="0"/>
              <a:t>4/8/26</a:t>
            </a:fld>
            <a:endParaRPr lang="en-US" dirty="0"/>
          </a:p>
        </p:txBody>
      </p:sp>
      <p:sp>
        <p:nvSpPr>
          <p:cNvPr id="5" name="Footer Placeholder 4">
            <a:extLst>
              <a:ext uri="{FF2B5EF4-FFF2-40B4-BE49-F238E27FC236}">
                <a16:creationId xmlns:a16="http://schemas.microsoft.com/office/drawing/2014/main" id="{78F048E3-E8E3-6E5A-B081-4A5D3F83B9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F8416C0-A85B-A864-B316-A6F2C9AFAA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27A527-8432-EA40-B106-835E459E523D}" type="slidenum">
              <a:rPr lang="en-US" smtClean="0"/>
              <a:t>‹#›</a:t>
            </a:fld>
            <a:endParaRPr lang="en-US" dirty="0"/>
          </a:p>
        </p:txBody>
      </p:sp>
    </p:spTree>
    <p:extLst>
      <p:ext uri="{BB962C8B-B14F-4D97-AF65-F5344CB8AC3E}">
        <p14:creationId xmlns:p14="http://schemas.microsoft.com/office/powerpoint/2010/main" val="1311180686"/>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4" r:id="rId4"/>
    <p:sldLayoutId id="2147483652" r:id="rId5"/>
    <p:sldLayoutId id="2147483655" r:id="rId6"/>
  </p:sldLayoutIdLst>
  <p:txStyles>
    <p:titleStyle>
      <a:lvl1pPr algn="l" defTabSz="914400" rtl="0" eaLnBrk="1" latinLnBrk="0" hangingPunct="1">
        <a:lnSpc>
          <a:spcPct val="90000"/>
        </a:lnSpc>
        <a:spcBef>
          <a:spcPct val="0"/>
        </a:spcBef>
        <a:buNone/>
        <a:defRPr sz="36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telehealthcoe.org/"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0FC2C-40B0-5D4B-DB67-C9973D39492D}"/>
              </a:ext>
            </a:extLst>
          </p:cNvPr>
          <p:cNvSpPr>
            <a:spLocks noGrp="1"/>
          </p:cNvSpPr>
          <p:nvPr>
            <p:ph type="ctrTitle"/>
          </p:nvPr>
        </p:nvSpPr>
        <p:spPr>
          <a:xfrm>
            <a:off x="731519" y="2050535"/>
            <a:ext cx="10899429" cy="2756929"/>
          </a:xfrm>
        </p:spPr>
        <p:txBody>
          <a:bodyPr/>
          <a:lstStyle/>
          <a:p>
            <a:r>
              <a:rPr lang="en-US" dirty="0"/>
              <a:t>Telepalliative Care Program Outcomes: Leveraging KPIs and Propensity Score Matching to Analyze Length of Stay</a:t>
            </a:r>
          </a:p>
        </p:txBody>
      </p:sp>
      <p:sp>
        <p:nvSpPr>
          <p:cNvPr id="3" name="Subtitle 2">
            <a:extLst>
              <a:ext uri="{FF2B5EF4-FFF2-40B4-BE49-F238E27FC236}">
                <a16:creationId xmlns:a16="http://schemas.microsoft.com/office/drawing/2014/main" id="{142B4032-916A-7A55-7902-AB6A861F62F9}"/>
              </a:ext>
            </a:extLst>
          </p:cNvPr>
          <p:cNvSpPr>
            <a:spLocks noGrp="1"/>
          </p:cNvSpPr>
          <p:nvPr>
            <p:ph type="subTitle" idx="1"/>
          </p:nvPr>
        </p:nvSpPr>
        <p:spPr>
          <a:xfrm>
            <a:off x="731519" y="5249335"/>
            <a:ext cx="8461907" cy="858773"/>
          </a:xfrm>
        </p:spPr>
        <p:txBody>
          <a:bodyPr>
            <a:normAutofit lnSpcReduction="10000"/>
          </a:bodyPr>
          <a:lstStyle/>
          <a:p>
            <a:r>
              <a:rPr lang="en-US" dirty="0"/>
              <a:t>Christina McDaniel, DNP, MSN, RN</a:t>
            </a:r>
          </a:p>
          <a:p>
            <a:r>
              <a:rPr lang="en-US" dirty="0"/>
              <a:t>Kit N. Simpson, DrPH</a:t>
            </a:r>
          </a:p>
        </p:txBody>
      </p:sp>
    </p:spTree>
    <p:extLst>
      <p:ext uri="{BB962C8B-B14F-4D97-AF65-F5344CB8AC3E}">
        <p14:creationId xmlns:p14="http://schemas.microsoft.com/office/powerpoint/2010/main" val="19282387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B1D76-E6D4-B4CD-53C1-D98687D9D09F}"/>
              </a:ext>
            </a:extLst>
          </p:cNvPr>
          <p:cNvSpPr>
            <a:spLocks noGrp="1"/>
          </p:cNvSpPr>
          <p:nvPr>
            <p:ph type="title"/>
          </p:nvPr>
        </p:nvSpPr>
        <p:spPr>
          <a:xfrm>
            <a:off x="731520" y="1522413"/>
            <a:ext cx="10725912" cy="920825"/>
          </a:xfrm>
        </p:spPr>
        <p:txBody>
          <a:bodyPr/>
          <a:lstStyle/>
          <a:p>
            <a:r>
              <a:rPr lang="en-US" dirty="0"/>
              <a:t>Key Performance Indicators for PCC</a:t>
            </a:r>
          </a:p>
        </p:txBody>
      </p:sp>
      <p:sp>
        <p:nvSpPr>
          <p:cNvPr id="3" name="Content Placeholder 2">
            <a:extLst>
              <a:ext uri="{FF2B5EF4-FFF2-40B4-BE49-F238E27FC236}">
                <a16:creationId xmlns:a16="http://schemas.microsoft.com/office/drawing/2014/main" id="{13BC1419-7716-846F-BB97-60FA2AFF99C1}"/>
              </a:ext>
            </a:extLst>
          </p:cNvPr>
          <p:cNvSpPr>
            <a:spLocks noGrp="1"/>
          </p:cNvSpPr>
          <p:nvPr>
            <p:ph idx="1"/>
          </p:nvPr>
        </p:nvSpPr>
        <p:spPr>
          <a:xfrm>
            <a:off x="731519" y="2385182"/>
            <a:ext cx="10725911" cy="4034092"/>
          </a:xfrm>
        </p:spPr>
        <p:txBody>
          <a:bodyPr>
            <a:normAutofit fontScale="70000" lnSpcReduction="20000"/>
          </a:bodyPr>
          <a:lstStyle/>
          <a:p>
            <a:r>
              <a:rPr lang="en-US" sz="3200" b="1" dirty="0">
                <a:solidFill>
                  <a:srgbClr val="004CA9"/>
                </a:solidFill>
                <a:latin typeface="Verdana" panose="020B0604030504040204" pitchFamily="34" charset="0"/>
              </a:rPr>
              <a:t>Background:</a:t>
            </a:r>
            <a:r>
              <a:rPr lang="en-US" sz="3200" dirty="0">
                <a:solidFill>
                  <a:srgbClr val="004CA9"/>
                </a:solidFill>
                <a:latin typeface="Verdana" panose="020B0604030504040204" pitchFamily="34" charset="0"/>
              </a:rPr>
              <a:t>  </a:t>
            </a:r>
            <a:r>
              <a:rPr lang="en-US" sz="3200" dirty="0">
                <a:latin typeface="Verdana" panose="020B0604030504040204" pitchFamily="34" charset="0"/>
              </a:rPr>
              <a:t>Use of </a:t>
            </a:r>
            <a:r>
              <a:rPr lang="en-US" sz="3200" b="1" dirty="0">
                <a:latin typeface="Verdana" panose="020B0604030504040204" pitchFamily="34" charset="0"/>
              </a:rPr>
              <a:t>timely and effective consultations for palliative care </a:t>
            </a:r>
            <a:r>
              <a:rPr lang="en-US" sz="3200" dirty="0">
                <a:latin typeface="Verdana" panose="020B0604030504040204" pitchFamily="34" charset="0"/>
              </a:rPr>
              <a:t>(CPC) may reduce patient suffering, decrease family distress, improve provider communication and reduce cost of futile intervention to hospitals and insurers. </a:t>
            </a:r>
          </a:p>
          <a:p>
            <a:r>
              <a:rPr lang="en-US" sz="3200" b="1" dirty="0">
                <a:solidFill>
                  <a:srgbClr val="004CA9"/>
                </a:solidFill>
                <a:latin typeface="Verdana" panose="020B0604030504040204" pitchFamily="34" charset="0"/>
              </a:rPr>
              <a:t>Problem: </a:t>
            </a:r>
            <a:r>
              <a:rPr lang="en-US" sz="3200" dirty="0">
                <a:latin typeface="Verdana" panose="020B0604030504040204" pitchFamily="34" charset="0"/>
              </a:rPr>
              <a:t>CPCs are underused and often used too late even though Medicare and most other insurers cover CPCs (including telehealth consults) for people with serious or terminal conditions. </a:t>
            </a:r>
          </a:p>
          <a:p>
            <a:r>
              <a:rPr lang="en-US" sz="3200" b="1" dirty="0">
                <a:solidFill>
                  <a:srgbClr val="004CA9"/>
                </a:solidFill>
                <a:latin typeface="Verdana" panose="020B0604030504040204" pitchFamily="34" charset="0"/>
              </a:rPr>
              <a:t>Hypothesis:</a:t>
            </a:r>
            <a:r>
              <a:rPr lang="en-US" sz="3200" dirty="0">
                <a:solidFill>
                  <a:srgbClr val="004CA9"/>
                </a:solidFill>
                <a:latin typeface="Verdana" panose="020B0604030504040204" pitchFamily="34" charset="0"/>
              </a:rPr>
              <a:t> </a:t>
            </a:r>
            <a:r>
              <a:rPr lang="en-US" sz="3200" dirty="0">
                <a:latin typeface="Verdana" panose="020B0604030504040204" pitchFamily="34" charset="0"/>
              </a:rPr>
              <a:t>Implementation of Telehealth Palliative Care programs will result in significant changes in </a:t>
            </a:r>
            <a:r>
              <a:rPr lang="en-US" sz="3200" b="1" dirty="0">
                <a:latin typeface="Verdana" panose="020B0604030504040204" pitchFamily="34" charset="0"/>
              </a:rPr>
              <a:t>code status, patient disposition, hospital readmissions, intensive care unit (ICU) utilization </a:t>
            </a:r>
            <a:r>
              <a:rPr lang="en-US" sz="3200" dirty="0">
                <a:latin typeface="Verdana" panose="020B0604030504040204" pitchFamily="34" charset="0"/>
              </a:rPr>
              <a:t>and transfer to another hospital facility for higher level of care.</a:t>
            </a:r>
          </a:p>
          <a:p>
            <a:r>
              <a:rPr lang="en-US" sz="3200" b="1" dirty="0">
                <a:solidFill>
                  <a:srgbClr val="004CA9"/>
                </a:solidFill>
                <a:latin typeface="Verdana" panose="020B0604030504040204" pitchFamily="34" charset="0"/>
              </a:rPr>
              <a:t>Approach:</a:t>
            </a:r>
            <a:r>
              <a:rPr lang="en-US" sz="3200" dirty="0">
                <a:solidFill>
                  <a:srgbClr val="004CA9"/>
                </a:solidFill>
                <a:latin typeface="Verdana" panose="020B0604030504040204" pitchFamily="34" charset="0"/>
              </a:rPr>
              <a:t> </a:t>
            </a:r>
            <a:r>
              <a:rPr lang="en-US" sz="3200" dirty="0">
                <a:latin typeface="Verdana" panose="020B0604030504040204" pitchFamily="34" charset="0"/>
              </a:rPr>
              <a:t>We are using electronic medica records (EMR) data in a quasi-experimental design, combined with telehealth service data and key informant interviews, to assess the impacts of CPC telehealth programs in MUSC system hospitals. </a:t>
            </a:r>
          </a:p>
          <a:p>
            <a:endParaRPr lang="en-US" dirty="0"/>
          </a:p>
        </p:txBody>
      </p:sp>
      <p:sp>
        <p:nvSpPr>
          <p:cNvPr id="4" name="Content Placeholder 3">
            <a:extLst>
              <a:ext uri="{FF2B5EF4-FFF2-40B4-BE49-F238E27FC236}">
                <a16:creationId xmlns:a16="http://schemas.microsoft.com/office/drawing/2014/main" id="{4CB80105-CB08-5A91-1827-8E57CFDE1708}"/>
              </a:ext>
            </a:extLst>
          </p:cNvPr>
          <p:cNvSpPr>
            <a:spLocks noGrp="1"/>
          </p:cNvSpPr>
          <p:nvPr>
            <p:ph sz="quarter" idx="10"/>
          </p:nvPr>
        </p:nvSpPr>
        <p:spPr/>
        <p:txBody>
          <a:bodyPr>
            <a:normAutofit fontScale="92500" lnSpcReduction="10000"/>
          </a:bodyPr>
          <a:lstStyle/>
          <a:p>
            <a:endParaRPr lang="en-US" dirty="0"/>
          </a:p>
        </p:txBody>
      </p:sp>
    </p:spTree>
    <p:extLst>
      <p:ext uri="{BB962C8B-B14F-4D97-AF65-F5344CB8AC3E}">
        <p14:creationId xmlns:p14="http://schemas.microsoft.com/office/powerpoint/2010/main" val="3349320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61F21-684E-B6D0-4CF6-020CBA7E65B6}"/>
              </a:ext>
            </a:extLst>
          </p:cNvPr>
          <p:cNvSpPr>
            <a:spLocks noGrp="1"/>
          </p:cNvSpPr>
          <p:nvPr>
            <p:ph type="title"/>
          </p:nvPr>
        </p:nvSpPr>
        <p:spPr>
          <a:xfrm>
            <a:off x="731519" y="760012"/>
            <a:ext cx="10725912" cy="1325563"/>
          </a:xfrm>
        </p:spPr>
        <p:txBody>
          <a:bodyPr/>
          <a:lstStyle/>
          <a:p>
            <a:r>
              <a:rPr lang="en-US" dirty="0"/>
              <a:t>MUSC HRMC Unit</a:t>
            </a:r>
          </a:p>
        </p:txBody>
      </p:sp>
      <p:sp>
        <p:nvSpPr>
          <p:cNvPr id="4" name="Content Placeholder 3">
            <a:extLst>
              <a:ext uri="{FF2B5EF4-FFF2-40B4-BE49-F238E27FC236}">
                <a16:creationId xmlns:a16="http://schemas.microsoft.com/office/drawing/2014/main" id="{F5FE246C-0EED-DEC8-750C-21492EB5DA02}"/>
              </a:ext>
            </a:extLst>
          </p:cNvPr>
          <p:cNvSpPr>
            <a:spLocks noGrp="1"/>
          </p:cNvSpPr>
          <p:nvPr>
            <p:ph sz="quarter" idx="10"/>
          </p:nvPr>
        </p:nvSpPr>
        <p:spPr/>
        <p:txBody>
          <a:bodyPr>
            <a:normAutofit fontScale="92500" lnSpcReduction="10000"/>
          </a:bodyPr>
          <a:lstStyle/>
          <a:p>
            <a:endParaRPr lang="en-US" dirty="0"/>
          </a:p>
        </p:txBody>
      </p:sp>
      <p:pic>
        <p:nvPicPr>
          <p:cNvPr id="5" name="Content Placeholder 4">
            <a:extLst>
              <a:ext uri="{FF2B5EF4-FFF2-40B4-BE49-F238E27FC236}">
                <a16:creationId xmlns:a16="http://schemas.microsoft.com/office/drawing/2014/main" id="{05DF60E7-EA0A-CBE2-19D0-3264234EC40D}"/>
              </a:ext>
            </a:extLst>
          </p:cNvPr>
          <p:cNvPicPr>
            <a:picLocks noChangeAspect="1"/>
          </p:cNvPicPr>
          <p:nvPr/>
        </p:nvPicPr>
        <p:blipFill>
          <a:blip r:embed="rId2"/>
          <a:stretch>
            <a:fillRect/>
          </a:stretch>
        </p:blipFill>
        <p:spPr>
          <a:xfrm>
            <a:off x="1708075" y="1769610"/>
            <a:ext cx="8775849" cy="4889808"/>
          </a:xfrm>
          <a:prstGeom prst="rect">
            <a:avLst/>
          </a:prstGeom>
        </p:spPr>
      </p:pic>
    </p:spTree>
    <p:extLst>
      <p:ext uri="{BB962C8B-B14F-4D97-AF65-F5344CB8AC3E}">
        <p14:creationId xmlns:p14="http://schemas.microsoft.com/office/powerpoint/2010/main" val="393554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2E5D7-F172-707F-7EB7-A68B617D0175}"/>
              </a:ext>
            </a:extLst>
          </p:cNvPr>
          <p:cNvSpPr>
            <a:spLocks noGrp="1"/>
          </p:cNvSpPr>
          <p:nvPr>
            <p:ph type="title"/>
          </p:nvPr>
        </p:nvSpPr>
        <p:spPr>
          <a:xfrm>
            <a:off x="730757" y="920247"/>
            <a:ext cx="10725912" cy="1325563"/>
          </a:xfrm>
        </p:spPr>
        <p:txBody>
          <a:bodyPr>
            <a:normAutofit/>
          </a:bodyPr>
          <a:lstStyle/>
          <a:p>
            <a:r>
              <a:rPr lang="en-US" sz="2800" b="1" dirty="0"/>
              <a:t>Results: Patient Demographics for MUSC TH PC Consults in 2024</a:t>
            </a:r>
          </a:p>
        </p:txBody>
      </p:sp>
      <p:graphicFrame>
        <p:nvGraphicFramePr>
          <p:cNvPr id="4" name="Content Placeholder 3">
            <a:extLst>
              <a:ext uri="{FF2B5EF4-FFF2-40B4-BE49-F238E27FC236}">
                <a16:creationId xmlns:a16="http://schemas.microsoft.com/office/drawing/2014/main" id="{3BEE2F6E-3F70-66EF-555C-3BD1F07A2527}"/>
              </a:ext>
            </a:extLst>
          </p:cNvPr>
          <p:cNvGraphicFramePr>
            <a:graphicFrameLocks noGrp="1"/>
          </p:cNvGraphicFramePr>
          <p:nvPr>
            <p:ph idx="1"/>
            <p:extLst>
              <p:ext uri="{D42A27DB-BD31-4B8C-83A1-F6EECF244321}">
                <p14:modId xmlns:p14="http://schemas.microsoft.com/office/powerpoint/2010/main" val="2064438566"/>
              </p:ext>
            </p:extLst>
          </p:nvPr>
        </p:nvGraphicFramePr>
        <p:xfrm>
          <a:off x="731520" y="2103120"/>
          <a:ext cx="10725150" cy="4754880"/>
        </p:xfrm>
        <a:graphic>
          <a:graphicData uri="http://schemas.openxmlformats.org/drawingml/2006/table">
            <a:tbl>
              <a:tblPr firstRow="1" bandRow="1">
                <a:tableStyleId>{5C22544A-7EE6-4342-B048-85BDC9FD1C3A}</a:tableStyleId>
              </a:tblPr>
              <a:tblGrid>
                <a:gridCol w="3983740">
                  <a:extLst>
                    <a:ext uri="{9D8B030D-6E8A-4147-A177-3AD203B41FA5}">
                      <a16:colId xmlns:a16="http://schemas.microsoft.com/office/drawing/2014/main" val="38168293"/>
                    </a:ext>
                  </a:extLst>
                </a:gridCol>
                <a:gridCol w="3448549">
                  <a:extLst>
                    <a:ext uri="{9D8B030D-6E8A-4147-A177-3AD203B41FA5}">
                      <a16:colId xmlns:a16="http://schemas.microsoft.com/office/drawing/2014/main" val="3967791601"/>
                    </a:ext>
                  </a:extLst>
                </a:gridCol>
                <a:gridCol w="3292861">
                  <a:extLst>
                    <a:ext uri="{9D8B030D-6E8A-4147-A177-3AD203B41FA5}">
                      <a16:colId xmlns:a16="http://schemas.microsoft.com/office/drawing/2014/main" val="1617291196"/>
                    </a:ext>
                  </a:extLst>
                </a:gridCol>
              </a:tblGrid>
              <a:tr h="360624">
                <a:tc>
                  <a:txBody>
                    <a:bodyPr/>
                    <a:lstStyle/>
                    <a:p>
                      <a:r>
                        <a:rPr lang="en-US" dirty="0"/>
                        <a:t>Variable</a:t>
                      </a:r>
                    </a:p>
                  </a:txBody>
                  <a:tcPr/>
                </a:tc>
                <a:tc>
                  <a:txBody>
                    <a:bodyPr/>
                    <a:lstStyle/>
                    <a:p>
                      <a:r>
                        <a:rPr lang="en-US" dirty="0"/>
                        <a:t>N=1169</a:t>
                      </a:r>
                    </a:p>
                  </a:txBody>
                  <a:tcPr/>
                </a:tc>
                <a:tc>
                  <a:txBody>
                    <a:bodyPr/>
                    <a:lstStyle/>
                    <a:p>
                      <a:r>
                        <a:rPr lang="en-US" dirty="0"/>
                        <a:t>Age Range</a:t>
                      </a:r>
                    </a:p>
                  </a:txBody>
                  <a:tcPr/>
                </a:tc>
                <a:extLst>
                  <a:ext uri="{0D108BD9-81ED-4DB2-BD59-A6C34878D82A}">
                    <a16:rowId xmlns:a16="http://schemas.microsoft.com/office/drawing/2014/main" val="760248811"/>
                  </a:ext>
                </a:extLst>
              </a:tr>
              <a:tr h="360624">
                <a:tc>
                  <a:txBody>
                    <a:bodyPr/>
                    <a:lstStyle/>
                    <a:p>
                      <a:r>
                        <a:rPr lang="en-US" b="1" dirty="0"/>
                        <a:t>Age</a:t>
                      </a:r>
                      <a:r>
                        <a:rPr lang="en-US" dirty="0"/>
                        <a:t> Mean (SD)</a:t>
                      </a:r>
                    </a:p>
                  </a:txBody>
                  <a:tcPr/>
                </a:tc>
                <a:tc>
                  <a:txBody>
                    <a:bodyPr/>
                    <a:lstStyle/>
                    <a:p>
                      <a:r>
                        <a:rPr lang="en-US" dirty="0"/>
                        <a:t>73.6 (13.6)</a:t>
                      </a:r>
                    </a:p>
                  </a:txBody>
                  <a:tcPr/>
                </a:tc>
                <a:tc>
                  <a:txBody>
                    <a:bodyPr/>
                    <a:lstStyle/>
                    <a:p>
                      <a:r>
                        <a:rPr lang="en-US" dirty="0"/>
                        <a:t>29-101</a:t>
                      </a:r>
                    </a:p>
                  </a:txBody>
                  <a:tcPr/>
                </a:tc>
                <a:extLst>
                  <a:ext uri="{0D108BD9-81ED-4DB2-BD59-A6C34878D82A}">
                    <a16:rowId xmlns:a16="http://schemas.microsoft.com/office/drawing/2014/main" val="343234271"/>
                  </a:ext>
                </a:extLst>
              </a:tr>
              <a:tr h="360624">
                <a:tc>
                  <a:txBody>
                    <a:bodyPr/>
                    <a:lstStyle/>
                    <a:p>
                      <a:r>
                        <a:rPr lang="en-US" b="1" dirty="0"/>
                        <a:t>Female N (</a:t>
                      </a:r>
                      <a:r>
                        <a:rPr lang="en-US" dirty="0"/>
                        <a:t>%)</a:t>
                      </a:r>
                    </a:p>
                  </a:txBody>
                  <a:tcPr/>
                </a:tc>
                <a:tc>
                  <a:txBody>
                    <a:bodyPr/>
                    <a:lstStyle/>
                    <a:p>
                      <a:r>
                        <a:rPr lang="en-US" dirty="0"/>
                        <a:t>614 (52)</a:t>
                      </a:r>
                    </a:p>
                  </a:txBody>
                  <a:tcPr/>
                </a:tc>
                <a:tc>
                  <a:txBody>
                    <a:bodyPr/>
                    <a:lstStyle/>
                    <a:p>
                      <a:endParaRPr lang="en-US" dirty="0"/>
                    </a:p>
                  </a:txBody>
                  <a:tcPr/>
                </a:tc>
                <a:extLst>
                  <a:ext uri="{0D108BD9-81ED-4DB2-BD59-A6C34878D82A}">
                    <a16:rowId xmlns:a16="http://schemas.microsoft.com/office/drawing/2014/main" val="496147140"/>
                  </a:ext>
                </a:extLst>
              </a:tr>
              <a:tr h="360624">
                <a:tc>
                  <a:txBody>
                    <a:bodyPr/>
                    <a:lstStyle/>
                    <a:p>
                      <a:r>
                        <a:rPr lang="en-US" dirty="0"/>
                        <a:t>Married N (%)</a:t>
                      </a:r>
                    </a:p>
                  </a:txBody>
                  <a:tcPr/>
                </a:tc>
                <a:tc>
                  <a:txBody>
                    <a:bodyPr/>
                    <a:lstStyle/>
                    <a:p>
                      <a:r>
                        <a:rPr lang="en-US" dirty="0"/>
                        <a:t>422 (36)</a:t>
                      </a:r>
                    </a:p>
                  </a:txBody>
                  <a:tcPr/>
                </a:tc>
                <a:tc>
                  <a:txBody>
                    <a:bodyPr/>
                    <a:lstStyle/>
                    <a:p>
                      <a:endParaRPr lang="en-US" dirty="0"/>
                    </a:p>
                  </a:txBody>
                  <a:tcPr/>
                </a:tc>
                <a:extLst>
                  <a:ext uri="{0D108BD9-81ED-4DB2-BD59-A6C34878D82A}">
                    <a16:rowId xmlns:a16="http://schemas.microsoft.com/office/drawing/2014/main" val="2942352148"/>
                  </a:ext>
                </a:extLst>
              </a:tr>
              <a:tr h="360624">
                <a:tc gridSpan="3">
                  <a:txBody>
                    <a:bodyPr/>
                    <a:lstStyle/>
                    <a:p>
                      <a:r>
                        <a:rPr lang="en-US" b="1" dirty="0"/>
                        <a:t>Race</a:t>
                      </a:r>
                      <a:r>
                        <a:rPr lang="en-US" dirty="0"/>
                        <a:t>  N (%)</a:t>
                      </a:r>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950590835"/>
                  </a:ext>
                </a:extLst>
              </a:tr>
              <a:tr h="360624">
                <a:tc>
                  <a:txBody>
                    <a:bodyPr/>
                    <a:lstStyle/>
                    <a:p>
                      <a:r>
                        <a:rPr lang="en-US" dirty="0"/>
                        <a:t>White</a:t>
                      </a:r>
                    </a:p>
                  </a:txBody>
                  <a:tcPr/>
                </a:tc>
                <a:tc>
                  <a:txBody>
                    <a:bodyPr/>
                    <a:lstStyle/>
                    <a:p>
                      <a:r>
                        <a:rPr lang="en-US" dirty="0"/>
                        <a:t>603 (52)</a:t>
                      </a:r>
                    </a:p>
                  </a:txBody>
                  <a:tcPr/>
                </a:tc>
                <a:tc>
                  <a:txBody>
                    <a:bodyPr/>
                    <a:lstStyle/>
                    <a:p>
                      <a:endParaRPr lang="en-US" dirty="0"/>
                    </a:p>
                  </a:txBody>
                  <a:tcPr/>
                </a:tc>
                <a:extLst>
                  <a:ext uri="{0D108BD9-81ED-4DB2-BD59-A6C34878D82A}">
                    <a16:rowId xmlns:a16="http://schemas.microsoft.com/office/drawing/2014/main" val="3171001981"/>
                  </a:ext>
                </a:extLst>
              </a:tr>
              <a:tr h="360624">
                <a:tc>
                  <a:txBody>
                    <a:bodyPr/>
                    <a:lstStyle/>
                    <a:p>
                      <a:r>
                        <a:rPr lang="en-US" dirty="0"/>
                        <a:t>Black</a:t>
                      </a:r>
                    </a:p>
                  </a:txBody>
                  <a:tcPr/>
                </a:tc>
                <a:tc>
                  <a:txBody>
                    <a:bodyPr/>
                    <a:lstStyle/>
                    <a:p>
                      <a:r>
                        <a:rPr lang="en-US" dirty="0"/>
                        <a:t>552 (47)</a:t>
                      </a:r>
                    </a:p>
                  </a:txBody>
                  <a:tcPr/>
                </a:tc>
                <a:tc>
                  <a:txBody>
                    <a:bodyPr/>
                    <a:lstStyle/>
                    <a:p>
                      <a:endParaRPr lang="en-US" dirty="0"/>
                    </a:p>
                  </a:txBody>
                  <a:tcPr/>
                </a:tc>
                <a:extLst>
                  <a:ext uri="{0D108BD9-81ED-4DB2-BD59-A6C34878D82A}">
                    <a16:rowId xmlns:a16="http://schemas.microsoft.com/office/drawing/2014/main" val="2650344098"/>
                  </a:ext>
                </a:extLst>
              </a:tr>
              <a:tr h="360624">
                <a:tc>
                  <a:txBody>
                    <a:bodyPr/>
                    <a:lstStyle/>
                    <a:p>
                      <a:r>
                        <a:rPr lang="en-US" dirty="0"/>
                        <a:t>Other</a:t>
                      </a:r>
                    </a:p>
                  </a:txBody>
                  <a:tcPr/>
                </a:tc>
                <a:tc>
                  <a:txBody>
                    <a:bodyPr/>
                    <a:lstStyle/>
                    <a:p>
                      <a:r>
                        <a:rPr lang="en-US" dirty="0"/>
                        <a:t>14 (1)</a:t>
                      </a:r>
                    </a:p>
                  </a:txBody>
                  <a:tcPr/>
                </a:tc>
                <a:tc>
                  <a:txBody>
                    <a:bodyPr/>
                    <a:lstStyle/>
                    <a:p>
                      <a:endParaRPr lang="en-US" dirty="0"/>
                    </a:p>
                  </a:txBody>
                  <a:tcPr/>
                </a:tc>
                <a:extLst>
                  <a:ext uri="{0D108BD9-81ED-4DB2-BD59-A6C34878D82A}">
                    <a16:rowId xmlns:a16="http://schemas.microsoft.com/office/drawing/2014/main" val="2159838640"/>
                  </a:ext>
                </a:extLst>
              </a:tr>
              <a:tr h="360624">
                <a:tc gridSpan="3">
                  <a:txBody>
                    <a:bodyPr/>
                    <a:lstStyle/>
                    <a:p>
                      <a:r>
                        <a:rPr lang="en-US" b="1" dirty="0"/>
                        <a:t>Insurer</a:t>
                      </a:r>
                      <a:r>
                        <a:rPr lang="en-US" dirty="0"/>
                        <a:t>  N (%):</a:t>
                      </a:r>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2362719599"/>
                  </a:ext>
                </a:extLst>
              </a:tr>
              <a:tr h="360624">
                <a:tc>
                  <a:txBody>
                    <a:bodyPr/>
                    <a:lstStyle/>
                    <a:p>
                      <a:r>
                        <a:rPr lang="en-US" dirty="0"/>
                        <a:t>Medicare</a:t>
                      </a:r>
                    </a:p>
                  </a:txBody>
                  <a:tcPr/>
                </a:tc>
                <a:tc>
                  <a:txBody>
                    <a:bodyPr/>
                    <a:lstStyle/>
                    <a:p>
                      <a:r>
                        <a:rPr lang="en-US" dirty="0"/>
                        <a:t>837 (72)</a:t>
                      </a:r>
                    </a:p>
                  </a:txBody>
                  <a:tcPr/>
                </a:tc>
                <a:tc>
                  <a:txBody>
                    <a:bodyPr/>
                    <a:lstStyle/>
                    <a:p>
                      <a:endParaRPr lang="en-US" dirty="0"/>
                    </a:p>
                  </a:txBody>
                  <a:tcPr/>
                </a:tc>
                <a:extLst>
                  <a:ext uri="{0D108BD9-81ED-4DB2-BD59-A6C34878D82A}">
                    <a16:rowId xmlns:a16="http://schemas.microsoft.com/office/drawing/2014/main" val="1070114317"/>
                  </a:ext>
                </a:extLst>
              </a:tr>
              <a:tr h="360624">
                <a:tc>
                  <a:txBody>
                    <a:bodyPr/>
                    <a:lstStyle/>
                    <a:p>
                      <a:r>
                        <a:rPr lang="en-US" dirty="0"/>
                        <a:t>Private</a:t>
                      </a:r>
                    </a:p>
                  </a:txBody>
                  <a:tcPr/>
                </a:tc>
                <a:tc>
                  <a:txBody>
                    <a:bodyPr/>
                    <a:lstStyle/>
                    <a:p>
                      <a:r>
                        <a:rPr lang="en-US" dirty="0"/>
                        <a:t>156 (13)</a:t>
                      </a:r>
                    </a:p>
                  </a:txBody>
                  <a:tcPr/>
                </a:tc>
                <a:tc>
                  <a:txBody>
                    <a:bodyPr/>
                    <a:lstStyle/>
                    <a:p>
                      <a:endParaRPr lang="en-US" dirty="0"/>
                    </a:p>
                  </a:txBody>
                  <a:tcPr/>
                </a:tc>
                <a:extLst>
                  <a:ext uri="{0D108BD9-81ED-4DB2-BD59-A6C34878D82A}">
                    <a16:rowId xmlns:a16="http://schemas.microsoft.com/office/drawing/2014/main" val="2611462150"/>
                  </a:ext>
                </a:extLst>
              </a:tr>
              <a:tr h="360624">
                <a:tc>
                  <a:txBody>
                    <a:bodyPr/>
                    <a:lstStyle/>
                    <a:p>
                      <a:r>
                        <a:rPr lang="en-US" dirty="0"/>
                        <a:t>Medicaid</a:t>
                      </a:r>
                    </a:p>
                  </a:txBody>
                  <a:tcPr/>
                </a:tc>
                <a:tc>
                  <a:txBody>
                    <a:bodyPr/>
                    <a:lstStyle/>
                    <a:p>
                      <a:r>
                        <a:rPr lang="en-US" dirty="0"/>
                        <a:t>74 (6)</a:t>
                      </a:r>
                    </a:p>
                  </a:txBody>
                  <a:tcPr/>
                </a:tc>
                <a:tc>
                  <a:txBody>
                    <a:bodyPr/>
                    <a:lstStyle/>
                    <a:p>
                      <a:endParaRPr lang="en-US" dirty="0"/>
                    </a:p>
                  </a:txBody>
                  <a:tcPr/>
                </a:tc>
                <a:extLst>
                  <a:ext uri="{0D108BD9-81ED-4DB2-BD59-A6C34878D82A}">
                    <a16:rowId xmlns:a16="http://schemas.microsoft.com/office/drawing/2014/main" val="2359126955"/>
                  </a:ext>
                </a:extLst>
              </a:tr>
              <a:tr h="360624">
                <a:tc>
                  <a:txBody>
                    <a:bodyPr/>
                    <a:lstStyle/>
                    <a:p>
                      <a:r>
                        <a:rPr lang="en-US" dirty="0"/>
                        <a:t>Other</a:t>
                      </a:r>
                    </a:p>
                  </a:txBody>
                  <a:tcPr/>
                </a:tc>
                <a:tc>
                  <a:txBody>
                    <a:bodyPr/>
                    <a:lstStyle/>
                    <a:p>
                      <a:r>
                        <a:rPr lang="en-US" dirty="0"/>
                        <a:t>102 (9)</a:t>
                      </a:r>
                    </a:p>
                  </a:txBody>
                  <a:tcPr/>
                </a:tc>
                <a:tc>
                  <a:txBody>
                    <a:bodyPr/>
                    <a:lstStyle/>
                    <a:p>
                      <a:endParaRPr lang="en-US" dirty="0"/>
                    </a:p>
                  </a:txBody>
                  <a:tcPr/>
                </a:tc>
                <a:extLst>
                  <a:ext uri="{0D108BD9-81ED-4DB2-BD59-A6C34878D82A}">
                    <a16:rowId xmlns:a16="http://schemas.microsoft.com/office/drawing/2014/main" val="70366403"/>
                  </a:ext>
                </a:extLst>
              </a:tr>
            </a:tbl>
          </a:graphicData>
        </a:graphic>
      </p:graphicFrame>
      <p:sp>
        <p:nvSpPr>
          <p:cNvPr id="3" name="Content Placeholder 2">
            <a:extLst>
              <a:ext uri="{FF2B5EF4-FFF2-40B4-BE49-F238E27FC236}">
                <a16:creationId xmlns:a16="http://schemas.microsoft.com/office/drawing/2014/main" id="{EEEF203C-2C54-9987-F65E-3D7E04DBCB9C}"/>
              </a:ext>
            </a:extLst>
          </p:cNvPr>
          <p:cNvSpPr>
            <a:spLocks noGrp="1"/>
          </p:cNvSpPr>
          <p:nvPr>
            <p:ph sz="quarter" idx="10"/>
          </p:nvPr>
        </p:nvSpPr>
        <p:spPr/>
        <p:txBody>
          <a:bodyPr>
            <a:normAutofit fontScale="92500" lnSpcReduction="10000"/>
          </a:bodyPr>
          <a:lstStyle/>
          <a:p>
            <a:endParaRPr lang="en-US" dirty="0"/>
          </a:p>
        </p:txBody>
      </p:sp>
    </p:spTree>
    <p:extLst>
      <p:ext uri="{BB962C8B-B14F-4D97-AF65-F5344CB8AC3E}">
        <p14:creationId xmlns:p14="http://schemas.microsoft.com/office/powerpoint/2010/main" val="1763757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C5C0C-8B70-DA13-9F14-610A7E5DB500}"/>
              </a:ext>
            </a:extLst>
          </p:cNvPr>
          <p:cNvSpPr>
            <a:spLocks noGrp="1"/>
          </p:cNvSpPr>
          <p:nvPr>
            <p:ph type="title"/>
          </p:nvPr>
        </p:nvSpPr>
        <p:spPr>
          <a:xfrm>
            <a:off x="608791" y="494699"/>
            <a:ext cx="10725912" cy="1325563"/>
          </a:xfrm>
        </p:spPr>
        <p:txBody>
          <a:bodyPr>
            <a:normAutofit/>
          </a:bodyPr>
          <a:lstStyle/>
          <a:p>
            <a:r>
              <a:rPr lang="en-US" sz="2800" dirty="0"/>
              <a:t>Suggested KPIs: MUSC Telehealth  Palliative Care for 2024</a:t>
            </a:r>
          </a:p>
        </p:txBody>
      </p:sp>
      <p:graphicFrame>
        <p:nvGraphicFramePr>
          <p:cNvPr id="5" name="Content Placeholder 4">
            <a:extLst>
              <a:ext uri="{FF2B5EF4-FFF2-40B4-BE49-F238E27FC236}">
                <a16:creationId xmlns:a16="http://schemas.microsoft.com/office/drawing/2014/main" id="{A3F618EF-2FD8-3CB5-3BA4-FEA7047CA15D}"/>
              </a:ext>
            </a:extLst>
          </p:cNvPr>
          <p:cNvGraphicFramePr>
            <a:graphicFrameLocks noGrp="1"/>
          </p:cNvGraphicFramePr>
          <p:nvPr>
            <p:ph idx="1"/>
            <p:extLst>
              <p:ext uri="{D42A27DB-BD31-4B8C-83A1-F6EECF244321}">
                <p14:modId xmlns:p14="http://schemas.microsoft.com/office/powerpoint/2010/main" val="3654997355"/>
              </p:ext>
            </p:extLst>
          </p:nvPr>
        </p:nvGraphicFramePr>
        <p:xfrm>
          <a:off x="609174" y="1613506"/>
          <a:ext cx="10725147" cy="5244494"/>
        </p:xfrm>
        <a:graphic>
          <a:graphicData uri="http://schemas.openxmlformats.org/drawingml/2006/table">
            <a:tbl>
              <a:tblPr firstRow="1" bandRow="1">
                <a:tableStyleId>{5C22544A-7EE6-4342-B048-85BDC9FD1C3A}</a:tableStyleId>
              </a:tblPr>
              <a:tblGrid>
                <a:gridCol w="3746215">
                  <a:extLst>
                    <a:ext uri="{9D8B030D-6E8A-4147-A177-3AD203B41FA5}">
                      <a16:colId xmlns:a16="http://schemas.microsoft.com/office/drawing/2014/main" val="1007090419"/>
                    </a:ext>
                  </a:extLst>
                </a:gridCol>
                <a:gridCol w="1672828">
                  <a:extLst>
                    <a:ext uri="{9D8B030D-6E8A-4147-A177-3AD203B41FA5}">
                      <a16:colId xmlns:a16="http://schemas.microsoft.com/office/drawing/2014/main" val="3350851584"/>
                    </a:ext>
                  </a:extLst>
                </a:gridCol>
                <a:gridCol w="1665767">
                  <a:extLst>
                    <a:ext uri="{9D8B030D-6E8A-4147-A177-3AD203B41FA5}">
                      <a16:colId xmlns:a16="http://schemas.microsoft.com/office/drawing/2014/main" val="3764067148"/>
                    </a:ext>
                  </a:extLst>
                </a:gridCol>
                <a:gridCol w="3640337">
                  <a:extLst>
                    <a:ext uri="{9D8B030D-6E8A-4147-A177-3AD203B41FA5}">
                      <a16:colId xmlns:a16="http://schemas.microsoft.com/office/drawing/2014/main" val="2221371190"/>
                    </a:ext>
                  </a:extLst>
                </a:gridCol>
              </a:tblGrid>
              <a:tr h="741537">
                <a:tc>
                  <a:txBody>
                    <a:bodyPr/>
                    <a:lstStyle/>
                    <a:p>
                      <a:r>
                        <a:rPr lang="en-US" dirty="0"/>
                        <a:t>Key Performance</a:t>
                      </a:r>
                    </a:p>
                    <a:p>
                      <a:r>
                        <a:rPr lang="en-US" dirty="0"/>
                        <a:t> Indicator</a:t>
                      </a:r>
                    </a:p>
                  </a:txBody>
                  <a:tcPr/>
                </a:tc>
                <a:tc>
                  <a:txBody>
                    <a:bodyPr/>
                    <a:lstStyle/>
                    <a:p>
                      <a:r>
                        <a:rPr lang="en-US" dirty="0"/>
                        <a:t>Number</a:t>
                      </a:r>
                    </a:p>
                  </a:txBody>
                  <a:tcPr/>
                </a:tc>
                <a:tc>
                  <a:txBody>
                    <a:bodyPr/>
                    <a:lstStyle/>
                    <a:p>
                      <a:r>
                        <a:rPr lang="en-US" dirty="0"/>
                        <a:t>Mean</a:t>
                      </a:r>
                    </a:p>
                    <a:p>
                      <a:r>
                        <a:rPr lang="en-US" dirty="0"/>
                        <a:t>(SD)</a:t>
                      </a:r>
                    </a:p>
                  </a:txBody>
                  <a:tcPr/>
                </a:tc>
                <a:tc>
                  <a:txBody>
                    <a:bodyPr/>
                    <a:lstStyle/>
                    <a:p>
                      <a:r>
                        <a:rPr lang="en-US" dirty="0"/>
                        <a:t>Definition</a:t>
                      </a:r>
                    </a:p>
                  </a:txBody>
                  <a:tcPr/>
                </a:tc>
                <a:extLst>
                  <a:ext uri="{0D108BD9-81ED-4DB2-BD59-A6C34878D82A}">
                    <a16:rowId xmlns:a16="http://schemas.microsoft.com/office/drawing/2014/main" val="1300038449"/>
                  </a:ext>
                </a:extLst>
              </a:tr>
              <a:tr h="684406">
                <a:tc>
                  <a:txBody>
                    <a:bodyPr/>
                    <a:lstStyle/>
                    <a:p>
                      <a:r>
                        <a:rPr lang="en-US" b="1" dirty="0"/>
                        <a:t>Days to Tele PC  consult</a:t>
                      </a:r>
                    </a:p>
                  </a:txBody>
                  <a:tcPr/>
                </a:tc>
                <a:tc>
                  <a:txBody>
                    <a:bodyPr/>
                    <a:lstStyle/>
                    <a:p>
                      <a:r>
                        <a:rPr lang="en-US" dirty="0"/>
                        <a:t>1211</a:t>
                      </a:r>
                    </a:p>
                  </a:txBody>
                  <a:tcPr/>
                </a:tc>
                <a:tc>
                  <a:txBody>
                    <a:bodyPr/>
                    <a:lstStyle/>
                    <a:p>
                      <a:r>
                        <a:rPr lang="en-US" b="1" dirty="0"/>
                        <a:t>9.0</a:t>
                      </a:r>
                    </a:p>
                    <a:p>
                      <a:r>
                        <a:rPr lang="en-US" dirty="0"/>
                        <a:t>(28)</a:t>
                      </a:r>
                    </a:p>
                  </a:txBody>
                  <a:tcPr/>
                </a:tc>
                <a:tc>
                  <a:txBody>
                    <a:bodyPr/>
                    <a:lstStyle/>
                    <a:p>
                      <a:r>
                        <a:rPr lang="en-US" dirty="0"/>
                        <a:t>All patient Days from admission to PC consult</a:t>
                      </a:r>
                    </a:p>
                  </a:txBody>
                  <a:tcPr/>
                </a:tc>
                <a:extLst>
                  <a:ext uri="{0D108BD9-81ED-4DB2-BD59-A6C34878D82A}">
                    <a16:rowId xmlns:a16="http://schemas.microsoft.com/office/drawing/2014/main" val="1710729"/>
                  </a:ext>
                </a:extLst>
              </a:tr>
              <a:tr h="6844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Days to Tele PC  consult</a:t>
                      </a:r>
                    </a:p>
                    <a:p>
                      <a:r>
                        <a:rPr lang="en-US" dirty="0"/>
                        <a:t>(surviving hospital stay)</a:t>
                      </a:r>
                    </a:p>
                  </a:txBody>
                  <a:tcPr/>
                </a:tc>
                <a:tc>
                  <a:txBody>
                    <a:bodyPr/>
                    <a:lstStyle/>
                    <a:p>
                      <a:r>
                        <a:rPr lang="en-US" dirty="0"/>
                        <a:t>1055</a:t>
                      </a:r>
                    </a:p>
                    <a:p>
                      <a:r>
                        <a:rPr lang="en-US" dirty="0"/>
                        <a:t>(87.1%)</a:t>
                      </a:r>
                    </a:p>
                  </a:txBody>
                  <a:tcPr/>
                </a:tc>
                <a:tc>
                  <a:txBody>
                    <a:bodyPr/>
                    <a:lstStyle/>
                    <a:p>
                      <a:r>
                        <a:rPr lang="en-US" b="1" dirty="0"/>
                        <a:t>7.4</a:t>
                      </a:r>
                    </a:p>
                    <a:p>
                      <a:r>
                        <a:rPr lang="en-US" dirty="0"/>
                        <a:t>(11)</a:t>
                      </a:r>
                    </a:p>
                  </a:txBody>
                  <a:tcPr/>
                </a:tc>
                <a:tc>
                  <a:txBody>
                    <a:bodyPr/>
                    <a:lstStyle/>
                    <a:p>
                      <a:r>
                        <a:rPr lang="en-US" dirty="0"/>
                        <a:t>Only surviving patients</a:t>
                      </a:r>
                    </a:p>
                  </a:txBody>
                  <a:tcPr/>
                </a:tc>
                <a:extLst>
                  <a:ext uri="{0D108BD9-81ED-4DB2-BD59-A6C34878D82A}">
                    <a16:rowId xmlns:a16="http://schemas.microsoft.com/office/drawing/2014/main" val="536019515"/>
                  </a:ext>
                </a:extLst>
              </a:tr>
              <a:tr h="6844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Days to Tele PC  consult</a:t>
                      </a:r>
                    </a:p>
                    <a:p>
                      <a:r>
                        <a:rPr lang="en-US" dirty="0"/>
                        <a:t>Discharged deceased</a:t>
                      </a:r>
                    </a:p>
                  </a:txBody>
                  <a:tcPr/>
                </a:tc>
                <a:tc>
                  <a:txBody>
                    <a:bodyPr/>
                    <a:lstStyle/>
                    <a:p>
                      <a:r>
                        <a:rPr lang="en-US" dirty="0"/>
                        <a:t>156 (12.9%)</a:t>
                      </a:r>
                    </a:p>
                  </a:txBody>
                  <a:tcPr/>
                </a:tc>
                <a:tc>
                  <a:txBody>
                    <a:bodyPr/>
                    <a:lstStyle/>
                    <a:p>
                      <a:r>
                        <a:rPr lang="en-US" dirty="0"/>
                        <a:t>19.7</a:t>
                      </a:r>
                    </a:p>
                    <a:p>
                      <a:r>
                        <a:rPr lang="en-US" dirty="0"/>
                        <a:t>(72)</a:t>
                      </a:r>
                    </a:p>
                  </a:txBody>
                  <a:tcPr/>
                </a:tc>
                <a:tc>
                  <a:txBody>
                    <a:bodyPr/>
                    <a:lstStyle/>
                    <a:p>
                      <a:r>
                        <a:rPr lang="en-US" dirty="0"/>
                        <a:t>Discharged expired</a:t>
                      </a:r>
                    </a:p>
                  </a:txBody>
                  <a:tcPr/>
                </a:tc>
                <a:extLst>
                  <a:ext uri="{0D108BD9-81ED-4DB2-BD59-A6C34878D82A}">
                    <a16:rowId xmlns:a16="http://schemas.microsoft.com/office/drawing/2014/main" val="3391480875"/>
                  </a:ext>
                </a:extLst>
              </a:tr>
              <a:tr h="684406">
                <a:tc>
                  <a:txBody>
                    <a:bodyPr/>
                    <a:lstStyle/>
                    <a:p>
                      <a:r>
                        <a:rPr lang="en-US" dirty="0"/>
                        <a:t>Days from TH  consult to discharge</a:t>
                      </a:r>
                    </a:p>
                  </a:txBody>
                  <a:tcPr/>
                </a:tc>
                <a:tc>
                  <a:txBody>
                    <a:bodyPr/>
                    <a:lstStyle/>
                    <a:p>
                      <a:r>
                        <a:rPr lang="en-US" dirty="0"/>
                        <a:t>1211</a:t>
                      </a:r>
                    </a:p>
                  </a:txBody>
                  <a:tcPr/>
                </a:tc>
                <a:tc>
                  <a:txBody>
                    <a:bodyPr/>
                    <a:lstStyle/>
                    <a:p>
                      <a:r>
                        <a:rPr lang="en-US" b="1" dirty="0"/>
                        <a:t>6.9</a:t>
                      </a:r>
                    </a:p>
                    <a:p>
                      <a:r>
                        <a:rPr lang="en-US" dirty="0"/>
                        <a:t>(13.6)</a:t>
                      </a:r>
                    </a:p>
                  </a:txBody>
                  <a:tcPr/>
                </a:tc>
                <a:tc>
                  <a:txBody>
                    <a:bodyPr/>
                    <a:lstStyle/>
                    <a:p>
                      <a:r>
                        <a:rPr lang="en-US" dirty="0"/>
                        <a:t>All Patients</a:t>
                      </a:r>
                    </a:p>
                  </a:txBody>
                  <a:tcPr/>
                </a:tc>
                <a:extLst>
                  <a:ext uri="{0D108BD9-81ED-4DB2-BD59-A6C34878D82A}">
                    <a16:rowId xmlns:a16="http://schemas.microsoft.com/office/drawing/2014/main" val="1136333224"/>
                  </a:ext>
                </a:extLst>
              </a:tr>
              <a:tr h="684406">
                <a:tc>
                  <a:txBody>
                    <a:bodyPr/>
                    <a:lstStyle/>
                    <a:p>
                      <a:r>
                        <a:rPr lang="en-US" dirty="0"/>
                        <a:t>LOS for Consult admission</a:t>
                      </a:r>
                    </a:p>
                  </a:txBody>
                  <a:tcPr/>
                </a:tc>
                <a:tc>
                  <a:txBody>
                    <a:bodyPr/>
                    <a:lstStyle/>
                    <a:p>
                      <a:r>
                        <a:rPr lang="en-US" dirty="0"/>
                        <a:t>1211</a:t>
                      </a:r>
                    </a:p>
                  </a:txBody>
                  <a:tcPr/>
                </a:tc>
                <a:tc>
                  <a:txBody>
                    <a:bodyPr/>
                    <a:lstStyle/>
                    <a:p>
                      <a:r>
                        <a:rPr lang="en-US" dirty="0"/>
                        <a:t>15.9</a:t>
                      </a:r>
                    </a:p>
                    <a:p>
                      <a:r>
                        <a:rPr lang="en-US" dirty="0"/>
                        <a:t>(34)</a:t>
                      </a:r>
                    </a:p>
                  </a:txBody>
                  <a:tcPr/>
                </a:tc>
                <a:tc>
                  <a:txBody>
                    <a:bodyPr/>
                    <a:lstStyle/>
                    <a:p>
                      <a:r>
                        <a:rPr lang="en-US" dirty="0"/>
                        <a:t>All patients</a:t>
                      </a:r>
                    </a:p>
                  </a:txBody>
                  <a:tcPr/>
                </a:tc>
                <a:extLst>
                  <a:ext uri="{0D108BD9-81ED-4DB2-BD59-A6C34878D82A}">
                    <a16:rowId xmlns:a16="http://schemas.microsoft.com/office/drawing/2014/main" val="1996167503"/>
                  </a:ext>
                </a:extLst>
              </a:tr>
              <a:tr h="684406">
                <a:tc>
                  <a:txBody>
                    <a:bodyPr/>
                    <a:lstStyle/>
                    <a:p>
                      <a:r>
                        <a:rPr lang="en-US" b="1" dirty="0"/>
                        <a:t>Time  from PC Consult to hospital readmission</a:t>
                      </a:r>
                    </a:p>
                  </a:txBody>
                  <a:tcPr/>
                </a:tc>
                <a:tc>
                  <a:txBody>
                    <a:bodyPr/>
                    <a:lstStyle/>
                    <a:p>
                      <a:r>
                        <a:rPr lang="en-US" dirty="0"/>
                        <a:t>3672</a:t>
                      </a:r>
                    </a:p>
                  </a:txBody>
                  <a:tcPr/>
                </a:tc>
                <a:tc>
                  <a:txBody>
                    <a:bodyPr/>
                    <a:lstStyle/>
                    <a:p>
                      <a:r>
                        <a:rPr lang="en-US" b="1" dirty="0"/>
                        <a:t>102 </a:t>
                      </a:r>
                    </a:p>
                    <a:p>
                      <a:r>
                        <a:rPr lang="en-US" dirty="0"/>
                        <a:t>(98)</a:t>
                      </a:r>
                    </a:p>
                  </a:txBody>
                  <a:tcPr/>
                </a:tc>
                <a:tc>
                  <a:txBody>
                    <a:bodyPr/>
                    <a:lstStyle/>
                    <a:p>
                      <a:r>
                        <a:rPr lang="en-US" dirty="0"/>
                        <a:t>Consult Date to Readmit Date</a:t>
                      </a:r>
                    </a:p>
                  </a:txBody>
                  <a:tcPr/>
                </a:tc>
                <a:extLst>
                  <a:ext uri="{0D108BD9-81ED-4DB2-BD59-A6C34878D82A}">
                    <a16:rowId xmlns:a16="http://schemas.microsoft.com/office/drawing/2014/main" val="555249683"/>
                  </a:ext>
                </a:extLst>
              </a:tr>
              <a:tr h="396521">
                <a:tc>
                  <a:txBody>
                    <a:bodyPr/>
                    <a:lstStyle/>
                    <a:p>
                      <a:r>
                        <a:rPr lang="en-US" dirty="0"/>
                        <a:t>LOS for Readmission</a:t>
                      </a:r>
                    </a:p>
                  </a:txBody>
                  <a:tcPr/>
                </a:tc>
                <a:tc>
                  <a:txBody>
                    <a:bodyPr/>
                    <a:lstStyle/>
                    <a:p>
                      <a:r>
                        <a:rPr lang="en-US" dirty="0"/>
                        <a:t>3644</a:t>
                      </a:r>
                    </a:p>
                  </a:txBody>
                  <a:tcPr/>
                </a:tc>
                <a:tc>
                  <a:txBody>
                    <a:bodyPr/>
                    <a:lstStyle/>
                    <a:p>
                      <a:r>
                        <a:rPr lang="en-US" dirty="0"/>
                        <a:t>4.0 (10.9)</a:t>
                      </a:r>
                    </a:p>
                  </a:txBody>
                  <a:tcPr/>
                </a:tc>
                <a:tc>
                  <a:txBody>
                    <a:bodyPr/>
                    <a:lstStyle/>
                    <a:p>
                      <a:r>
                        <a:rPr lang="en-US" dirty="0"/>
                        <a:t>Admit date to Discharge date</a:t>
                      </a:r>
                    </a:p>
                  </a:txBody>
                  <a:tcPr/>
                </a:tc>
                <a:extLst>
                  <a:ext uri="{0D108BD9-81ED-4DB2-BD59-A6C34878D82A}">
                    <a16:rowId xmlns:a16="http://schemas.microsoft.com/office/drawing/2014/main" val="3738370877"/>
                  </a:ext>
                </a:extLst>
              </a:tr>
            </a:tbl>
          </a:graphicData>
        </a:graphic>
      </p:graphicFrame>
      <p:sp>
        <p:nvSpPr>
          <p:cNvPr id="3" name="Content Placeholder 2">
            <a:extLst>
              <a:ext uri="{FF2B5EF4-FFF2-40B4-BE49-F238E27FC236}">
                <a16:creationId xmlns:a16="http://schemas.microsoft.com/office/drawing/2014/main" id="{FD96CD36-DE2D-D680-EE1B-F2718CB4468A}"/>
              </a:ext>
            </a:extLst>
          </p:cNvPr>
          <p:cNvSpPr>
            <a:spLocks noGrp="1"/>
          </p:cNvSpPr>
          <p:nvPr>
            <p:ph sz="quarter" idx="10"/>
          </p:nvPr>
        </p:nvSpPr>
        <p:spPr/>
        <p:txBody>
          <a:bodyPr>
            <a:normAutofit fontScale="92500" lnSpcReduction="10000"/>
          </a:bodyPr>
          <a:lstStyle/>
          <a:p>
            <a:endParaRPr lang="en-US" dirty="0"/>
          </a:p>
        </p:txBody>
      </p:sp>
    </p:spTree>
    <p:extLst>
      <p:ext uri="{BB962C8B-B14F-4D97-AF65-F5344CB8AC3E}">
        <p14:creationId xmlns:p14="http://schemas.microsoft.com/office/powerpoint/2010/main" val="5082340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D8301-87CA-7C67-C413-F20E933C3861}"/>
              </a:ext>
            </a:extLst>
          </p:cNvPr>
          <p:cNvSpPr>
            <a:spLocks noGrp="1"/>
          </p:cNvSpPr>
          <p:nvPr>
            <p:ph type="title"/>
          </p:nvPr>
        </p:nvSpPr>
        <p:spPr/>
        <p:txBody>
          <a:bodyPr/>
          <a:lstStyle/>
          <a:p>
            <a:pPr algn="ctr"/>
            <a:r>
              <a:rPr lang="en-US" dirty="0"/>
              <a:t>Subgroup Comparisons:</a:t>
            </a:r>
            <a:br>
              <a:rPr lang="en-US" dirty="0"/>
            </a:br>
            <a:r>
              <a:rPr lang="en-US" dirty="0"/>
              <a:t> PC Consult &lt;= 3 days  of Adm vs &gt;3 days</a:t>
            </a:r>
          </a:p>
        </p:txBody>
      </p:sp>
      <p:sp>
        <p:nvSpPr>
          <p:cNvPr id="3" name="Content Placeholder 2">
            <a:extLst>
              <a:ext uri="{FF2B5EF4-FFF2-40B4-BE49-F238E27FC236}">
                <a16:creationId xmlns:a16="http://schemas.microsoft.com/office/drawing/2014/main" id="{E1F0FFFD-E052-5889-7DAC-32860074D6A0}"/>
              </a:ext>
            </a:extLst>
          </p:cNvPr>
          <p:cNvSpPr>
            <a:spLocks noGrp="1"/>
          </p:cNvSpPr>
          <p:nvPr>
            <p:ph idx="1"/>
          </p:nvPr>
        </p:nvSpPr>
        <p:spPr>
          <a:xfrm>
            <a:off x="731519" y="3155950"/>
            <a:ext cx="10725911" cy="3545933"/>
          </a:xfrm>
        </p:spPr>
        <p:txBody>
          <a:bodyPr>
            <a:normAutofit fontScale="77500" lnSpcReduction="20000"/>
          </a:bodyPr>
          <a:lstStyle/>
          <a:p>
            <a:r>
              <a:rPr lang="en-US" sz="2900" b="1" dirty="0">
                <a:latin typeface="Verdana" panose="020B0604030504040204" pitchFamily="34" charset="0"/>
              </a:rPr>
              <a:t>40% (N=480) of patients had consult within 3 days of admissions</a:t>
            </a:r>
          </a:p>
          <a:p>
            <a:pPr lvl="1"/>
            <a:r>
              <a:rPr lang="en-US" sz="2600" dirty="0">
                <a:latin typeface="Verdana" panose="020B0604030504040204" pitchFamily="34" charset="0"/>
              </a:rPr>
              <a:t>Of These 90% were discharged alive</a:t>
            </a:r>
          </a:p>
          <a:p>
            <a:pPr lvl="1"/>
            <a:r>
              <a:rPr lang="en-US" sz="2600" dirty="0">
                <a:latin typeface="Verdana" panose="020B0604030504040204" pitchFamily="34" charset="0"/>
              </a:rPr>
              <a:t>Mean days to discharge from PC consult= 4.8 (SD 8.7)  </a:t>
            </a:r>
          </a:p>
          <a:p>
            <a:pPr lvl="1"/>
            <a:r>
              <a:rPr lang="en-US" sz="2600" dirty="0">
                <a:latin typeface="Verdana" panose="020B0604030504040204" pitchFamily="34" charset="0"/>
              </a:rPr>
              <a:t>Mean overall LOS =  6.9 (SD 8.7)</a:t>
            </a:r>
          </a:p>
          <a:p>
            <a:pPr lvl="1"/>
            <a:r>
              <a:rPr lang="en-US" sz="2600" dirty="0">
                <a:latin typeface="Verdana" panose="020B0604030504040204" pitchFamily="34" charset="0"/>
              </a:rPr>
              <a:t>52.5% had a DH death record file within the observation time</a:t>
            </a:r>
          </a:p>
          <a:p>
            <a:pPr lvl="1"/>
            <a:endParaRPr lang="en-US" sz="2600" dirty="0">
              <a:latin typeface="Verdana" panose="020B0604030504040204" pitchFamily="34" charset="0"/>
            </a:endParaRPr>
          </a:p>
          <a:p>
            <a:r>
              <a:rPr lang="en-US" sz="2900" b="1" dirty="0">
                <a:latin typeface="Verdana" panose="020B0604030504040204" pitchFamily="34" charset="0"/>
              </a:rPr>
              <a:t>60% of patents has PC consult =&gt; 4 days after admission</a:t>
            </a:r>
          </a:p>
          <a:p>
            <a:pPr lvl="1"/>
            <a:r>
              <a:rPr lang="en-US" sz="2600" dirty="0">
                <a:latin typeface="Verdana" panose="020B0604030504040204" pitchFamily="34" charset="0"/>
              </a:rPr>
              <a:t>Of these 85% were discharges alive ( p=.0153)</a:t>
            </a:r>
          </a:p>
          <a:p>
            <a:pPr lvl="1"/>
            <a:r>
              <a:rPr lang="en-US" sz="2600" dirty="0">
                <a:latin typeface="Verdana" panose="020B0604030504040204" pitchFamily="34" charset="0"/>
              </a:rPr>
              <a:t>Mean days to discharge from PC consult= 8.3 (SD 15.9) (p&lt;.0001)</a:t>
            </a:r>
          </a:p>
          <a:p>
            <a:pPr lvl="1"/>
            <a:r>
              <a:rPr lang="en-US" sz="2600" dirty="0">
                <a:latin typeface="Verdana" panose="020B0604030504040204" pitchFamily="34" charset="0"/>
              </a:rPr>
              <a:t>Mean overall LOS =  21.8 (SD 41.2) (&lt;.0001)</a:t>
            </a:r>
          </a:p>
          <a:p>
            <a:pPr lvl="1"/>
            <a:r>
              <a:rPr lang="en-US" sz="2600" dirty="0">
                <a:latin typeface="Verdana" panose="020B0604030504040204" pitchFamily="34" charset="0"/>
              </a:rPr>
              <a:t>62.2% had a DH death record file within the observation time (p=.0008)</a:t>
            </a:r>
          </a:p>
          <a:p>
            <a:pPr lvl="1"/>
            <a:endParaRPr lang="en-US" dirty="0"/>
          </a:p>
          <a:p>
            <a:pPr lvl="1"/>
            <a:endParaRPr lang="en-US" dirty="0"/>
          </a:p>
          <a:p>
            <a:pPr lvl="1"/>
            <a:endParaRPr lang="en-US" dirty="0"/>
          </a:p>
        </p:txBody>
      </p:sp>
      <p:sp>
        <p:nvSpPr>
          <p:cNvPr id="4" name="Content Placeholder 3">
            <a:extLst>
              <a:ext uri="{FF2B5EF4-FFF2-40B4-BE49-F238E27FC236}">
                <a16:creationId xmlns:a16="http://schemas.microsoft.com/office/drawing/2014/main" id="{7D394596-E8E7-15C2-2CFE-7CD14E2DDDC1}"/>
              </a:ext>
            </a:extLst>
          </p:cNvPr>
          <p:cNvSpPr>
            <a:spLocks noGrp="1"/>
          </p:cNvSpPr>
          <p:nvPr>
            <p:ph sz="quarter" idx="10"/>
          </p:nvPr>
        </p:nvSpPr>
        <p:spPr/>
        <p:txBody>
          <a:bodyPr>
            <a:normAutofit fontScale="92500" lnSpcReduction="10000"/>
          </a:bodyPr>
          <a:lstStyle/>
          <a:p>
            <a:endParaRPr lang="en-US" dirty="0"/>
          </a:p>
        </p:txBody>
      </p:sp>
    </p:spTree>
    <p:extLst>
      <p:ext uri="{BB962C8B-B14F-4D97-AF65-F5344CB8AC3E}">
        <p14:creationId xmlns:p14="http://schemas.microsoft.com/office/powerpoint/2010/main" val="12217940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D42B0-A4AB-829B-B54A-C141665821CA}"/>
              </a:ext>
            </a:extLst>
          </p:cNvPr>
          <p:cNvSpPr>
            <a:spLocks noGrp="1"/>
          </p:cNvSpPr>
          <p:nvPr>
            <p:ph type="title"/>
          </p:nvPr>
        </p:nvSpPr>
        <p:spPr>
          <a:xfrm>
            <a:off x="731074" y="994450"/>
            <a:ext cx="10725912" cy="1325563"/>
          </a:xfrm>
        </p:spPr>
        <p:txBody>
          <a:bodyPr>
            <a:normAutofit fontScale="90000"/>
          </a:bodyPr>
          <a:lstStyle/>
          <a:p>
            <a:pPr algn="ctr"/>
            <a:r>
              <a:rPr lang="en-US" dirty="0"/>
              <a:t>Mean Cost per (Unmatched) Patient by </a:t>
            </a:r>
            <a:r>
              <a:rPr lang="en-US" sz="3100" dirty="0"/>
              <a:t>PC-consult at &lt;=3 Days of Admission Compared to Day 4 ore Later </a:t>
            </a:r>
          </a:p>
        </p:txBody>
      </p:sp>
      <p:graphicFrame>
        <p:nvGraphicFramePr>
          <p:cNvPr id="4" name="Content Placeholder 3">
            <a:extLst>
              <a:ext uri="{FF2B5EF4-FFF2-40B4-BE49-F238E27FC236}">
                <a16:creationId xmlns:a16="http://schemas.microsoft.com/office/drawing/2014/main" id="{0CFD84AB-D416-FF4C-9E72-C94122998266}"/>
              </a:ext>
            </a:extLst>
          </p:cNvPr>
          <p:cNvGraphicFramePr>
            <a:graphicFrameLocks noGrp="1"/>
          </p:cNvGraphicFramePr>
          <p:nvPr>
            <p:ph idx="1"/>
            <p:extLst>
              <p:ext uri="{D42A27DB-BD31-4B8C-83A1-F6EECF244321}">
                <p14:modId xmlns:p14="http://schemas.microsoft.com/office/powerpoint/2010/main" val="1369166560"/>
              </p:ext>
            </p:extLst>
          </p:nvPr>
        </p:nvGraphicFramePr>
        <p:xfrm>
          <a:off x="731074" y="2320013"/>
          <a:ext cx="10725148" cy="2531150"/>
        </p:xfrm>
        <a:graphic>
          <a:graphicData uri="http://schemas.openxmlformats.org/drawingml/2006/table">
            <a:tbl>
              <a:tblPr firstRow="1" bandRow="1">
                <a:tableStyleId>{5C22544A-7EE6-4342-B048-85BDC9FD1C3A}</a:tableStyleId>
              </a:tblPr>
              <a:tblGrid>
                <a:gridCol w="2628858">
                  <a:extLst>
                    <a:ext uri="{9D8B030D-6E8A-4147-A177-3AD203B41FA5}">
                      <a16:colId xmlns:a16="http://schemas.microsoft.com/office/drawing/2014/main" val="2383066542"/>
                    </a:ext>
                  </a:extLst>
                </a:gridCol>
                <a:gridCol w="1983672">
                  <a:extLst>
                    <a:ext uri="{9D8B030D-6E8A-4147-A177-3AD203B41FA5}">
                      <a16:colId xmlns:a16="http://schemas.microsoft.com/office/drawing/2014/main" val="3509995175"/>
                    </a:ext>
                  </a:extLst>
                </a:gridCol>
                <a:gridCol w="2151444">
                  <a:extLst>
                    <a:ext uri="{9D8B030D-6E8A-4147-A177-3AD203B41FA5}">
                      <a16:colId xmlns:a16="http://schemas.microsoft.com/office/drawing/2014/main" val="1709743582"/>
                    </a:ext>
                  </a:extLst>
                </a:gridCol>
                <a:gridCol w="2570878">
                  <a:extLst>
                    <a:ext uri="{9D8B030D-6E8A-4147-A177-3AD203B41FA5}">
                      <a16:colId xmlns:a16="http://schemas.microsoft.com/office/drawing/2014/main" val="3430249757"/>
                    </a:ext>
                  </a:extLst>
                </a:gridCol>
                <a:gridCol w="1390296">
                  <a:extLst>
                    <a:ext uri="{9D8B030D-6E8A-4147-A177-3AD203B41FA5}">
                      <a16:colId xmlns:a16="http://schemas.microsoft.com/office/drawing/2014/main" val="1442725899"/>
                    </a:ext>
                  </a:extLst>
                </a:gridCol>
              </a:tblGrid>
              <a:tr h="1188508">
                <a:tc>
                  <a:txBody>
                    <a:bodyPr/>
                    <a:lstStyle/>
                    <a:p>
                      <a:endParaRPr lang="en-US" dirty="0"/>
                    </a:p>
                  </a:txBody>
                  <a:tcPr/>
                </a:tc>
                <a:tc>
                  <a:txBody>
                    <a:bodyPr/>
                    <a:lstStyle/>
                    <a:p>
                      <a:r>
                        <a:rPr lang="en-US" dirty="0"/>
                        <a:t>Estimated  Cost</a:t>
                      </a:r>
                    </a:p>
                    <a:p>
                      <a:r>
                        <a:rPr lang="en-US" dirty="0"/>
                        <a:t>Consult at &lt;=3 Days</a:t>
                      </a:r>
                    </a:p>
                  </a:txBody>
                  <a:tcPr/>
                </a:tc>
                <a:tc>
                  <a:txBody>
                    <a:bodyPr/>
                    <a:lstStyle/>
                    <a:p>
                      <a:r>
                        <a:rPr lang="en-US" dirty="0"/>
                        <a:t>Estimated Cost</a:t>
                      </a:r>
                    </a:p>
                    <a:p>
                      <a:r>
                        <a:rPr lang="en-US" dirty="0"/>
                        <a:t>Consult at 4+Days</a:t>
                      </a:r>
                    </a:p>
                  </a:txBody>
                  <a:tcPr/>
                </a:tc>
                <a:tc>
                  <a:txBody>
                    <a:bodyPr/>
                    <a:lstStyle/>
                    <a:p>
                      <a:r>
                        <a:rPr lang="en-US" dirty="0"/>
                        <a:t>Cost Difference: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Consult at 4+Days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Consult at &lt;=3 Days</a:t>
                      </a:r>
                    </a:p>
                  </a:txBody>
                  <a:tcPr/>
                </a:tc>
                <a:tc>
                  <a:txBody>
                    <a:bodyPr/>
                    <a:lstStyle/>
                    <a:p>
                      <a:r>
                        <a:rPr lang="en-US" dirty="0"/>
                        <a:t>Statistic</a:t>
                      </a:r>
                    </a:p>
                  </a:txBody>
                  <a:tcPr/>
                </a:tc>
                <a:extLst>
                  <a:ext uri="{0D108BD9-81ED-4DB2-BD59-A6C34878D82A}">
                    <a16:rowId xmlns:a16="http://schemas.microsoft.com/office/drawing/2014/main" val="3988268107"/>
                  </a:ext>
                </a:extLst>
              </a:tr>
              <a:tr h="6713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Mean GenMed No ICU</a:t>
                      </a:r>
                    </a:p>
                  </a:txBody>
                  <a:tcPr/>
                </a:tc>
                <a:tc>
                  <a:txBody>
                    <a:bodyPr/>
                    <a:lstStyle/>
                    <a:p>
                      <a:r>
                        <a:rPr lang="en-US" dirty="0"/>
                        <a:t>$19,039</a:t>
                      </a:r>
                    </a:p>
                  </a:txBody>
                  <a:tcPr/>
                </a:tc>
                <a:tc>
                  <a:txBody>
                    <a:bodyPr/>
                    <a:lstStyle/>
                    <a:p>
                      <a:r>
                        <a:rPr lang="en-US" dirty="0"/>
                        <a:t>$46,029</a:t>
                      </a:r>
                    </a:p>
                  </a:txBody>
                  <a:tcPr/>
                </a:tc>
                <a:tc>
                  <a:txBody>
                    <a:bodyPr/>
                    <a:lstStyle/>
                    <a:p>
                      <a:r>
                        <a:rPr lang="en-US" b="1" dirty="0"/>
                        <a:t>$26,990</a:t>
                      </a:r>
                    </a:p>
                  </a:txBody>
                  <a:tcPr/>
                </a:tc>
                <a:tc>
                  <a:txBody>
                    <a:bodyPr/>
                    <a:lstStyle/>
                    <a:p>
                      <a:r>
                        <a:rPr lang="en-US" dirty="0"/>
                        <a:t>P&lt;.0001</a:t>
                      </a:r>
                    </a:p>
                  </a:txBody>
                  <a:tcPr/>
                </a:tc>
                <a:extLst>
                  <a:ext uri="{0D108BD9-81ED-4DB2-BD59-A6C34878D82A}">
                    <a16:rowId xmlns:a16="http://schemas.microsoft.com/office/drawing/2014/main" val="2311121596"/>
                  </a:ext>
                </a:extLst>
              </a:tr>
              <a:tr h="6713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Mean ICU and GenMed</a:t>
                      </a:r>
                    </a:p>
                  </a:txBody>
                  <a:tcPr/>
                </a:tc>
                <a:tc>
                  <a:txBody>
                    <a:bodyPr/>
                    <a:lstStyle/>
                    <a:p>
                      <a:r>
                        <a:rPr lang="en-US" dirty="0"/>
                        <a:t>$42,714</a:t>
                      </a:r>
                    </a:p>
                  </a:txBody>
                  <a:tcPr/>
                </a:tc>
                <a:tc>
                  <a:txBody>
                    <a:bodyPr/>
                    <a:lstStyle/>
                    <a:p>
                      <a:r>
                        <a:rPr lang="en-US" dirty="0"/>
                        <a:t>$96,728</a:t>
                      </a:r>
                    </a:p>
                  </a:txBody>
                  <a:tcPr/>
                </a:tc>
                <a:tc>
                  <a:txBody>
                    <a:bodyPr/>
                    <a:lstStyle/>
                    <a:p>
                      <a:r>
                        <a:rPr lang="en-US" b="1" dirty="0"/>
                        <a:t>$54,014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P&lt;.0001</a:t>
                      </a:r>
                    </a:p>
                  </a:txBody>
                  <a:tcPr/>
                </a:tc>
                <a:extLst>
                  <a:ext uri="{0D108BD9-81ED-4DB2-BD59-A6C34878D82A}">
                    <a16:rowId xmlns:a16="http://schemas.microsoft.com/office/drawing/2014/main" val="3123343258"/>
                  </a:ext>
                </a:extLst>
              </a:tr>
            </a:tbl>
          </a:graphicData>
        </a:graphic>
      </p:graphicFrame>
      <p:sp>
        <p:nvSpPr>
          <p:cNvPr id="3" name="Content Placeholder 2">
            <a:extLst>
              <a:ext uri="{FF2B5EF4-FFF2-40B4-BE49-F238E27FC236}">
                <a16:creationId xmlns:a16="http://schemas.microsoft.com/office/drawing/2014/main" id="{7C576BCE-4F11-F604-991B-E86015CB5E64}"/>
              </a:ext>
            </a:extLst>
          </p:cNvPr>
          <p:cNvSpPr>
            <a:spLocks noGrp="1"/>
          </p:cNvSpPr>
          <p:nvPr>
            <p:ph sz="quarter" idx="10"/>
          </p:nvPr>
        </p:nvSpPr>
        <p:spPr/>
        <p:txBody>
          <a:bodyPr>
            <a:normAutofit fontScale="92500" lnSpcReduction="10000"/>
          </a:bodyPr>
          <a:lstStyle/>
          <a:p>
            <a:endParaRPr lang="en-US" dirty="0"/>
          </a:p>
        </p:txBody>
      </p:sp>
      <p:sp>
        <p:nvSpPr>
          <p:cNvPr id="5" name="TextBox 4">
            <a:extLst>
              <a:ext uri="{FF2B5EF4-FFF2-40B4-BE49-F238E27FC236}">
                <a16:creationId xmlns:a16="http://schemas.microsoft.com/office/drawing/2014/main" id="{261FCCDA-325F-4BFD-D570-A729171B28EF}"/>
              </a:ext>
            </a:extLst>
          </p:cNvPr>
          <p:cNvSpPr txBox="1"/>
          <p:nvPr/>
        </p:nvSpPr>
        <p:spPr>
          <a:xfrm>
            <a:off x="730310" y="4801612"/>
            <a:ext cx="10725912" cy="2031325"/>
          </a:xfrm>
          <a:prstGeom prst="rect">
            <a:avLst/>
          </a:prstGeom>
          <a:noFill/>
        </p:spPr>
        <p:txBody>
          <a:bodyPr wrap="square" rtlCol="0">
            <a:spAutoFit/>
          </a:bodyPr>
          <a:lstStyle/>
          <a:p>
            <a:r>
              <a:rPr lang="en-US" b="1" dirty="0"/>
              <a:t>Notes:</a:t>
            </a:r>
            <a:r>
              <a:rPr lang="en-US" dirty="0"/>
              <a:t> </a:t>
            </a:r>
          </a:p>
          <a:p>
            <a:r>
              <a:rPr lang="en-US" b="1" dirty="0"/>
              <a:t>Unmatched patients. N=721. </a:t>
            </a:r>
          </a:p>
          <a:p>
            <a:r>
              <a:rPr lang="en-US" dirty="0"/>
              <a:t>Regression estimates controlling for age, race, married, veteran, and insurer.</a:t>
            </a:r>
          </a:p>
          <a:p>
            <a:r>
              <a:rPr lang="en-US" dirty="0"/>
              <a:t> ICU cost weights assigned to each admission base on 29% of charges </a:t>
            </a:r>
          </a:p>
          <a:p>
            <a:r>
              <a:rPr lang="en-US" dirty="0"/>
              <a:t>for patients in the GenMed service line using HRMC </a:t>
            </a:r>
          </a:p>
          <a:p>
            <a:r>
              <a:rPr lang="en-US" dirty="0"/>
              <a:t>Billing records for first 2 quarters of 2024. Daily cost wights were calculated </a:t>
            </a:r>
          </a:p>
          <a:p>
            <a:r>
              <a:rPr lang="en-US" dirty="0"/>
              <a:t>To reflect higher mean daily cost for admissions with shorter LOS</a:t>
            </a:r>
          </a:p>
        </p:txBody>
      </p:sp>
    </p:spTree>
    <p:extLst>
      <p:ext uri="{BB962C8B-B14F-4D97-AF65-F5344CB8AC3E}">
        <p14:creationId xmlns:p14="http://schemas.microsoft.com/office/powerpoint/2010/main" val="21401233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DD2F7-F158-4473-6310-EBC0FF707117}"/>
              </a:ext>
            </a:extLst>
          </p:cNvPr>
          <p:cNvSpPr>
            <a:spLocks noGrp="1"/>
          </p:cNvSpPr>
          <p:nvPr>
            <p:ph type="title"/>
          </p:nvPr>
        </p:nvSpPr>
        <p:spPr>
          <a:xfrm>
            <a:off x="729863" y="1078468"/>
            <a:ext cx="10725912" cy="1325563"/>
          </a:xfrm>
        </p:spPr>
        <p:txBody>
          <a:bodyPr>
            <a:noAutofit/>
          </a:bodyPr>
          <a:lstStyle/>
          <a:p>
            <a:pPr algn="ctr"/>
            <a:r>
              <a:rPr lang="en-US" sz="2400" b="1" dirty="0"/>
              <a:t>Propensity-Score Matched Patients</a:t>
            </a:r>
            <a:br>
              <a:rPr lang="en-US" sz="3600" dirty="0"/>
            </a:br>
            <a:endParaRPr lang="en-US" sz="3600" dirty="0"/>
          </a:p>
        </p:txBody>
      </p:sp>
      <p:graphicFrame>
        <p:nvGraphicFramePr>
          <p:cNvPr id="4" name="Content Placeholder 3">
            <a:extLst>
              <a:ext uri="{FF2B5EF4-FFF2-40B4-BE49-F238E27FC236}">
                <a16:creationId xmlns:a16="http://schemas.microsoft.com/office/drawing/2014/main" id="{A831D6C2-6545-9BE4-94CA-52480D7B28ED}"/>
              </a:ext>
            </a:extLst>
          </p:cNvPr>
          <p:cNvGraphicFramePr>
            <a:graphicFrameLocks noGrp="1"/>
          </p:cNvGraphicFramePr>
          <p:nvPr>
            <p:ph idx="1"/>
            <p:extLst>
              <p:ext uri="{D42A27DB-BD31-4B8C-83A1-F6EECF244321}">
                <p14:modId xmlns:p14="http://schemas.microsoft.com/office/powerpoint/2010/main" val="3809504839"/>
              </p:ext>
            </p:extLst>
          </p:nvPr>
        </p:nvGraphicFramePr>
        <p:xfrm>
          <a:off x="730628" y="1741250"/>
          <a:ext cx="10725147" cy="4754880"/>
        </p:xfrm>
        <a:graphic>
          <a:graphicData uri="http://schemas.openxmlformats.org/drawingml/2006/table">
            <a:tbl>
              <a:tblPr firstRow="1" bandRow="1">
                <a:tableStyleId>{5C22544A-7EE6-4342-B048-85BDC9FD1C3A}</a:tableStyleId>
              </a:tblPr>
              <a:tblGrid>
                <a:gridCol w="2512470">
                  <a:extLst>
                    <a:ext uri="{9D8B030D-6E8A-4147-A177-3AD203B41FA5}">
                      <a16:colId xmlns:a16="http://schemas.microsoft.com/office/drawing/2014/main" val="544264937"/>
                    </a:ext>
                  </a:extLst>
                </a:gridCol>
                <a:gridCol w="2850103">
                  <a:extLst>
                    <a:ext uri="{9D8B030D-6E8A-4147-A177-3AD203B41FA5}">
                      <a16:colId xmlns:a16="http://schemas.microsoft.com/office/drawing/2014/main" val="1299398792"/>
                    </a:ext>
                  </a:extLst>
                </a:gridCol>
                <a:gridCol w="2681287">
                  <a:extLst>
                    <a:ext uri="{9D8B030D-6E8A-4147-A177-3AD203B41FA5}">
                      <a16:colId xmlns:a16="http://schemas.microsoft.com/office/drawing/2014/main" val="3023559583"/>
                    </a:ext>
                  </a:extLst>
                </a:gridCol>
                <a:gridCol w="2681287">
                  <a:extLst>
                    <a:ext uri="{9D8B030D-6E8A-4147-A177-3AD203B41FA5}">
                      <a16:colId xmlns:a16="http://schemas.microsoft.com/office/drawing/2014/main" val="3930053170"/>
                    </a:ext>
                  </a:extLst>
                </a:gridCol>
              </a:tblGrid>
              <a:tr h="365388">
                <a:tc>
                  <a:txBody>
                    <a:bodyPr/>
                    <a:lstStyle/>
                    <a:p>
                      <a:endParaRPr lang="en-US" dirty="0"/>
                    </a:p>
                  </a:txBody>
                  <a:tcPr/>
                </a:tc>
                <a:tc>
                  <a:txBody>
                    <a:bodyPr/>
                    <a:lstStyle/>
                    <a:p>
                      <a:r>
                        <a:rPr lang="en-US" dirty="0"/>
                        <a:t>PC Consult  &lt;= 3 Days</a:t>
                      </a:r>
                    </a:p>
                  </a:txBody>
                  <a:tcPr/>
                </a:tc>
                <a:tc>
                  <a:txBody>
                    <a:bodyPr/>
                    <a:lstStyle/>
                    <a:p>
                      <a:r>
                        <a:rPr lang="en-US" dirty="0"/>
                        <a:t>PC Consult 4+ Days</a:t>
                      </a:r>
                    </a:p>
                  </a:txBody>
                  <a:tcPr/>
                </a:tc>
                <a:tc>
                  <a:txBody>
                    <a:bodyPr/>
                    <a:lstStyle/>
                    <a:p>
                      <a:r>
                        <a:rPr lang="en-US" dirty="0"/>
                        <a:t>Statistics</a:t>
                      </a:r>
                    </a:p>
                  </a:txBody>
                  <a:tcPr/>
                </a:tc>
                <a:extLst>
                  <a:ext uri="{0D108BD9-81ED-4DB2-BD59-A6C34878D82A}">
                    <a16:rowId xmlns:a16="http://schemas.microsoft.com/office/drawing/2014/main" val="112145851"/>
                  </a:ext>
                </a:extLst>
              </a:tr>
              <a:tr h="365388">
                <a:tc>
                  <a:txBody>
                    <a:bodyPr/>
                    <a:lstStyle/>
                    <a:p>
                      <a:r>
                        <a:rPr lang="en-US" b="1" dirty="0"/>
                        <a:t>Age Mean (SD)</a:t>
                      </a:r>
                    </a:p>
                  </a:txBody>
                  <a:tcPr/>
                </a:tc>
                <a:tc>
                  <a:txBody>
                    <a:bodyPr/>
                    <a:lstStyle/>
                    <a:p>
                      <a:pPr algn="ctr"/>
                      <a:r>
                        <a:rPr lang="en-US" b="0" dirty="0"/>
                        <a:t>76 .2 (12.8)</a:t>
                      </a:r>
                    </a:p>
                  </a:txBody>
                  <a:tcPr/>
                </a:tc>
                <a:tc>
                  <a:txBody>
                    <a:bodyPr/>
                    <a:lstStyle/>
                    <a:p>
                      <a:pPr algn="ctr"/>
                      <a:r>
                        <a:rPr lang="en-US" b="0" dirty="0"/>
                        <a:t>75.7 (13.0)</a:t>
                      </a:r>
                    </a:p>
                  </a:txBody>
                  <a:tcPr/>
                </a:tc>
                <a:tc>
                  <a:txBody>
                    <a:bodyPr/>
                    <a:lstStyle/>
                    <a:p>
                      <a:pPr algn="ctr"/>
                      <a:r>
                        <a:rPr lang="en-US" b="0" dirty="0"/>
                        <a:t>P=.6407</a:t>
                      </a:r>
                    </a:p>
                  </a:txBody>
                  <a:tcPr/>
                </a:tc>
                <a:extLst>
                  <a:ext uri="{0D108BD9-81ED-4DB2-BD59-A6C34878D82A}">
                    <a16:rowId xmlns:a16="http://schemas.microsoft.com/office/drawing/2014/main" val="3208112850"/>
                  </a:ext>
                </a:extLst>
              </a:tr>
              <a:tr h="365388">
                <a:tc>
                  <a:txBody>
                    <a:bodyPr/>
                    <a:lstStyle/>
                    <a:p>
                      <a:r>
                        <a:rPr lang="en-US" b="1" dirty="0"/>
                        <a:t>Race N(%)</a:t>
                      </a:r>
                    </a:p>
                  </a:txBody>
                  <a:tcPr/>
                </a:tc>
                <a:tc>
                  <a:txBody>
                    <a:bodyPr/>
                    <a:lstStyle/>
                    <a:p>
                      <a:pPr algn="ctr"/>
                      <a:endParaRPr lang="en-US" dirty="0"/>
                    </a:p>
                  </a:txBody>
                  <a:tcPr/>
                </a:tc>
                <a:tc>
                  <a:txBody>
                    <a:bodyPr/>
                    <a:lstStyle/>
                    <a:p>
                      <a:pPr algn="ctr"/>
                      <a:endParaRPr lang="en-US" dirty="0"/>
                    </a:p>
                  </a:txBody>
                  <a:tcPr/>
                </a:tc>
                <a:tc>
                  <a:txBody>
                    <a:bodyPr/>
                    <a:lstStyle/>
                    <a:p>
                      <a:pPr algn="ctr"/>
                      <a:r>
                        <a:rPr lang="en-US" dirty="0"/>
                        <a:t>P=.2967</a:t>
                      </a:r>
                    </a:p>
                  </a:txBody>
                  <a:tcPr/>
                </a:tc>
                <a:extLst>
                  <a:ext uri="{0D108BD9-81ED-4DB2-BD59-A6C34878D82A}">
                    <a16:rowId xmlns:a16="http://schemas.microsoft.com/office/drawing/2014/main" val="2960610040"/>
                  </a:ext>
                </a:extLst>
              </a:tr>
              <a:tr h="365388">
                <a:tc>
                  <a:txBody>
                    <a:bodyPr/>
                    <a:lstStyle/>
                    <a:p>
                      <a:r>
                        <a:rPr lang="en-US" dirty="0"/>
                        <a:t>White</a:t>
                      </a:r>
                    </a:p>
                  </a:txBody>
                  <a:tcPr/>
                </a:tc>
                <a:tc>
                  <a:txBody>
                    <a:bodyPr/>
                    <a:lstStyle/>
                    <a:p>
                      <a:pPr algn="ctr"/>
                      <a:r>
                        <a:rPr lang="en-US" dirty="0"/>
                        <a:t>146 (53)</a:t>
                      </a:r>
                    </a:p>
                  </a:txBody>
                  <a:tcPr/>
                </a:tc>
                <a:tc>
                  <a:txBody>
                    <a:bodyPr/>
                    <a:lstStyle/>
                    <a:p>
                      <a:pPr algn="ctr"/>
                      <a:r>
                        <a:rPr lang="en-US" dirty="0"/>
                        <a:t>133 (48)</a:t>
                      </a:r>
                    </a:p>
                  </a:txBody>
                  <a:tcPr/>
                </a:tc>
                <a:tc>
                  <a:txBody>
                    <a:bodyPr/>
                    <a:lstStyle/>
                    <a:p>
                      <a:pPr algn="ctr"/>
                      <a:endParaRPr lang="en-US" dirty="0"/>
                    </a:p>
                  </a:txBody>
                  <a:tcPr/>
                </a:tc>
                <a:extLst>
                  <a:ext uri="{0D108BD9-81ED-4DB2-BD59-A6C34878D82A}">
                    <a16:rowId xmlns:a16="http://schemas.microsoft.com/office/drawing/2014/main" val="3312913233"/>
                  </a:ext>
                </a:extLst>
              </a:tr>
              <a:tr h="365388">
                <a:tc>
                  <a:txBody>
                    <a:bodyPr/>
                    <a:lstStyle/>
                    <a:p>
                      <a:r>
                        <a:rPr lang="en-US" dirty="0"/>
                        <a:t>Black</a:t>
                      </a:r>
                    </a:p>
                  </a:txBody>
                  <a:tcPr/>
                </a:tc>
                <a:tc>
                  <a:txBody>
                    <a:bodyPr/>
                    <a:lstStyle/>
                    <a:p>
                      <a:pPr algn="ctr"/>
                      <a:r>
                        <a:rPr lang="en-US" dirty="0"/>
                        <a:t>129 (46)</a:t>
                      </a:r>
                    </a:p>
                  </a:txBody>
                  <a:tcPr/>
                </a:tc>
                <a:tc>
                  <a:txBody>
                    <a:bodyPr/>
                    <a:lstStyle/>
                    <a:p>
                      <a:pPr algn="ctr"/>
                      <a:r>
                        <a:rPr lang="en-US" dirty="0"/>
                        <a:t>144(52)</a:t>
                      </a:r>
                    </a:p>
                  </a:txBody>
                  <a:tcPr/>
                </a:tc>
                <a:tc>
                  <a:txBody>
                    <a:bodyPr/>
                    <a:lstStyle/>
                    <a:p>
                      <a:pPr algn="ctr"/>
                      <a:endParaRPr lang="en-US" dirty="0"/>
                    </a:p>
                  </a:txBody>
                  <a:tcPr/>
                </a:tc>
                <a:extLst>
                  <a:ext uri="{0D108BD9-81ED-4DB2-BD59-A6C34878D82A}">
                    <a16:rowId xmlns:a16="http://schemas.microsoft.com/office/drawing/2014/main" val="773300162"/>
                  </a:ext>
                </a:extLst>
              </a:tr>
              <a:tr h="365388">
                <a:tc>
                  <a:txBody>
                    <a:bodyPr/>
                    <a:lstStyle/>
                    <a:p>
                      <a:r>
                        <a:rPr lang="en-US" dirty="0"/>
                        <a:t>Other</a:t>
                      </a:r>
                    </a:p>
                  </a:txBody>
                  <a:tcPr/>
                </a:tc>
                <a:tc>
                  <a:txBody>
                    <a:bodyPr/>
                    <a:lstStyle/>
                    <a:p>
                      <a:pPr algn="ctr"/>
                      <a:r>
                        <a:rPr lang="en-US" dirty="0"/>
                        <a:t>3 (1)</a:t>
                      </a:r>
                    </a:p>
                  </a:txBody>
                  <a:tcPr/>
                </a:tc>
                <a:tc>
                  <a:txBody>
                    <a:bodyPr/>
                    <a:lstStyle/>
                    <a:p>
                      <a:pPr algn="ctr"/>
                      <a:r>
                        <a:rPr lang="en-US" dirty="0"/>
                        <a:t>1 (&lt;1)</a:t>
                      </a:r>
                    </a:p>
                  </a:txBody>
                  <a:tcPr/>
                </a:tc>
                <a:tc>
                  <a:txBody>
                    <a:bodyPr/>
                    <a:lstStyle/>
                    <a:p>
                      <a:pPr algn="ctr"/>
                      <a:endParaRPr lang="en-US" dirty="0"/>
                    </a:p>
                  </a:txBody>
                  <a:tcPr/>
                </a:tc>
                <a:extLst>
                  <a:ext uri="{0D108BD9-81ED-4DB2-BD59-A6C34878D82A}">
                    <a16:rowId xmlns:a16="http://schemas.microsoft.com/office/drawing/2014/main" val="3617548739"/>
                  </a:ext>
                </a:extLst>
              </a:tr>
              <a:tr h="365388">
                <a:tc>
                  <a:txBody>
                    <a:bodyPr/>
                    <a:lstStyle/>
                    <a:p>
                      <a:r>
                        <a:rPr lang="en-US" b="1" dirty="0"/>
                        <a:t>Insurance N(%)</a:t>
                      </a:r>
                    </a:p>
                  </a:txBody>
                  <a:tcPr/>
                </a:tc>
                <a:tc>
                  <a:txBody>
                    <a:bodyPr/>
                    <a:lstStyle/>
                    <a:p>
                      <a:pPr algn="ctr"/>
                      <a:endParaRPr lang="en-US" dirty="0"/>
                    </a:p>
                  </a:txBody>
                  <a:tcPr/>
                </a:tc>
                <a:tc>
                  <a:txBody>
                    <a:bodyPr/>
                    <a:lstStyle/>
                    <a:p>
                      <a:pPr algn="ctr"/>
                      <a:endParaRPr lang="en-US" dirty="0"/>
                    </a:p>
                  </a:txBody>
                  <a:tcPr/>
                </a:tc>
                <a:tc>
                  <a:txBody>
                    <a:bodyPr/>
                    <a:lstStyle/>
                    <a:p>
                      <a:pPr algn="ctr"/>
                      <a:r>
                        <a:rPr lang="en-US" dirty="0"/>
                        <a:t>P=.8020</a:t>
                      </a:r>
                    </a:p>
                  </a:txBody>
                  <a:tcPr/>
                </a:tc>
                <a:extLst>
                  <a:ext uri="{0D108BD9-81ED-4DB2-BD59-A6C34878D82A}">
                    <a16:rowId xmlns:a16="http://schemas.microsoft.com/office/drawing/2014/main" val="3749130392"/>
                  </a:ext>
                </a:extLst>
              </a:tr>
              <a:tr h="365388">
                <a:tc>
                  <a:txBody>
                    <a:bodyPr/>
                    <a:lstStyle/>
                    <a:p>
                      <a:r>
                        <a:rPr lang="en-US" dirty="0"/>
                        <a:t>Medicare</a:t>
                      </a:r>
                    </a:p>
                  </a:txBody>
                  <a:tcPr/>
                </a:tc>
                <a:tc>
                  <a:txBody>
                    <a:bodyPr/>
                    <a:lstStyle/>
                    <a:p>
                      <a:pPr algn="ctr"/>
                      <a:r>
                        <a:rPr lang="en-US" dirty="0"/>
                        <a:t>216 (78)</a:t>
                      </a:r>
                    </a:p>
                  </a:txBody>
                  <a:tcPr/>
                </a:tc>
                <a:tc>
                  <a:txBody>
                    <a:bodyPr/>
                    <a:lstStyle/>
                    <a:p>
                      <a:pPr algn="ctr"/>
                      <a:r>
                        <a:rPr lang="en-US" dirty="0"/>
                        <a:t>213 (77)</a:t>
                      </a:r>
                    </a:p>
                  </a:txBody>
                  <a:tcPr/>
                </a:tc>
                <a:tc>
                  <a:txBody>
                    <a:bodyPr/>
                    <a:lstStyle/>
                    <a:p>
                      <a:pPr algn="ctr"/>
                      <a:endParaRPr lang="en-US" dirty="0"/>
                    </a:p>
                  </a:txBody>
                  <a:tcPr/>
                </a:tc>
                <a:extLst>
                  <a:ext uri="{0D108BD9-81ED-4DB2-BD59-A6C34878D82A}">
                    <a16:rowId xmlns:a16="http://schemas.microsoft.com/office/drawing/2014/main" val="2408341670"/>
                  </a:ext>
                </a:extLst>
              </a:tr>
              <a:tr h="365388">
                <a:tc>
                  <a:txBody>
                    <a:bodyPr/>
                    <a:lstStyle/>
                    <a:p>
                      <a:r>
                        <a:rPr lang="en-US" dirty="0"/>
                        <a:t>Private</a:t>
                      </a:r>
                    </a:p>
                  </a:txBody>
                  <a:tcPr/>
                </a:tc>
                <a:tc>
                  <a:txBody>
                    <a:bodyPr/>
                    <a:lstStyle/>
                    <a:p>
                      <a:pPr algn="ctr"/>
                      <a:r>
                        <a:rPr lang="en-US" dirty="0"/>
                        <a:t>31 (11)</a:t>
                      </a:r>
                    </a:p>
                  </a:txBody>
                  <a:tcPr/>
                </a:tc>
                <a:tc>
                  <a:txBody>
                    <a:bodyPr/>
                    <a:lstStyle/>
                    <a:p>
                      <a:pPr algn="ctr"/>
                      <a:r>
                        <a:rPr lang="en-US" dirty="0"/>
                        <a:t>36 (13)</a:t>
                      </a:r>
                    </a:p>
                  </a:txBody>
                  <a:tcPr/>
                </a:tc>
                <a:tc>
                  <a:txBody>
                    <a:bodyPr/>
                    <a:lstStyle/>
                    <a:p>
                      <a:pPr algn="ctr"/>
                      <a:endParaRPr lang="en-US" dirty="0"/>
                    </a:p>
                  </a:txBody>
                  <a:tcPr/>
                </a:tc>
                <a:extLst>
                  <a:ext uri="{0D108BD9-81ED-4DB2-BD59-A6C34878D82A}">
                    <a16:rowId xmlns:a16="http://schemas.microsoft.com/office/drawing/2014/main" val="984988157"/>
                  </a:ext>
                </a:extLst>
              </a:tr>
              <a:tr h="365388">
                <a:tc>
                  <a:txBody>
                    <a:bodyPr/>
                    <a:lstStyle/>
                    <a:p>
                      <a:r>
                        <a:rPr lang="en-US" dirty="0"/>
                        <a:t>Medicaid</a:t>
                      </a:r>
                    </a:p>
                  </a:txBody>
                  <a:tcPr/>
                </a:tc>
                <a:tc>
                  <a:txBody>
                    <a:bodyPr/>
                    <a:lstStyle/>
                    <a:p>
                      <a:pPr algn="ctr"/>
                      <a:r>
                        <a:rPr lang="en-US" dirty="0"/>
                        <a:t>10 (4)</a:t>
                      </a:r>
                    </a:p>
                  </a:txBody>
                  <a:tcPr/>
                </a:tc>
                <a:tc>
                  <a:txBody>
                    <a:bodyPr/>
                    <a:lstStyle/>
                    <a:p>
                      <a:pPr algn="ctr"/>
                      <a:r>
                        <a:rPr lang="en-US" dirty="0"/>
                        <a:t>12 (4)</a:t>
                      </a:r>
                    </a:p>
                  </a:txBody>
                  <a:tcPr/>
                </a:tc>
                <a:tc>
                  <a:txBody>
                    <a:bodyPr/>
                    <a:lstStyle/>
                    <a:p>
                      <a:pPr algn="ctr"/>
                      <a:endParaRPr lang="en-US" dirty="0"/>
                    </a:p>
                  </a:txBody>
                  <a:tcPr/>
                </a:tc>
                <a:extLst>
                  <a:ext uri="{0D108BD9-81ED-4DB2-BD59-A6C34878D82A}">
                    <a16:rowId xmlns:a16="http://schemas.microsoft.com/office/drawing/2014/main" val="2994497381"/>
                  </a:ext>
                </a:extLst>
              </a:tr>
              <a:tr h="365388">
                <a:tc>
                  <a:txBody>
                    <a:bodyPr/>
                    <a:lstStyle/>
                    <a:p>
                      <a:r>
                        <a:rPr lang="en-US" dirty="0"/>
                        <a:t>Other</a:t>
                      </a:r>
                    </a:p>
                  </a:txBody>
                  <a:tcPr/>
                </a:tc>
                <a:tc>
                  <a:txBody>
                    <a:bodyPr/>
                    <a:lstStyle/>
                    <a:p>
                      <a:pPr algn="ctr"/>
                      <a:r>
                        <a:rPr lang="en-US" dirty="0"/>
                        <a:t>21 (8)</a:t>
                      </a:r>
                    </a:p>
                  </a:txBody>
                  <a:tcPr/>
                </a:tc>
                <a:tc>
                  <a:txBody>
                    <a:bodyPr/>
                    <a:lstStyle/>
                    <a:p>
                      <a:pPr algn="ctr"/>
                      <a:r>
                        <a:rPr lang="en-US" dirty="0"/>
                        <a:t>17 (6)</a:t>
                      </a:r>
                    </a:p>
                  </a:txBody>
                  <a:tcPr/>
                </a:tc>
                <a:tc>
                  <a:txBody>
                    <a:bodyPr/>
                    <a:lstStyle/>
                    <a:p>
                      <a:pPr algn="ctr"/>
                      <a:endParaRPr lang="en-US" dirty="0"/>
                    </a:p>
                  </a:txBody>
                  <a:tcPr/>
                </a:tc>
                <a:extLst>
                  <a:ext uri="{0D108BD9-81ED-4DB2-BD59-A6C34878D82A}">
                    <a16:rowId xmlns:a16="http://schemas.microsoft.com/office/drawing/2014/main" val="1911250647"/>
                  </a:ext>
                </a:extLst>
              </a:tr>
              <a:tr h="365388">
                <a:tc>
                  <a:txBody>
                    <a:bodyPr/>
                    <a:lstStyle/>
                    <a:p>
                      <a:r>
                        <a:rPr lang="en-US" b="1" dirty="0"/>
                        <a:t>Married N(%)</a:t>
                      </a:r>
                    </a:p>
                  </a:txBody>
                  <a:tcPr/>
                </a:tc>
                <a:tc>
                  <a:txBody>
                    <a:bodyPr/>
                    <a:lstStyle/>
                    <a:p>
                      <a:pPr algn="ctr"/>
                      <a:r>
                        <a:rPr lang="en-US" dirty="0"/>
                        <a:t>102 ( 37)</a:t>
                      </a:r>
                    </a:p>
                  </a:txBody>
                  <a:tcPr/>
                </a:tc>
                <a:tc>
                  <a:txBody>
                    <a:bodyPr/>
                    <a:lstStyle/>
                    <a:p>
                      <a:pPr algn="ctr"/>
                      <a:r>
                        <a:rPr lang="en-US" dirty="0"/>
                        <a:t>106 (38)</a:t>
                      </a:r>
                    </a:p>
                  </a:txBody>
                  <a:tcPr/>
                </a:tc>
                <a:tc>
                  <a:txBody>
                    <a:bodyPr/>
                    <a:lstStyle/>
                    <a:p>
                      <a:pPr algn="ctr"/>
                      <a:r>
                        <a:rPr lang="en-US" dirty="0"/>
                        <a:t>P=.7259</a:t>
                      </a:r>
                    </a:p>
                  </a:txBody>
                  <a:tcPr/>
                </a:tc>
                <a:extLst>
                  <a:ext uri="{0D108BD9-81ED-4DB2-BD59-A6C34878D82A}">
                    <a16:rowId xmlns:a16="http://schemas.microsoft.com/office/drawing/2014/main" val="3443450051"/>
                  </a:ext>
                </a:extLst>
              </a:tr>
              <a:tr h="365388">
                <a:tc>
                  <a:txBody>
                    <a:bodyPr/>
                    <a:lstStyle/>
                    <a:p>
                      <a:r>
                        <a:rPr lang="en-US" b="1" dirty="0"/>
                        <a:t>Veteran N(%)</a:t>
                      </a:r>
                    </a:p>
                  </a:txBody>
                  <a:tcPr/>
                </a:tc>
                <a:tc>
                  <a:txBody>
                    <a:bodyPr/>
                    <a:lstStyle/>
                    <a:p>
                      <a:pPr algn="ctr"/>
                      <a:r>
                        <a:rPr lang="en-US" dirty="0"/>
                        <a:t>33 (12)</a:t>
                      </a:r>
                    </a:p>
                  </a:txBody>
                  <a:tcPr/>
                </a:tc>
                <a:tc>
                  <a:txBody>
                    <a:bodyPr/>
                    <a:lstStyle/>
                    <a:p>
                      <a:pPr algn="ctr"/>
                      <a:r>
                        <a:rPr lang="en-US" dirty="0"/>
                        <a:t>39  (12)(</a:t>
                      </a:r>
                    </a:p>
                  </a:txBody>
                  <a:tcPr/>
                </a:tc>
                <a:tc>
                  <a:txBody>
                    <a:bodyPr/>
                    <a:lstStyle/>
                    <a:p>
                      <a:pPr algn="ctr"/>
                      <a:r>
                        <a:rPr lang="en-US" dirty="0"/>
                        <a:t>P=.1000</a:t>
                      </a:r>
                    </a:p>
                  </a:txBody>
                  <a:tcPr/>
                </a:tc>
                <a:extLst>
                  <a:ext uri="{0D108BD9-81ED-4DB2-BD59-A6C34878D82A}">
                    <a16:rowId xmlns:a16="http://schemas.microsoft.com/office/drawing/2014/main" val="4237238331"/>
                  </a:ext>
                </a:extLst>
              </a:tr>
            </a:tbl>
          </a:graphicData>
        </a:graphic>
      </p:graphicFrame>
      <p:sp>
        <p:nvSpPr>
          <p:cNvPr id="3" name="Content Placeholder 2">
            <a:extLst>
              <a:ext uri="{FF2B5EF4-FFF2-40B4-BE49-F238E27FC236}">
                <a16:creationId xmlns:a16="http://schemas.microsoft.com/office/drawing/2014/main" id="{D62BE9B6-0A8B-C83F-EF96-F7B15B47D940}"/>
              </a:ext>
            </a:extLst>
          </p:cNvPr>
          <p:cNvSpPr>
            <a:spLocks noGrp="1"/>
          </p:cNvSpPr>
          <p:nvPr>
            <p:ph sz="quarter" idx="10"/>
          </p:nvPr>
        </p:nvSpPr>
        <p:spPr/>
        <p:txBody>
          <a:bodyPr>
            <a:normAutofit fontScale="92500" lnSpcReduction="10000"/>
          </a:bodyPr>
          <a:lstStyle/>
          <a:p>
            <a:endParaRPr lang="en-US" dirty="0"/>
          </a:p>
        </p:txBody>
      </p:sp>
    </p:spTree>
    <p:extLst>
      <p:ext uri="{BB962C8B-B14F-4D97-AF65-F5344CB8AC3E}">
        <p14:creationId xmlns:p14="http://schemas.microsoft.com/office/powerpoint/2010/main" val="28051065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6F361-FC7A-291E-828D-E8D9FAFE9714}"/>
              </a:ext>
            </a:extLst>
          </p:cNvPr>
          <p:cNvSpPr>
            <a:spLocks noGrp="1"/>
          </p:cNvSpPr>
          <p:nvPr>
            <p:ph type="title"/>
          </p:nvPr>
        </p:nvSpPr>
        <p:spPr>
          <a:xfrm>
            <a:off x="731838" y="1058476"/>
            <a:ext cx="10725912" cy="1325563"/>
          </a:xfrm>
        </p:spPr>
        <p:txBody>
          <a:bodyPr>
            <a:normAutofit fontScale="90000"/>
          </a:bodyPr>
          <a:lstStyle/>
          <a:p>
            <a:r>
              <a:rPr lang="en-US" dirty="0"/>
              <a:t>Mean LOS, General Medicine Cost and ICU Cost</a:t>
            </a:r>
            <a:br>
              <a:rPr lang="en-US" dirty="0"/>
            </a:br>
            <a:r>
              <a:rPr lang="en-US" dirty="0"/>
              <a:t>for Matched Groups Controlling for Demographics</a:t>
            </a:r>
          </a:p>
        </p:txBody>
      </p:sp>
      <p:graphicFrame>
        <p:nvGraphicFramePr>
          <p:cNvPr id="4" name="Content Placeholder 3">
            <a:extLst>
              <a:ext uri="{FF2B5EF4-FFF2-40B4-BE49-F238E27FC236}">
                <a16:creationId xmlns:a16="http://schemas.microsoft.com/office/drawing/2014/main" id="{99C881A2-9ED1-D2BF-310E-0B8BC7C3122E}"/>
              </a:ext>
            </a:extLst>
          </p:cNvPr>
          <p:cNvGraphicFramePr>
            <a:graphicFrameLocks noGrp="1"/>
          </p:cNvGraphicFramePr>
          <p:nvPr>
            <p:ph idx="1"/>
            <p:extLst>
              <p:ext uri="{D42A27DB-BD31-4B8C-83A1-F6EECF244321}">
                <p14:modId xmlns:p14="http://schemas.microsoft.com/office/powerpoint/2010/main" val="3523299375"/>
              </p:ext>
            </p:extLst>
          </p:nvPr>
        </p:nvGraphicFramePr>
        <p:xfrm>
          <a:off x="731838" y="2272546"/>
          <a:ext cx="10725148" cy="3383280"/>
        </p:xfrm>
        <a:graphic>
          <a:graphicData uri="http://schemas.openxmlformats.org/drawingml/2006/table">
            <a:tbl>
              <a:tblPr firstRow="1" bandRow="1">
                <a:tableStyleId>{5C22544A-7EE6-4342-B048-85BDC9FD1C3A}</a:tableStyleId>
              </a:tblPr>
              <a:tblGrid>
                <a:gridCol w="2732482">
                  <a:extLst>
                    <a:ext uri="{9D8B030D-6E8A-4147-A177-3AD203B41FA5}">
                      <a16:colId xmlns:a16="http://schemas.microsoft.com/office/drawing/2014/main" val="342686745"/>
                    </a:ext>
                  </a:extLst>
                </a:gridCol>
                <a:gridCol w="2210659">
                  <a:extLst>
                    <a:ext uri="{9D8B030D-6E8A-4147-A177-3AD203B41FA5}">
                      <a16:colId xmlns:a16="http://schemas.microsoft.com/office/drawing/2014/main" val="3512278951"/>
                    </a:ext>
                  </a:extLst>
                </a:gridCol>
                <a:gridCol w="2264937">
                  <a:extLst>
                    <a:ext uri="{9D8B030D-6E8A-4147-A177-3AD203B41FA5}">
                      <a16:colId xmlns:a16="http://schemas.microsoft.com/office/drawing/2014/main" val="2003844799"/>
                    </a:ext>
                  </a:extLst>
                </a:gridCol>
                <a:gridCol w="2343891">
                  <a:extLst>
                    <a:ext uri="{9D8B030D-6E8A-4147-A177-3AD203B41FA5}">
                      <a16:colId xmlns:a16="http://schemas.microsoft.com/office/drawing/2014/main" val="3649269586"/>
                    </a:ext>
                  </a:extLst>
                </a:gridCol>
                <a:gridCol w="1173179">
                  <a:extLst>
                    <a:ext uri="{9D8B030D-6E8A-4147-A177-3AD203B41FA5}">
                      <a16:colId xmlns:a16="http://schemas.microsoft.com/office/drawing/2014/main" val="2974186211"/>
                    </a:ext>
                  </a:extLst>
                </a:gridCol>
              </a:tblGrid>
              <a:tr h="370840">
                <a:tc>
                  <a:txBody>
                    <a:bodyPr/>
                    <a:lstStyle/>
                    <a:p>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PC Consult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 &lt;= 3 Days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N=278</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PC Consult</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 4+ Days</a:t>
                      </a:r>
                    </a:p>
                    <a:p>
                      <a:pPr algn="ctr"/>
                      <a:r>
                        <a:rPr lang="en-US" dirty="0"/>
                        <a:t>N=278</a:t>
                      </a:r>
                    </a:p>
                  </a:txBody>
                  <a:tcPr/>
                </a:tc>
                <a:tc>
                  <a:txBody>
                    <a:bodyPr/>
                    <a:lstStyle/>
                    <a:p>
                      <a:pPr algn="ctr"/>
                      <a:r>
                        <a:rPr lang="en-US" dirty="0"/>
                        <a:t>Difference</a:t>
                      </a:r>
                    </a:p>
                    <a:p>
                      <a:pPr algn="ctr"/>
                      <a:r>
                        <a:rPr lang="en-US" dirty="0"/>
                        <a:t>(B-A)</a:t>
                      </a:r>
                    </a:p>
                  </a:txBody>
                  <a:tcPr/>
                </a:tc>
                <a:tc>
                  <a:txBody>
                    <a:bodyPr/>
                    <a:lstStyle/>
                    <a:p>
                      <a:r>
                        <a:rPr lang="en-US" dirty="0"/>
                        <a:t>Statistic</a:t>
                      </a:r>
                    </a:p>
                  </a:txBody>
                  <a:tcPr/>
                </a:tc>
                <a:extLst>
                  <a:ext uri="{0D108BD9-81ED-4DB2-BD59-A6C34878D82A}">
                    <a16:rowId xmlns:a16="http://schemas.microsoft.com/office/drawing/2014/main" val="3323268357"/>
                  </a:ext>
                </a:extLst>
              </a:tr>
              <a:tr h="370840">
                <a:tc>
                  <a:txBody>
                    <a:bodyPr/>
                    <a:lstStyle/>
                    <a:p>
                      <a:r>
                        <a:rPr lang="en-US" dirty="0"/>
                        <a:t>Mean LOS {median}</a:t>
                      </a:r>
                    </a:p>
                    <a:p>
                      <a:r>
                        <a:rPr lang="en-US" dirty="0"/>
                        <a:t>{95% CI)</a:t>
                      </a:r>
                    </a:p>
                  </a:txBody>
                  <a:tcPr/>
                </a:tc>
                <a:tc>
                  <a:txBody>
                    <a:bodyPr/>
                    <a:lstStyle/>
                    <a:p>
                      <a:pPr algn="ctr"/>
                      <a:r>
                        <a:rPr lang="en-US" dirty="0"/>
                        <a:t>6.3  [4]</a:t>
                      </a:r>
                    </a:p>
                    <a:p>
                      <a:pPr algn="ctr"/>
                      <a:r>
                        <a:rPr lang="en-US" dirty="0"/>
                        <a:t>( 4.8 – 8.2)</a:t>
                      </a:r>
                    </a:p>
                  </a:txBody>
                  <a:tcPr/>
                </a:tc>
                <a:tc>
                  <a:txBody>
                    <a:bodyPr/>
                    <a:lstStyle/>
                    <a:p>
                      <a:pPr algn="ctr"/>
                      <a:r>
                        <a:rPr lang="en-US" dirty="0"/>
                        <a:t>16.8 [7]</a:t>
                      </a:r>
                    </a:p>
                    <a:p>
                      <a:pPr algn="ctr"/>
                      <a:r>
                        <a:rPr lang="en-US" dirty="0"/>
                        <a:t>(12.8 – 22.1)</a:t>
                      </a:r>
                    </a:p>
                  </a:txBody>
                  <a:tcPr/>
                </a:tc>
                <a:tc>
                  <a:txBody>
                    <a:bodyPr/>
                    <a:lstStyle/>
                    <a:p>
                      <a:pPr algn="ctr"/>
                      <a:r>
                        <a:rPr lang="en-US" b="1" dirty="0">
                          <a:solidFill>
                            <a:schemeClr val="tx1"/>
                          </a:solidFill>
                        </a:rPr>
                        <a:t>10.5</a:t>
                      </a:r>
                    </a:p>
                    <a:p>
                      <a:pPr algn="ctr"/>
                      <a:r>
                        <a:rPr lang="en-US" b="1" dirty="0">
                          <a:solidFill>
                            <a:schemeClr val="tx1"/>
                          </a:solidFill>
                        </a:rPr>
                        <a:t>(8.0 – 13.9)</a:t>
                      </a:r>
                    </a:p>
                  </a:txBody>
                  <a:tcPr/>
                </a:tc>
                <a:tc>
                  <a:txBody>
                    <a:bodyPr/>
                    <a:lstStyle/>
                    <a:p>
                      <a:pPr algn="ctr"/>
                      <a:r>
                        <a:rPr lang="en-US" dirty="0"/>
                        <a:t>P&lt;.0001</a:t>
                      </a:r>
                    </a:p>
                  </a:txBody>
                  <a:tcPr/>
                </a:tc>
                <a:extLst>
                  <a:ext uri="{0D108BD9-81ED-4DB2-BD59-A6C34878D82A}">
                    <a16:rowId xmlns:a16="http://schemas.microsoft.com/office/drawing/2014/main" val="3984483752"/>
                  </a:ext>
                </a:extLst>
              </a:tr>
              <a:tr h="370840">
                <a:tc>
                  <a:txBody>
                    <a:bodyPr/>
                    <a:lstStyle/>
                    <a:p>
                      <a:r>
                        <a:rPr lang="en-US" dirty="0"/>
                        <a:t>General Medicine  Stay</a:t>
                      </a:r>
                    </a:p>
                    <a:p>
                      <a:r>
                        <a:rPr lang="en-US" dirty="0"/>
                        <a:t>Mean Total Cost per Admission (95% CI)</a:t>
                      </a:r>
                    </a:p>
                  </a:txBody>
                  <a:tcPr/>
                </a:tc>
                <a:tc>
                  <a:txBody>
                    <a:bodyPr/>
                    <a:lstStyle/>
                    <a:p>
                      <a:pPr algn="ctr"/>
                      <a:r>
                        <a:rPr lang="en-US" dirty="0"/>
                        <a:t>$19,413</a:t>
                      </a:r>
                    </a:p>
                    <a:p>
                      <a:pPr algn="ctr"/>
                      <a:r>
                        <a:rPr lang="en-US" dirty="0"/>
                        <a:t>($15,207 - $24,782)</a:t>
                      </a:r>
                    </a:p>
                  </a:txBody>
                  <a:tcPr/>
                </a:tc>
                <a:tc>
                  <a:txBody>
                    <a:bodyPr/>
                    <a:lstStyle/>
                    <a:p>
                      <a:pPr algn="ctr"/>
                      <a:r>
                        <a:rPr lang="en-US" dirty="0"/>
                        <a:t>$47,168</a:t>
                      </a:r>
                    </a:p>
                    <a:p>
                      <a:pPr algn="ctr"/>
                      <a:r>
                        <a:rPr lang="en-US" dirty="0"/>
                        <a:t>($36,787 - $60,477)</a:t>
                      </a:r>
                    </a:p>
                  </a:txBody>
                  <a:tcPr/>
                </a:tc>
                <a:tc>
                  <a:txBody>
                    <a:bodyPr/>
                    <a:lstStyle/>
                    <a:p>
                      <a:pPr algn="ctr"/>
                      <a:r>
                        <a:rPr lang="en-US" b="1" dirty="0">
                          <a:solidFill>
                            <a:schemeClr val="tx1"/>
                          </a:solidFill>
                        </a:rPr>
                        <a:t>$27,755</a:t>
                      </a:r>
                    </a:p>
                    <a:p>
                      <a:pPr algn="ctr"/>
                      <a:r>
                        <a:rPr lang="en-US" b="1" dirty="0">
                          <a:solidFill>
                            <a:schemeClr val="tx1"/>
                          </a:solidFill>
                        </a:rPr>
                        <a:t>($21,580 - $35,695)</a:t>
                      </a:r>
                    </a:p>
                  </a:txBody>
                  <a:tcPr/>
                </a:tc>
                <a:tc>
                  <a:txBody>
                    <a:bodyPr/>
                    <a:lstStyle/>
                    <a:p>
                      <a:pPr algn="ctr"/>
                      <a:r>
                        <a:rPr lang="en-US" dirty="0"/>
                        <a:t>p&lt;.0001</a:t>
                      </a:r>
                    </a:p>
                  </a:txBody>
                  <a:tcPr/>
                </a:tc>
                <a:extLst>
                  <a:ext uri="{0D108BD9-81ED-4DB2-BD59-A6C34878D82A}">
                    <a16:rowId xmlns:a16="http://schemas.microsoft.com/office/drawing/2014/main" val="2187506400"/>
                  </a:ext>
                </a:extLst>
              </a:tr>
              <a:tr h="370840">
                <a:tc>
                  <a:txBody>
                    <a:bodyPr/>
                    <a:lstStyle/>
                    <a:p>
                      <a:r>
                        <a:rPr lang="en-US" dirty="0"/>
                        <a:t>Stay with ICU</a:t>
                      </a:r>
                    </a:p>
                    <a:p>
                      <a:r>
                        <a:rPr lang="en-US" dirty="0"/>
                        <a:t>Mean Total 5ost per Admission (96% CI)</a:t>
                      </a:r>
                    </a:p>
                  </a:txBody>
                  <a:tcPr/>
                </a:tc>
                <a:tc>
                  <a:txBody>
                    <a:bodyPr/>
                    <a:lstStyle/>
                    <a:p>
                      <a:pPr algn="ctr"/>
                      <a:r>
                        <a:rPr lang="en-US" dirty="0"/>
                        <a:t>$42,305</a:t>
                      </a:r>
                    </a:p>
                    <a:p>
                      <a:pPr algn="ctr"/>
                      <a:r>
                        <a:rPr lang="en-US" dirty="0"/>
                        <a:t>($33,351 - $53,665)</a:t>
                      </a:r>
                    </a:p>
                  </a:txBody>
                  <a:tcPr/>
                </a:tc>
                <a:tc>
                  <a:txBody>
                    <a:bodyPr/>
                    <a:lstStyle/>
                    <a:p>
                      <a:pPr algn="ctr"/>
                      <a:r>
                        <a:rPr lang="en-US" dirty="0"/>
                        <a:t>$96,491</a:t>
                      </a:r>
                    </a:p>
                    <a:p>
                      <a:pPr algn="ctr"/>
                      <a:r>
                        <a:rPr lang="en-US" dirty="0"/>
                        <a:t>($75,760 - $122,896)</a:t>
                      </a:r>
                    </a:p>
                  </a:txBody>
                  <a:tcPr/>
                </a:tc>
                <a:tc>
                  <a:txBody>
                    <a:bodyPr/>
                    <a:lstStyle/>
                    <a:p>
                      <a:pPr algn="ctr"/>
                      <a:r>
                        <a:rPr lang="en-US" b="1" dirty="0">
                          <a:solidFill>
                            <a:schemeClr val="tx1"/>
                          </a:solidFill>
                        </a:rPr>
                        <a:t>$54,186</a:t>
                      </a:r>
                    </a:p>
                    <a:p>
                      <a:pPr algn="ctr"/>
                      <a:r>
                        <a:rPr lang="en-US" b="1" dirty="0">
                          <a:solidFill>
                            <a:schemeClr val="tx1"/>
                          </a:solidFill>
                        </a:rPr>
                        <a:t>($42,409 - $69,231)</a:t>
                      </a:r>
                    </a:p>
                  </a:txBody>
                  <a:tcPr/>
                </a:tc>
                <a:tc>
                  <a:txBody>
                    <a:bodyPr/>
                    <a:lstStyle/>
                    <a:p>
                      <a:pPr algn="ctr"/>
                      <a:r>
                        <a:rPr lang="en-US" dirty="0"/>
                        <a:t>p&lt;.0001</a:t>
                      </a:r>
                    </a:p>
                  </a:txBody>
                  <a:tcPr/>
                </a:tc>
                <a:extLst>
                  <a:ext uri="{0D108BD9-81ED-4DB2-BD59-A6C34878D82A}">
                    <a16:rowId xmlns:a16="http://schemas.microsoft.com/office/drawing/2014/main" val="644189384"/>
                  </a:ext>
                </a:extLst>
              </a:tr>
            </a:tbl>
          </a:graphicData>
        </a:graphic>
      </p:graphicFrame>
      <p:sp>
        <p:nvSpPr>
          <p:cNvPr id="7" name="Content Placeholder 6">
            <a:extLst>
              <a:ext uri="{FF2B5EF4-FFF2-40B4-BE49-F238E27FC236}">
                <a16:creationId xmlns:a16="http://schemas.microsoft.com/office/drawing/2014/main" id="{C3DBCB2F-176A-329B-02D5-19ED9744C4FB}"/>
              </a:ext>
            </a:extLst>
          </p:cNvPr>
          <p:cNvSpPr>
            <a:spLocks noGrp="1"/>
          </p:cNvSpPr>
          <p:nvPr>
            <p:ph sz="quarter" idx="10"/>
          </p:nvPr>
        </p:nvSpPr>
        <p:spPr/>
        <p:txBody>
          <a:bodyPr>
            <a:normAutofit fontScale="92500" lnSpcReduction="10000"/>
          </a:bodyPr>
          <a:lstStyle/>
          <a:p>
            <a:endParaRPr lang="en-US" dirty="0"/>
          </a:p>
        </p:txBody>
      </p:sp>
      <p:sp>
        <p:nvSpPr>
          <p:cNvPr id="5" name="TextBox 4">
            <a:extLst>
              <a:ext uri="{FF2B5EF4-FFF2-40B4-BE49-F238E27FC236}">
                <a16:creationId xmlns:a16="http://schemas.microsoft.com/office/drawing/2014/main" id="{D23A1886-669B-F3B2-6095-BD30B8509A68}"/>
              </a:ext>
            </a:extLst>
          </p:cNvPr>
          <p:cNvSpPr txBox="1"/>
          <p:nvPr/>
        </p:nvSpPr>
        <p:spPr>
          <a:xfrm>
            <a:off x="731838" y="5930539"/>
            <a:ext cx="6781600" cy="738664"/>
          </a:xfrm>
          <a:prstGeom prst="rect">
            <a:avLst/>
          </a:prstGeom>
          <a:noFill/>
        </p:spPr>
        <p:txBody>
          <a:bodyPr wrap="none" rtlCol="0">
            <a:spAutoFit/>
          </a:bodyPr>
          <a:lstStyle/>
          <a:p>
            <a:r>
              <a:rPr lang="en-US" sz="1400" b="1" dirty="0"/>
              <a:t>Note</a:t>
            </a:r>
            <a:r>
              <a:rPr lang="en-US" sz="1400" dirty="0"/>
              <a:t>: Cost weights are estimated per day by LOS, based using pooled data on charges</a:t>
            </a:r>
          </a:p>
          <a:p>
            <a:r>
              <a:rPr lang="en-US" sz="1400" dirty="0"/>
              <a:t> for all MUSC Regional hospitals for 1</a:t>
            </a:r>
            <a:r>
              <a:rPr lang="en-US" sz="1400" baseline="30000" dirty="0"/>
              <a:t>st</a:t>
            </a:r>
            <a:r>
              <a:rPr lang="en-US" sz="1400" dirty="0"/>
              <a:t> 2 quarters of</a:t>
            </a:r>
          </a:p>
          <a:p>
            <a:r>
              <a:rPr lang="en-US" sz="1400" dirty="0"/>
              <a:t> 2024 assuming a 27% cost-to-charge ratio</a:t>
            </a:r>
          </a:p>
        </p:txBody>
      </p:sp>
    </p:spTree>
    <p:extLst>
      <p:ext uri="{BB962C8B-B14F-4D97-AF65-F5344CB8AC3E}">
        <p14:creationId xmlns:p14="http://schemas.microsoft.com/office/powerpoint/2010/main" val="34417534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5C373-F94E-017D-AEA9-3CFD98F09114}"/>
              </a:ext>
            </a:extLst>
          </p:cNvPr>
          <p:cNvSpPr>
            <a:spLocks noGrp="1"/>
          </p:cNvSpPr>
          <p:nvPr>
            <p:ph type="title"/>
          </p:nvPr>
        </p:nvSpPr>
        <p:spPr/>
        <p:txBody>
          <a:bodyPr/>
          <a:lstStyle/>
          <a:p>
            <a:pPr algn="ctr"/>
            <a:r>
              <a:rPr lang="en-US" dirty="0"/>
              <a:t>Questions?</a:t>
            </a:r>
          </a:p>
        </p:txBody>
      </p:sp>
    </p:spTree>
    <p:extLst>
      <p:ext uri="{BB962C8B-B14F-4D97-AF65-F5344CB8AC3E}">
        <p14:creationId xmlns:p14="http://schemas.microsoft.com/office/powerpoint/2010/main" val="10579315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87AD7-4088-B075-F3C0-15287554BA95}"/>
              </a:ext>
            </a:extLst>
          </p:cNvPr>
          <p:cNvSpPr>
            <a:spLocks noGrp="1"/>
          </p:cNvSpPr>
          <p:nvPr>
            <p:ph type="title"/>
          </p:nvPr>
        </p:nvSpPr>
        <p:spPr>
          <a:xfrm>
            <a:off x="838200" y="826612"/>
            <a:ext cx="7441096" cy="2523218"/>
          </a:xfrm>
        </p:spPr>
        <p:txBody>
          <a:bodyPr>
            <a:normAutofit/>
          </a:bodyPr>
          <a:lstStyle/>
          <a:p>
            <a:pPr algn="l">
              <a:lnSpc>
                <a:spcPct val="100000"/>
              </a:lnSpc>
            </a:pPr>
            <a:r>
              <a:rPr lang="en-US" sz="2800" b="0" dirty="0"/>
              <a:t>The Telehealth Centers of Excellence(COEs) develop resources for telehealth organizations, researchers, providers, and staff based on their experience, research, and innovation.</a:t>
            </a:r>
          </a:p>
        </p:txBody>
      </p:sp>
      <p:sp>
        <p:nvSpPr>
          <p:cNvPr id="3" name="Rounded Rectangle 2">
            <a:hlinkClick r:id="rId2"/>
            <a:extLst>
              <a:ext uri="{FF2B5EF4-FFF2-40B4-BE49-F238E27FC236}">
                <a16:creationId xmlns:a16="http://schemas.microsoft.com/office/drawing/2014/main" id="{FCC7CAB4-F249-FE59-29A2-E03408A1B913}"/>
              </a:ext>
            </a:extLst>
          </p:cNvPr>
          <p:cNvSpPr/>
          <p:nvPr/>
        </p:nvSpPr>
        <p:spPr>
          <a:xfrm>
            <a:off x="838200" y="3508171"/>
            <a:ext cx="1934817" cy="501293"/>
          </a:xfrm>
          <a:prstGeom prst="roundRect">
            <a:avLst/>
          </a:prstGeom>
          <a:solidFill>
            <a:srgbClr val="FEC61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rgbClr val="004CA9"/>
                </a:solidFill>
                <a:latin typeface="Verdana" panose="020B0604030504040204" pitchFamily="34" charset="0"/>
                <a:ea typeface="Verdana" panose="020B0604030504040204" pitchFamily="34" charset="0"/>
                <a:cs typeface="Verdana" panose="020B0604030504040204" pitchFamily="34" charset="0"/>
              </a:rPr>
              <a:t>TelehealthCOE.org</a:t>
            </a:r>
          </a:p>
        </p:txBody>
      </p:sp>
    </p:spTree>
    <p:extLst>
      <p:ext uri="{BB962C8B-B14F-4D97-AF65-F5344CB8AC3E}">
        <p14:creationId xmlns:p14="http://schemas.microsoft.com/office/powerpoint/2010/main" val="3358789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478D3-7DE6-34D9-A84F-13B19A00A50B}"/>
              </a:ext>
            </a:extLst>
          </p:cNvPr>
          <p:cNvSpPr>
            <a:spLocks noGrp="1"/>
          </p:cNvSpPr>
          <p:nvPr>
            <p:ph type="title"/>
          </p:nvPr>
        </p:nvSpPr>
        <p:spPr>
          <a:xfrm>
            <a:off x="731519" y="1457099"/>
            <a:ext cx="10725912" cy="1325563"/>
          </a:xfrm>
        </p:spPr>
        <p:txBody>
          <a:bodyPr/>
          <a:lstStyle/>
          <a:p>
            <a:r>
              <a:rPr lang="en-US" dirty="0"/>
              <a:t>Program Overview</a:t>
            </a:r>
          </a:p>
        </p:txBody>
      </p:sp>
      <p:sp>
        <p:nvSpPr>
          <p:cNvPr id="3" name="Content Placeholder 2">
            <a:extLst>
              <a:ext uri="{FF2B5EF4-FFF2-40B4-BE49-F238E27FC236}">
                <a16:creationId xmlns:a16="http://schemas.microsoft.com/office/drawing/2014/main" id="{96B69D71-5DC6-E8D6-C0B0-E6435448637A}"/>
              </a:ext>
            </a:extLst>
          </p:cNvPr>
          <p:cNvSpPr>
            <a:spLocks noGrp="1"/>
          </p:cNvSpPr>
          <p:nvPr>
            <p:ph idx="1"/>
          </p:nvPr>
        </p:nvSpPr>
        <p:spPr>
          <a:xfrm>
            <a:off x="731519" y="2941346"/>
            <a:ext cx="10725911" cy="2830513"/>
          </a:xfrm>
        </p:spPr>
        <p:txBody>
          <a:bodyPr>
            <a:normAutofit/>
          </a:bodyPr>
          <a:lstStyle/>
          <a:p>
            <a:pPr marL="0" indent="0">
              <a:buNone/>
            </a:pPr>
            <a:r>
              <a:rPr lang="en-US" sz="2800" dirty="0">
                <a:solidFill>
                  <a:srgbClr val="004CA9"/>
                </a:solidFill>
                <a:latin typeface="Verdana" panose="020B0604030504040204" pitchFamily="34" charset="0"/>
              </a:rPr>
              <a:t>MUSC Health Palliative Telehealth Program</a:t>
            </a:r>
          </a:p>
          <a:p>
            <a:pPr lvl="1"/>
            <a:r>
              <a:rPr lang="en-US" sz="2400" dirty="0">
                <a:latin typeface="Verdana" panose="020B0604030504040204" pitchFamily="34" charset="0"/>
              </a:rPr>
              <a:t>Systemwide telepalliative care model within MUSC Health</a:t>
            </a:r>
          </a:p>
          <a:p>
            <a:pPr lvl="1"/>
            <a:r>
              <a:rPr lang="en-US" sz="2400" dirty="0">
                <a:latin typeface="Verdana" panose="020B0604030504040204" pitchFamily="34" charset="0"/>
              </a:rPr>
              <a:t>Delivers specialty palliative care across diverse hospital settings</a:t>
            </a:r>
          </a:p>
          <a:p>
            <a:pPr lvl="1"/>
            <a:r>
              <a:rPr lang="en-US" sz="2400" dirty="0">
                <a:latin typeface="Verdana" panose="020B0604030504040204" pitchFamily="34" charset="0"/>
              </a:rPr>
              <a:t>Focuses on improving care quality, efficiency, and goal-concordant decision-making</a:t>
            </a:r>
          </a:p>
        </p:txBody>
      </p:sp>
      <p:sp>
        <p:nvSpPr>
          <p:cNvPr id="4" name="Content Placeholder 3">
            <a:extLst>
              <a:ext uri="{FF2B5EF4-FFF2-40B4-BE49-F238E27FC236}">
                <a16:creationId xmlns:a16="http://schemas.microsoft.com/office/drawing/2014/main" id="{97E30E4F-F4EE-90D4-A12F-F3CFFA5E7016}"/>
              </a:ext>
            </a:extLst>
          </p:cNvPr>
          <p:cNvSpPr>
            <a:spLocks noGrp="1"/>
          </p:cNvSpPr>
          <p:nvPr>
            <p:ph sz="quarter" idx="10"/>
          </p:nvPr>
        </p:nvSpPr>
        <p:spPr/>
        <p:txBody>
          <a:bodyPr>
            <a:normAutofit fontScale="92500" lnSpcReduction="10000"/>
          </a:bodyPr>
          <a:lstStyle/>
          <a:p>
            <a:endParaRPr lang="en-US" dirty="0"/>
          </a:p>
        </p:txBody>
      </p:sp>
    </p:spTree>
    <p:extLst>
      <p:ext uri="{BB962C8B-B14F-4D97-AF65-F5344CB8AC3E}">
        <p14:creationId xmlns:p14="http://schemas.microsoft.com/office/powerpoint/2010/main" val="1952729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5C71D-ED6D-2B4F-B22A-41FEAA7F6F09}"/>
              </a:ext>
            </a:extLst>
          </p:cNvPr>
          <p:cNvSpPr>
            <a:spLocks noGrp="1"/>
          </p:cNvSpPr>
          <p:nvPr>
            <p:ph type="title"/>
          </p:nvPr>
        </p:nvSpPr>
        <p:spPr/>
        <p:txBody>
          <a:bodyPr/>
          <a:lstStyle/>
          <a:p>
            <a:r>
              <a:rPr lang="en-US" dirty="0"/>
              <a:t>Why Telepalliative Care?</a:t>
            </a:r>
          </a:p>
        </p:txBody>
      </p:sp>
      <p:sp>
        <p:nvSpPr>
          <p:cNvPr id="3" name="Content Placeholder 2">
            <a:extLst>
              <a:ext uri="{FF2B5EF4-FFF2-40B4-BE49-F238E27FC236}">
                <a16:creationId xmlns:a16="http://schemas.microsoft.com/office/drawing/2014/main" id="{E2BBB6C2-A903-2AF4-46BC-44FFDE5B23E1}"/>
              </a:ext>
            </a:extLst>
          </p:cNvPr>
          <p:cNvSpPr>
            <a:spLocks noGrp="1"/>
          </p:cNvSpPr>
          <p:nvPr>
            <p:ph idx="1"/>
          </p:nvPr>
        </p:nvSpPr>
        <p:spPr>
          <a:xfrm>
            <a:off x="731519" y="2922685"/>
            <a:ext cx="10725911" cy="2830513"/>
          </a:xfrm>
        </p:spPr>
        <p:txBody>
          <a:bodyPr>
            <a:normAutofit/>
          </a:bodyPr>
          <a:lstStyle/>
          <a:p>
            <a:pPr marL="0" indent="0">
              <a:buNone/>
            </a:pPr>
            <a:r>
              <a:rPr lang="en-US" sz="2800" dirty="0">
                <a:solidFill>
                  <a:srgbClr val="004CA9"/>
                </a:solidFill>
                <a:latin typeface="Verdana" panose="020B0604030504040204" pitchFamily="34" charset="0"/>
              </a:rPr>
              <a:t>Addressing System and Access Challenges</a:t>
            </a:r>
          </a:p>
          <a:p>
            <a:pPr lvl="1"/>
            <a:r>
              <a:rPr lang="en-US" sz="2400" dirty="0">
                <a:latin typeface="Verdana" panose="020B0604030504040204" pitchFamily="34" charset="0"/>
              </a:rPr>
              <a:t>Uneven access to specialty palliative care across regional hospitals</a:t>
            </a:r>
          </a:p>
          <a:p>
            <a:pPr lvl="1"/>
            <a:r>
              <a:rPr lang="en-US" sz="2400" dirty="0">
                <a:latin typeface="Verdana" panose="020B0604030504040204" pitchFamily="34" charset="0"/>
              </a:rPr>
              <a:t>Growing population of patients with serious illness</a:t>
            </a:r>
          </a:p>
          <a:p>
            <a:pPr lvl="1"/>
            <a:r>
              <a:rPr lang="en-US" sz="2400" dirty="0">
                <a:latin typeface="Verdana" panose="020B0604030504040204" pitchFamily="34" charset="0"/>
              </a:rPr>
              <a:t>Need for timely consultations early in hospitalization</a:t>
            </a:r>
          </a:p>
          <a:p>
            <a:pPr lvl="1"/>
            <a:r>
              <a:rPr lang="en-US" sz="2400" dirty="0">
                <a:latin typeface="Verdana" panose="020B0604030504040204" pitchFamily="34" charset="0"/>
              </a:rPr>
              <a:t>Telehealth enables equitable, scalable specialty support</a:t>
            </a:r>
          </a:p>
          <a:p>
            <a:endParaRPr lang="en-US" dirty="0"/>
          </a:p>
        </p:txBody>
      </p:sp>
      <p:sp>
        <p:nvSpPr>
          <p:cNvPr id="4" name="Content Placeholder 3">
            <a:extLst>
              <a:ext uri="{FF2B5EF4-FFF2-40B4-BE49-F238E27FC236}">
                <a16:creationId xmlns:a16="http://schemas.microsoft.com/office/drawing/2014/main" id="{90919719-2503-9D0F-8916-1B8436891F41}"/>
              </a:ext>
            </a:extLst>
          </p:cNvPr>
          <p:cNvSpPr>
            <a:spLocks noGrp="1"/>
          </p:cNvSpPr>
          <p:nvPr>
            <p:ph sz="quarter" idx="10"/>
          </p:nvPr>
        </p:nvSpPr>
        <p:spPr/>
        <p:txBody>
          <a:bodyPr>
            <a:normAutofit fontScale="92500" lnSpcReduction="10000"/>
          </a:bodyPr>
          <a:lstStyle/>
          <a:p>
            <a:endParaRPr lang="en-US" dirty="0"/>
          </a:p>
        </p:txBody>
      </p:sp>
    </p:spTree>
    <p:extLst>
      <p:ext uri="{BB962C8B-B14F-4D97-AF65-F5344CB8AC3E}">
        <p14:creationId xmlns:p14="http://schemas.microsoft.com/office/powerpoint/2010/main" val="4288756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104F9-64E9-2D27-9C61-7042F6A27251}"/>
              </a:ext>
            </a:extLst>
          </p:cNvPr>
          <p:cNvSpPr>
            <a:spLocks noGrp="1"/>
          </p:cNvSpPr>
          <p:nvPr>
            <p:ph type="title"/>
          </p:nvPr>
        </p:nvSpPr>
        <p:spPr/>
        <p:txBody>
          <a:bodyPr/>
          <a:lstStyle/>
          <a:p>
            <a:r>
              <a:rPr lang="en-US" dirty="0"/>
              <a:t>Program Structure</a:t>
            </a:r>
          </a:p>
        </p:txBody>
      </p:sp>
      <p:sp>
        <p:nvSpPr>
          <p:cNvPr id="3" name="Content Placeholder 2">
            <a:extLst>
              <a:ext uri="{FF2B5EF4-FFF2-40B4-BE49-F238E27FC236}">
                <a16:creationId xmlns:a16="http://schemas.microsoft.com/office/drawing/2014/main" id="{D147178A-BB27-7616-EB11-AB19DD2AF342}"/>
              </a:ext>
            </a:extLst>
          </p:cNvPr>
          <p:cNvSpPr>
            <a:spLocks noGrp="1"/>
          </p:cNvSpPr>
          <p:nvPr>
            <p:ph idx="1"/>
          </p:nvPr>
        </p:nvSpPr>
        <p:spPr>
          <a:xfrm>
            <a:off x="731520" y="2950676"/>
            <a:ext cx="10725911" cy="2830513"/>
          </a:xfrm>
        </p:spPr>
        <p:txBody>
          <a:bodyPr>
            <a:normAutofit lnSpcReduction="10000"/>
          </a:bodyPr>
          <a:lstStyle/>
          <a:p>
            <a:pPr marL="0" indent="0">
              <a:buNone/>
            </a:pPr>
            <a:r>
              <a:rPr lang="en-US" sz="2800" dirty="0">
                <a:solidFill>
                  <a:srgbClr val="004CA9"/>
                </a:solidFill>
                <a:latin typeface="Verdana" panose="020B0604030504040204" pitchFamily="34" charset="0"/>
              </a:rPr>
              <a:t>How the Model Works</a:t>
            </a:r>
          </a:p>
          <a:p>
            <a:pPr lvl="1"/>
            <a:r>
              <a:rPr lang="en-US" sz="2400" dirty="0">
                <a:latin typeface="Verdana" panose="020B0604030504040204" pitchFamily="34" charset="0"/>
              </a:rPr>
              <a:t>3 palliative-trained Advanced Practice Providers (APPs)</a:t>
            </a:r>
          </a:p>
          <a:p>
            <a:pPr lvl="1"/>
            <a:r>
              <a:rPr lang="en-US" sz="2400" dirty="0">
                <a:latin typeface="Verdana" panose="020B0604030504040204" pitchFamily="34" charset="0"/>
              </a:rPr>
              <a:t>Serve 14 Regional Health Network hospitals</a:t>
            </a:r>
          </a:p>
          <a:p>
            <a:pPr lvl="2"/>
            <a:r>
              <a:rPr lang="en-US" sz="2400" dirty="0">
                <a:latin typeface="Verdana" panose="020B0604030504040204" pitchFamily="34" charset="0"/>
              </a:rPr>
              <a:t>MUSC Health hospitals 	</a:t>
            </a:r>
          </a:p>
          <a:p>
            <a:pPr lvl="2"/>
            <a:r>
              <a:rPr lang="en-US" sz="2400" dirty="0">
                <a:latin typeface="Verdana" panose="020B0604030504040204" pitchFamily="34" charset="0"/>
              </a:rPr>
              <a:t>Affiliated system hospitals</a:t>
            </a:r>
          </a:p>
          <a:p>
            <a:pPr lvl="1"/>
            <a:r>
              <a:rPr lang="en-US" sz="2400" dirty="0">
                <a:latin typeface="Verdana" panose="020B0604030504040204" pitchFamily="34" charset="0"/>
              </a:rPr>
              <a:t>Virtual integration with local care teams</a:t>
            </a:r>
          </a:p>
          <a:p>
            <a:pPr lvl="1"/>
            <a:r>
              <a:rPr lang="en-US" sz="2400" dirty="0">
                <a:latin typeface="Verdana" panose="020B0604030504040204" pitchFamily="34" charset="0"/>
              </a:rPr>
              <a:t>Emphasis on early inpatient involvement</a:t>
            </a:r>
          </a:p>
          <a:p>
            <a:endParaRPr lang="en-US" dirty="0"/>
          </a:p>
        </p:txBody>
      </p:sp>
      <p:sp>
        <p:nvSpPr>
          <p:cNvPr id="4" name="Content Placeholder 3">
            <a:extLst>
              <a:ext uri="{FF2B5EF4-FFF2-40B4-BE49-F238E27FC236}">
                <a16:creationId xmlns:a16="http://schemas.microsoft.com/office/drawing/2014/main" id="{E18A9458-C698-2A13-F4DF-35049069ED26}"/>
              </a:ext>
            </a:extLst>
          </p:cNvPr>
          <p:cNvSpPr>
            <a:spLocks noGrp="1"/>
          </p:cNvSpPr>
          <p:nvPr>
            <p:ph sz="quarter" idx="10"/>
          </p:nvPr>
        </p:nvSpPr>
        <p:spPr/>
        <p:txBody>
          <a:bodyPr>
            <a:normAutofit fontScale="92500" lnSpcReduction="10000"/>
          </a:bodyPr>
          <a:lstStyle/>
          <a:p>
            <a:endParaRPr lang="en-US" dirty="0"/>
          </a:p>
        </p:txBody>
      </p:sp>
    </p:spTree>
    <p:extLst>
      <p:ext uri="{BB962C8B-B14F-4D97-AF65-F5344CB8AC3E}">
        <p14:creationId xmlns:p14="http://schemas.microsoft.com/office/powerpoint/2010/main" val="2957649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FB5F4-A245-EDB2-7549-536737ECF5A3}"/>
              </a:ext>
            </a:extLst>
          </p:cNvPr>
          <p:cNvSpPr>
            <a:spLocks noGrp="1"/>
          </p:cNvSpPr>
          <p:nvPr>
            <p:ph type="title"/>
          </p:nvPr>
        </p:nvSpPr>
        <p:spPr/>
        <p:txBody>
          <a:bodyPr/>
          <a:lstStyle/>
          <a:p>
            <a:r>
              <a:rPr lang="en-US" dirty="0"/>
              <a:t>Clinical Focus</a:t>
            </a:r>
          </a:p>
        </p:txBody>
      </p:sp>
      <p:sp>
        <p:nvSpPr>
          <p:cNvPr id="3" name="Content Placeholder 2">
            <a:extLst>
              <a:ext uri="{FF2B5EF4-FFF2-40B4-BE49-F238E27FC236}">
                <a16:creationId xmlns:a16="http://schemas.microsoft.com/office/drawing/2014/main" id="{E8E2ADDC-CB2E-FDF2-6A85-F3525D1D9F77}"/>
              </a:ext>
            </a:extLst>
          </p:cNvPr>
          <p:cNvSpPr>
            <a:spLocks noGrp="1"/>
          </p:cNvSpPr>
          <p:nvPr>
            <p:ph idx="1"/>
          </p:nvPr>
        </p:nvSpPr>
        <p:spPr>
          <a:xfrm>
            <a:off x="731519" y="2913354"/>
            <a:ext cx="10725911" cy="2830513"/>
          </a:xfrm>
        </p:spPr>
        <p:txBody>
          <a:bodyPr/>
          <a:lstStyle/>
          <a:p>
            <a:pPr marL="0" indent="0">
              <a:buNone/>
            </a:pPr>
            <a:r>
              <a:rPr lang="en-US" sz="2800" dirty="0">
                <a:solidFill>
                  <a:srgbClr val="004CA9"/>
                </a:solidFill>
                <a:latin typeface="Verdana" panose="020B0604030504040204" pitchFamily="34" charset="0"/>
              </a:rPr>
              <a:t>What Telepalliative Consults Address</a:t>
            </a:r>
          </a:p>
          <a:p>
            <a:pPr lvl="1"/>
            <a:r>
              <a:rPr lang="en-US" sz="2400" dirty="0">
                <a:latin typeface="Verdana" panose="020B0604030504040204" pitchFamily="34" charset="0"/>
              </a:rPr>
              <a:t>Symptom management</a:t>
            </a:r>
          </a:p>
          <a:p>
            <a:pPr lvl="1"/>
            <a:r>
              <a:rPr lang="en-US" sz="2400" dirty="0">
                <a:latin typeface="Verdana" panose="020B0604030504040204" pitchFamily="34" charset="0"/>
              </a:rPr>
              <a:t>Goals-of-care discussions</a:t>
            </a:r>
          </a:p>
          <a:p>
            <a:pPr lvl="1"/>
            <a:r>
              <a:rPr lang="en-US" sz="2400" dirty="0">
                <a:latin typeface="Verdana" panose="020B0604030504040204" pitchFamily="34" charset="0"/>
              </a:rPr>
              <a:t>Advance care planning</a:t>
            </a:r>
          </a:p>
          <a:p>
            <a:pPr lvl="1"/>
            <a:r>
              <a:rPr lang="en-US" sz="2400" dirty="0">
                <a:latin typeface="Verdana" panose="020B0604030504040204" pitchFamily="34" charset="0"/>
              </a:rPr>
              <a:t>Decision support for patients, families, and care teams</a:t>
            </a:r>
          </a:p>
          <a:p>
            <a:pPr lvl="1"/>
            <a:r>
              <a:rPr lang="en-US" sz="2400" dirty="0">
                <a:latin typeface="Verdana" panose="020B0604030504040204" pitchFamily="34" charset="0"/>
              </a:rPr>
              <a:t>Alignment of treatment with patient values and preferences</a:t>
            </a:r>
          </a:p>
          <a:p>
            <a:endParaRPr lang="en-US" dirty="0"/>
          </a:p>
        </p:txBody>
      </p:sp>
      <p:sp>
        <p:nvSpPr>
          <p:cNvPr id="4" name="Content Placeholder 3">
            <a:extLst>
              <a:ext uri="{FF2B5EF4-FFF2-40B4-BE49-F238E27FC236}">
                <a16:creationId xmlns:a16="http://schemas.microsoft.com/office/drawing/2014/main" id="{765336DA-C7F6-E8D3-F4A9-728A267E2C9C}"/>
              </a:ext>
            </a:extLst>
          </p:cNvPr>
          <p:cNvSpPr>
            <a:spLocks noGrp="1"/>
          </p:cNvSpPr>
          <p:nvPr>
            <p:ph sz="quarter" idx="10"/>
          </p:nvPr>
        </p:nvSpPr>
        <p:spPr/>
        <p:txBody>
          <a:bodyPr>
            <a:normAutofit fontScale="92500" lnSpcReduction="10000"/>
          </a:bodyPr>
          <a:lstStyle/>
          <a:p>
            <a:endParaRPr lang="en-US" dirty="0"/>
          </a:p>
        </p:txBody>
      </p:sp>
    </p:spTree>
    <p:extLst>
      <p:ext uri="{BB962C8B-B14F-4D97-AF65-F5344CB8AC3E}">
        <p14:creationId xmlns:p14="http://schemas.microsoft.com/office/powerpoint/2010/main" val="3856850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3329C-BFBE-6D4B-B92C-7487D0CB72BA}"/>
              </a:ext>
            </a:extLst>
          </p:cNvPr>
          <p:cNvSpPr>
            <a:spLocks noGrp="1"/>
          </p:cNvSpPr>
          <p:nvPr>
            <p:ph type="title"/>
          </p:nvPr>
        </p:nvSpPr>
        <p:spPr/>
        <p:txBody>
          <a:bodyPr/>
          <a:lstStyle/>
          <a:p>
            <a:r>
              <a:rPr lang="en-US" dirty="0"/>
              <a:t>Evaluation Approach</a:t>
            </a:r>
          </a:p>
        </p:txBody>
      </p:sp>
      <p:sp>
        <p:nvSpPr>
          <p:cNvPr id="3" name="Content Placeholder 2">
            <a:extLst>
              <a:ext uri="{FF2B5EF4-FFF2-40B4-BE49-F238E27FC236}">
                <a16:creationId xmlns:a16="http://schemas.microsoft.com/office/drawing/2014/main" id="{4DE8B541-C98B-77AB-AA2B-B58F80B557A9}"/>
              </a:ext>
            </a:extLst>
          </p:cNvPr>
          <p:cNvSpPr>
            <a:spLocks noGrp="1"/>
          </p:cNvSpPr>
          <p:nvPr>
            <p:ph idx="1"/>
          </p:nvPr>
        </p:nvSpPr>
        <p:spPr>
          <a:xfrm>
            <a:off x="731519" y="2932015"/>
            <a:ext cx="10725911" cy="2830513"/>
          </a:xfrm>
        </p:spPr>
        <p:txBody>
          <a:bodyPr/>
          <a:lstStyle/>
          <a:p>
            <a:pPr marL="0" indent="0">
              <a:buNone/>
            </a:pPr>
            <a:r>
              <a:rPr lang="en-US" sz="2800" dirty="0">
                <a:solidFill>
                  <a:srgbClr val="004CA9"/>
                </a:solidFill>
                <a:latin typeface="Verdana" panose="020B0604030504040204" pitchFamily="34" charset="0"/>
              </a:rPr>
              <a:t>Measuring Impact Rigorously</a:t>
            </a:r>
          </a:p>
          <a:p>
            <a:pPr lvl="1"/>
            <a:r>
              <a:rPr lang="en-US" sz="2400" dirty="0">
                <a:latin typeface="Verdana" panose="020B0604030504040204" pitchFamily="34" charset="0"/>
              </a:rPr>
              <a:t>Hospital length of stay</a:t>
            </a:r>
          </a:p>
          <a:p>
            <a:pPr lvl="1"/>
            <a:r>
              <a:rPr lang="en-US" sz="2400" dirty="0">
                <a:latin typeface="Verdana" panose="020B0604030504040204" pitchFamily="34" charset="0"/>
              </a:rPr>
              <a:t>Timing of palliative consults</a:t>
            </a:r>
          </a:p>
          <a:p>
            <a:pPr lvl="1"/>
            <a:r>
              <a:rPr lang="en-US" sz="2400" dirty="0">
                <a:latin typeface="Verdana" panose="020B0604030504040204" pitchFamily="34" charset="0"/>
              </a:rPr>
              <a:t>Care delivery patterns</a:t>
            </a:r>
          </a:p>
          <a:p>
            <a:pPr lvl="1"/>
            <a:r>
              <a:rPr lang="en-US" sz="2400" dirty="0">
                <a:latin typeface="Verdana" panose="020B0604030504040204" pitchFamily="34" charset="0"/>
              </a:rPr>
              <a:t>Use of propensity score matching</a:t>
            </a:r>
          </a:p>
          <a:p>
            <a:pPr lvl="1"/>
            <a:r>
              <a:rPr lang="en-US" sz="2400" dirty="0">
                <a:latin typeface="Verdana" panose="020B0604030504040204" pitchFamily="34" charset="0"/>
              </a:rPr>
              <a:t>Comparison of early palliative involvement vs. usual care</a:t>
            </a:r>
          </a:p>
          <a:p>
            <a:endParaRPr lang="en-US" dirty="0"/>
          </a:p>
        </p:txBody>
      </p:sp>
      <p:sp>
        <p:nvSpPr>
          <p:cNvPr id="4" name="Content Placeholder 3">
            <a:extLst>
              <a:ext uri="{FF2B5EF4-FFF2-40B4-BE49-F238E27FC236}">
                <a16:creationId xmlns:a16="http://schemas.microsoft.com/office/drawing/2014/main" id="{926A12A0-AA81-CEA4-4EB2-85B62008E933}"/>
              </a:ext>
            </a:extLst>
          </p:cNvPr>
          <p:cNvSpPr>
            <a:spLocks noGrp="1"/>
          </p:cNvSpPr>
          <p:nvPr>
            <p:ph sz="quarter" idx="10"/>
          </p:nvPr>
        </p:nvSpPr>
        <p:spPr/>
        <p:txBody>
          <a:bodyPr>
            <a:normAutofit fontScale="92500" lnSpcReduction="10000"/>
          </a:bodyPr>
          <a:lstStyle/>
          <a:p>
            <a:endParaRPr lang="en-US" dirty="0"/>
          </a:p>
        </p:txBody>
      </p:sp>
    </p:spTree>
    <p:extLst>
      <p:ext uri="{BB962C8B-B14F-4D97-AF65-F5344CB8AC3E}">
        <p14:creationId xmlns:p14="http://schemas.microsoft.com/office/powerpoint/2010/main" val="26109140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D3454-43F0-B19B-8388-AA7F130D8072}"/>
              </a:ext>
            </a:extLst>
          </p:cNvPr>
          <p:cNvSpPr>
            <a:spLocks noGrp="1"/>
          </p:cNvSpPr>
          <p:nvPr>
            <p:ph type="title"/>
          </p:nvPr>
        </p:nvSpPr>
        <p:spPr/>
        <p:txBody>
          <a:bodyPr/>
          <a:lstStyle/>
          <a:p>
            <a:r>
              <a:rPr lang="en-US" dirty="0"/>
              <a:t>Impact Factors</a:t>
            </a:r>
          </a:p>
        </p:txBody>
      </p:sp>
      <p:sp>
        <p:nvSpPr>
          <p:cNvPr id="3" name="Content Placeholder 2">
            <a:extLst>
              <a:ext uri="{FF2B5EF4-FFF2-40B4-BE49-F238E27FC236}">
                <a16:creationId xmlns:a16="http://schemas.microsoft.com/office/drawing/2014/main" id="{F89D855F-6C7E-BA55-4BE4-EC5E74038D2E}"/>
              </a:ext>
            </a:extLst>
          </p:cNvPr>
          <p:cNvSpPr>
            <a:spLocks noGrp="1"/>
          </p:cNvSpPr>
          <p:nvPr>
            <p:ph idx="1"/>
          </p:nvPr>
        </p:nvSpPr>
        <p:spPr>
          <a:xfrm>
            <a:off x="731519" y="2978668"/>
            <a:ext cx="10725911" cy="2830513"/>
          </a:xfrm>
        </p:spPr>
        <p:txBody>
          <a:bodyPr>
            <a:normAutofit lnSpcReduction="10000"/>
          </a:bodyPr>
          <a:lstStyle/>
          <a:p>
            <a:pPr marL="0" indent="0">
              <a:buNone/>
            </a:pPr>
            <a:r>
              <a:rPr lang="en-US" sz="2800" dirty="0">
                <a:solidFill>
                  <a:srgbClr val="004CA9"/>
                </a:solidFill>
                <a:latin typeface="Verdana" panose="020B0604030504040204" pitchFamily="34" charset="0"/>
              </a:rPr>
              <a:t>What the data demonstrates</a:t>
            </a:r>
          </a:p>
          <a:p>
            <a:pPr lvl="1"/>
            <a:r>
              <a:rPr lang="en-US" sz="2400" dirty="0">
                <a:latin typeface="Verdana" panose="020B0604030504040204" pitchFamily="34" charset="0"/>
              </a:rPr>
              <a:t>Impact of early telepalliative consultations on hospital length of stay</a:t>
            </a:r>
          </a:p>
          <a:p>
            <a:pPr lvl="1"/>
            <a:r>
              <a:rPr lang="en-US" sz="2400" dirty="0">
                <a:latin typeface="Verdana" panose="020B0604030504040204" pitchFamily="34" charset="0"/>
              </a:rPr>
              <a:t>Impact on clinical care delivery</a:t>
            </a:r>
          </a:p>
          <a:p>
            <a:pPr lvl="1"/>
            <a:r>
              <a:rPr lang="en-US" sz="2400" dirty="0">
                <a:latin typeface="Verdana" panose="020B0604030504040204" pitchFamily="34" charset="0"/>
              </a:rPr>
              <a:t>Influence of timely consults on hospitalization patterns</a:t>
            </a:r>
          </a:p>
          <a:p>
            <a:pPr lvl="1"/>
            <a:r>
              <a:rPr lang="en-US" sz="2400" dirty="0">
                <a:latin typeface="Verdana" panose="020B0604030504040204" pitchFamily="34" charset="0"/>
              </a:rPr>
              <a:t>Use of evaluation methods to identify when palliative care makes the greatest difference</a:t>
            </a:r>
          </a:p>
          <a:p>
            <a:pPr lvl="1"/>
            <a:r>
              <a:rPr lang="en-US" sz="2400" dirty="0">
                <a:latin typeface="Verdana" panose="020B0604030504040204" pitchFamily="34" charset="0"/>
              </a:rPr>
              <a:t>How to support goal-concordant care at scale</a:t>
            </a:r>
          </a:p>
          <a:p>
            <a:endParaRPr lang="en-US" dirty="0"/>
          </a:p>
        </p:txBody>
      </p:sp>
      <p:sp>
        <p:nvSpPr>
          <p:cNvPr id="4" name="Content Placeholder 3">
            <a:extLst>
              <a:ext uri="{FF2B5EF4-FFF2-40B4-BE49-F238E27FC236}">
                <a16:creationId xmlns:a16="http://schemas.microsoft.com/office/drawing/2014/main" id="{CA8A08CF-BA9E-5C77-C23B-50919C330397}"/>
              </a:ext>
            </a:extLst>
          </p:cNvPr>
          <p:cNvSpPr>
            <a:spLocks noGrp="1"/>
          </p:cNvSpPr>
          <p:nvPr>
            <p:ph sz="quarter" idx="10"/>
          </p:nvPr>
        </p:nvSpPr>
        <p:spPr/>
        <p:txBody>
          <a:bodyPr>
            <a:normAutofit fontScale="92500" lnSpcReduction="10000"/>
          </a:bodyPr>
          <a:lstStyle/>
          <a:p>
            <a:endParaRPr lang="en-US" dirty="0"/>
          </a:p>
        </p:txBody>
      </p:sp>
    </p:spTree>
    <p:extLst>
      <p:ext uri="{BB962C8B-B14F-4D97-AF65-F5344CB8AC3E}">
        <p14:creationId xmlns:p14="http://schemas.microsoft.com/office/powerpoint/2010/main" val="762842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86940-0D69-145F-BE82-EB91F443D381}"/>
              </a:ext>
            </a:extLst>
          </p:cNvPr>
          <p:cNvSpPr>
            <a:spLocks noGrp="1"/>
          </p:cNvSpPr>
          <p:nvPr>
            <p:ph type="title"/>
          </p:nvPr>
        </p:nvSpPr>
        <p:spPr>
          <a:xfrm>
            <a:off x="731519" y="871537"/>
            <a:ext cx="10725912" cy="1325563"/>
          </a:xfrm>
        </p:spPr>
        <p:txBody>
          <a:bodyPr/>
          <a:lstStyle/>
          <a:p>
            <a:r>
              <a:rPr lang="en-US" dirty="0"/>
              <a:t>Consult Volume and Outcomes</a:t>
            </a:r>
          </a:p>
        </p:txBody>
      </p:sp>
      <p:sp>
        <p:nvSpPr>
          <p:cNvPr id="3" name="Content Placeholder 2">
            <a:extLst>
              <a:ext uri="{FF2B5EF4-FFF2-40B4-BE49-F238E27FC236}">
                <a16:creationId xmlns:a16="http://schemas.microsoft.com/office/drawing/2014/main" id="{FCE4DD42-4293-96D6-0AA6-E4B0CAC81244}"/>
              </a:ext>
            </a:extLst>
          </p:cNvPr>
          <p:cNvSpPr>
            <a:spLocks noGrp="1"/>
          </p:cNvSpPr>
          <p:nvPr>
            <p:ph idx="1"/>
          </p:nvPr>
        </p:nvSpPr>
        <p:spPr>
          <a:xfrm>
            <a:off x="587317" y="2197100"/>
            <a:ext cx="4437640" cy="4189266"/>
          </a:xfrm>
        </p:spPr>
        <p:txBody>
          <a:bodyPr>
            <a:normAutofit fontScale="70000" lnSpcReduction="20000"/>
          </a:bodyPr>
          <a:lstStyle/>
          <a:p>
            <a:pPr marL="0" indent="0">
              <a:buNone/>
              <a:defRPr b="1"/>
            </a:pPr>
            <a:r>
              <a:rPr lang="en-US" dirty="0">
                <a:solidFill>
                  <a:srgbClr val="004CA9"/>
                </a:solidFill>
                <a:latin typeface="Verdana" panose="020B0604030504040204" pitchFamily="34" charset="0"/>
              </a:rPr>
              <a:t>Key Findings (Sept 2025-March 2026)</a:t>
            </a:r>
          </a:p>
          <a:p>
            <a:r>
              <a:rPr lang="en-US" sz="2300" dirty="0">
                <a:latin typeface="Verdana" panose="020B0604030504040204" pitchFamily="34" charset="0"/>
              </a:rPr>
              <a:t>1,227 total consults ordered</a:t>
            </a:r>
          </a:p>
          <a:p>
            <a:r>
              <a:rPr lang="en-US" sz="2300" dirty="0">
                <a:latin typeface="Verdana" panose="020B0604030504040204" pitchFamily="34" charset="0"/>
              </a:rPr>
              <a:t>851 consults completed (69%)</a:t>
            </a:r>
          </a:p>
          <a:p>
            <a:r>
              <a:rPr lang="en-US" sz="2300" dirty="0">
                <a:latin typeface="Verdana" panose="020B0604030504040204" pitchFamily="34" charset="0"/>
              </a:rPr>
              <a:t>376 consults cancelled (31%)</a:t>
            </a:r>
          </a:p>
          <a:p>
            <a:endParaRPr lang="en-US" dirty="0">
              <a:latin typeface="Verdana" panose="020B0604030504040204" pitchFamily="34" charset="0"/>
            </a:endParaRPr>
          </a:p>
          <a:p>
            <a:pPr marL="0" indent="0">
              <a:buNone/>
            </a:pPr>
            <a:r>
              <a:rPr lang="en-US" dirty="0">
                <a:latin typeface="Verdana" panose="020B0604030504040204" pitchFamily="34" charset="0"/>
              </a:rPr>
              <a:t>Cancellations driven by clinical timing and care transitions:</a:t>
            </a:r>
          </a:p>
          <a:p>
            <a:pPr lvl="1"/>
            <a:r>
              <a:rPr lang="en-US" sz="2300" dirty="0">
                <a:latin typeface="Verdana" panose="020B0604030504040204" pitchFamily="34" charset="0"/>
              </a:rPr>
              <a:t>Family not available</a:t>
            </a:r>
          </a:p>
          <a:p>
            <a:pPr lvl="1"/>
            <a:r>
              <a:rPr lang="en-US" sz="2300" dirty="0">
                <a:latin typeface="Verdana" panose="020B0604030504040204" pitchFamily="34" charset="0"/>
              </a:rPr>
              <a:t>Patient death</a:t>
            </a:r>
          </a:p>
          <a:p>
            <a:pPr lvl="1"/>
            <a:r>
              <a:rPr lang="en-US" sz="2300" dirty="0">
                <a:latin typeface="Verdana" panose="020B0604030504040204" pitchFamily="34" charset="0"/>
              </a:rPr>
              <a:t>Patient discharge</a:t>
            </a:r>
          </a:p>
          <a:p>
            <a:endParaRPr lang="en-US" dirty="0">
              <a:latin typeface="Verdana" panose="020B0604030504040204" pitchFamily="34" charset="0"/>
            </a:endParaRPr>
          </a:p>
          <a:p>
            <a:pPr marL="0" indent="0">
              <a:buNone/>
            </a:pPr>
            <a:r>
              <a:rPr lang="en-US" dirty="0">
                <a:latin typeface="Verdana" panose="020B0604030504040204" pitchFamily="34" charset="0"/>
              </a:rPr>
              <a:t>This data suggest that earlier telepalliative consultation—rather than unmet demand—may be a key opportunity to improve care delivery.</a:t>
            </a:r>
          </a:p>
          <a:p>
            <a:pPr marL="0" indent="0">
              <a:buNone/>
            </a:pPr>
            <a:endParaRPr lang="en-US" dirty="0"/>
          </a:p>
        </p:txBody>
      </p:sp>
      <p:sp>
        <p:nvSpPr>
          <p:cNvPr id="4" name="Content Placeholder 3">
            <a:extLst>
              <a:ext uri="{FF2B5EF4-FFF2-40B4-BE49-F238E27FC236}">
                <a16:creationId xmlns:a16="http://schemas.microsoft.com/office/drawing/2014/main" id="{FD81269B-6532-132A-1BF6-8828AB777583}"/>
              </a:ext>
            </a:extLst>
          </p:cNvPr>
          <p:cNvSpPr>
            <a:spLocks noGrp="1"/>
          </p:cNvSpPr>
          <p:nvPr>
            <p:ph sz="quarter" idx="10"/>
          </p:nvPr>
        </p:nvSpPr>
        <p:spPr/>
        <p:txBody>
          <a:bodyPr>
            <a:normAutofit fontScale="92500" lnSpcReduction="10000"/>
          </a:bodyPr>
          <a:lstStyle/>
          <a:p>
            <a:endParaRPr lang="en-US" dirty="0"/>
          </a:p>
        </p:txBody>
      </p:sp>
      <p:pic>
        <p:nvPicPr>
          <p:cNvPr id="5" name="Picture 4">
            <a:extLst>
              <a:ext uri="{FF2B5EF4-FFF2-40B4-BE49-F238E27FC236}">
                <a16:creationId xmlns:a16="http://schemas.microsoft.com/office/drawing/2014/main" id="{E2143548-85FC-5A41-79EE-E146F32E24BC}"/>
              </a:ext>
            </a:extLst>
          </p:cNvPr>
          <p:cNvPicPr>
            <a:picLocks noChangeAspect="1"/>
          </p:cNvPicPr>
          <p:nvPr/>
        </p:nvPicPr>
        <p:blipFill>
          <a:blip r:embed="rId2"/>
          <a:stretch>
            <a:fillRect/>
          </a:stretch>
        </p:blipFill>
        <p:spPr>
          <a:xfrm>
            <a:off x="5532541" y="2441108"/>
            <a:ext cx="6072142" cy="3566469"/>
          </a:xfrm>
          <a:prstGeom prst="rect">
            <a:avLst/>
          </a:prstGeom>
        </p:spPr>
      </p:pic>
    </p:spTree>
    <p:extLst>
      <p:ext uri="{BB962C8B-B14F-4D97-AF65-F5344CB8AC3E}">
        <p14:creationId xmlns:p14="http://schemas.microsoft.com/office/powerpoint/2010/main" val="2711028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33DFB-437B-2A88-67FE-A0D8A0BE1F93}"/>
              </a:ext>
            </a:extLst>
          </p:cNvPr>
          <p:cNvSpPr>
            <a:spLocks noGrp="1"/>
          </p:cNvSpPr>
          <p:nvPr>
            <p:ph type="title"/>
          </p:nvPr>
        </p:nvSpPr>
        <p:spPr>
          <a:xfrm>
            <a:off x="731519" y="1158519"/>
            <a:ext cx="10725912" cy="1325563"/>
          </a:xfrm>
        </p:spPr>
        <p:txBody>
          <a:bodyPr/>
          <a:lstStyle/>
          <a:p>
            <a:r>
              <a:rPr lang="en-US" dirty="0"/>
              <a:t>Qualitative Feedback: Patients &amp; Providers</a:t>
            </a:r>
          </a:p>
        </p:txBody>
      </p:sp>
      <p:sp>
        <p:nvSpPr>
          <p:cNvPr id="3" name="Content Placeholder 2">
            <a:extLst>
              <a:ext uri="{FF2B5EF4-FFF2-40B4-BE49-F238E27FC236}">
                <a16:creationId xmlns:a16="http://schemas.microsoft.com/office/drawing/2014/main" id="{F5011C46-AB9C-B81C-4075-A80A6403D1AD}"/>
              </a:ext>
            </a:extLst>
          </p:cNvPr>
          <p:cNvSpPr>
            <a:spLocks noGrp="1"/>
          </p:cNvSpPr>
          <p:nvPr>
            <p:ph idx="1"/>
          </p:nvPr>
        </p:nvSpPr>
        <p:spPr>
          <a:xfrm>
            <a:off x="731519" y="2379306"/>
            <a:ext cx="10725911" cy="3984172"/>
          </a:xfrm>
        </p:spPr>
        <p:txBody>
          <a:bodyPr>
            <a:normAutofit fontScale="70000" lnSpcReduction="20000"/>
          </a:bodyPr>
          <a:lstStyle/>
          <a:p>
            <a:pPr>
              <a:defRPr b="1"/>
            </a:pPr>
            <a:r>
              <a:rPr lang="en-US" dirty="0">
                <a:solidFill>
                  <a:srgbClr val="004CA9"/>
                </a:solidFill>
                <a:latin typeface="Verdana" panose="020B0604030504040204" pitchFamily="34" charset="0"/>
              </a:rPr>
              <a:t>One‑Line Takeaway</a:t>
            </a:r>
          </a:p>
          <a:p>
            <a:pPr lvl="1"/>
            <a:r>
              <a:rPr lang="en-US" sz="2100" dirty="0">
                <a:latin typeface="Verdana" panose="020B0604030504040204" pitchFamily="34" charset="0"/>
              </a:rPr>
              <a:t>Patients and providers consistently describe telepalliative care as compassionate, high‑value, and essential—while expressing strong demand for expanded availability and follow‑up.</a:t>
            </a:r>
          </a:p>
          <a:p>
            <a:endParaRPr lang="en-US" dirty="0">
              <a:latin typeface="Verdana" panose="020B0604030504040204" pitchFamily="34" charset="0"/>
            </a:endParaRPr>
          </a:p>
          <a:p>
            <a:pPr>
              <a:defRPr b="1"/>
            </a:pPr>
            <a:r>
              <a:rPr lang="en-US" dirty="0">
                <a:solidFill>
                  <a:srgbClr val="004CA9"/>
                </a:solidFill>
                <a:latin typeface="Verdana" panose="020B0604030504040204" pitchFamily="34" charset="0"/>
              </a:rPr>
              <a:t>Patient &amp; Family Voices</a:t>
            </a:r>
          </a:p>
          <a:p>
            <a:pPr lvl="1"/>
            <a:r>
              <a:rPr lang="en-US" sz="2100" dirty="0">
                <a:latin typeface="Verdana" panose="020B0604030504040204" pitchFamily="34" charset="0"/>
              </a:rPr>
              <a:t>“I am fully satisfied with the care that my Mom received, a great help to my family and myself.”</a:t>
            </a:r>
          </a:p>
          <a:p>
            <a:pPr lvl="1"/>
            <a:r>
              <a:rPr lang="en-US" sz="2100" dirty="0">
                <a:latin typeface="Verdana" panose="020B0604030504040204" pitchFamily="34" charset="0"/>
              </a:rPr>
              <a:t>“The video was perfect solution for those of us out of town to be a part in discussion.”</a:t>
            </a:r>
          </a:p>
          <a:p>
            <a:pPr lvl="1"/>
            <a:r>
              <a:rPr lang="en-US" sz="2100" dirty="0">
                <a:latin typeface="Verdana" panose="020B0604030504040204" pitchFamily="34" charset="0"/>
              </a:rPr>
              <a:t>“Feel very fortunate to have had the service of the palliative consult.”</a:t>
            </a:r>
          </a:p>
          <a:p>
            <a:endParaRPr lang="en-US" dirty="0">
              <a:latin typeface="Verdana" panose="020B0604030504040204" pitchFamily="34" charset="0"/>
            </a:endParaRPr>
          </a:p>
          <a:p>
            <a:pPr>
              <a:defRPr b="1"/>
            </a:pPr>
            <a:r>
              <a:rPr lang="en-US" dirty="0">
                <a:solidFill>
                  <a:srgbClr val="004CA9"/>
                </a:solidFill>
                <a:latin typeface="Verdana" panose="020B0604030504040204" pitchFamily="34" charset="0"/>
              </a:rPr>
              <a:t>Provider Voices</a:t>
            </a:r>
          </a:p>
          <a:p>
            <a:pPr lvl="1"/>
            <a:r>
              <a:rPr lang="en-US" sz="2100" dirty="0">
                <a:latin typeface="Verdana" panose="020B0604030504040204" pitchFamily="34" charset="0"/>
              </a:rPr>
              <a:t>“Especially helpful in resolving provider and family conflict over appropriate care.”</a:t>
            </a:r>
          </a:p>
          <a:p>
            <a:pPr lvl="1"/>
            <a:r>
              <a:rPr lang="en-US" sz="2100" dirty="0">
                <a:latin typeface="Verdana" panose="020B0604030504040204" pitchFamily="34" charset="0"/>
              </a:rPr>
              <a:t>“Important service for patient care given high acuity and complexity of patients with limited palliative services in the area.”</a:t>
            </a:r>
          </a:p>
          <a:p>
            <a:pPr lvl="1"/>
            <a:r>
              <a:rPr lang="en-US" sz="2100" dirty="0">
                <a:latin typeface="Verdana" panose="020B0604030504040204" pitchFamily="34" charset="0"/>
              </a:rPr>
              <a:t>“Consistently been pleased with the added value and grateful for the extensive time spent.”</a:t>
            </a:r>
          </a:p>
          <a:p>
            <a:pPr lvl="1"/>
            <a:r>
              <a:rPr lang="en-US" sz="2100" dirty="0">
                <a:latin typeface="Verdana" panose="020B0604030504040204" pitchFamily="34" charset="0"/>
              </a:rPr>
              <a:t>“An invaluable service. I wish they were available 7 days a week.”</a:t>
            </a:r>
          </a:p>
          <a:p>
            <a:pPr lvl="1"/>
            <a:r>
              <a:rPr lang="en-US" sz="2100" dirty="0">
                <a:latin typeface="Verdana" panose="020B0604030504040204" pitchFamily="34" charset="0"/>
              </a:rPr>
              <a:t>“I wish we had follow up on patients and not only the option of new consults.”</a:t>
            </a:r>
          </a:p>
        </p:txBody>
      </p:sp>
      <p:sp>
        <p:nvSpPr>
          <p:cNvPr id="4" name="Content Placeholder 3">
            <a:extLst>
              <a:ext uri="{FF2B5EF4-FFF2-40B4-BE49-F238E27FC236}">
                <a16:creationId xmlns:a16="http://schemas.microsoft.com/office/drawing/2014/main" id="{BBA90254-1B28-8BE7-A60B-C516DF698C5C}"/>
              </a:ext>
            </a:extLst>
          </p:cNvPr>
          <p:cNvSpPr>
            <a:spLocks noGrp="1"/>
          </p:cNvSpPr>
          <p:nvPr>
            <p:ph sz="quarter" idx="10"/>
          </p:nvPr>
        </p:nvSpPr>
        <p:spPr/>
        <p:txBody>
          <a:bodyPr>
            <a:normAutofit fontScale="92500" lnSpcReduction="10000"/>
          </a:bodyPr>
          <a:lstStyle/>
          <a:p>
            <a:endParaRPr lang="en-US" dirty="0"/>
          </a:p>
        </p:txBody>
      </p:sp>
    </p:spTree>
    <p:extLst>
      <p:ext uri="{BB962C8B-B14F-4D97-AF65-F5344CB8AC3E}">
        <p14:creationId xmlns:p14="http://schemas.microsoft.com/office/powerpoint/2010/main" val="38128231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usc_12378_PowerPoint_Template_02" id="{D6E3CA84-8081-AE4C-B00D-17BFFF2E4C48}" vid="{E8A1AE1A-6911-454C-880B-78ABD5BEA01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bd50bfd-ecb4-46ac-9f18-614cc87bbf75">
      <Terms xmlns="http://schemas.microsoft.com/office/infopath/2007/PartnerControls"/>
    </lcf76f155ced4ddcb4097134ff3c332f>
    <TaxCatchAll xmlns="5dd8d8d9-e854-480c-930f-ea425a25996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F680EC12EBE394A9E5EC639A02445C4" ma:contentTypeVersion="14" ma:contentTypeDescription="Create a new document." ma:contentTypeScope="" ma:versionID="b243687797d2b5c4f11f1a430439f3c6">
  <xsd:schema xmlns:xsd="http://www.w3.org/2001/XMLSchema" xmlns:xs="http://www.w3.org/2001/XMLSchema" xmlns:p="http://schemas.microsoft.com/office/2006/metadata/properties" xmlns:ns2="2bd50bfd-ecb4-46ac-9f18-614cc87bbf75" xmlns:ns3="5dd8d8d9-e854-480c-930f-ea425a259962" targetNamespace="http://schemas.microsoft.com/office/2006/metadata/properties" ma:root="true" ma:fieldsID="297764da3002b2491737c8557da6122d" ns2:_="" ns3:_="">
    <xsd:import namespace="2bd50bfd-ecb4-46ac-9f18-614cc87bbf75"/>
    <xsd:import namespace="5dd8d8d9-e854-480c-930f-ea425a25996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d50bfd-ecb4-46ac-9f18-614cc87bbf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e03f6bb-d38c-4ceb-b0ba-10cc30df1646"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dd8d8d9-e854-480c-930f-ea425a25996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f314d7e-35dd-48ce-973a-4cf50db64ea9}" ma:internalName="TaxCatchAll" ma:showField="CatchAllData" ma:web="5dd8d8d9-e854-480c-930f-ea425a259962">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B42E98-62E0-4ADD-B085-888A0600CD05}">
  <ds:schemaRefs>
    <ds:schemaRef ds:uri="http://purl.org/dc/elements/1.1/"/>
    <ds:schemaRef ds:uri="http://purl.org/dc/dcmitype/"/>
    <ds:schemaRef ds:uri="2bd50bfd-ecb4-46ac-9f18-614cc87bbf75"/>
    <ds:schemaRef ds:uri="http://schemas.microsoft.com/office/infopath/2007/PartnerControls"/>
    <ds:schemaRef ds:uri="http://purl.org/dc/terms/"/>
    <ds:schemaRef ds:uri="http://schemas.microsoft.com/office/2006/metadata/properties"/>
    <ds:schemaRef ds:uri="http://schemas.microsoft.com/office/2006/documentManagement/types"/>
    <ds:schemaRef ds:uri="http://schemas.openxmlformats.org/package/2006/metadata/core-properties"/>
    <ds:schemaRef ds:uri="5dd8d8d9-e854-480c-930f-ea425a259962"/>
    <ds:schemaRef ds:uri="http://www.w3.org/XML/1998/namespace"/>
  </ds:schemaRefs>
</ds:datastoreItem>
</file>

<file path=customXml/itemProps2.xml><?xml version="1.0" encoding="utf-8"?>
<ds:datastoreItem xmlns:ds="http://schemas.openxmlformats.org/officeDocument/2006/customXml" ds:itemID="{E975FAEC-92CB-433B-88D4-AB4AC084F75D}">
  <ds:schemaRefs>
    <ds:schemaRef ds:uri="http://schemas.microsoft.com/sharepoint/v3/contenttype/forms"/>
  </ds:schemaRefs>
</ds:datastoreItem>
</file>

<file path=customXml/itemProps3.xml><?xml version="1.0" encoding="utf-8"?>
<ds:datastoreItem xmlns:ds="http://schemas.openxmlformats.org/officeDocument/2006/customXml" ds:itemID="{7C2082AC-CCB9-4EFC-B0E6-5BBD921314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d50bfd-ecb4-46ac-9f18-614cc87bbf75"/>
    <ds:schemaRef ds:uri="5dd8d8d9-e854-480c-930f-ea425a25996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146</TotalTime>
  <Words>1523</Words>
  <Application>Microsoft Macintosh PowerPoint</Application>
  <PresentationFormat>Widescreen</PresentationFormat>
  <Paragraphs>271</Paragraphs>
  <Slides>19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Aptos</vt:lpstr>
      <vt:lpstr>Arial</vt:lpstr>
      <vt:lpstr>Calibri</vt:lpstr>
      <vt:lpstr>Times</vt:lpstr>
      <vt:lpstr>Verdana</vt:lpstr>
      <vt:lpstr>Office Theme</vt:lpstr>
      <vt:lpstr>Telepalliative Care Program Outcomes: Leveraging KPIs and Propensity Score Matching to Analyze Length of Stay</vt:lpstr>
      <vt:lpstr>Program Overview</vt:lpstr>
      <vt:lpstr>Why Telepalliative Care?</vt:lpstr>
      <vt:lpstr>Program Structure</vt:lpstr>
      <vt:lpstr>Clinical Focus</vt:lpstr>
      <vt:lpstr>Evaluation Approach</vt:lpstr>
      <vt:lpstr>Impact Factors</vt:lpstr>
      <vt:lpstr>Consult Volume and Outcomes</vt:lpstr>
      <vt:lpstr>Qualitative Feedback: Patients &amp; Providers</vt:lpstr>
      <vt:lpstr>Key Performance Indicators for PCC</vt:lpstr>
      <vt:lpstr>MUSC HRMC Unit</vt:lpstr>
      <vt:lpstr>Results: Patient Demographics for MUSC TH PC Consults in 2024</vt:lpstr>
      <vt:lpstr>Suggested KPIs: MUSC Telehealth  Palliative Care for 2024</vt:lpstr>
      <vt:lpstr>Subgroup Comparisons:  PC Consult &lt;= 3 days  of Adm vs &gt;3 days</vt:lpstr>
      <vt:lpstr>Mean Cost per (Unmatched) Patient by PC-consult at &lt;=3 Days of Admission Compared to Day 4 ore Later </vt:lpstr>
      <vt:lpstr>Propensity-Score Matched Patients </vt:lpstr>
      <vt:lpstr>Mean LOS, General Medicine Cost and ICU Cost for Matched Groups Controlling for Demographics</vt:lpstr>
      <vt:lpstr>Questions?</vt:lpstr>
      <vt:lpstr>The Telehealth Centers of Excellence(COEs) develop resources for telehealth organizations, researchers, providers, and staff based on their experience, research, and innovation.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Jae Dollason</dc:creator>
  <cp:lastModifiedBy>Verdin, Rebecca</cp:lastModifiedBy>
  <cp:revision>17</cp:revision>
  <dcterms:created xsi:type="dcterms:W3CDTF">2022-10-24T15:00:10Z</dcterms:created>
  <dcterms:modified xsi:type="dcterms:W3CDTF">2026-04-08T15:30:32Z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0x0101002F680EC12EBE394A9E5EC639A02445C4</vt:lpwstr>
  </property>
  <property fmtid="{D5CDD505-2E9C-101B-9397-08002B2CF9AE}" pid="3" name="MediaServiceImageTags">
    <vt:lpwstr/>
  </property>
  <property fmtid="{D5CDD505-2E9C-101B-9397-08002B2CF9AE}" pid="4" name="_AdHocReviewCycleID">
    <vt:i4>-1403808525</vt:i4>
  </property>
  <property fmtid="{D5CDD505-2E9C-101B-9397-08002B2CF9AE}" pid="5" name="_NewReviewCycle">
    <vt:lpwstr/>
  </property>
  <property fmtid="{D5CDD505-2E9C-101B-9397-08002B2CF9AE}" pid="6" name="_EmailSubject">
    <vt:lpwstr>Upcoming April 8th Webinar</vt:lpwstr>
  </property>
  <property fmtid="{D5CDD505-2E9C-101B-9397-08002B2CF9AE}" pid="7" name="_AuthorEmail">
    <vt:lpwstr>dorio@musc.edu</vt:lpwstr>
  </property>
  <property fmtid="{D5CDD505-2E9C-101B-9397-08002B2CF9AE}" pid="8" name="_AuthorEmailDisplayName">
    <vt:lpwstr>D'orio, Samantha</vt:lpwstr>
  </property>
</Properties>
</file>