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sldIdLst>
    <p:sldId id="256" r:id="rId5"/>
    <p:sldId id="274" r:id="rId6"/>
    <p:sldId id="258" r:id="rId7"/>
    <p:sldId id="257" r:id="rId8"/>
    <p:sldId id="262" r:id="rId9"/>
    <p:sldId id="263" r:id="rId10"/>
    <p:sldId id="264" r:id="rId11"/>
    <p:sldId id="265" r:id="rId12"/>
    <p:sldId id="266" r:id="rId13"/>
    <p:sldId id="267" r:id="rId14"/>
    <p:sldId id="268" r:id="rId15"/>
    <p:sldId id="269" r:id="rId16"/>
    <p:sldId id="270" r:id="rId17"/>
    <p:sldId id="261" r:id="rId18"/>
    <p:sldId id="271" r:id="rId19"/>
    <p:sldId id="272" r:id="rId20"/>
    <p:sldId id="273" r:id="rId21"/>
    <p:sldId id="275" r:id="rId22"/>
    <p:sldId id="276" r:id="rId23"/>
    <p:sldId id="277" r:id="rId24"/>
    <p:sldId id="278" r:id="rId25"/>
    <p:sldId id="279" r:id="rId26"/>
    <p:sldId id="280" r:id="rId27"/>
    <p:sldId id="281" r:id="rId28"/>
    <p:sldId id="282" r:id="rId29"/>
    <p:sldId id="283" r:id="rId30"/>
    <p:sldId id="284" r:id="rId31"/>
    <p:sldId id="260"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1CA4"/>
    <a:srgbClr val="FEC619"/>
    <a:srgbClr val="004CA9"/>
    <a:srgbClr val="69647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453"/>
    <p:restoredTop sz="96276"/>
  </p:normalViewPr>
  <p:slideViewPr>
    <p:cSldViewPr snapToGrid="0">
      <p:cViewPr varScale="1">
        <p:scale>
          <a:sx n="79" d="100"/>
          <a:sy n="79" d="100"/>
        </p:scale>
        <p:origin x="1745"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heme" Target="theme/theme1.xml"/><Relationship Id="rId8" Type="http://schemas.openxmlformats.org/officeDocument/2006/relationships/slide" Target="slides/slide4.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Number</a:t>
            </a:r>
            <a:r>
              <a:rPr lang="en-US" baseline="0" dirty="0"/>
              <a:t> of Patients</a:t>
            </a: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Sheet1!$B$1</c:f>
              <c:strCache>
                <c:ptCount val="1"/>
                <c:pt idx="0">
                  <c:v>Male Anxiety</c:v>
                </c:pt>
              </c:strCache>
            </c:strRef>
          </c:tx>
          <c:spPr>
            <a:solidFill>
              <a:schemeClr val="accent1"/>
            </a:solidFill>
            <a:ln>
              <a:noFill/>
            </a:ln>
            <a:effectLst/>
          </c:spPr>
          <c:invertIfNegative val="0"/>
          <c:cat>
            <c:strRef>
              <c:f>Sheet1!$A$2:$A$5</c:f>
              <c:strCache>
                <c:ptCount val="4"/>
                <c:pt idx="0">
                  <c:v>Age 0 to 17</c:v>
                </c:pt>
                <c:pt idx="1">
                  <c:v>Age 18 to 44</c:v>
                </c:pt>
                <c:pt idx="2">
                  <c:v>Age 45to64</c:v>
                </c:pt>
                <c:pt idx="3">
                  <c:v>Age 65+</c:v>
                </c:pt>
              </c:strCache>
            </c:strRef>
          </c:cat>
          <c:val>
            <c:numRef>
              <c:f>Sheet1!$B$2:$B$5</c:f>
              <c:numCache>
                <c:formatCode>General</c:formatCode>
                <c:ptCount val="4"/>
                <c:pt idx="0">
                  <c:v>2717</c:v>
                </c:pt>
                <c:pt idx="1">
                  <c:v>13265</c:v>
                </c:pt>
                <c:pt idx="2">
                  <c:v>5052</c:v>
                </c:pt>
                <c:pt idx="3">
                  <c:v>42</c:v>
                </c:pt>
              </c:numCache>
            </c:numRef>
          </c:val>
          <c:extLst>
            <c:ext xmlns:c16="http://schemas.microsoft.com/office/drawing/2014/chart" uri="{C3380CC4-5D6E-409C-BE32-E72D297353CC}">
              <c16:uniqueId val="{00000000-A643-754E-8A59-DB6F685CAD38}"/>
            </c:ext>
          </c:extLst>
        </c:ser>
        <c:ser>
          <c:idx val="1"/>
          <c:order val="1"/>
          <c:tx>
            <c:strRef>
              <c:f>Sheet1!$C$1</c:f>
              <c:strCache>
                <c:ptCount val="1"/>
                <c:pt idx="0">
                  <c:v>Female Anxiety</c:v>
                </c:pt>
              </c:strCache>
            </c:strRef>
          </c:tx>
          <c:spPr>
            <a:solidFill>
              <a:schemeClr val="accent2"/>
            </a:solidFill>
            <a:ln>
              <a:noFill/>
            </a:ln>
            <a:effectLst/>
          </c:spPr>
          <c:invertIfNegative val="0"/>
          <c:cat>
            <c:strRef>
              <c:f>Sheet1!$A$2:$A$5</c:f>
              <c:strCache>
                <c:ptCount val="4"/>
                <c:pt idx="0">
                  <c:v>Age 0 to 17</c:v>
                </c:pt>
                <c:pt idx="1">
                  <c:v>Age 18 to 44</c:v>
                </c:pt>
                <c:pt idx="2">
                  <c:v>Age 45to64</c:v>
                </c:pt>
                <c:pt idx="3">
                  <c:v>Age 65+</c:v>
                </c:pt>
              </c:strCache>
            </c:strRef>
          </c:cat>
          <c:val>
            <c:numRef>
              <c:f>Sheet1!$C$2:$C$5</c:f>
              <c:numCache>
                <c:formatCode>General</c:formatCode>
                <c:ptCount val="4"/>
                <c:pt idx="0">
                  <c:v>5603</c:v>
                </c:pt>
                <c:pt idx="1">
                  <c:v>33359</c:v>
                </c:pt>
                <c:pt idx="2">
                  <c:v>11963</c:v>
                </c:pt>
                <c:pt idx="3">
                  <c:v>101</c:v>
                </c:pt>
              </c:numCache>
            </c:numRef>
          </c:val>
          <c:extLst>
            <c:ext xmlns:c16="http://schemas.microsoft.com/office/drawing/2014/chart" uri="{C3380CC4-5D6E-409C-BE32-E72D297353CC}">
              <c16:uniqueId val="{00000001-A643-754E-8A59-DB6F685CAD38}"/>
            </c:ext>
          </c:extLst>
        </c:ser>
        <c:ser>
          <c:idx val="2"/>
          <c:order val="2"/>
          <c:tx>
            <c:strRef>
              <c:f>Sheet1!$D$1</c:f>
              <c:strCache>
                <c:ptCount val="1"/>
                <c:pt idx="0">
                  <c:v>Male Depression</c:v>
                </c:pt>
              </c:strCache>
            </c:strRef>
          </c:tx>
          <c:spPr>
            <a:solidFill>
              <a:schemeClr val="accent3"/>
            </a:solidFill>
            <a:ln>
              <a:noFill/>
            </a:ln>
            <a:effectLst/>
          </c:spPr>
          <c:invertIfNegative val="0"/>
          <c:cat>
            <c:strRef>
              <c:f>Sheet1!$A$2:$A$5</c:f>
              <c:strCache>
                <c:ptCount val="4"/>
                <c:pt idx="0">
                  <c:v>Age 0 to 17</c:v>
                </c:pt>
                <c:pt idx="1">
                  <c:v>Age 18 to 44</c:v>
                </c:pt>
                <c:pt idx="2">
                  <c:v>Age 45to64</c:v>
                </c:pt>
                <c:pt idx="3">
                  <c:v>Age 65+</c:v>
                </c:pt>
              </c:strCache>
            </c:strRef>
          </c:cat>
          <c:val>
            <c:numRef>
              <c:f>Sheet1!$D$2:$D$5</c:f>
              <c:numCache>
                <c:formatCode>General</c:formatCode>
                <c:ptCount val="4"/>
                <c:pt idx="0">
                  <c:v>1444</c:v>
                </c:pt>
                <c:pt idx="1">
                  <c:v>7909</c:v>
                </c:pt>
                <c:pt idx="2">
                  <c:v>4176</c:v>
                </c:pt>
                <c:pt idx="3">
                  <c:v>49</c:v>
                </c:pt>
              </c:numCache>
            </c:numRef>
          </c:val>
          <c:extLst>
            <c:ext xmlns:c16="http://schemas.microsoft.com/office/drawing/2014/chart" uri="{C3380CC4-5D6E-409C-BE32-E72D297353CC}">
              <c16:uniqueId val="{00000002-A643-754E-8A59-DB6F685CAD38}"/>
            </c:ext>
          </c:extLst>
        </c:ser>
        <c:ser>
          <c:idx val="3"/>
          <c:order val="3"/>
          <c:tx>
            <c:strRef>
              <c:f>Sheet1!$E$1</c:f>
              <c:strCache>
                <c:ptCount val="1"/>
                <c:pt idx="0">
                  <c:v>Female Depression</c:v>
                </c:pt>
              </c:strCache>
            </c:strRef>
          </c:tx>
          <c:spPr>
            <a:solidFill>
              <a:schemeClr val="accent4"/>
            </a:solidFill>
            <a:ln>
              <a:noFill/>
            </a:ln>
            <a:effectLst/>
          </c:spPr>
          <c:invertIfNegative val="0"/>
          <c:cat>
            <c:strRef>
              <c:f>Sheet1!$A$2:$A$5</c:f>
              <c:strCache>
                <c:ptCount val="4"/>
                <c:pt idx="0">
                  <c:v>Age 0 to 17</c:v>
                </c:pt>
                <c:pt idx="1">
                  <c:v>Age 18 to 44</c:v>
                </c:pt>
                <c:pt idx="2">
                  <c:v>Age 45to64</c:v>
                </c:pt>
                <c:pt idx="3">
                  <c:v>Age 65+</c:v>
                </c:pt>
              </c:strCache>
            </c:strRef>
          </c:cat>
          <c:val>
            <c:numRef>
              <c:f>Sheet1!$E$2:$E$5</c:f>
              <c:numCache>
                <c:formatCode>General</c:formatCode>
                <c:ptCount val="4"/>
                <c:pt idx="0">
                  <c:v>2901</c:v>
                </c:pt>
                <c:pt idx="1">
                  <c:v>10779</c:v>
                </c:pt>
                <c:pt idx="2">
                  <c:v>41440</c:v>
                </c:pt>
                <c:pt idx="3">
                  <c:v>160</c:v>
                </c:pt>
              </c:numCache>
            </c:numRef>
          </c:val>
          <c:extLst>
            <c:ext xmlns:c16="http://schemas.microsoft.com/office/drawing/2014/chart" uri="{C3380CC4-5D6E-409C-BE32-E72D297353CC}">
              <c16:uniqueId val="{00000003-A643-754E-8A59-DB6F685CAD38}"/>
            </c:ext>
          </c:extLst>
        </c:ser>
        <c:ser>
          <c:idx val="4"/>
          <c:order val="4"/>
          <c:tx>
            <c:strRef>
              <c:f>Sheet1!$F$1</c:f>
              <c:strCache>
                <c:ptCount val="1"/>
                <c:pt idx="0">
                  <c:v>Male Both</c:v>
                </c:pt>
              </c:strCache>
            </c:strRef>
          </c:tx>
          <c:spPr>
            <a:solidFill>
              <a:schemeClr val="accent5"/>
            </a:solidFill>
            <a:ln>
              <a:noFill/>
            </a:ln>
            <a:effectLst/>
          </c:spPr>
          <c:invertIfNegative val="0"/>
          <c:cat>
            <c:strRef>
              <c:f>Sheet1!$A$2:$A$5</c:f>
              <c:strCache>
                <c:ptCount val="4"/>
                <c:pt idx="0">
                  <c:v>Age 0 to 17</c:v>
                </c:pt>
                <c:pt idx="1">
                  <c:v>Age 18 to 44</c:v>
                </c:pt>
                <c:pt idx="2">
                  <c:v>Age 45to64</c:v>
                </c:pt>
                <c:pt idx="3">
                  <c:v>Age 65+</c:v>
                </c:pt>
              </c:strCache>
            </c:strRef>
          </c:cat>
          <c:val>
            <c:numRef>
              <c:f>Sheet1!$F$2:$F$5</c:f>
              <c:numCache>
                <c:formatCode>General</c:formatCode>
                <c:ptCount val="4"/>
                <c:pt idx="0">
                  <c:v>4345</c:v>
                </c:pt>
                <c:pt idx="1">
                  <c:v>21596</c:v>
                </c:pt>
                <c:pt idx="2">
                  <c:v>7988</c:v>
                </c:pt>
                <c:pt idx="3">
                  <c:v>68</c:v>
                </c:pt>
              </c:numCache>
            </c:numRef>
          </c:val>
          <c:extLst>
            <c:ext xmlns:c16="http://schemas.microsoft.com/office/drawing/2014/chart" uri="{C3380CC4-5D6E-409C-BE32-E72D297353CC}">
              <c16:uniqueId val="{00000004-A643-754E-8A59-DB6F685CAD38}"/>
            </c:ext>
          </c:extLst>
        </c:ser>
        <c:ser>
          <c:idx val="5"/>
          <c:order val="5"/>
          <c:tx>
            <c:strRef>
              <c:f>Sheet1!$G$1</c:f>
              <c:strCache>
                <c:ptCount val="1"/>
                <c:pt idx="0">
                  <c:v>Female Both</c:v>
                </c:pt>
              </c:strCache>
            </c:strRef>
          </c:tx>
          <c:spPr>
            <a:solidFill>
              <a:schemeClr val="accent6"/>
            </a:solidFill>
            <a:ln>
              <a:noFill/>
            </a:ln>
            <a:effectLst/>
          </c:spPr>
          <c:invertIfNegative val="0"/>
          <c:cat>
            <c:strRef>
              <c:f>Sheet1!$A$2:$A$5</c:f>
              <c:strCache>
                <c:ptCount val="4"/>
                <c:pt idx="0">
                  <c:v>Age 0 to 17</c:v>
                </c:pt>
                <c:pt idx="1">
                  <c:v>Age 18 to 44</c:v>
                </c:pt>
                <c:pt idx="2">
                  <c:v>Age 45to64</c:v>
                </c:pt>
                <c:pt idx="3">
                  <c:v>Age 65+</c:v>
                </c:pt>
              </c:strCache>
            </c:strRef>
          </c:cat>
          <c:val>
            <c:numRef>
              <c:f>Sheet1!$G$2:$G$5</c:f>
              <c:numCache>
                <c:formatCode>General</c:formatCode>
                <c:ptCount val="4"/>
                <c:pt idx="0">
                  <c:v>9985</c:v>
                </c:pt>
                <c:pt idx="1">
                  <c:v>56171</c:v>
                </c:pt>
                <c:pt idx="2">
                  <c:v>19081</c:v>
                </c:pt>
                <c:pt idx="3">
                  <c:v>185</c:v>
                </c:pt>
              </c:numCache>
            </c:numRef>
          </c:val>
          <c:extLst>
            <c:ext xmlns:c16="http://schemas.microsoft.com/office/drawing/2014/chart" uri="{C3380CC4-5D6E-409C-BE32-E72D297353CC}">
              <c16:uniqueId val="{00000005-A643-754E-8A59-DB6F685CAD38}"/>
            </c:ext>
          </c:extLst>
        </c:ser>
        <c:dLbls>
          <c:showLegendKey val="0"/>
          <c:showVal val="0"/>
          <c:showCatName val="0"/>
          <c:showSerName val="0"/>
          <c:showPercent val="0"/>
          <c:showBubbleSize val="0"/>
        </c:dLbls>
        <c:gapWidth val="150"/>
        <c:overlap val="100"/>
        <c:axId val="1378619343"/>
        <c:axId val="1378618863"/>
      </c:barChart>
      <c:catAx>
        <c:axId val="137861934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378618863"/>
        <c:crosses val="autoZero"/>
        <c:auto val="1"/>
        <c:lblAlgn val="ctr"/>
        <c:lblOffset val="100"/>
        <c:noMultiLvlLbl val="0"/>
      </c:catAx>
      <c:valAx>
        <c:axId val="1378618863"/>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37861934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A4AA72-4B84-2E52-546E-C4CA7DF1D4F9}"/>
              </a:ext>
            </a:extLst>
          </p:cNvPr>
          <p:cNvSpPr>
            <a:spLocks noGrp="1"/>
          </p:cNvSpPr>
          <p:nvPr>
            <p:ph type="ctrTitle" hasCustomPrompt="1"/>
          </p:nvPr>
        </p:nvSpPr>
        <p:spPr>
          <a:xfrm>
            <a:off x="731519" y="1532238"/>
            <a:ext cx="10899429" cy="2756929"/>
          </a:xfrm>
        </p:spPr>
        <p:txBody>
          <a:bodyPr anchor="b">
            <a:noAutofit/>
          </a:bodyPr>
          <a:lstStyle>
            <a:lvl1pPr algn="l">
              <a:defRPr sz="5400" b="0" i="0">
                <a:solidFill>
                  <a:srgbClr val="004CA9"/>
                </a:solidFill>
                <a:latin typeface="Verdana" panose="020B0604030504040204" pitchFamily="34" charset="0"/>
                <a:ea typeface="Verdana" panose="020B0604030504040204" pitchFamily="34" charset="0"/>
                <a:cs typeface="Verdana" panose="020B0604030504040204" pitchFamily="34" charset="0"/>
              </a:defRPr>
            </a:lvl1pPr>
          </a:lstStyle>
          <a:p>
            <a:r>
              <a:rPr lang="en-US" dirty="0"/>
              <a:t>Click to Enter Presentation Title</a:t>
            </a:r>
          </a:p>
        </p:txBody>
      </p:sp>
      <p:sp>
        <p:nvSpPr>
          <p:cNvPr id="3" name="Subtitle 2">
            <a:extLst>
              <a:ext uri="{FF2B5EF4-FFF2-40B4-BE49-F238E27FC236}">
                <a16:creationId xmlns:a16="http://schemas.microsoft.com/office/drawing/2014/main" id="{6F54474E-A018-D072-7F08-57E5C839001F}"/>
              </a:ext>
            </a:extLst>
          </p:cNvPr>
          <p:cNvSpPr>
            <a:spLocks noGrp="1"/>
          </p:cNvSpPr>
          <p:nvPr>
            <p:ph type="subTitle" idx="1"/>
          </p:nvPr>
        </p:nvSpPr>
        <p:spPr>
          <a:xfrm>
            <a:off x="731520" y="4565843"/>
            <a:ext cx="8461907" cy="858773"/>
          </a:xfrm>
        </p:spPr>
        <p:txBody>
          <a:bodyPr/>
          <a:lstStyle>
            <a:lvl1pPr marL="0" indent="0" algn="l">
              <a:buNone/>
              <a:defRPr sz="2400">
                <a:latin typeface="Verdana" panose="020B0604030504040204" pitchFamily="34" charset="0"/>
                <a:ea typeface="Verdana" panose="020B0604030504040204" pitchFamily="34" charset="0"/>
                <a:cs typeface="Verdana" panose="020B060403050404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9" name="Picture 8">
            <a:extLst>
              <a:ext uri="{FF2B5EF4-FFF2-40B4-BE49-F238E27FC236}">
                <a16:creationId xmlns:a16="http://schemas.microsoft.com/office/drawing/2014/main" id="{FC79ED73-B959-0BB7-4E25-5DFA9B0A4029}"/>
              </a:ext>
            </a:extLst>
          </p:cNvPr>
          <p:cNvPicPr>
            <a:picLocks noChangeAspect="1"/>
          </p:cNvPicPr>
          <p:nvPr userDrawn="1"/>
        </p:nvPicPr>
        <p:blipFill>
          <a:blip r:embed="rId3"/>
          <a:stretch>
            <a:fillRect/>
          </a:stretch>
        </p:blipFill>
        <p:spPr>
          <a:xfrm>
            <a:off x="731520" y="409863"/>
            <a:ext cx="2902528" cy="339103"/>
          </a:xfrm>
          <a:prstGeom prst="rect">
            <a:avLst/>
          </a:prstGeom>
        </p:spPr>
      </p:pic>
      <p:pic>
        <p:nvPicPr>
          <p:cNvPr id="11" name="Picture 10" descr="Logo&#10;&#10;Description automatically generated">
            <a:extLst>
              <a:ext uri="{FF2B5EF4-FFF2-40B4-BE49-F238E27FC236}">
                <a16:creationId xmlns:a16="http://schemas.microsoft.com/office/drawing/2014/main" id="{DDA701F7-697B-58DF-E1F5-F1881E611ECF}"/>
              </a:ext>
            </a:extLst>
          </p:cNvPr>
          <p:cNvPicPr>
            <a:picLocks noChangeAspect="1"/>
          </p:cNvPicPr>
          <p:nvPr userDrawn="1"/>
        </p:nvPicPr>
        <p:blipFill>
          <a:blip r:embed="rId4"/>
          <a:stretch>
            <a:fillRect/>
          </a:stretch>
        </p:blipFill>
        <p:spPr>
          <a:xfrm>
            <a:off x="8243713" y="263004"/>
            <a:ext cx="1797519" cy="748966"/>
          </a:xfrm>
          <a:prstGeom prst="rect">
            <a:avLst/>
          </a:prstGeom>
        </p:spPr>
      </p:pic>
      <p:pic>
        <p:nvPicPr>
          <p:cNvPr id="15" name="Picture 14" descr="A picture containing text, sign, alcohol&#10;&#10;Description automatically generated">
            <a:extLst>
              <a:ext uri="{FF2B5EF4-FFF2-40B4-BE49-F238E27FC236}">
                <a16:creationId xmlns:a16="http://schemas.microsoft.com/office/drawing/2014/main" id="{4BA3CA33-1A87-E0A2-7E8C-9C78714A7012}"/>
              </a:ext>
            </a:extLst>
          </p:cNvPr>
          <p:cNvPicPr>
            <a:picLocks noChangeAspect="1"/>
          </p:cNvPicPr>
          <p:nvPr userDrawn="1"/>
        </p:nvPicPr>
        <p:blipFill>
          <a:blip r:embed="rId5"/>
          <a:stretch>
            <a:fillRect/>
          </a:stretch>
        </p:blipFill>
        <p:spPr>
          <a:xfrm>
            <a:off x="10547935" y="314468"/>
            <a:ext cx="1083014" cy="1083014"/>
          </a:xfrm>
          <a:prstGeom prst="rect">
            <a:avLst/>
          </a:prstGeom>
        </p:spPr>
      </p:pic>
    </p:spTree>
    <p:extLst>
      <p:ext uri="{BB962C8B-B14F-4D97-AF65-F5344CB8AC3E}">
        <p14:creationId xmlns:p14="http://schemas.microsoft.com/office/powerpoint/2010/main" val="34757453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2F60D1-150F-081B-3613-99DBBA31E6CE}"/>
              </a:ext>
            </a:extLst>
          </p:cNvPr>
          <p:cNvSpPr>
            <a:spLocks noGrp="1"/>
          </p:cNvSpPr>
          <p:nvPr>
            <p:ph type="title" hasCustomPrompt="1"/>
          </p:nvPr>
        </p:nvSpPr>
        <p:spPr>
          <a:xfrm>
            <a:off x="731520" y="1579960"/>
            <a:ext cx="9844388" cy="3698080"/>
          </a:xfrm>
        </p:spPr>
        <p:txBody>
          <a:bodyPr anchor="ctr" anchorCtr="0"/>
          <a:lstStyle>
            <a:lvl1pPr>
              <a:defRPr sz="6000" b="1" i="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US" dirty="0"/>
              <a:t>Click to Enter</a:t>
            </a:r>
            <a:br>
              <a:rPr lang="en-US" dirty="0"/>
            </a:br>
            <a:r>
              <a:rPr lang="en-US" dirty="0"/>
              <a:t>Section Title</a:t>
            </a:r>
          </a:p>
        </p:txBody>
      </p:sp>
    </p:spTree>
    <p:extLst>
      <p:ext uri="{BB962C8B-B14F-4D97-AF65-F5344CB8AC3E}">
        <p14:creationId xmlns:p14="http://schemas.microsoft.com/office/powerpoint/2010/main" val="13040833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bg>
      <p:bgRef idx="1001">
        <a:schemeClr val="bg1"/>
      </p:bgRef>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85DCB5D-32BB-360A-5D3E-48B4539C2936}"/>
              </a:ext>
            </a:extLst>
          </p:cNvPr>
          <p:cNvSpPr/>
          <p:nvPr userDrawn="1"/>
        </p:nvSpPr>
        <p:spPr>
          <a:xfrm>
            <a:off x="-43543" y="-61893"/>
            <a:ext cx="12261574" cy="1113183"/>
          </a:xfrm>
          <a:prstGeom prst="rect">
            <a:avLst/>
          </a:prstGeom>
          <a:solidFill>
            <a:schemeClr val="bg1"/>
          </a:solidFill>
          <a:ln>
            <a:noFill/>
          </a:ln>
          <a:effectLst>
            <a:outerShdw blurRad="50800" dist="38100" dir="5400000" algn="t" rotWithShape="0">
              <a:prstClr val="black">
                <a:alpha val="6106"/>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2EF8679-F341-2ED4-6542-E828E329DDBA}"/>
              </a:ext>
            </a:extLst>
          </p:cNvPr>
          <p:cNvSpPr>
            <a:spLocks noGrp="1"/>
          </p:cNvSpPr>
          <p:nvPr>
            <p:ph type="title" hasCustomPrompt="1"/>
          </p:nvPr>
        </p:nvSpPr>
        <p:spPr>
          <a:xfrm>
            <a:off x="731520" y="1522413"/>
            <a:ext cx="10725912" cy="1325563"/>
          </a:xfrm>
        </p:spPr>
        <p:txBody>
          <a:bodyPr anchor="ctr" anchorCtr="0">
            <a:normAutofit/>
          </a:bodyPr>
          <a:lstStyle>
            <a:lvl1pPr>
              <a:defRPr sz="3000" b="1" i="0">
                <a:solidFill>
                  <a:srgbClr val="004CA9"/>
                </a:solidFill>
                <a:latin typeface="Verdana" panose="020B0604030504040204" pitchFamily="34" charset="0"/>
                <a:ea typeface="Verdana" panose="020B0604030504040204" pitchFamily="34" charset="0"/>
                <a:cs typeface="Verdana" panose="020B0604030504040204" pitchFamily="34" charset="0"/>
              </a:defRPr>
            </a:lvl1pPr>
          </a:lstStyle>
          <a:p>
            <a:r>
              <a:rPr lang="en-US" dirty="0"/>
              <a:t>Click to Enter Slide Title</a:t>
            </a:r>
          </a:p>
        </p:txBody>
      </p:sp>
      <p:sp>
        <p:nvSpPr>
          <p:cNvPr id="3" name="Content Placeholder 2">
            <a:extLst>
              <a:ext uri="{FF2B5EF4-FFF2-40B4-BE49-F238E27FC236}">
                <a16:creationId xmlns:a16="http://schemas.microsoft.com/office/drawing/2014/main" id="{12E11256-B5E0-8D8F-3E1F-7303F93A1B3E}"/>
              </a:ext>
            </a:extLst>
          </p:cNvPr>
          <p:cNvSpPr>
            <a:spLocks noGrp="1"/>
          </p:cNvSpPr>
          <p:nvPr>
            <p:ph idx="1"/>
          </p:nvPr>
        </p:nvSpPr>
        <p:spPr>
          <a:xfrm>
            <a:off x="731519" y="3155950"/>
            <a:ext cx="10725911" cy="2830513"/>
          </a:xfrm>
        </p:spPr>
        <p:txBody>
          <a:bodyPr/>
          <a:lstStyle>
            <a:lvl1pPr>
              <a:defRPr>
                <a:latin typeface="Times" pitchFamily="2" charset="0"/>
              </a:defRPr>
            </a:lvl1pPr>
            <a:lvl2pPr>
              <a:defRPr>
                <a:latin typeface="Times" pitchFamily="2" charset="0"/>
              </a:defRPr>
            </a:lvl2pPr>
            <a:lvl3pPr>
              <a:defRPr>
                <a:latin typeface="Times" pitchFamily="2" charset="0"/>
              </a:defRPr>
            </a:lvl3pPr>
            <a:lvl4pPr>
              <a:defRPr>
                <a:latin typeface="Times" pitchFamily="2" charset="0"/>
              </a:defRPr>
            </a:lvl4pPr>
            <a:lvl5pPr>
              <a:defRPr>
                <a:latin typeface="Times" pitchFamily="2"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7">
            <a:extLst>
              <a:ext uri="{FF2B5EF4-FFF2-40B4-BE49-F238E27FC236}">
                <a16:creationId xmlns:a16="http://schemas.microsoft.com/office/drawing/2014/main" id="{1D8C77B0-D28F-C997-00F9-8C5B964FA9D2}"/>
              </a:ext>
            </a:extLst>
          </p:cNvPr>
          <p:cNvSpPr>
            <a:spLocks noGrp="1"/>
          </p:cNvSpPr>
          <p:nvPr>
            <p:ph sz="quarter" idx="10" hasCustomPrompt="1"/>
          </p:nvPr>
        </p:nvSpPr>
        <p:spPr>
          <a:xfrm>
            <a:off x="6790513" y="361870"/>
            <a:ext cx="4666917" cy="265659"/>
          </a:xfrm>
        </p:spPr>
        <p:txBody>
          <a:bodyPr>
            <a:normAutofit/>
          </a:bodyPr>
          <a:lstStyle>
            <a:lvl1pPr marL="0" indent="0" algn="r">
              <a:buNone/>
              <a:defRPr sz="1500" b="1" i="0">
                <a:solidFill>
                  <a:srgbClr val="69647C"/>
                </a:solidFill>
                <a:latin typeface="Verdana" panose="020B0604030504040204" pitchFamily="34" charset="0"/>
                <a:ea typeface="Verdana" panose="020B0604030504040204" pitchFamily="34" charset="0"/>
                <a:cs typeface="Verdana" panose="020B0604030504040204" pitchFamily="34" charset="0"/>
              </a:defRPr>
            </a:lvl1pPr>
          </a:lstStyle>
          <a:p>
            <a:pPr lvl="0"/>
            <a:r>
              <a:rPr lang="en-US" dirty="0"/>
              <a:t>Click to enter Section Title</a:t>
            </a:r>
          </a:p>
        </p:txBody>
      </p:sp>
      <p:pic>
        <p:nvPicPr>
          <p:cNvPr id="9" name="Picture 8">
            <a:extLst>
              <a:ext uri="{FF2B5EF4-FFF2-40B4-BE49-F238E27FC236}">
                <a16:creationId xmlns:a16="http://schemas.microsoft.com/office/drawing/2014/main" id="{FD1EF882-4CD4-6D7C-19F6-FB981B6BF6DF}"/>
              </a:ext>
            </a:extLst>
          </p:cNvPr>
          <p:cNvPicPr>
            <a:picLocks noChangeAspect="1"/>
          </p:cNvPicPr>
          <p:nvPr userDrawn="1"/>
        </p:nvPicPr>
        <p:blipFill>
          <a:blip r:embed="rId2"/>
          <a:stretch>
            <a:fillRect/>
          </a:stretch>
        </p:blipFill>
        <p:spPr>
          <a:xfrm>
            <a:off x="731520" y="409863"/>
            <a:ext cx="2902528" cy="339103"/>
          </a:xfrm>
          <a:prstGeom prst="rect">
            <a:avLst/>
          </a:prstGeom>
        </p:spPr>
      </p:pic>
    </p:spTree>
    <p:extLst>
      <p:ext uri="{BB962C8B-B14F-4D97-AF65-F5344CB8AC3E}">
        <p14:creationId xmlns:p14="http://schemas.microsoft.com/office/powerpoint/2010/main" val="209333000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Slide">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310116374"/>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nd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50AE8E-C415-5985-46B3-BA5DFF31050A}"/>
              </a:ext>
            </a:extLst>
          </p:cNvPr>
          <p:cNvSpPr>
            <a:spLocks noGrp="1"/>
          </p:cNvSpPr>
          <p:nvPr>
            <p:ph type="title" hasCustomPrompt="1"/>
          </p:nvPr>
        </p:nvSpPr>
        <p:spPr>
          <a:xfrm>
            <a:off x="838200" y="508560"/>
            <a:ext cx="10515600" cy="2523218"/>
          </a:xfrm>
        </p:spPr>
        <p:txBody>
          <a:bodyPr>
            <a:normAutofit/>
          </a:bodyPr>
          <a:lstStyle>
            <a:lvl1pPr algn="l">
              <a:defRPr sz="3500" b="0" i="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US" dirty="0"/>
              <a:t>Enter Your Ending Message Here.</a:t>
            </a:r>
          </a:p>
        </p:txBody>
      </p:sp>
      <p:pic>
        <p:nvPicPr>
          <p:cNvPr id="10" name="Picture 9" descr="Text&#10;&#10;Description automatically generated">
            <a:extLst>
              <a:ext uri="{FF2B5EF4-FFF2-40B4-BE49-F238E27FC236}">
                <a16:creationId xmlns:a16="http://schemas.microsoft.com/office/drawing/2014/main" id="{37D873B3-5EF4-55BD-02A6-3BFAB119C1DA}"/>
              </a:ext>
            </a:extLst>
          </p:cNvPr>
          <p:cNvPicPr>
            <a:picLocks noChangeAspect="1"/>
          </p:cNvPicPr>
          <p:nvPr userDrawn="1"/>
        </p:nvPicPr>
        <p:blipFill>
          <a:blip r:embed="rId3"/>
          <a:stretch>
            <a:fillRect/>
          </a:stretch>
        </p:blipFill>
        <p:spPr>
          <a:xfrm>
            <a:off x="572971" y="5179890"/>
            <a:ext cx="1950173" cy="760567"/>
          </a:xfrm>
          <a:prstGeom prst="rect">
            <a:avLst/>
          </a:prstGeom>
        </p:spPr>
      </p:pic>
      <p:pic>
        <p:nvPicPr>
          <p:cNvPr id="15" name="Picture 14" descr="Logo&#10;&#10;Description automatically generated">
            <a:extLst>
              <a:ext uri="{FF2B5EF4-FFF2-40B4-BE49-F238E27FC236}">
                <a16:creationId xmlns:a16="http://schemas.microsoft.com/office/drawing/2014/main" id="{F46CA1CC-A553-A9E2-1E76-674A1638B3A0}"/>
              </a:ext>
            </a:extLst>
          </p:cNvPr>
          <p:cNvPicPr>
            <a:picLocks noChangeAspect="1"/>
          </p:cNvPicPr>
          <p:nvPr userDrawn="1"/>
        </p:nvPicPr>
        <p:blipFill>
          <a:blip r:embed="rId4"/>
          <a:stretch>
            <a:fillRect/>
          </a:stretch>
        </p:blipFill>
        <p:spPr>
          <a:xfrm>
            <a:off x="4867275" y="4905105"/>
            <a:ext cx="2457450" cy="1023938"/>
          </a:xfrm>
          <a:prstGeom prst="rect">
            <a:avLst/>
          </a:prstGeom>
        </p:spPr>
      </p:pic>
      <p:pic>
        <p:nvPicPr>
          <p:cNvPr id="17" name="Picture 16" descr="A picture containing text, sign, alcohol&#10;&#10;Description automatically generated">
            <a:extLst>
              <a:ext uri="{FF2B5EF4-FFF2-40B4-BE49-F238E27FC236}">
                <a16:creationId xmlns:a16="http://schemas.microsoft.com/office/drawing/2014/main" id="{553EF0FB-D442-8F47-2979-D41C5C4C9A12}"/>
              </a:ext>
            </a:extLst>
          </p:cNvPr>
          <p:cNvPicPr>
            <a:picLocks noChangeAspect="1"/>
          </p:cNvPicPr>
          <p:nvPr userDrawn="1"/>
        </p:nvPicPr>
        <p:blipFill>
          <a:blip r:embed="rId5"/>
          <a:stretch>
            <a:fillRect/>
          </a:stretch>
        </p:blipFill>
        <p:spPr>
          <a:xfrm>
            <a:off x="9902083" y="4231393"/>
            <a:ext cx="1716946" cy="1716946"/>
          </a:xfrm>
          <a:prstGeom prst="rect">
            <a:avLst/>
          </a:prstGeom>
        </p:spPr>
      </p:pic>
      <p:sp>
        <p:nvSpPr>
          <p:cNvPr id="18" name="TextBox 17">
            <a:extLst>
              <a:ext uri="{FF2B5EF4-FFF2-40B4-BE49-F238E27FC236}">
                <a16:creationId xmlns:a16="http://schemas.microsoft.com/office/drawing/2014/main" id="{9C06F55F-C22E-B8AE-2E9F-C0E6FB7EF2CF}"/>
              </a:ext>
            </a:extLst>
          </p:cNvPr>
          <p:cNvSpPr txBox="1"/>
          <p:nvPr userDrawn="1"/>
        </p:nvSpPr>
        <p:spPr>
          <a:xfrm>
            <a:off x="572971" y="6247464"/>
            <a:ext cx="11046058" cy="338554"/>
          </a:xfrm>
          <a:prstGeom prst="rect">
            <a:avLst/>
          </a:prstGeom>
          <a:noFill/>
        </p:spPr>
        <p:txBody>
          <a:bodyPr wrap="square" rtlCol="0">
            <a:spAutoFit/>
          </a:bodyPr>
          <a:lstStyle/>
          <a:p>
            <a:pPr algn="ctr"/>
            <a:r>
              <a:rPr lang="en-US" sz="800" dirty="0">
                <a:latin typeface="Verdana" panose="020B0604030504040204" pitchFamily="34" charset="0"/>
                <a:ea typeface="Verdana" panose="020B0604030504040204" pitchFamily="34" charset="0"/>
                <a:cs typeface="Verdana" panose="020B0604030504040204" pitchFamily="34" charset="0"/>
              </a:rPr>
              <a:t>This presentation was made possible by the Health Resources and Services Administration (HRSA) of the US Department of Health and Human Services (HHS) as part of the National Telehealth Center of Excellence Award (U66 RH31458). The contents are those of the author(s) and do not necessarily represent the official views of, nor an endorsement, by HRSA, HHS or the US Government.</a:t>
            </a:r>
          </a:p>
        </p:txBody>
      </p:sp>
    </p:spTree>
    <p:extLst>
      <p:ext uri="{BB962C8B-B14F-4D97-AF65-F5344CB8AC3E}">
        <p14:creationId xmlns:p14="http://schemas.microsoft.com/office/powerpoint/2010/main" val="174552724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565D332-316E-293C-3AF5-C3AF5597D00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7624A9C0-C7B2-5F96-0A1F-5F83B526295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61586434-BAB9-C04C-805D-C3FFAAD6C07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298800-7029-8E43-A5BB-F692221D88EB}" type="datetimeFigureOut">
              <a:rPr lang="en-US" smtClean="0"/>
              <a:t>2/24/2026</a:t>
            </a:fld>
            <a:endParaRPr lang="en-US"/>
          </a:p>
        </p:txBody>
      </p:sp>
      <p:sp>
        <p:nvSpPr>
          <p:cNvPr id="5" name="Footer Placeholder 4">
            <a:extLst>
              <a:ext uri="{FF2B5EF4-FFF2-40B4-BE49-F238E27FC236}">
                <a16:creationId xmlns:a16="http://schemas.microsoft.com/office/drawing/2014/main" id="{78F048E3-E8E3-6E5A-B081-4A5D3F83B93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F8416C0-A85B-A864-B316-A6F2C9AFAA5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27A527-8432-EA40-B106-835E459E523D}" type="slidenum">
              <a:rPr lang="en-US" smtClean="0"/>
              <a:t>‹#›</a:t>
            </a:fld>
            <a:endParaRPr lang="en-US"/>
          </a:p>
        </p:txBody>
      </p:sp>
    </p:spTree>
    <p:extLst>
      <p:ext uri="{BB962C8B-B14F-4D97-AF65-F5344CB8AC3E}">
        <p14:creationId xmlns:p14="http://schemas.microsoft.com/office/powerpoint/2010/main" val="1311180686"/>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 id="2147483654" r:id="rId4"/>
    <p:sldLayoutId id="2147483652" r:id="rId5"/>
  </p:sldLayoutIdLst>
  <p:txStyles>
    <p:titleStyle>
      <a:lvl1pPr algn="l" defTabSz="914400" rtl="0" eaLnBrk="1" latinLnBrk="0" hangingPunct="1">
        <a:lnSpc>
          <a:spcPct val="90000"/>
        </a:lnSpc>
        <a:spcBef>
          <a:spcPct val="0"/>
        </a:spcBef>
        <a:buNone/>
        <a:defRPr sz="36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hyperlink" Target="http://www.telehealthcoe.org/" TargetMode="Externa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58EFD8-2F38-59AE-77AA-428F57024CE1}"/>
              </a:ext>
            </a:extLst>
          </p:cNvPr>
          <p:cNvSpPr>
            <a:spLocks noGrp="1"/>
          </p:cNvSpPr>
          <p:nvPr>
            <p:ph type="ctrTitle"/>
          </p:nvPr>
        </p:nvSpPr>
        <p:spPr>
          <a:xfrm>
            <a:off x="646283" y="1798339"/>
            <a:ext cx="10899429" cy="2756929"/>
          </a:xfrm>
        </p:spPr>
        <p:txBody>
          <a:bodyPr/>
          <a:lstStyle/>
          <a:p>
            <a:pPr algn="ctr"/>
            <a:r>
              <a:rPr lang="en-US" sz="4400" dirty="0"/>
              <a:t>Estimating the Economic Benefit of Telehealth for Patients with Depression &amp; Anxiety</a:t>
            </a:r>
          </a:p>
        </p:txBody>
      </p:sp>
      <p:sp>
        <p:nvSpPr>
          <p:cNvPr id="3" name="Subtitle 2">
            <a:extLst>
              <a:ext uri="{FF2B5EF4-FFF2-40B4-BE49-F238E27FC236}">
                <a16:creationId xmlns:a16="http://schemas.microsoft.com/office/drawing/2014/main" id="{97180664-DC6E-F55B-CF6E-FBFCC51D2FFB}"/>
              </a:ext>
            </a:extLst>
          </p:cNvPr>
          <p:cNvSpPr>
            <a:spLocks noGrp="1"/>
          </p:cNvSpPr>
          <p:nvPr>
            <p:ph type="subTitle" idx="1"/>
          </p:nvPr>
        </p:nvSpPr>
        <p:spPr>
          <a:xfrm>
            <a:off x="3485220" y="5075990"/>
            <a:ext cx="4829668" cy="858773"/>
          </a:xfrm>
        </p:spPr>
        <p:txBody>
          <a:bodyPr>
            <a:normAutofit fontScale="62500" lnSpcReduction="20000"/>
          </a:bodyPr>
          <a:lstStyle/>
          <a:p>
            <a:pPr algn="ctr"/>
            <a:r>
              <a:rPr lang="en-US" dirty="0"/>
              <a:t>February 25, 2026</a:t>
            </a:r>
          </a:p>
          <a:p>
            <a:pPr algn="ctr"/>
            <a:endParaRPr lang="en-US" dirty="0"/>
          </a:p>
          <a:p>
            <a:pPr algn="ctr"/>
            <a:r>
              <a:rPr lang="en-US" dirty="0"/>
              <a:t>Kit N Simpson, DrPH &amp; Caitlin Koob, PhD</a:t>
            </a:r>
          </a:p>
        </p:txBody>
      </p:sp>
    </p:spTree>
    <p:extLst>
      <p:ext uri="{BB962C8B-B14F-4D97-AF65-F5344CB8AC3E}">
        <p14:creationId xmlns:p14="http://schemas.microsoft.com/office/powerpoint/2010/main" val="7176500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04B2D6-6FE1-DB42-11B4-9CF43FAB72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CD234C-4474-667C-D8A4-A840CA138288}"/>
              </a:ext>
            </a:extLst>
          </p:cNvPr>
          <p:cNvSpPr>
            <a:spLocks noGrp="1"/>
          </p:cNvSpPr>
          <p:nvPr>
            <p:ph type="title"/>
          </p:nvPr>
        </p:nvSpPr>
        <p:spPr>
          <a:xfrm>
            <a:off x="731518" y="1228959"/>
            <a:ext cx="10725912" cy="777642"/>
          </a:xfrm>
        </p:spPr>
        <p:txBody>
          <a:bodyPr>
            <a:noAutofit/>
          </a:bodyPr>
          <a:lstStyle/>
          <a:p>
            <a:pPr algn="ctr"/>
            <a:r>
              <a:rPr lang="en-US" sz="2400" dirty="0"/>
              <a:t>Reason for Pre-TH Visit  by Primary Dx Code</a:t>
            </a:r>
            <a:br>
              <a:rPr lang="en-US" sz="2400" dirty="0"/>
            </a:br>
            <a:r>
              <a:rPr lang="en-US" sz="1800" dirty="0"/>
              <a:t>(Does not vary much by Age)</a:t>
            </a:r>
            <a:endParaRPr lang="en-US" sz="2400" dirty="0"/>
          </a:p>
        </p:txBody>
      </p:sp>
      <p:sp>
        <p:nvSpPr>
          <p:cNvPr id="4" name="Content Placeholder 3">
            <a:extLst>
              <a:ext uri="{FF2B5EF4-FFF2-40B4-BE49-F238E27FC236}">
                <a16:creationId xmlns:a16="http://schemas.microsoft.com/office/drawing/2014/main" id="{75DE9AA2-9FCA-5F86-247C-EC1126F9669F}"/>
              </a:ext>
            </a:extLst>
          </p:cNvPr>
          <p:cNvSpPr>
            <a:spLocks noGrp="1"/>
          </p:cNvSpPr>
          <p:nvPr>
            <p:ph sz="quarter" idx="10"/>
          </p:nvPr>
        </p:nvSpPr>
        <p:spPr/>
        <p:txBody>
          <a:bodyPr>
            <a:normAutofit fontScale="92500" lnSpcReduction="10000"/>
          </a:bodyPr>
          <a:lstStyle/>
          <a:p>
            <a:r>
              <a:rPr lang="en-US" dirty="0"/>
              <a:t>Part 1: Quantitative Analyses</a:t>
            </a:r>
          </a:p>
        </p:txBody>
      </p:sp>
      <p:sp>
        <p:nvSpPr>
          <p:cNvPr id="6" name="Content Placeholder 5">
            <a:extLst>
              <a:ext uri="{FF2B5EF4-FFF2-40B4-BE49-F238E27FC236}">
                <a16:creationId xmlns:a16="http://schemas.microsoft.com/office/drawing/2014/main" id="{ED185D88-5C45-3BAD-6CFF-9634C133AA72}"/>
              </a:ext>
            </a:extLst>
          </p:cNvPr>
          <p:cNvSpPr>
            <a:spLocks noGrp="1"/>
          </p:cNvSpPr>
          <p:nvPr>
            <p:ph idx="1"/>
          </p:nvPr>
        </p:nvSpPr>
        <p:spPr>
          <a:xfrm>
            <a:off x="731519" y="2275368"/>
            <a:ext cx="10725911" cy="3711096"/>
          </a:xfrm>
        </p:spPr>
        <p:txBody>
          <a:bodyPr>
            <a:normAutofit fontScale="92500"/>
          </a:bodyPr>
          <a:lstStyle/>
          <a:p>
            <a:r>
              <a:rPr lang="en-US" dirty="0">
                <a:latin typeface="Verdana" panose="020B0604030504040204" pitchFamily="34" charset="0"/>
              </a:rPr>
              <a:t>2.9% Primary Dx of Anxiety</a:t>
            </a:r>
          </a:p>
          <a:p>
            <a:r>
              <a:rPr lang="en-US" b="1" dirty="0">
                <a:latin typeface="Verdana" panose="020B0604030504040204" pitchFamily="34" charset="0"/>
              </a:rPr>
              <a:t>2.3% Primary Dx of Depression</a:t>
            </a:r>
          </a:p>
          <a:p>
            <a:r>
              <a:rPr lang="en-US" b="1" dirty="0">
                <a:latin typeface="Verdana" panose="020B0604030504040204" pitchFamily="34" charset="0"/>
              </a:rPr>
              <a:t>57.5% Related Mental health, substance, signs or symptoms Dx</a:t>
            </a:r>
          </a:p>
          <a:p>
            <a:pPr lvl="1"/>
            <a:r>
              <a:rPr lang="en-US" sz="2400" b="1" dirty="0">
                <a:latin typeface="Verdana" panose="020B0604030504040204" pitchFamily="34" charset="0"/>
              </a:rPr>
              <a:t>Mental/behavior/substance  </a:t>
            </a:r>
          </a:p>
          <a:p>
            <a:pPr lvl="1"/>
            <a:r>
              <a:rPr lang="en-US" sz="2400" b="1" dirty="0">
                <a:latin typeface="Verdana" panose="020B0604030504040204" pitchFamily="34" charset="0"/>
              </a:rPr>
              <a:t>Signs and symptoms </a:t>
            </a:r>
          </a:p>
          <a:p>
            <a:pPr lvl="1"/>
            <a:r>
              <a:rPr lang="en-US" sz="2400" b="1" dirty="0">
                <a:latin typeface="Verdana" panose="020B0604030504040204" pitchFamily="34" charset="0"/>
              </a:rPr>
              <a:t>SDOH (Z codes)</a:t>
            </a:r>
          </a:p>
          <a:p>
            <a:pPr lvl="1"/>
            <a:r>
              <a:rPr lang="en-US" sz="2400" b="1" dirty="0">
                <a:latin typeface="Verdana" panose="020B0604030504040204" pitchFamily="34" charset="0"/>
              </a:rPr>
              <a:t>Neurologic  </a:t>
            </a:r>
          </a:p>
          <a:p>
            <a:r>
              <a:rPr lang="en-US" dirty="0">
                <a:latin typeface="Verdana" panose="020B0604030504040204" pitchFamily="34" charset="0"/>
              </a:rPr>
              <a:t>37.3% Had seemingly unrelated diagnoses</a:t>
            </a:r>
          </a:p>
          <a:p>
            <a:pPr lvl="1"/>
            <a:r>
              <a:rPr lang="en-US" sz="2400" dirty="0">
                <a:latin typeface="Verdana" panose="020B0604030504040204" pitchFamily="34" charset="0"/>
              </a:rPr>
              <a:t> respiratory;  circulatory;  urinary; muscular; infection;  other</a:t>
            </a:r>
          </a:p>
        </p:txBody>
      </p:sp>
    </p:spTree>
    <p:extLst>
      <p:ext uri="{BB962C8B-B14F-4D97-AF65-F5344CB8AC3E}">
        <p14:creationId xmlns:p14="http://schemas.microsoft.com/office/powerpoint/2010/main" val="26133953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2414AD-DF20-EFB7-1533-46E6E5D047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7D8220-A2DD-0F07-9432-3DE76DEC383C}"/>
              </a:ext>
            </a:extLst>
          </p:cNvPr>
          <p:cNvSpPr>
            <a:spLocks noGrp="1"/>
          </p:cNvSpPr>
          <p:nvPr>
            <p:ph type="title"/>
          </p:nvPr>
        </p:nvSpPr>
        <p:spPr>
          <a:xfrm>
            <a:off x="731518" y="1228959"/>
            <a:ext cx="10725912" cy="777642"/>
          </a:xfrm>
        </p:spPr>
        <p:txBody>
          <a:bodyPr>
            <a:noAutofit/>
          </a:bodyPr>
          <a:lstStyle/>
          <a:p>
            <a:pPr algn="ctr"/>
            <a:r>
              <a:rPr lang="en-US" sz="2400" dirty="0"/>
              <a:t>Main Points Identified to Date</a:t>
            </a:r>
          </a:p>
        </p:txBody>
      </p:sp>
      <p:sp>
        <p:nvSpPr>
          <p:cNvPr id="4" name="Content Placeholder 3">
            <a:extLst>
              <a:ext uri="{FF2B5EF4-FFF2-40B4-BE49-F238E27FC236}">
                <a16:creationId xmlns:a16="http://schemas.microsoft.com/office/drawing/2014/main" id="{90156FF4-E8F6-E03E-A025-17298B3328D1}"/>
              </a:ext>
            </a:extLst>
          </p:cNvPr>
          <p:cNvSpPr>
            <a:spLocks noGrp="1"/>
          </p:cNvSpPr>
          <p:nvPr>
            <p:ph sz="quarter" idx="10"/>
          </p:nvPr>
        </p:nvSpPr>
        <p:spPr/>
        <p:txBody>
          <a:bodyPr>
            <a:normAutofit fontScale="92500" lnSpcReduction="10000"/>
          </a:bodyPr>
          <a:lstStyle/>
          <a:p>
            <a:r>
              <a:rPr lang="en-US" dirty="0"/>
              <a:t>Part 1: Quantitative Analyses</a:t>
            </a:r>
          </a:p>
        </p:txBody>
      </p:sp>
      <p:sp>
        <p:nvSpPr>
          <p:cNvPr id="6" name="Content Placeholder 5">
            <a:extLst>
              <a:ext uri="{FF2B5EF4-FFF2-40B4-BE49-F238E27FC236}">
                <a16:creationId xmlns:a16="http://schemas.microsoft.com/office/drawing/2014/main" id="{01BCFA86-89C6-8DEA-C2FC-E3470E53A3B5}"/>
              </a:ext>
            </a:extLst>
          </p:cNvPr>
          <p:cNvSpPr>
            <a:spLocks noGrp="1"/>
          </p:cNvSpPr>
          <p:nvPr>
            <p:ph idx="1"/>
          </p:nvPr>
        </p:nvSpPr>
        <p:spPr>
          <a:xfrm>
            <a:off x="731519" y="2006601"/>
            <a:ext cx="10725911" cy="3979863"/>
          </a:xfrm>
        </p:spPr>
        <p:txBody>
          <a:bodyPr>
            <a:normAutofit fontScale="92500"/>
          </a:bodyPr>
          <a:lstStyle/>
          <a:p>
            <a:pPr>
              <a:lnSpc>
                <a:spcPct val="150000"/>
              </a:lnSpc>
            </a:pPr>
            <a:r>
              <a:rPr lang="en-US" dirty="0">
                <a:latin typeface="Verdana" panose="020B0604030504040204" pitchFamily="34" charset="0"/>
              </a:rPr>
              <a:t>6.6 Million TH visits for Behavioral Health Dx in 2022 </a:t>
            </a:r>
          </a:p>
          <a:p>
            <a:pPr>
              <a:lnSpc>
                <a:spcPct val="150000"/>
              </a:lnSpc>
            </a:pPr>
            <a:r>
              <a:rPr lang="en-US" b="1" dirty="0">
                <a:latin typeface="Verdana" panose="020B0604030504040204" pitchFamily="34" charset="0"/>
              </a:rPr>
              <a:t>88% for of these TH visits with Primary Dx anxiety or depression </a:t>
            </a:r>
          </a:p>
          <a:p>
            <a:pPr>
              <a:lnSpc>
                <a:spcPct val="150000"/>
              </a:lnSpc>
            </a:pPr>
            <a:r>
              <a:rPr lang="en-US" dirty="0">
                <a:latin typeface="Verdana" panose="020B0604030504040204" pitchFamily="34" charset="0"/>
              </a:rPr>
              <a:t>Visits generated by 236,395 patients under age 65</a:t>
            </a:r>
          </a:p>
          <a:p>
            <a:pPr>
              <a:lnSpc>
                <a:spcPct val="150000"/>
              </a:lnSpc>
            </a:pPr>
            <a:r>
              <a:rPr lang="en-US" dirty="0">
                <a:latin typeface="Verdana" panose="020B0604030504040204" pitchFamily="34" charset="0"/>
              </a:rPr>
              <a:t>70% female 30% males most age 18-44</a:t>
            </a:r>
          </a:p>
          <a:p>
            <a:pPr>
              <a:lnSpc>
                <a:spcPct val="150000"/>
              </a:lnSpc>
            </a:pPr>
            <a:r>
              <a:rPr lang="en-US" b="1" dirty="0">
                <a:latin typeface="Verdana" panose="020B0604030504040204" pitchFamily="34" charset="0"/>
              </a:rPr>
              <a:t>Mean TH visits per person: Anxiety 9, Depression 8; Both 40 visits</a:t>
            </a:r>
          </a:p>
        </p:txBody>
      </p:sp>
    </p:spTree>
    <p:extLst>
      <p:ext uri="{BB962C8B-B14F-4D97-AF65-F5344CB8AC3E}">
        <p14:creationId xmlns:p14="http://schemas.microsoft.com/office/powerpoint/2010/main" val="2330591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57C500-15BA-6904-72CF-0BA001EA63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B1DC5E-D6A9-4F29-418D-28A72D8E130F}"/>
              </a:ext>
            </a:extLst>
          </p:cNvPr>
          <p:cNvSpPr>
            <a:spLocks noGrp="1"/>
          </p:cNvSpPr>
          <p:nvPr>
            <p:ph type="title"/>
          </p:nvPr>
        </p:nvSpPr>
        <p:spPr>
          <a:xfrm>
            <a:off x="731518" y="1228959"/>
            <a:ext cx="10725912" cy="777642"/>
          </a:xfrm>
        </p:spPr>
        <p:txBody>
          <a:bodyPr>
            <a:noAutofit/>
          </a:bodyPr>
          <a:lstStyle/>
          <a:p>
            <a:pPr algn="ctr"/>
            <a:r>
              <a:rPr lang="en-US" sz="2400" dirty="0"/>
              <a:t>Estimating Economic Benefit of TH for Depression and Anxiety</a:t>
            </a:r>
          </a:p>
        </p:txBody>
      </p:sp>
      <p:sp>
        <p:nvSpPr>
          <p:cNvPr id="4" name="Content Placeholder 3">
            <a:extLst>
              <a:ext uri="{FF2B5EF4-FFF2-40B4-BE49-F238E27FC236}">
                <a16:creationId xmlns:a16="http://schemas.microsoft.com/office/drawing/2014/main" id="{08D8535E-0D7C-505B-271F-98BB9BE953ED}"/>
              </a:ext>
            </a:extLst>
          </p:cNvPr>
          <p:cNvSpPr>
            <a:spLocks noGrp="1"/>
          </p:cNvSpPr>
          <p:nvPr>
            <p:ph sz="quarter" idx="10"/>
          </p:nvPr>
        </p:nvSpPr>
        <p:spPr/>
        <p:txBody>
          <a:bodyPr>
            <a:normAutofit fontScale="92500" lnSpcReduction="10000"/>
          </a:bodyPr>
          <a:lstStyle/>
          <a:p>
            <a:r>
              <a:rPr lang="en-US" dirty="0"/>
              <a:t>Part 1: Quantitative Analyses</a:t>
            </a:r>
          </a:p>
        </p:txBody>
      </p:sp>
      <p:sp>
        <p:nvSpPr>
          <p:cNvPr id="6" name="Content Placeholder 5">
            <a:extLst>
              <a:ext uri="{FF2B5EF4-FFF2-40B4-BE49-F238E27FC236}">
                <a16:creationId xmlns:a16="http://schemas.microsoft.com/office/drawing/2014/main" id="{B73070A7-D934-7289-B2FF-A885B649CA2E}"/>
              </a:ext>
            </a:extLst>
          </p:cNvPr>
          <p:cNvSpPr>
            <a:spLocks noGrp="1"/>
          </p:cNvSpPr>
          <p:nvPr>
            <p:ph idx="1"/>
          </p:nvPr>
        </p:nvSpPr>
        <p:spPr>
          <a:xfrm>
            <a:off x="731519" y="2006601"/>
            <a:ext cx="10725911" cy="4489529"/>
          </a:xfrm>
        </p:spPr>
        <p:txBody>
          <a:bodyPr>
            <a:normAutofit fontScale="92500" lnSpcReduction="10000"/>
          </a:bodyPr>
          <a:lstStyle/>
          <a:p>
            <a:pPr>
              <a:lnSpc>
                <a:spcPct val="150000"/>
              </a:lnSpc>
            </a:pPr>
            <a:r>
              <a:rPr lang="en-US" b="1" dirty="0">
                <a:latin typeface="Verdana" panose="020B0604030504040204" pitchFamily="34" charset="0"/>
              </a:rPr>
              <a:t>Time savings to patients and caregivers:</a:t>
            </a:r>
          </a:p>
          <a:p>
            <a:pPr lvl="1">
              <a:lnSpc>
                <a:spcPct val="150000"/>
              </a:lnSpc>
            </a:pPr>
            <a:r>
              <a:rPr lang="en-US" sz="2400" dirty="0">
                <a:latin typeface="Verdana" panose="020B0604030504040204" pitchFamily="34" charset="0"/>
              </a:rPr>
              <a:t>Travel time to appointments</a:t>
            </a:r>
          </a:p>
          <a:p>
            <a:pPr lvl="1">
              <a:lnSpc>
                <a:spcPct val="150000"/>
              </a:lnSpc>
            </a:pPr>
            <a:r>
              <a:rPr lang="en-US" sz="2400" dirty="0">
                <a:latin typeface="Verdana" panose="020B0604030504040204" pitchFamily="34" charset="0"/>
              </a:rPr>
              <a:t>Transportation time for care givers</a:t>
            </a:r>
          </a:p>
          <a:p>
            <a:pPr lvl="1">
              <a:lnSpc>
                <a:spcPct val="150000"/>
              </a:lnSpc>
            </a:pPr>
            <a:r>
              <a:rPr lang="en-US" sz="2400" dirty="0">
                <a:latin typeface="Verdana" panose="020B0604030504040204" pitchFamily="34" charset="0"/>
              </a:rPr>
              <a:t>Waiting time for care givers</a:t>
            </a:r>
          </a:p>
          <a:p>
            <a:pPr>
              <a:lnSpc>
                <a:spcPct val="150000"/>
              </a:lnSpc>
            </a:pPr>
            <a:r>
              <a:rPr lang="en-US" b="1" dirty="0">
                <a:latin typeface="Verdana" panose="020B0604030504040204" pitchFamily="34" charset="0"/>
              </a:rPr>
              <a:t>Cost savings to providers:</a:t>
            </a:r>
          </a:p>
          <a:p>
            <a:pPr lvl="1">
              <a:lnSpc>
                <a:spcPct val="150000"/>
              </a:lnSpc>
            </a:pPr>
            <a:r>
              <a:rPr lang="en-US" sz="2400" dirty="0">
                <a:latin typeface="Verdana" panose="020B0604030504040204" pitchFamily="34" charset="0"/>
              </a:rPr>
              <a:t>Decrease in missed appointments or later reschedules</a:t>
            </a:r>
          </a:p>
          <a:p>
            <a:pPr lvl="1">
              <a:lnSpc>
                <a:spcPct val="150000"/>
              </a:lnSpc>
            </a:pPr>
            <a:r>
              <a:rPr lang="en-US" sz="2400" dirty="0">
                <a:latin typeface="Verdana" panose="020B0604030504040204" pitchFamily="34" charset="0"/>
              </a:rPr>
              <a:t>Ability to employ professionals living out of area</a:t>
            </a:r>
          </a:p>
          <a:p>
            <a:pPr lvl="1">
              <a:lnSpc>
                <a:spcPct val="150000"/>
              </a:lnSpc>
            </a:pPr>
            <a:r>
              <a:rPr lang="en-US" sz="2400" dirty="0">
                <a:latin typeface="Verdana" panose="020B0604030504040204" pitchFamily="34" charset="0"/>
              </a:rPr>
              <a:t>Decrease need for office space and parking</a:t>
            </a:r>
          </a:p>
        </p:txBody>
      </p:sp>
    </p:spTree>
    <p:extLst>
      <p:ext uri="{BB962C8B-B14F-4D97-AF65-F5344CB8AC3E}">
        <p14:creationId xmlns:p14="http://schemas.microsoft.com/office/powerpoint/2010/main" val="25707156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D3D995-FA11-4F33-BA44-F1C253B3AD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9D2040-5E24-2017-C556-1F1AAAF75329}"/>
              </a:ext>
            </a:extLst>
          </p:cNvPr>
          <p:cNvSpPr>
            <a:spLocks noGrp="1"/>
          </p:cNvSpPr>
          <p:nvPr>
            <p:ph type="title"/>
          </p:nvPr>
        </p:nvSpPr>
        <p:spPr>
          <a:xfrm>
            <a:off x="4522382" y="118365"/>
            <a:ext cx="7487942" cy="777642"/>
          </a:xfrm>
        </p:spPr>
        <p:txBody>
          <a:bodyPr>
            <a:noAutofit/>
          </a:bodyPr>
          <a:lstStyle/>
          <a:p>
            <a:pPr algn="ctr"/>
            <a:r>
              <a:rPr lang="en-US" sz="2400" dirty="0"/>
              <a:t>Estimated Savings for MS 2022 TH Cohort</a:t>
            </a:r>
          </a:p>
        </p:txBody>
      </p:sp>
      <p:sp>
        <p:nvSpPr>
          <p:cNvPr id="6" name="Content Placeholder 5">
            <a:extLst>
              <a:ext uri="{FF2B5EF4-FFF2-40B4-BE49-F238E27FC236}">
                <a16:creationId xmlns:a16="http://schemas.microsoft.com/office/drawing/2014/main" id="{AAA4AEEA-FC39-50DB-5223-5E8D99FFE238}"/>
              </a:ext>
            </a:extLst>
          </p:cNvPr>
          <p:cNvSpPr>
            <a:spLocks noGrp="1"/>
          </p:cNvSpPr>
          <p:nvPr>
            <p:ph idx="1"/>
          </p:nvPr>
        </p:nvSpPr>
        <p:spPr>
          <a:xfrm>
            <a:off x="731519" y="2006601"/>
            <a:ext cx="10725911" cy="4489529"/>
          </a:xfrm>
        </p:spPr>
        <p:txBody>
          <a:bodyPr>
            <a:normAutofit fontScale="92500" lnSpcReduction="10000"/>
          </a:bodyPr>
          <a:lstStyle/>
          <a:p>
            <a:pPr>
              <a:lnSpc>
                <a:spcPct val="150000"/>
              </a:lnSpc>
            </a:pPr>
            <a:r>
              <a:rPr lang="en-US" b="1" dirty="0">
                <a:latin typeface="Verdana" panose="020B0604030504040204" pitchFamily="34" charset="0"/>
              </a:rPr>
              <a:t>Time savings to patients and caregivers:</a:t>
            </a:r>
          </a:p>
          <a:p>
            <a:pPr lvl="1">
              <a:lnSpc>
                <a:spcPct val="150000"/>
              </a:lnSpc>
            </a:pPr>
            <a:r>
              <a:rPr lang="en-US" sz="2400" dirty="0">
                <a:latin typeface="Verdana" panose="020B0604030504040204" pitchFamily="34" charset="0"/>
              </a:rPr>
              <a:t>Travel time to appointments</a:t>
            </a:r>
          </a:p>
          <a:p>
            <a:pPr lvl="1">
              <a:lnSpc>
                <a:spcPct val="150000"/>
              </a:lnSpc>
            </a:pPr>
            <a:r>
              <a:rPr lang="en-US" sz="2400" dirty="0">
                <a:latin typeface="Verdana" panose="020B0604030504040204" pitchFamily="34" charset="0"/>
              </a:rPr>
              <a:t>Transportation time for care givers</a:t>
            </a:r>
          </a:p>
          <a:p>
            <a:pPr lvl="1">
              <a:lnSpc>
                <a:spcPct val="150000"/>
              </a:lnSpc>
            </a:pPr>
            <a:r>
              <a:rPr lang="en-US" sz="2400" dirty="0">
                <a:latin typeface="Verdana" panose="020B0604030504040204" pitchFamily="34" charset="0"/>
              </a:rPr>
              <a:t>Waiting time for care givers</a:t>
            </a:r>
          </a:p>
          <a:p>
            <a:pPr>
              <a:lnSpc>
                <a:spcPct val="150000"/>
              </a:lnSpc>
            </a:pPr>
            <a:r>
              <a:rPr lang="en-US" b="1" dirty="0">
                <a:latin typeface="Verdana" panose="020B0604030504040204" pitchFamily="34" charset="0"/>
              </a:rPr>
              <a:t>Cost savings to providers:</a:t>
            </a:r>
          </a:p>
          <a:p>
            <a:pPr lvl="1">
              <a:lnSpc>
                <a:spcPct val="150000"/>
              </a:lnSpc>
            </a:pPr>
            <a:r>
              <a:rPr lang="en-US" sz="2400" dirty="0">
                <a:latin typeface="Verdana" panose="020B0604030504040204" pitchFamily="34" charset="0"/>
              </a:rPr>
              <a:t>Decrease in missed appointments or later reschedules</a:t>
            </a:r>
          </a:p>
          <a:p>
            <a:pPr lvl="1">
              <a:lnSpc>
                <a:spcPct val="150000"/>
              </a:lnSpc>
            </a:pPr>
            <a:r>
              <a:rPr lang="en-US" sz="2400" dirty="0">
                <a:latin typeface="Verdana" panose="020B0604030504040204" pitchFamily="34" charset="0"/>
              </a:rPr>
              <a:t>Ability to employ professionals living out of area</a:t>
            </a:r>
          </a:p>
          <a:p>
            <a:pPr lvl="1">
              <a:lnSpc>
                <a:spcPct val="150000"/>
              </a:lnSpc>
            </a:pPr>
            <a:r>
              <a:rPr lang="en-US" sz="2400" dirty="0">
                <a:latin typeface="Verdana" panose="020B0604030504040204" pitchFamily="34" charset="0"/>
              </a:rPr>
              <a:t>Decrease need for office space and parking</a:t>
            </a:r>
          </a:p>
        </p:txBody>
      </p:sp>
      <p:graphicFrame>
        <p:nvGraphicFramePr>
          <p:cNvPr id="3" name="Content Placeholder 3">
            <a:extLst>
              <a:ext uri="{FF2B5EF4-FFF2-40B4-BE49-F238E27FC236}">
                <a16:creationId xmlns:a16="http://schemas.microsoft.com/office/drawing/2014/main" id="{9B1D6EA3-377E-2E7F-510A-072E1207A39A}"/>
              </a:ext>
            </a:extLst>
          </p:cNvPr>
          <p:cNvGraphicFramePr>
            <a:graphicFrameLocks/>
          </p:cNvGraphicFramePr>
          <p:nvPr>
            <p:extLst>
              <p:ext uri="{D42A27DB-BD31-4B8C-83A1-F6EECF244321}">
                <p14:modId xmlns:p14="http://schemas.microsoft.com/office/powerpoint/2010/main" val="2584061195"/>
              </p:ext>
            </p:extLst>
          </p:nvPr>
        </p:nvGraphicFramePr>
        <p:xfrm>
          <a:off x="614280" y="1266205"/>
          <a:ext cx="10960388" cy="5229925"/>
        </p:xfrm>
        <a:graphic>
          <a:graphicData uri="http://schemas.openxmlformats.org/drawingml/2006/table">
            <a:tbl>
              <a:tblPr firstRow="1" bandRow="1">
                <a:tableStyleId>{5C22544A-7EE6-4342-B048-85BDC9FD1C3A}</a:tableStyleId>
              </a:tblPr>
              <a:tblGrid>
                <a:gridCol w="3037114">
                  <a:extLst>
                    <a:ext uri="{9D8B030D-6E8A-4147-A177-3AD203B41FA5}">
                      <a16:colId xmlns:a16="http://schemas.microsoft.com/office/drawing/2014/main" val="1587495908"/>
                    </a:ext>
                  </a:extLst>
                </a:gridCol>
                <a:gridCol w="938713">
                  <a:extLst>
                    <a:ext uri="{9D8B030D-6E8A-4147-A177-3AD203B41FA5}">
                      <a16:colId xmlns:a16="http://schemas.microsoft.com/office/drawing/2014/main" val="416164997"/>
                    </a:ext>
                  </a:extLst>
                </a:gridCol>
                <a:gridCol w="1519318">
                  <a:extLst>
                    <a:ext uri="{9D8B030D-6E8A-4147-A177-3AD203B41FA5}">
                      <a16:colId xmlns:a16="http://schemas.microsoft.com/office/drawing/2014/main" val="4154182755"/>
                    </a:ext>
                  </a:extLst>
                </a:gridCol>
                <a:gridCol w="1462194">
                  <a:extLst>
                    <a:ext uri="{9D8B030D-6E8A-4147-A177-3AD203B41FA5}">
                      <a16:colId xmlns:a16="http://schemas.microsoft.com/office/drawing/2014/main" val="1433161811"/>
                    </a:ext>
                  </a:extLst>
                </a:gridCol>
                <a:gridCol w="1746552">
                  <a:extLst>
                    <a:ext uri="{9D8B030D-6E8A-4147-A177-3AD203B41FA5}">
                      <a16:colId xmlns:a16="http://schemas.microsoft.com/office/drawing/2014/main" val="1872614398"/>
                    </a:ext>
                  </a:extLst>
                </a:gridCol>
                <a:gridCol w="2256497">
                  <a:extLst>
                    <a:ext uri="{9D8B030D-6E8A-4147-A177-3AD203B41FA5}">
                      <a16:colId xmlns:a16="http://schemas.microsoft.com/office/drawing/2014/main" val="13808978"/>
                    </a:ext>
                  </a:extLst>
                </a:gridCol>
              </a:tblGrid>
              <a:tr h="1005840">
                <a:tc>
                  <a:txBody>
                    <a:bodyPr/>
                    <a:lstStyle/>
                    <a:p>
                      <a:r>
                        <a:rPr lang="en-US" dirty="0">
                          <a:latin typeface="Verdana" panose="020B0604030504040204" pitchFamily="34" charset="0"/>
                          <a:ea typeface="Verdana" panose="020B0604030504040204" pitchFamily="34" charset="0"/>
                          <a:cs typeface="Verdana" panose="020B0604030504040204" pitchFamily="34" charset="0"/>
                        </a:rPr>
                        <a:t>Resource</a:t>
                      </a:r>
                    </a:p>
                  </a:txBody>
                  <a:tcPr/>
                </a:tc>
                <a:tc>
                  <a:txBody>
                    <a:bodyPr/>
                    <a:lstStyle/>
                    <a:p>
                      <a:pPr algn="ctr"/>
                      <a:r>
                        <a:rPr lang="en-US" dirty="0">
                          <a:latin typeface="Verdana" panose="020B0604030504040204" pitchFamily="34" charset="0"/>
                          <a:ea typeface="Verdana" panose="020B0604030504040204" pitchFamily="34" charset="0"/>
                          <a:cs typeface="Verdana" panose="020B0604030504040204" pitchFamily="34" charset="0"/>
                        </a:rPr>
                        <a:t>Units</a:t>
                      </a:r>
                    </a:p>
                  </a:txBody>
                  <a:tcPr/>
                </a:tc>
                <a:tc>
                  <a:txBody>
                    <a:bodyPr/>
                    <a:lstStyle/>
                    <a:p>
                      <a:pPr algn="ctr"/>
                      <a:r>
                        <a:rPr lang="en-US" dirty="0">
                          <a:latin typeface="Verdana" panose="020B0604030504040204" pitchFamily="34" charset="0"/>
                          <a:ea typeface="Verdana" panose="020B0604030504040204" pitchFamily="34" charset="0"/>
                          <a:cs typeface="Verdana" panose="020B0604030504040204" pitchFamily="34" charset="0"/>
                        </a:rPr>
                        <a:t>Number of events</a:t>
                      </a:r>
                    </a:p>
                  </a:txBody>
                  <a:tcPr/>
                </a:tc>
                <a:tc>
                  <a:txBody>
                    <a:bodyPr/>
                    <a:lstStyle/>
                    <a:p>
                      <a:pPr algn="ctr"/>
                      <a:r>
                        <a:rPr lang="en-US" dirty="0">
                          <a:latin typeface="Verdana" panose="020B0604030504040204" pitchFamily="34" charset="0"/>
                          <a:ea typeface="Verdana" panose="020B0604030504040204" pitchFamily="34" charset="0"/>
                          <a:cs typeface="Verdana" panose="020B0604030504040204" pitchFamily="34" charset="0"/>
                        </a:rPr>
                        <a:t>Total Work Hours</a:t>
                      </a:r>
                    </a:p>
                  </a:txBody>
                  <a:tcPr/>
                </a:tc>
                <a:tc>
                  <a:txBody>
                    <a:bodyPr/>
                    <a:lstStyle/>
                    <a:p>
                      <a:pPr algn="ctr"/>
                      <a:r>
                        <a:rPr lang="en-US" dirty="0">
                          <a:latin typeface="Verdana" panose="020B0604030504040204" pitchFamily="34" charset="0"/>
                          <a:ea typeface="Verdana" panose="020B0604030504040204" pitchFamily="34" charset="0"/>
                          <a:cs typeface="Verdana" panose="020B0604030504040204" pitchFamily="34" charset="0"/>
                        </a:rPr>
                        <a:t>US Mean</a:t>
                      </a:r>
                    </a:p>
                    <a:p>
                      <a:pPr algn="ctr"/>
                      <a:r>
                        <a:rPr lang="en-US" dirty="0">
                          <a:latin typeface="Verdana" panose="020B0604030504040204" pitchFamily="34" charset="0"/>
                          <a:ea typeface="Verdana" panose="020B0604030504040204" pitchFamily="34" charset="0"/>
                          <a:cs typeface="Verdana" panose="020B0604030504040204" pitchFamily="34" charset="0"/>
                        </a:rPr>
                        <a:t>Wage Hourly</a:t>
                      </a:r>
                    </a:p>
                    <a:p>
                      <a:pPr algn="ctr"/>
                      <a:endParaRPr lang="en-US"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pPr algn="ctr"/>
                      <a:r>
                        <a:rPr lang="en-US" dirty="0">
                          <a:latin typeface="Verdana" panose="020B0604030504040204" pitchFamily="34" charset="0"/>
                          <a:ea typeface="Verdana" panose="020B0604030504040204" pitchFamily="34" charset="0"/>
                          <a:cs typeface="Verdana" panose="020B0604030504040204" pitchFamily="34" charset="0"/>
                        </a:rPr>
                        <a:t>Total Cost Savings</a:t>
                      </a:r>
                    </a:p>
                  </a:txBody>
                  <a:tcPr/>
                </a:tc>
                <a:extLst>
                  <a:ext uri="{0D108BD9-81ED-4DB2-BD59-A6C34878D82A}">
                    <a16:rowId xmlns:a16="http://schemas.microsoft.com/office/drawing/2014/main" val="3135561935"/>
                  </a:ext>
                </a:extLst>
              </a:tr>
              <a:tr h="681402">
                <a:tc>
                  <a:txBody>
                    <a:bodyPr/>
                    <a:lstStyle/>
                    <a:p>
                      <a:r>
                        <a:rPr lang="en-US" dirty="0">
                          <a:latin typeface="Verdana" panose="020B0604030504040204" pitchFamily="34" charset="0"/>
                          <a:ea typeface="Verdana" panose="020B0604030504040204" pitchFamily="34" charset="0"/>
                          <a:cs typeface="Verdana" panose="020B0604030504040204" pitchFamily="34" charset="0"/>
                        </a:rPr>
                        <a:t>Child caregiver transport  and wait</a:t>
                      </a:r>
                    </a:p>
                  </a:txBody>
                  <a:tcPr/>
                </a:tc>
                <a:tc>
                  <a:txBody>
                    <a:bodyPr/>
                    <a:lstStyle/>
                    <a:p>
                      <a:pPr algn="ctr"/>
                      <a:r>
                        <a:rPr lang="en-US" dirty="0">
                          <a:latin typeface="Verdana" panose="020B0604030504040204" pitchFamily="34" charset="0"/>
                          <a:ea typeface="Verdana" panose="020B0604030504040204" pitchFamily="34" charset="0"/>
                          <a:cs typeface="Verdana" panose="020B0604030504040204" pitchFamily="34" charset="0"/>
                        </a:rPr>
                        <a:t>1.6 hours</a:t>
                      </a:r>
                    </a:p>
                  </a:txBody>
                  <a:tcPr/>
                </a:tc>
                <a:tc>
                  <a:txBody>
                    <a:bodyPr/>
                    <a:lstStyle/>
                    <a:p>
                      <a:pPr algn="ctr"/>
                      <a:r>
                        <a:rPr lang="en-US" dirty="0">
                          <a:latin typeface="Verdana" panose="020B0604030504040204" pitchFamily="34" charset="0"/>
                          <a:ea typeface="Verdana" panose="020B0604030504040204" pitchFamily="34" charset="0"/>
                          <a:cs typeface="Verdana" panose="020B0604030504040204" pitchFamily="34" charset="0"/>
                        </a:rPr>
                        <a:t>656,504</a:t>
                      </a:r>
                    </a:p>
                  </a:txBody>
                  <a:tcPr/>
                </a:tc>
                <a:tc>
                  <a:txBody>
                    <a:bodyPr/>
                    <a:lstStyle/>
                    <a:p>
                      <a:pPr algn="ctr"/>
                      <a:r>
                        <a:rPr lang="en-US" dirty="0">
                          <a:latin typeface="Verdana" panose="020B0604030504040204" pitchFamily="34" charset="0"/>
                          <a:ea typeface="Verdana" panose="020B0604030504040204" pitchFamily="34" charset="0"/>
                          <a:cs typeface="Verdana" panose="020B0604030504040204" pitchFamily="34" charset="0"/>
                        </a:rPr>
                        <a:t>1,050,406</a:t>
                      </a:r>
                    </a:p>
                  </a:txBody>
                  <a:tcPr/>
                </a:tc>
                <a:tc>
                  <a:txBody>
                    <a:bodyPr/>
                    <a:lstStyle/>
                    <a:p>
                      <a:pPr algn="ctr"/>
                      <a:r>
                        <a:rPr lang="en-US" dirty="0">
                          <a:latin typeface="Verdana" panose="020B0604030504040204" pitchFamily="34" charset="0"/>
                          <a:ea typeface="Verdana" panose="020B0604030504040204" pitchFamily="34" charset="0"/>
                          <a:cs typeface="Verdana" panose="020B0604030504040204" pitchFamily="34" charset="0"/>
                        </a:rPr>
                        <a:t>$31.91</a:t>
                      </a:r>
                    </a:p>
                  </a:txBody>
                  <a:tcPr/>
                </a:tc>
                <a:tc>
                  <a:txBody>
                    <a:bodyPr/>
                    <a:lstStyle/>
                    <a:p>
                      <a:pPr algn="ctr"/>
                      <a:r>
                        <a:rPr lang="en-US" dirty="0">
                          <a:latin typeface="Verdana" panose="020B0604030504040204" pitchFamily="34" charset="0"/>
                          <a:ea typeface="Verdana" panose="020B0604030504040204" pitchFamily="34" charset="0"/>
                          <a:cs typeface="Verdana" panose="020B0604030504040204" pitchFamily="34" charset="0"/>
                        </a:rPr>
                        <a:t>$33,518,468</a:t>
                      </a:r>
                    </a:p>
                  </a:txBody>
                  <a:tcPr/>
                </a:tc>
                <a:extLst>
                  <a:ext uri="{0D108BD9-81ED-4DB2-BD59-A6C34878D82A}">
                    <a16:rowId xmlns:a16="http://schemas.microsoft.com/office/drawing/2014/main" val="166437658"/>
                  </a:ext>
                </a:extLst>
              </a:tr>
              <a:tr h="582622">
                <a:tc>
                  <a:txBody>
                    <a:bodyPr/>
                    <a:lstStyle/>
                    <a:p>
                      <a:r>
                        <a:rPr lang="en-US" dirty="0">
                          <a:latin typeface="Verdana" panose="020B0604030504040204" pitchFamily="34" charset="0"/>
                          <a:ea typeface="Verdana" panose="020B0604030504040204" pitchFamily="34" charset="0"/>
                          <a:cs typeface="Verdana" panose="020B0604030504040204" pitchFamily="34" charset="0"/>
                        </a:rPr>
                        <a:t>5% Adult caregiver  transport and wait </a:t>
                      </a:r>
                    </a:p>
                  </a:txBody>
                  <a:tcPr/>
                </a:tc>
                <a:tc>
                  <a:txBody>
                    <a:bodyPr/>
                    <a:lstStyle/>
                    <a:p>
                      <a:pPr algn="ctr"/>
                      <a:r>
                        <a:rPr lang="en-US" dirty="0">
                          <a:latin typeface="Verdana" panose="020B0604030504040204" pitchFamily="34" charset="0"/>
                          <a:ea typeface="Verdana" panose="020B0604030504040204" pitchFamily="34" charset="0"/>
                          <a:cs typeface="Verdana" panose="020B0604030504040204" pitchFamily="34" charset="0"/>
                        </a:rPr>
                        <a:t>1.6 hours</a:t>
                      </a:r>
                    </a:p>
                  </a:txBody>
                  <a:tcPr/>
                </a:tc>
                <a:tc>
                  <a:txBody>
                    <a:bodyPr/>
                    <a:lstStyle/>
                    <a:p>
                      <a:pPr algn="ctr"/>
                      <a:r>
                        <a:rPr lang="en-US" dirty="0">
                          <a:latin typeface="Verdana" panose="020B0604030504040204" pitchFamily="34" charset="0"/>
                          <a:ea typeface="Verdana" panose="020B0604030504040204" pitchFamily="34" charset="0"/>
                          <a:cs typeface="Verdana" panose="020B0604030504040204" pitchFamily="34" charset="0"/>
                        </a:rPr>
                        <a:t>257,764</a:t>
                      </a:r>
                    </a:p>
                  </a:txBody>
                  <a:tcPr/>
                </a:tc>
                <a:tc>
                  <a:txBody>
                    <a:bodyPr/>
                    <a:lstStyle/>
                    <a:p>
                      <a:pPr algn="ctr"/>
                      <a:r>
                        <a:rPr lang="en-US" dirty="0">
                          <a:latin typeface="Verdana" panose="020B0604030504040204" pitchFamily="34" charset="0"/>
                          <a:ea typeface="Verdana" panose="020B0604030504040204" pitchFamily="34" charset="0"/>
                          <a:cs typeface="Verdana" panose="020B0604030504040204" pitchFamily="34" charset="0"/>
                        </a:rPr>
                        <a:t>412,422</a:t>
                      </a:r>
                    </a:p>
                  </a:txBody>
                  <a:tcPr/>
                </a:tc>
                <a:tc>
                  <a:txBody>
                    <a:bodyPr/>
                    <a:lstStyle/>
                    <a:p>
                      <a:pPr algn="ctr"/>
                      <a:r>
                        <a:rPr lang="en-US" dirty="0">
                          <a:latin typeface="Verdana" panose="020B0604030504040204" pitchFamily="34" charset="0"/>
                          <a:ea typeface="Verdana" panose="020B0604030504040204" pitchFamily="34" charset="0"/>
                          <a:cs typeface="Verdana" panose="020B0604030504040204" pitchFamily="34" charset="0"/>
                        </a:rPr>
                        <a:t>$31.91</a:t>
                      </a:r>
                    </a:p>
                  </a:txBody>
                  <a:tcPr/>
                </a:tc>
                <a:tc>
                  <a:txBody>
                    <a:bodyPr/>
                    <a:lstStyle/>
                    <a:p>
                      <a:pPr algn="ctr"/>
                      <a:r>
                        <a:rPr lang="en-US" dirty="0">
                          <a:latin typeface="Verdana" panose="020B0604030504040204" pitchFamily="34" charset="0"/>
                          <a:ea typeface="Verdana" panose="020B0604030504040204" pitchFamily="34" charset="0"/>
                          <a:cs typeface="Verdana" panose="020B0604030504040204" pitchFamily="34" charset="0"/>
                        </a:rPr>
                        <a:t>$13,160,399</a:t>
                      </a:r>
                    </a:p>
                  </a:txBody>
                  <a:tcPr/>
                </a:tc>
                <a:extLst>
                  <a:ext uri="{0D108BD9-81ED-4DB2-BD59-A6C34878D82A}">
                    <a16:rowId xmlns:a16="http://schemas.microsoft.com/office/drawing/2014/main" val="801481394"/>
                  </a:ext>
                </a:extLst>
              </a:tr>
              <a:tr h="394780">
                <a:tc>
                  <a:txBody>
                    <a:bodyPr/>
                    <a:lstStyle/>
                    <a:p>
                      <a:r>
                        <a:rPr lang="en-US" dirty="0">
                          <a:latin typeface="Verdana" panose="020B0604030504040204" pitchFamily="34" charset="0"/>
                          <a:ea typeface="Verdana" panose="020B0604030504040204" pitchFamily="34" charset="0"/>
                          <a:cs typeface="Verdana" panose="020B0604030504040204" pitchFamily="34" charset="0"/>
                        </a:rPr>
                        <a:t>95% Adult Patient self transport</a:t>
                      </a:r>
                    </a:p>
                  </a:txBody>
                  <a:tcPr/>
                </a:tc>
                <a:tc>
                  <a:txBody>
                    <a:bodyPr/>
                    <a:lstStyle/>
                    <a:p>
                      <a:pPr algn="ctr"/>
                      <a:r>
                        <a:rPr lang="en-US" dirty="0">
                          <a:latin typeface="Verdana" panose="020B0604030504040204" pitchFamily="34" charset="0"/>
                          <a:ea typeface="Verdana" panose="020B0604030504040204" pitchFamily="34" charset="0"/>
                          <a:cs typeface="Verdana" panose="020B0604030504040204" pitchFamily="34" charset="0"/>
                        </a:rPr>
                        <a:t>0.6 hours</a:t>
                      </a:r>
                    </a:p>
                  </a:txBody>
                  <a:tcPr/>
                </a:tc>
                <a:tc>
                  <a:txBody>
                    <a:bodyPr/>
                    <a:lstStyle/>
                    <a:p>
                      <a:pPr algn="ctr"/>
                      <a:r>
                        <a:rPr lang="en-US" dirty="0">
                          <a:latin typeface="Verdana" panose="020B0604030504040204" pitchFamily="34" charset="0"/>
                          <a:ea typeface="Verdana" panose="020B0604030504040204" pitchFamily="34" charset="0"/>
                          <a:cs typeface="Verdana" panose="020B0604030504040204" pitchFamily="34" charset="0"/>
                        </a:rPr>
                        <a:t>4,898,130</a:t>
                      </a:r>
                    </a:p>
                  </a:txBody>
                  <a:tcPr/>
                </a:tc>
                <a:tc>
                  <a:txBody>
                    <a:bodyPr/>
                    <a:lstStyle/>
                    <a:p>
                      <a:pPr algn="ctr"/>
                      <a:r>
                        <a:rPr lang="en-US" dirty="0">
                          <a:latin typeface="Verdana" panose="020B0604030504040204" pitchFamily="34" charset="0"/>
                          <a:ea typeface="Verdana" panose="020B0604030504040204" pitchFamily="34" charset="0"/>
                          <a:cs typeface="Verdana" panose="020B0604030504040204" pitchFamily="34" charset="0"/>
                        </a:rPr>
                        <a:t>2,938,878</a:t>
                      </a:r>
                    </a:p>
                  </a:txBody>
                  <a:tcPr/>
                </a:tc>
                <a:tc>
                  <a:txBody>
                    <a:bodyPr/>
                    <a:lstStyle/>
                    <a:p>
                      <a:pPr algn="ctr"/>
                      <a:r>
                        <a:rPr lang="en-US" dirty="0">
                          <a:latin typeface="Verdana" panose="020B0604030504040204" pitchFamily="34" charset="0"/>
                          <a:ea typeface="Verdana" panose="020B0604030504040204" pitchFamily="34" charset="0"/>
                          <a:cs typeface="Verdana" panose="020B0604030504040204" pitchFamily="34" charset="0"/>
                        </a:rPr>
                        <a:t>$31.91</a:t>
                      </a:r>
                    </a:p>
                  </a:txBody>
                  <a:tcPr/>
                </a:tc>
                <a:tc>
                  <a:txBody>
                    <a:bodyPr/>
                    <a:lstStyle/>
                    <a:p>
                      <a:pPr algn="ctr"/>
                      <a:r>
                        <a:rPr lang="en-US" dirty="0">
                          <a:latin typeface="Verdana" panose="020B0604030504040204" pitchFamily="34" charset="0"/>
                          <a:ea typeface="Verdana" panose="020B0604030504040204" pitchFamily="34" charset="0"/>
                          <a:cs typeface="Verdana" panose="020B0604030504040204" pitchFamily="34" charset="0"/>
                        </a:rPr>
                        <a:t>$93,779,597</a:t>
                      </a:r>
                    </a:p>
                  </a:txBody>
                  <a:tcPr/>
                </a:tc>
                <a:extLst>
                  <a:ext uri="{0D108BD9-81ED-4DB2-BD59-A6C34878D82A}">
                    <a16:rowId xmlns:a16="http://schemas.microsoft.com/office/drawing/2014/main" val="1532280923"/>
                  </a:ext>
                </a:extLst>
              </a:tr>
              <a:tr h="404703">
                <a:tc>
                  <a:txBody>
                    <a:bodyPr/>
                    <a:lstStyle/>
                    <a:p>
                      <a:r>
                        <a:rPr lang="en-US" b="1" dirty="0">
                          <a:latin typeface="Verdana" panose="020B0604030504040204" pitchFamily="34" charset="0"/>
                          <a:ea typeface="Verdana" panose="020B0604030504040204" pitchFamily="34" charset="0"/>
                          <a:cs typeface="Verdana" panose="020B0604030504040204" pitchFamily="34" charset="0"/>
                        </a:rPr>
                        <a:t>PATIENT SUBTOTAL</a:t>
                      </a:r>
                    </a:p>
                  </a:txBody>
                  <a:tcPr/>
                </a:tc>
                <a:tc>
                  <a:txBody>
                    <a:bodyPr/>
                    <a:lstStyle/>
                    <a:p>
                      <a:pPr algn="ctr"/>
                      <a:endParaRPr lang="en-US" b="1">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pPr algn="ctr"/>
                      <a:endParaRPr lang="en-US"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pPr algn="ctr"/>
                      <a:endParaRPr lang="en-US"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pPr algn="ctr"/>
                      <a:endParaRPr lang="en-US"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pPr algn="ctr"/>
                      <a:r>
                        <a:rPr lang="en-US" b="1" dirty="0">
                          <a:latin typeface="Verdana" panose="020B0604030504040204" pitchFamily="34" charset="0"/>
                          <a:ea typeface="Verdana" panose="020B0604030504040204" pitchFamily="34" charset="0"/>
                          <a:cs typeface="Verdana" panose="020B0604030504040204" pitchFamily="34" charset="0"/>
                        </a:rPr>
                        <a:t>$140,458,464</a:t>
                      </a:r>
                    </a:p>
                  </a:txBody>
                  <a:tcPr/>
                </a:tc>
                <a:extLst>
                  <a:ext uri="{0D108BD9-81ED-4DB2-BD59-A6C34878D82A}">
                    <a16:rowId xmlns:a16="http://schemas.microsoft.com/office/drawing/2014/main" val="1088134127"/>
                  </a:ext>
                </a:extLst>
              </a:tr>
              <a:tr h="394780">
                <a:tc>
                  <a:txBody>
                    <a:bodyPr/>
                    <a:lstStyle/>
                    <a:p>
                      <a:r>
                        <a:rPr lang="en-US" dirty="0">
                          <a:latin typeface="Verdana" panose="020B0604030504040204" pitchFamily="34" charset="0"/>
                          <a:ea typeface="Verdana" panose="020B0604030504040204" pitchFamily="34" charset="0"/>
                          <a:cs typeface="Verdana" panose="020B0604030504040204" pitchFamily="34" charset="0"/>
                        </a:rPr>
                        <a:t>Improved missed appt. from 1% to 0.5%</a:t>
                      </a:r>
                    </a:p>
                  </a:txBody>
                  <a:tcPr/>
                </a:tc>
                <a:tc>
                  <a:txBody>
                    <a:bodyPr/>
                    <a:lstStyle/>
                    <a:p>
                      <a:pPr algn="ctr"/>
                      <a:r>
                        <a:rPr lang="en-US" dirty="0">
                          <a:latin typeface="Verdana" panose="020B0604030504040204" pitchFamily="34" charset="0"/>
                          <a:ea typeface="Verdana" panose="020B0604030504040204" pitchFamily="34" charset="0"/>
                          <a:cs typeface="Verdana" panose="020B0604030504040204" pitchFamily="34" charset="0"/>
                        </a:rPr>
                        <a:t>0.75</a:t>
                      </a:r>
                    </a:p>
                  </a:txBody>
                  <a:tcPr/>
                </a:tc>
                <a:tc>
                  <a:txBody>
                    <a:bodyPr/>
                    <a:lstStyle/>
                    <a:p>
                      <a:pPr algn="ctr"/>
                      <a:r>
                        <a:rPr lang="en-US" dirty="0">
                          <a:latin typeface="Verdana" panose="020B0604030504040204" pitchFamily="34" charset="0"/>
                          <a:ea typeface="Verdana" panose="020B0604030504040204" pitchFamily="34" charset="0"/>
                          <a:cs typeface="Verdana" panose="020B0604030504040204" pitchFamily="34" charset="0"/>
                        </a:rPr>
                        <a:t>290,589</a:t>
                      </a:r>
                    </a:p>
                  </a:txBody>
                  <a:tcPr/>
                </a:tc>
                <a:tc>
                  <a:txBody>
                    <a:bodyPr/>
                    <a:lstStyle/>
                    <a:p>
                      <a:pPr algn="ctr"/>
                      <a:r>
                        <a:rPr lang="en-US" dirty="0">
                          <a:latin typeface="Verdana" panose="020B0604030504040204" pitchFamily="34" charset="0"/>
                          <a:ea typeface="Verdana" panose="020B0604030504040204" pitchFamily="34" charset="0"/>
                          <a:cs typeface="Verdana" panose="020B0604030504040204" pitchFamily="34" charset="0"/>
                        </a:rPr>
                        <a:t>21,794</a:t>
                      </a:r>
                    </a:p>
                  </a:txBody>
                  <a:tcPr/>
                </a:tc>
                <a:tc>
                  <a:txBody>
                    <a:bodyPr/>
                    <a:lstStyle/>
                    <a:p>
                      <a:pPr algn="ctr"/>
                      <a:r>
                        <a:rPr lang="en-US" dirty="0">
                          <a:latin typeface="Verdana" panose="020B0604030504040204" pitchFamily="34" charset="0"/>
                          <a:ea typeface="Verdana" panose="020B0604030504040204" pitchFamily="34" charset="0"/>
                          <a:cs typeface="Verdana" panose="020B0604030504040204" pitchFamily="34" charset="0"/>
                        </a:rPr>
                        <a:t>$30.60</a:t>
                      </a:r>
                    </a:p>
                  </a:txBody>
                  <a:tcPr/>
                </a:tc>
                <a:tc>
                  <a:txBody>
                    <a:bodyPr/>
                    <a:lstStyle/>
                    <a:p>
                      <a:pPr algn="ctr"/>
                      <a:r>
                        <a:rPr lang="en-US" dirty="0">
                          <a:latin typeface="Verdana" panose="020B0604030504040204" pitchFamily="34" charset="0"/>
                          <a:ea typeface="Verdana" panose="020B0604030504040204" pitchFamily="34" charset="0"/>
                          <a:cs typeface="Verdana" panose="020B0604030504040204" pitchFamily="34" charset="0"/>
                        </a:rPr>
                        <a:t>$666,904</a:t>
                      </a:r>
                    </a:p>
                  </a:txBody>
                  <a:tcPr/>
                </a:tc>
                <a:extLst>
                  <a:ext uri="{0D108BD9-81ED-4DB2-BD59-A6C34878D82A}">
                    <a16:rowId xmlns:a16="http://schemas.microsoft.com/office/drawing/2014/main" val="667390319"/>
                  </a:ext>
                </a:extLst>
              </a:tr>
              <a:tr h="394780">
                <a:tc>
                  <a:txBody>
                    <a:bodyPr/>
                    <a:lstStyle/>
                    <a:p>
                      <a:r>
                        <a:rPr lang="en-US" dirty="0">
                          <a:latin typeface="Verdana" panose="020B0604030504040204" pitchFamily="34" charset="0"/>
                          <a:ea typeface="Verdana" panose="020B0604030504040204" pitchFamily="34" charset="0"/>
                          <a:cs typeface="Verdana" panose="020B0604030504040204" pitchFamily="34" charset="0"/>
                        </a:rPr>
                        <a:t>Remote worker  salary/space savings</a:t>
                      </a:r>
                    </a:p>
                  </a:txBody>
                  <a:tcPr/>
                </a:tc>
                <a:tc>
                  <a:txBody>
                    <a:bodyPr/>
                    <a:lstStyle/>
                    <a:p>
                      <a:pPr algn="ctr"/>
                      <a:r>
                        <a:rPr lang="en-US" dirty="0">
                          <a:latin typeface="Verdana" panose="020B0604030504040204" pitchFamily="34" charset="0"/>
                          <a:ea typeface="Verdana" panose="020B0604030504040204" pitchFamily="34" charset="0"/>
                          <a:cs typeface="Verdana" panose="020B0604030504040204" pitchFamily="34" charset="0"/>
                        </a:rPr>
                        <a:t>1%</a:t>
                      </a:r>
                    </a:p>
                  </a:txBody>
                  <a:tcPr/>
                </a:tc>
                <a:tc>
                  <a:txBody>
                    <a:bodyPr/>
                    <a:lstStyle/>
                    <a:p>
                      <a:pPr algn="ctr"/>
                      <a:r>
                        <a:rPr lang="en-US" dirty="0">
                          <a:latin typeface="Verdana" panose="020B0604030504040204" pitchFamily="34" charset="0"/>
                          <a:ea typeface="Verdana" panose="020B0604030504040204" pitchFamily="34" charset="0"/>
                          <a:cs typeface="Verdana" panose="020B0604030504040204" pitchFamily="34" charset="0"/>
                        </a:rPr>
                        <a:t>58,118</a:t>
                      </a:r>
                    </a:p>
                  </a:txBody>
                  <a:tcPr/>
                </a:tc>
                <a:tc>
                  <a:txBody>
                    <a:bodyPr/>
                    <a:lstStyle/>
                    <a:p>
                      <a:pPr algn="ctr"/>
                      <a:r>
                        <a:rPr lang="en-US" dirty="0">
                          <a:latin typeface="Verdana" panose="020B0604030504040204" pitchFamily="34" charset="0"/>
                          <a:ea typeface="Verdana" panose="020B0604030504040204" pitchFamily="34" charset="0"/>
                          <a:cs typeface="Verdana" panose="020B0604030504040204" pitchFamily="34" charset="0"/>
                        </a:rPr>
                        <a:t>43,588</a:t>
                      </a:r>
                    </a:p>
                  </a:txBody>
                  <a:tcPr/>
                </a:tc>
                <a:tc>
                  <a:txBody>
                    <a:bodyPr/>
                    <a:lstStyle/>
                    <a:p>
                      <a:pPr algn="ctr"/>
                      <a:r>
                        <a:rPr lang="en-US" dirty="0">
                          <a:latin typeface="Verdana" panose="020B0604030504040204" pitchFamily="34" charset="0"/>
                          <a:ea typeface="Verdana" panose="020B0604030504040204" pitchFamily="34" charset="0"/>
                          <a:cs typeface="Verdana" panose="020B0604030504040204" pitchFamily="34" charset="0"/>
                        </a:rPr>
                        <a:t>$30.60</a:t>
                      </a:r>
                    </a:p>
                  </a:txBody>
                  <a:tcPr/>
                </a:tc>
                <a:tc>
                  <a:txBody>
                    <a:bodyPr/>
                    <a:lstStyle/>
                    <a:p>
                      <a:pPr algn="ctr"/>
                      <a:r>
                        <a:rPr lang="en-US" dirty="0">
                          <a:latin typeface="Verdana" panose="020B0604030504040204" pitchFamily="34" charset="0"/>
                          <a:ea typeface="Verdana" panose="020B0604030504040204" pitchFamily="34" charset="0"/>
                          <a:cs typeface="Verdana" panose="020B0604030504040204" pitchFamily="34" charset="0"/>
                        </a:rPr>
                        <a:t>$1,333,792</a:t>
                      </a:r>
                    </a:p>
                  </a:txBody>
                  <a:tcPr/>
                </a:tc>
                <a:extLst>
                  <a:ext uri="{0D108BD9-81ED-4DB2-BD59-A6C34878D82A}">
                    <a16:rowId xmlns:a16="http://schemas.microsoft.com/office/drawing/2014/main" val="4123223176"/>
                  </a:ext>
                </a:extLst>
              </a:tr>
              <a:tr h="394780">
                <a:tc>
                  <a:txBody>
                    <a:bodyPr/>
                    <a:lstStyle/>
                    <a:p>
                      <a:r>
                        <a:rPr lang="en-US" b="1" dirty="0">
                          <a:latin typeface="Verdana" panose="020B0604030504040204" pitchFamily="34" charset="0"/>
                          <a:ea typeface="Verdana" panose="020B0604030504040204" pitchFamily="34" charset="0"/>
                          <a:cs typeface="Verdana" panose="020B0604030504040204" pitchFamily="34" charset="0"/>
                        </a:rPr>
                        <a:t>PROVIDER SUBTOTAL</a:t>
                      </a:r>
                    </a:p>
                  </a:txBody>
                  <a:tcPr/>
                </a:tc>
                <a:tc>
                  <a:txBody>
                    <a:bodyPr/>
                    <a:lstStyle/>
                    <a:p>
                      <a:pPr algn="ctr"/>
                      <a:endParaRPr lang="en-US" b="1">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pPr algn="ctr"/>
                      <a:endParaRPr lang="en-US"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pPr algn="ctr"/>
                      <a:endParaRPr lang="en-US"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pPr algn="ctr"/>
                      <a:endParaRPr lang="en-US"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pPr algn="ctr"/>
                      <a:r>
                        <a:rPr lang="en-US" b="1" dirty="0">
                          <a:latin typeface="Verdana" panose="020B0604030504040204" pitchFamily="34" charset="0"/>
                          <a:ea typeface="Verdana" panose="020B0604030504040204" pitchFamily="34" charset="0"/>
                          <a:cs typeface="Verdana" panose="020B0604030504040204" pitchFamily="34" charset="0"/>
                        </a:rPr>
                        <a:t>$2,000,696</a:t>
                      </a:r>
                    </a:p>
                  </a:txBody>
                  <a:tcPr/>
                </a:tc>
                <a:extLst>
                  <a:ext uri="{0D108BD9-81ED-4DB2-BD59-A6C34878D82A}">
                    <a16:rowId xmlns:a16="http://schemas.microsoft.com/office/drawing/2014/main" val="1038154100"/>
                  </a:ext>
                </a:extLst>
              </a:tr>
            </a:tbl>
          </a:graphicData>
        </a:graphic>
      </p:graphicFrame>
    </p:spTree>
    <p:extLst>
      <p:ext uri="{BB962C8B-B14F-4D97-AF65-F5344CB8AC3E}">
        <p14:creationId xmlns:p14="http://schemas.microsoft.com/office/powerpoint/2010/main" val="28232139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7F7847-D22C-73D3-B6E7-2AE57AC97E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DE2DF1-AB32-C827-E727-F8A7840AFE05}"/>
              </a:ext>
            </a:extLst>
          </p:cNvPr>
          <p:cNvSpPr>
            <a:spLocks noGrp="1"/>
          </p:cNvSpPr>
          <p:nvPr>
            <p:ph type="title"/>
          </p:nvPr>
        </p:nvSpPr>
        <p:spPr/>
        <p:txBody>
          <a:bodyPr>
            <a:normAutofit/>
          </a:bodyPr>
          <a:lstStyle/>
          <a:p>
            <a:pPr algn="ctr"/>
            <a:r>
              <a:rPr lang="en-US" sz="4800" dirty="0"/>
              <a:t>Part 2: </a:t>
            </a:r>
            <a:br>
              <a:rPr lang="en-US" sz="4800" dirty="0"/>
            </a:br>
            <a:r>
              <a:rPr lang="en-US" sz="4800" dirty="0"/>
              <a:t>Telehealth Utilization in SC &amp; Patients’ Perspectives</a:t>
            </a:r>
          </a:p>
        </p:txBody>
      </p:sp>
    </p:spTree>
    <p:extLst>
      <p:ext uri="{BB962C8B-B14F-4D97-AF65-F5344CB8AC3E}">
        <p14:creationId xmlns:p14="http://schemas.microsoft.com/office/powerpoint/2010/main" val="28930131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9045FB-30DE-5A62-5830-59223E5546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7D2233-3594-85D6-0E51-A0903954E48F}"/>
              </a:ext>
            </a:extLst>
          </p:cNvPr>
          <p:cNvSpPr>
            <a:spLocks noGrp="1"/>
          </p:cNvSpPr>
          <p:nvPr>
            <p:ph type="title"/>
          </p:nvPr>
        </p:nvSpPr>
        <p:spPr>
          <a:xfrm>
            <a:off x="731518" y="1108858"/>
            <a:ext cx="10725912" cy="777642"/>
          </a:xfrm>
        </p:spPr>
        <p:txBody>
          <a:bodyPr>
            <a:noAutofit/>
          </a:bodyPr>
          <a:lstStyle/>
          <a:p>
            <a:pPr algn="ctr"/>
            <a:r>
              <a:rPr lang="en-US" sz="2800" dirty="0"/>
              <a:t>Telehealth for Mental and Behavioral Health in SC</a:t>
            </a:r>
          </a:p>
        </p:txBody>
      </p:sp>
      <p:sp>
        <p:nvSpPr>
          <p:cNvPr id="4" name="Content Placeholder 3">
            <a:extLst>
              <a:ext uri="{FF2B5EF4-FFF2-40B4-BE49-F238E27FC236}">
                <a16:creationId xmlns:a16="http://schemas.microsoft.com/office/drawing/2014/main" id="{2F672973-C788-41F4-E4E0-84055B52398C}"/>
              </a:ext>
            </a:extLst>
          </p:cNvPr>
          <p:cNvSpPr>
            <a:spLocks noGrp="1"/>
          </p:cNvSpPr>
          <p:nvPr>
            <p:ph sz="quarter" idx="10"/>
          </p:nvPr>
        </p:nvSpPr>
        <p:spPr/>
        <p:txBody>
          <a:bodyPr>
            <a:normAutofit fontScale="85000" lnSpcReduction="10000"/>
          </a:bodyPr>
          <a:lstStyle/>
          <a:p>
            <a:r>
              <a:rPr lang="en-US" dirty="0"/>
              <a:t>Part 2: Telehealth in SC &amp; Patient Perspectives</a:t>
            </a:r>
          </a:p>
        </p:txBody>
      </p:sp>
      <p:sp>
        <p:nvSpPr>
          <p:cNvPr id="6" name="Content Placeholder 5">
            <a:extLst>
              <a:ext uri="{FF2B5EF4-FFF2-40B4-BE49-F238E27FC236}">
                <a16:creationId xmlns:a16="http://schemas.microsoft.com/office/drawing/2014/main" id="{131C3E9C-A478-0BF5-121B-39D7417D0E21}"/>
              </a:ext>
            </a:extLst>
          </p:cNvPr>
          <p:cNvSpPr>
            <a:spLocks noGrp="1"/>
          </p:cNvSpPr>
          <p:nvPr>
            <p:ph idx="1"/>
          </p:nvPr>
        </p:nvSpPr>
        <p:spPr>
          <a:xfrm>
            <a:off x="731519" y="2006601"/>
            <a:ext cx="7072779" cy="4489529"/>
          </a:xfrm>
        </p:spPr>
        <p:txBody>
          <a:bodyPr>
            <a:normAutofit/>
          </a:bodyPr>
          <a:lstStyle/>
          <a:p>
            <a:pPr marL="457212" indent="-457212">
              <a:spcBef>
                <a:spcPts val="800"/>
              </a:spcBef>
              <a:spcAft>
                <a:spcPts val="800"/>
              </a:spcAft>
            </a:pPr>
            <a:r>
              <a:rPr lang="en-US" dirty="0">
                <a:solidFill>
                  <a:prstClr val="black"/>
                </a:solidFill>
                <a:latin typeface="Arial" panose="020B0604020202020204" pitchFamily="34" charset="0"/>
                <a:cs typeface="Arial" panose="020B0604020202020204" pitchFamily="34" charset="0"/>
              </a:rPr>
              <a:t>All 46 SC counties are considered to have a healthcare provider shortage</a:t>
            </a:r>
          </a:p>
          <a:p>
            <a:pPr marL="457212" indent="-457212">
              <a:spcBef>
                <a:spcPts val="800"/>
              </a:spcBef>
              <a:spcAft>
                <a:spcPts val="800"/>
              </a:spcAft>
            </a:pPr>
            <a:r>
              <a:rPr lang="en-US" dirty="0">
                <a:solidFill>
                  <a:prstClr val="black"/>
                </a:solidFill>
                <a:latin typeface="Arial" panose="020B0604020202020204" pitchFamily="34" charset="0"/>
                <a:cs typeface="Arial" panose="020B0604020202020204" pitchFamily="34" charset="0"/>
              </a:rPr>
              <a:t>Collaborative care management addresses mental &amp; behavioral health in primary care</a:t>
            </a:r>
          </a:p>
          <a:p>
            <a:pPr marL="457212" indent="-457212">
              <a:spcBef>
                <a:spcPts val="800"/>
              </a:spcBef>
              <a:spcAft>
                <a:spcPts val="800"/>
              </a:spcAft>
            </a:pPr>
            <a:r>
              <a:rPr lang="en-US" dirty="0">
                <a:solidFill>
                  <a:prstClr val="black"/>
                </a:solidFill>
                <a:latin typeface="Arial" panose="020B0604020202020204" pitchFamily="34" charset="0"/>
                <a:cs typeface="Arial" panose="020B0604020202020204" pitchFamily="34" charset="0"/>
              </a:rPr>
              <a:t>Uptake in rural communities remains challenging</a:t>
            </a:r>
          </a:p>
          <a:p>
            <a:pPr marL="457212" indent="-457212">
              <a:spcBef>
                <a:spcPts val="800"/>
              </a:spcBef>
              <a:spcAft>
                <a:spcPts val="800"/>
              </a:spcAft>
            </a:pPr>
            <a:r>
              <a:rPr lang="en-US" dirty="0">
                <a:solidFill>
                  <a:prstClr val="black"/>
                </a:solidFill>
                <a:latin typeface="Arial" panose="020B0604020202020204" pitchFamily="34" charset="0"/>
                <a:cs typeface="Arial" panose="020B0604020202020204" pitchFamily="34" charset="0"/>
              </a:rPr>
              <a:t>Our </a:t>
            </a:r>
            <a:r>
              <a:rPr lang="en-US" b="1" dirty="0">
                <a:solidFill>
                  <a:prstClr val="black"/>
                </a:solidFill>
                <a:latin typeface="Arial" panose="020B0604020202020204" pitchFamily="34" charset="0"/>
                <a:cs typeface="Arial" panose="020B0604020202020204" pitchFamily="34" charset="0"/>
              </a:rPr>
              <a:t>telehealth-enabled Collaborative Care Management (</a:t>
            </a:r>
            <a:r>
              <a:rPr lang="en-US" b="1" dirty="0" err="1">
                <a:solidFill>
                  <a:prstClr val="black"/>
                </a:solidFill>
                <a:latin typeface="Arial" panose="020B0604020202020204" pitchFamily="34" charset="0"/>
                <a:cs typeface="Arial" panose="020B0604020202020204" pitchFamily="34" charset="0"/>
              </a:rPr>
              <a:t>CoCM</a:t>
            </a:r>
            <a:r>
              <a:rPr lang="en-US" b="1" dirty="0">
                <a:solidFill>
                  <a:prstClr val="black"/>
                </a:solidFill>
                <a:latin typeface="Arial" panose="020B0604020202020204" pitchFamily="34" charset="0"/>
                <a:cs typeface="Arial" panose="020B0604020202020204" pitchFamily="34" charset="0"/>
              </a:rPr>
              <a:t>) program </a:t>
            </a:r>
            <a:r>
              <a:rPr lang="en-US" dirty="0">
                <a:solidFill>
                  <a:prstClr val="black"/>
                </a:solidFill>
                <a:latin typeface="Arial" panose="020B0604020202020204" pitchFamily="34" charset="0"/>
                <a:cs typeface="Arial" panose="020B0604020202020204" pitchFamily="34" charset="0"/>
              </a:rPr>
              <a:t>was designed to improve access and quality of mental &amp; behavioral health services</a:t>
            </a:r>
          </a:p>
        </p:txBody>
      </p:sp>
      <p:pic>
        <p:nvPicPr>
          <p:cNvPr id="3" name="Picture 2">
            <a:extLst>
              <a:ext uri="{FF2B5EF4-FFF2-40B4-BE49-F238E27FC236}">
                <a16:creationId xmlns:a16="http://schemas.microsoft.com/office/drawing/2014/main" id="{F548D334-3749-2BF5-90E3-A8ED5B8B1EE7}"/>
              </a:ext>
            </a:extLst>
          </p:cNvPr>
          <p:cNvPicPr>
            <a:picLocks noChangeAspect="1"/>
          </p:cNvPicPr>
          <p:nvPr/>
        </p:nvPicPr>
        <p:blipFill>
          <a:blip r:embed="rId2"/>
          <a:stretch>
            <a:fillRect/>
          </a:stretch>
        </p:blipFill>
        <p:spPr>
          <a:xfrm>
            <a:off x="8988726" y="2367829"/>
            <a:ext cx="2122340" cy="2122340"/>
          </a:xfrm>
          <a:prstGeom prst="rect">
            <a:avLst/>
          </a:prstGeom>
        </p:spPr>
      </p:pic>
      <p:sp>
        <p:nvSpPr>
          <p:cNvPr id="5" name="TextBox 4">
            <a:extLst>
              <a:ext uri="{FF2B5EF4-FFF2-40B4-BE49-F238E27FC236}">
                <a16:creationId xmlns:a16="http://schemas.microsoft.com/office/drawing/2014/main" id="{5240F412-29C1-592E-4FA6-B89AF70FFE3D}"/>
              </a:ext>
            </a:extLst>
          </p:cNvPr>
          <p:cNvSpPr txBox="1"/>
          <p:nvPr/>
        </p:nvSpPr>
        <p:spPr>
          <a:xfrm>
            <a:off x="7937867" y="4490170"/>
            <a:ext cx="4224058" cy="923330"/>
          </a:xfrm>
          <a:prstGeom prst="rect">
            <a:avLst/>
          </a:prstGeom>
          <a:noFill/>
        </p:spPr>
        <p:txBody>
          <a:bodyPr wrap="square" rtlCol="0">
            <a:spAutoFit/>
          </a:bodyPr>
          <a:lstStyle/>
          <a:p>
            <a:pPr algn="ctr"/>
            <a:r>
              <a:rPr lang="en-US" i="1" dirty="0">
                <a:solidFill>
                  <a:schemeClr val="accent1">
                    <a:lumMod val="60000"/>
                    <a:lumOff val="40000"/>
                  </a:schemeClr>
                </a:solidFill>
                <a:latin typeface="Arial" panose="020B0604020202020204" pitchFamily="34" charset="0"/>
                <a:cs typeface="Arial" panose="020B0604020202020204" pitchFamily="34" charset="0"/>
              </a:rPr>
              <a:t>Read more about </a:t>
            </a:r>
            <a:r>
              <a:rPr lang="en-US" i="1" dirty="0" err="1">
                <a:solidFill>
                  <a:schemeClr val="accent1">
                    <a:lumMod val="60000"/>
                    <a:lumOff val="40000"/>
                  </a:schemeClr>
                </a:solidFill>
                <a:latin typeface="Arial" panose="020B0604020202020204" pitchFamily="34" charset="0"/>
                <a:cs typeface="Arial" panose="020B0604020202020204" pitchFamily="34" charset="0"/>
              </a:rPr>
              <a:t>CoCM’s</a:t>
            </a:r>
            <a:r>
              <a:rPr lang="en-US" i="1" dirty="0">
                <a:solidFill>
                  <a:schemeClr val="accent1">
                    <a:lumMod val="60000"/>
                    <a:lumOff val="40000"/>
                  </a:schemeClr>
                </a:solidFill>
                <a:latin typeface="Arial" panose="020B0604020202020204" pitchFamily="34" charset="0"/>
                <a:cs typeface="Arial" panose="020B0604020202020204" pitchFamily="34" charset="0"/>
              </a:rPr>
              <a:t> pilot implementation here </a:t>
            </a:r>
          </a:p>
          <a:p>
            <a:pPr algn="ctr"/>
            <a:r>
              <a:rPr lang="en-US" i="1" dirty="0">
                <a:solidFill>
                  <a:schemeClr val="accent1">
                    <a:lumMod val="60000"/>
                    <a:lumOff val="40000"/>
                  </a:schemeClr>
                </a:solidFill>
                <a:latin typeface="Arial" panose="020B0604020202020204" pitchFamily="34" charset="0"/>
                <a:cs typeface="Arial" panose="020B0604020202020204" pitchFamily="34" charset="0"/>
              </a:rPr>
              <a:t>(Kruis et al., 2025).</a:t>
            </a:r>
          </a:p>
        </p:txBody>
      </p:sp>
    </p:spTree>
    <p:extLst>
      <p:ext uri="{BB962C8B-B14F-4D97-AF65-F5344CB8AC3E}">
        <p14:creationId xmlns:p14="http://schemas.microsoft.com/office/powerpoint/2010/main" val="15269410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4077DC-4E47-104F-AB28-DF904E0531E7}"/>
            </a:ext>
          </a:extLst>
        </p:cNvPr>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721C99E-536D-2E35-7AE4-126E776484FE}"/>
              </a:ext>
            </a:extLst>
          </p:cNvPr>
          <p:cNvSpPr>
            <a:spLocks noGrp="1"/>
          </p:cNvSpPr>
          <p:nvPr>
            <p:ph sz="quarter" idx="10"/>
          </p:nvPr>
        </p:nvSpPr>
        <p:spPr/>
        <p:txBody>
          <a:bodyPr>
            <a:normAutofit fontScale="85000" lnSpcReduction="10000"/>
          </a:bodyPr>
          <a:lstStyle/>
          <a:p>
            <a:r>
              <a:rPr lang="en-US" dirty="0"/>
              <a:t>Part 2: Telehealth in SC &amp; Patient Perspectives</a:t>
            </a:r>
          </a:p>
        </p:txBody>
      </p:sp>
      <p:sp>
        <p:nvSpPr>
          <p:cNvPr id="6" name="Content Placeholder 5">
            <a:extLst>
              <a:ext uri="{FF2B5EF4-FFF2-40B4-BE49-F238E27FC236}">
                <a16:creationId xmlns:a16="http://schemas.microsoft.com/office/drawing/2014/main" id="{6AEC2DC5-0E55-D016-99A8-F22B7A61A345}"/>
              </a:ext>
            </a:extLst>
          </p:cNvPr>
          <p:cNvSpPr>
            <a:spLocks noGrp="1"/>
          </p:cNvSpPr>
          <p:nvPr>
            <p:ph idx="1"/>
          </p:nvPr>
        </p:nvSpPr>
        <p:spPr>
          <a:xfrm>
            <a:off x="731521" y="1297459"/>
            <a:ext cx="6324188" cy="5198671"/>
          </a:xfrm>
        </p:spPr>
        <p:txBody>
          <a:bodyPr>
            <a:normAutofit fontScale="92500"/>
          </a:bodyPr>
          <a:lstStyle/>
          <a:p>
            <a:pPr>
              <a:lnSpc>
                <a:spcPct val="150000"/>
              </a:lnSpc>
            </a:pPr>
            <a:r>
              <a:rPr lang="en-US" b="1" dirty="0">
                <a:latin typeface="Verdana" panose="020B0604030504040204" pitchFamily="34" charset="0"/>
              </a:rPr>
              <a:t>Over the last year, </a:t>
            </a:r>
            <a:r>
              <a:rPr lang="en-US" b="1" dirty="0" err="1">
                <a:latin typeface="Verdana" panose="020B0604030504040204" pitchFamily="34" charset="0"/>
              </a:rPr>
              <a:t>CoCM</a:t>
            </a:r>
            <a:r>
              <a:rPr lang="en-US" b="1" dirty="0">
                <a:latin typeface="Verdana" panose="020B0604030504040204" pitchFamily="34" charset="0"/>
              </a:rPr>
              <a:t> has grown from serving 18 to 44 rural primary care clinics statewide</a:t>
            </a:r>
          </a:p>
          <a:p>
            <a:pPr>
              <a:lnSpc>
                <a:spcPct val="150000"/>
              </a:lnSpc>
            </a:pPr>
            <a:r>
              <a:rPr lang="en-US" dirty="0">
                <a:latin typeface="Verdana" panose="020B0604030504040204" pitchFamily="34" charset="0"/>
              </a:rPr>
              <a:t>1,065 Patients were Referred to </a:t>
            </a:r>
            <a:r>
              <a:rPr lang="en-US" dirty="0" err="1">
                <a:latin typeface="Verdana" panose="020B0604030504040204" pitchFamily="34" charset="0"/>
              </a:rPr>
              <a:t>CoCM</a:t>
            </a:r>
            <a:r>
              <a:rPr lang="en-US" dirty="0">
                <a:latin typeface="Verdana" panose="020B0604030504040204" pitchFamily="34" charset="0"/>
              </a:rPr>
              <a:t> from 06/01/2023 – 06/30/2025 (Fig. 1)</a:t>
            </a:r>
          </a:p>
          <a:p>
            <a:pPr>
              <a:lnSpc>
                <a:spcPct val="150000"/>
              </a:lnSpc>
            </a:pPr>
            <a:r>
              <a:rPr lang="en-US" dirty="0">
                <a:latin typeface="Verdana" panose="020B0604030504040204" pitchFamily="34" charset="0"/>
              </a:rPr>
              <a:t>608 patients referred ultimately enrolled into the program and completed an index assessment and intake visit with a behavioral health manager</a:t>
            </a:r>
          </a:p>
        </p:txBody>
      </p:sp>
      <p:sp>
        <p:nvSpPr>
          <p:cNvPr id="5" name="TextBox 4">
            <a:extLst>
              <a:ext uri="{FF2B5EF4-FFF2-40B4-BE49-F238E27FC236}">
                <a16:creationId xmlns:a16="http://schemas.microsoft.com/office/drawing/2014/main" id="{C714C8D3-8EBD-C434-31D8-9D950AD83B6E}"/>
              </a:ext>
            </a:extLst>
          </p:cNvPr>
          <p:cNvSpPr txBox="1"/>
          <p:nvPr/>
        </p:nvSpPr>
        <p:spPr>
          <a:xfrm>
            <a:off x="7748491" y="4522548"/>
            <a:ext cx="3611867" cy="923330"/>
          </a:xfrm>
          <a:prstGeom prst="rect">
            <a:avLst/>
          </a:prstGeom>
          <a:noFill/>
        </p:spPr>
        <p:txBody>
          <a:bodyPr wrap="square" rtlCol="0">
            <a:spAutoFit/>
          </a:bodyPr>
          <a:lstStyle/>
          <a:p>
            <a:pPr algn="ctr"/>
            <a:r>
              <a:rPr lang="en-US" b="1" dirty="0">
                <a:solidFill>
                  <a:schemeClr val="accent1">
                    <a:lumMod val="60000"/>
                    <a:lumOff val="40000"/>
                  </a:schemeClr>
                </a:solidFill>
                <a:latin typeface="Arial" panose="020B0604020202020204" pitchFamily="34" charset="0"/>
                <a:cs typeface="Arial" panose="020B0604020202020204" pitchFamily="34" charset="0"/>
              </a:rPr>
              <a:t>Figure 1.</a:t>
            </a:r>
            <a:r>
              <a:rPr lang="en-US" dirty="0">
                <a:solidFill>
                  <a:schemeClr val="accent1">
                    <a:lumMod val="60000"/>
                    <a:lumOff val="40000"/>
                  </a:schemeClr>
                </a:solidFill>
                <a:latin typeface="Arial" panose="020B0604020202020204" pitchFamily="34" charset="0"/>
                <a:cs typeface="Arial" panose="020B0604020202020204" pitchFamily="34" charset="0"/>
              </a:rPr>
              <a:t> Patients referred to </a:t>
            </a:r>
            <a:r>
              <a:rPr lang="en-US" dirty="0" err="1">
                <a:solidFill>
                  <a:schemeClr val="accent1">
                    <a:lumMod val="60000"/>
                    <a:lumOff val="40000"/>
                  </a:schemeClr>
                </a:solidFill>
                <a:latin typeface="Arial" panose="020B0604020202020204" pitchFamily="34" charset="0"/>
                <a:cs typeface="Arial" panose="020B0604020202020204" pitchFamily="34" charset="0"/>
              </a:rPr>
              <a:t>CoCM</a:t>
            </a:r>
            <a:r>
              <a:rPr lang="en-US" dirty="0">
                <a:solidFill>
                  <a:schemeClr val="accent1">
                    <a:lumMod val="60000"/>
                    <a:lumOff val="40000"/>
                  </a:schemeClr>
                </a:solidFill>
                <a:latin typeface="Arial" panose="020B0604020202020204" pitchFamily="34" charset="0"/>
                <a:cs typeface="Arial" panose="020B0604020202020204" pitchFamily="34" charset="0"/>
              </a:rPr>
              <a:t> by zip code from 06/01/2023 – 06/30/2025.</a:t>
            </a:r>
          </a:p>
        </p:txBody>
      </p:sp>
      <p:pic>
        <p:nvPicPr>
          <p:cNvPr id="7" name="Picture 6">
            <a:extLst>
              <a:ext uri="{FF2B5EF4-FFF2-40B4-BE49-F238E27FC236}">
                <a16:creationId xmlns:a16="http://schemas.microsoft.com/office/drawing/2014/main" id="{127DCD27-64A9-088C-F7EB-6AB3F932079D}"/>
              </a:ext>
            </a:extLst>
          </p:cNvPr>
          <p:cNvPicPr>
            <a:picLocks noChangeAspect="1"/>
          </p:cNvPicPr>
          <p:nvPr/>
        </p:nvPicPr>
        <p:blipFill rotWithShape="1">
          <a:blip r:embed="rId2"/>
          <a:srcRect t="8778" r="116" b="11919"/>
          <a:stretch>
            <a:fillRect/>
          </a:stretch>
        </p:blipFill>
        <p:spPr>
          <a:xfrm>
            <a:off x="7346897" y="1868288"/>
            <a:ext cx="4415056" cy="2336831"/>
          </a:xfrm>
          <a:prstGeom prst="rect">
            <a:avLst/>
          </a:prstGeom>
        </p:spPr>
      </p:pic>
    </p:spTree>
    <p:extLst>
      <p:ext uri="{BB962C8B-B14F-4D97-AF65-F5344CB8AC3E}">
        <p14:creationId xmlns:p14="http://schemas.microsoft.com/office/powerpoint/2010/main" val="38006419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596FED-77CC-B03E-98A6-C366C9ABBC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05E212-18A7-D21D-9322-B88B0F4EC1AE}"/>
              </a:ext>
            </a:extLst>
          </p:cNvPr>
          <p:cNvSpPr>
            <a:spLocks noGrp="1"/>
          </p:cNvSpPr>
          <p:nvPr>
            <p:ph type="title"/>
          </p:nvPr>
        </p:nvSpPr>
        <p:spPr>
          <a:xfrm>
            <a:off x="731518" y="1228959"/>
            <a:ext cx="10725912" cy="777642"/>
          </a:xfrm>
        </p:spPr>
        <p:txBody>
          <a:bodyPr>
            <a:noAutofit/>
          </a:bodyPr>
          <a:lstStyle/>
          <a:p>
            <a:pPr algn="ctr"/>
            <a:r>
              <a:rPr lang="en-US" sz="2400" dirty="0"/>
              <a:t>Mixed-Methods Evaluation</a:t>
            </a:r>
          </a:p>
        </p:txBody>
      </p:sp>
      <p:sp>
        <p:nvSpPr>
          <p:cNvPr id="4" name="Content Placeholder 3">
            <a:extLst>
              <a:ext uri="{FF2B5EF4-FFF2-40B4-BE49-F238E27FC236}">
                <a16:creationId xmlns:a16="http://schemas.microsoft.com/office/drawing/2014/main" id="{C21C9693-F02E-C905-9EB2-49B4AA690F2D}"/>
              </a:ext>
            </a:extLst>
          </p:cNvPr>
          <p:cNvSpPr>
            <a:spLocks noGrp="1"/>
          </p:cNvSpPr>
          <p:nvPr>
            <p:ph sz="quarter" idx="10"/>
          </p:nvPr>
        </p:nvSpPr>
        <p:spPr/>
        <p:txBody>
          <a:bodyPr>
            <a:normAutofit fontScale="85000" lnSpcReduction="10000"/>
          </a:bodyPr>
          <a:lstStyle/>
          <a:p>
            <a:r>
              <a:rPr lang="en-US" dirty="0"/>
              <a:t>Part 2: Telehealth in SC &amp; Patient Perspectives</a:t>
            </a:r>
          </a:p>
        </p:txBody>
      </p:sp>
      <p:sp>
        <p:nvSpPr>
          <p:cNvPr id="6" name="Content Placeholder 5">
            <a:extLst>
              <a:ext uri="{FF2B5EF4-FFF2-40B4-BE49-F238E27FC236}">
                <a16:creationId xmlns:a16="http://schemas.microsoft.com/office/drawing/2014/main" id="{7A7E19D9-0EBA-B0FC-EAA4-F86664038A36}"/>
              </a:ext>
            </a:extLst>
          </p:cNvPr>
          <p:cNvSpPr>
            <a:spLocks noGrp="1"/>
          </p:cNvSpPr>
          <p:nvPr>
            <p:ph idx="1"/>
          </p:nvPr>
        </p:nvSpPr>
        <p:spPr>
          <a:xfrm>
            <a:off x="731519" y="2006601"/>
            <a:ext cx="10725911" cy="4489529"/>
          </a:xfrm>
        </p:spPr>
        <p:txBody>
          <a:bodyPr>
            <a:normAutofit fontScale="92500"/>
          </a:bodyPr>
          <a:lstStyle/>
          <a:p>
            <a:pPr>
              <a:lnSpc>
                <a:spcPct val="150000"/>
              </a:lnSpc>
            </a:pPr>
            <a:r>
              <a:rPr lang="en-US" dirty="0">
                <a:latin typeface="Verdana" panose="020B0604030504040204" pitchFamily="34" charset="0"/>
              </a:rPr>
              <a:t>Electronic health records (N=1,065 referred patients)</a:t>
            </a:r>
          </a:p>
          <a:p>
            <a:pPr>
              <a:lnSpc>
                <a:spcPct val="150000"/>
              </a:lnSpc>
            </a:pPr>
            <a:r>
              <a:rPr lang="en-US" sz="2400" dirty="0">
                <a:latin typeface="Verdana" panose="020B0604030504040204" pitchFamily="34" charset="0"/>
              </a:rPr>
              <a:t>Patient-facing</a:t>
            </a:r>
            <a:r>
              <a:rPr lang="en-US" dirty="0">
                <a:latin typeface="Verdana" panose="020B0604030504040204" pitchFamily="34" charset="0"/>
              </a:rPr>
              <a:t>, web-based mental health application data (N = 608 patients)</a:t>
            </a:r>
          </a:p>
          <a:p>
            <a:pPr>
              <a:lnSpc>
                <a:spcPct val="150000"/>
              </a:lnSpc>
            </a:pPr>
            <a:r>
              <a:rPr lang="en-US" sz="2400" b="1" dirty="0">
                <a:latin typeface="Verdana" panose="020B0604030504040204" pitchFamily="34" charset="0"/>
              </a:rPr>
              <a:t>Electronic surveys from patients who did and did not enroll in </a:t>
            </a:r>
            <a:r>
              <a:rPr lang="en-US" b="1" dirty="0">
                <a:latin typeface="Verdana" panose="020B0604030504040204" pitchFamily="34" charset="0"/>
              </a:rPr>
              <a:t>telehealth-based mental/behavioral health services</a:t>
            </a:r>
            <a:r>
              <a:rPr lang="en-US" sz="2400" b="1" dirty="0">
                <a:latin typeface="Verdana" panose="020B0604030504040204" pitchFamily="34" charset="0"/>
              </a:rPr>
              <a:t> (N=120)</a:t>
            </a:r>
          </a:p>
          <a:p>
            <a:pPr>
              <a:lnSpc>
                <a:spcPct val="150000"/>
              </a:lnSpc>
            </a:pPr>
            <a:r>
              <a:rPr lang="en-US" dirty="0">
                <a:latin typeface="Verdana" panose="020B0604030504040204" pitchFamily="34" charset="0"/>
              </a:rPr>
              <a:t>In-depth interviews with patients who did and did not enroll in telehealth-based mental/behavioral health services (N = 13)</a:t>
            </a:r>
            <a:endParaRPr lang="en-US" sz="2400" dirty="0">
              <a:latin typeface="Verdana" panose="020B0604030504040204" pitchFamily="34" charset="0"/>
            </a:endParaRPr>
          </a:p>
        </p:txBody>
      </p:sp>
    </p:spTree>
    <p:extLst>
      <p:ext uri="{BB962C8B-B14F-4D97-AF65-F5344CB8AC3E}">
        <p14:creationId xmlns:p14="http://schemas.microsoft.com/office/powerpoint/2010/main" val="6586950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7317D9-D2B2-1E12-05E4-8E0926E149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1BE15E-6755-E567-3A35-8AB3519C89FE}"/>
              </a:ext>
            </a:extLst>
          </p:cNvPr>
          <p:cNvSpPr>
            <a:spLocks noGrp="1"/>
          </p:cNvSpPr>
          <p:nvPr>
            <p:ph type="title"/>
          </p:nvPr>
        </p:nvSpPr>
        <p:spPr>
          <a:xfrm>
            <a:off x="731518" y="1228959"/>
            <a:ext cx="10725912" cy="777642"/>
          </a:xfrm>
        </p:spPr>
        <p:txBody>
          <a:bodyPr>
            <a:noAutofit/>
          </a:bodyPr>
          <a:lstStyle/>
          <a:p>
            <a:pPr algn="ctr"/>
            <a:r>
              <a:rPr lang="en-US" sz="2400" dirty="0"/>
              <a:t>Patients’ Perspectives on Telehealth to Treat Their Depression &amp; Anxiety</a:t>
            </a:r>
          </a:p>
        </p:txBody>
      </p:sp>
      <p:sp>
        <p:nvSpPr>
          <p:cNvPr id="4" name="Content Placeholder 3">
            <a:extLst>
              <a:ext uri="{FF2B5EF4-FFF2-40B4-BE49-F238E27FC236}">
                <a16:creationId xmlns:a16="http://schemas.microsoft.com/office/drawing/2014/main" id="{1D49F673-30E1-A9D6-93E9-2876A7B6047A}"/>
              </a:ext>
            </a:extLst>
          </p:cNvPr>
          <p:cNvSpPr>
            <a:spLocks noGrp="1"/>
          </p:cNvSpPr>
          <p:nvPr>
            <p:ph sz="quarter" idx="10"/>
          </p:nvPr>
        </p:nvSpPr>
        <p:spPr/>
        <p:txBody>
          <a:bodyPr>
            <a:normAutofit fontScale="85000" lnSpcReduction="10000"/>
          </a:bodyPr>
          <a:lstStyle/>
          <a:p>
            <a:r>
              <a:rPr lang="en-US" dirty="0"/>
              <a:t>Part 2: Telehealth in SC &amp; Patient Perspectives</a:t>
            </a:r>
          </a:p>
        </p:txBody>
      </p:sp>
      <p:sp>
        <p:nvSpPr>
          <p:cNvPr id="6" name="Content Placeholder 5">
            <a:extLst>
              <a:ext uri="{FF2B5EF4-FFF2-40B4-BE49-F238E27FC236}">
                <a16:creationId xmlns:a16="http://schemas.microsoft.com/office/drawing/2014/main" id="{2C87FA61-2987-5302-A6C5-B2590450063B}"/>
              </a:ext>
            </a:extLst>
          </p:cNvPr>
          <p:cNvSpPr>
            <a:spLocks noGrp="1"/>
          </p:cNvSpPr>
          <p:nvPr>
            <p:ph idx="1"/>
          </p:nvPr>
        </p:nvSpPr>
        <p:spPr>
          <a:xfrm>
            <a:off x="731519" y="2006601"/>
            <a:ext cx="10725911" cy="4489529"/>
          </a:xfrm>
        </p:spPr>
        <p:txBody>
          <a:bodyPr>
            <a:noAutofit/>
          </a:bodyPr>
          <a:lstStyle/>
          <a:p>
            <a:pPr>
              <a:lnSpc>
                <a:spcPct val="150000"/>
              </a:lnSpc>
            </a:pPr>
            <a:r>
              <a:rPr lang="en-US" sz="2200" dirty="0">
                <a:latin typeface="Verdana" panose="020B0604030504040204" pitchFamily="34" charset="0"/>
              </a:rPr>
              <a:t>The majority (60%) of enrollees </a:t>
            </a:r>
            <a:r>
              <a:rPr lang="en-US" sz="2200" b="1" dirty="0">
                <a:latin typeface="Verdana" panose="020B0604030504040204" pitchFamily="34" charset="0"/>
              </a:rPr>
              <a:t>reported improvements in their mental health</a:t>
            </a:r>
            <a:r>
              <a:rPr lang="en-US" sz="2200" dirty="0">
                <a:latin typeface="Verdana" panose="020B0604030504040204" pitchFamily="34" charset="0"/>
              </a:rPr>
              <a:t> after telehealth sessions</a:t>
            </a:r>
          </a:p>
          <a:p>
            <a:pPr>
              <a:lnSpc>
                <a:spcPct val="150000"/>
              </a:lnSpc>
            </a:pPr>
            <a:r>
              <a:rPr lang="en-US" sz="2200" dirty="0">
                <a:latin typeface="Verdana" panose="020B0604030504040204" pitchFamily="34" charset="0"/>
              </a:rPr>
              <a:t>Over half of enrollees (58%) reported being</a:t>
            </a:r>
            <a:r>
              <a:rPr lang="en-US" sz="2200" b="1" dirty="0">
                <a:latin typeface="Verdana" panose="020B0604030504040204" pitchFamily="34" charset="0"/>
              </a:rPr>
              <a:t> “confident” or “very confident” that they could maintain their progress </a:t>
            </a:r>
            <a:r>
              <a:rPr lang="en-US" sz="2200" dirty="0">
                <a:latin typeface="Verdana" panose="020B0604030504040204" pitchFamily="34" charset="0"/>
              </a:rPr>
              <a:t>after telehealth therapy sessions</a:t>
            </a:r>
          </a:p>
          <a:p>
            <a:pPr>
              <a:lnSpc>
                <a:spcPct val="150000"/>
              </a:lnSpc>
            </a:pPr>
            <a:r>
              <a:rPr lang="en-US" sz="2200" dirty="0">
                <a:latin typeface="Verdana" panose="020B0604030504040204" pitchFamily="34" charset="0"/>
              </a:rPr>
              <a:t>62% of enrollees reported they </a:t>
            </a:r>
            <a:r>
              <a:rPr lang="en-US" sz="2200" b="1" dirty="0">
                <a:latin typeface="Verdana" panose="020B0604030504040204" pitchFamily="34" charset="0"/>
              </a:rPr>
              <a:t>would recommend the telehealth program to others </a:t>
            </a:r>
            <a:r>
              <a:rPr lang="en-US" sz="2200" dirty="0">
                <a:latin typeface="Verdana" panose="020B0604030504040204" pitchFamily="34" charset="0"/>
              </a:rPr>
              <a:t>in need of mental or behavioral health support</a:t>
            </a:r>
          </a:p>
        </p:txBody>
      </p:sp>
    </p:spTree>
    <p:extLst>
      <p:ext uri="{BB962C8B-B14F-4D97-AF65-F5344CB8AC3E}">
        <p14:creationId xmlns:p14="http://schemas.microsoft.com/office/powerpoint/2010/main" val="8839553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523FEF-B945-551B-40C6-74B9BA2C69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6A2DA4-8CC5-578E-CDF0-F58B439E92E8}"/>
              </a:ext>
            </a:extLst>
          </p:cNvPr>
          <p:cNvSpPr>
            <a:spLocks noGrp="1"/>
          </p:cNvSpPr>
          <p:nvPr>
            <p:ph type="title"/>
          </p:nvPr>
        </p:nvSpPr>
        <p:spPr>
          <a:xfrm>
            <a:off x="731518" y="1228959"/>
            <a:ext cx="10725912" cy="777642"/>
          </a:xfrm>
        </p:spPr>
        <p:txBody>
          <a:bodyPr>
            <a:noAutofit/>
          </a:bodyPr>
          <a:lstStyle/>
          <a:p>
            <a:pPr algn="ctr"/>
            <a:r>
              <a:rPr lang="en-US" sz="2400" dirty="0"/>
              <a:t>Mixed-Methods Evaluation</a:t>
            </a:r>
          </a:p>
        </p:txBody>
      </p:sp>
      <p:sp>
        <p:nvSpPr>
          <p:cNvPr id="4" name="Content Placeholder 3">
            <a:extLst>
              <a:ext uri="{FF2B5EF4-FFF2-40B4-BE49-F238E27FC236}">
                <a16:creationId xmlns:a16="http://schemas.microsoft.com/office/drawing/2014/main" id="{0BBC4E51-B76B-C0BE-4F77-51C4D50E8C70}"/>
              </a:ext>
            </a:extLst>
          </p:cNvPr>
          <p:cNvSpPr>
            <a:spLocks noGrp="1"/>
          </p:cNvSpPr>
          <p:nvPr>
            <p:ph sz="quarter" idx="10"/>
          </p:nvPr>
        </p:nvSpPr>
        <p:spPr/>
        <p:txBody>
          <a:bodyPr>
            <a:normAutofit fontScale="85000" lnSpcReduction="10000"/>
          </a:bodyPr>
          <a:lstStyle/>
          <a:p>
            <a:r>
              <a:rPr lang="en-US" dirty="0"/>
              <a:t>Part 2: Telehealth in SC &amp; Patient Perspectives</a:t>
            </a:r>
          </a:p>
        </p:txBody>
      </p:sp>
      <p:sp>
        <p:nvSpPr>
          <p:cNvPr id="6" name="Content Placeholder 5">
            <a:extLst>
              <a:ext uri="{FF2B5EF4-FFF2-40B4-BE49-F238E27FC236}">
                <a16:creationId xmlns:a16="http://schemas.microsoft.com/office/drawing/2014/main" id="{D9F9C2F5-F38C-E4F5-1537-3F4567D074A7}"/>
              </a:ext>
            </a:extLst>
          </p:cNvPr>
          <p:cNvSpPr>
            <a:spLocks noGrp="1"/>
          </p:cNvSpPr>
          <p:nvPr>
            <p:ph idx="1"/>
          </p:nvPr>
        </p:nvSpPr>
        <p:spPr>
          <a:xfrm>
            <a:off x="731519" y="2006601"/>
            <a:ext cx="10725911" cy="4489529"/>
          </a:xfrm>
        </p:spPr>
        <p:txBody>
          <a:bodyPr>
            <a:normAutofit fontScale="92500"/>
          </a:bodyPr>
          <a:lstStyle/>
          <a:p>
            <a:pPr>
              <a:lnSpc>
                <a:spcPct val="150000"/>
              </a:lnSpc>
            </a:pPr>
            <a:r>
              <a:rPr lang="en-US" dirty="0">
                <a:latin typeface="Verdana" panose="020B0604030504040204" pitchFamily="34" charset="0"/>
              </a:rPr>
              <a:t>Electronic health records (N=1,065 referred patients)</a:t>
            </a:r>
          </a:p>
          <a:p>
            <a:pPr>
              <a:lnSpc>
                <a:spcPct val="150000"/>
              </a:lnSpc>
            </a:pPr>
            <a:r>
              <a:rPr lang="en-US" sz="2400" dirty="0">
                <a:latin typeface="Verdana" panose="020B0604030504040204" pitchFamily="34" charset="0"/>
              </a:rPr>
              <a:t>Patient-facing</a:t>
            </a:r>
            <a:r>
              <a:rPr lang="en-US" dirty="0">
                <a:latin typeface="Verdana" panose="020B0604030504040204" pitchFamily="34" charset="0"/>
              </a:rPr>
              <a:t>, web-based mental health application data (N = 608 patients)</a:t>
            </a:r>
          </a:p>
          <a:p>
            <a:pPr>
              <a:lnSpc>
                <a:spcPct val="150000"/>
              </a:lnSpc>
            </a:pPr>
            <a:r>
              <a:rPr lang="en-US" sz="2400" dirty="0">
                <a:latin typeface="Verdana" panose="020B0604030504040204" pitchFamily="34" charset="0"/>
              </a:rPr>
              <a:t>Electronic surveys from patients who did and did not enroll in </a:t>
            </a:r>
            <a:r>
              <a:rPr lang="en-US" dirty="0">
                <a:latin typeface="Verdana" panose="020B0604030504040204" pitchFamily="34" charset="0"/>
              </a:rPr>
              <a:t>telehealth-based mental/behavioral health services</a:t>
            </a:r>
            <a:r>
              <a:rPr lang="en-US" sz="2400" dirty="0">
                <a:latin typeface="Verdana" panose="020B0604030504040204" pitchFamily="34" charset="0"/>
              </a:rPr>
              <a:t> (N=120)</a:t>
            </a:r>
          </a:p>
          <a:p>
            <a:pPr>
              <a:lnSpc>
                <a:spcPct val="150000"/>
              </a:lnSpc>
            </a:pPr>
            <a:r>
              <a:rPr lang="en-US" b="1" dirty="0">
                <a:latin typeface="Verdana" panose="020B0604030504040204" pitchFamily="34" charset="0"/>
              </a:rPr>
              <a:t>In-depth interviews with patients who did and did not enroll in telehealth-based mental/behavioral health services (N = 13)</a:t>
            </a:r>
            <a:endParaRPr lang="en-US" sz="2400" b="1" dirty="0">
              <a:latin typeface="Verdana" panose="020B0604030504040204" pitchFamily="34" charset="0"/>
            </a:endParaRPr>
          </a:p>
        </p:txBody>
      </p:sp>
    </p:spTree>
    <p:extLst>
      <p:ext uri="{BB962C8B-B14F-4D97-AF65-F5344CB8AC3E}">
        <p14:creationId xmlns:p14="http://schemas.microsoft.com/office/powerpoint/2010/main" val="7453995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986976-3C3D-53F3-86F2-4955B7B226C6}"/>
              </a:ext>
            </a:extLst>
          </p:cNvPr>
          <p:cNvSpPr>
            <a:spLocks noGrp="1"/>
          </p:cNvSpPr>
          <p:nvPr>
            <p:ph type="title"/>
          </p:nvPr>
        </p:nvSpPr>
        <p:spPr>
          <a:xfrm>
            <a:off x="1857859" y="2047792"/>
            <a:ext cx="8476275" cy="759203"/>
          </a:xfrm>
        </p:spPr>
        <p:txBody>
          <a:bodyPr>
            <a:normAutofit/>
          </a:bodyPr>
          <a:lstStyle/>
          <a:p>
            <a:pPr algn="ctr"/>
            <a:r>
              <a:rPr lang="en-US" sz="3200" dirty="0"/>
              <a:t>Funding Acknowledgment</a:t>
            </a:r>
          </a:p>
        </p:txBody>
      </p:sp>
      <p:sp>
        <p:nvSpPr>
          <p:cNvPr id="4" name="TextBox 3">
            <a:extLst>
              <a:ext uri="{FF2B5EF4-FFF2-40B4-BE49-F238E27FC236}">
                <a16:creationId xmlns:a16="http://schemas.microsoft.com/office/drawing/2014/main" id="{89967A72-552F-0894-AA2E-BFE12B940FFD}"/>
              </a:ext>
            </a:extLst>
          </p:cNvPr>
          <p:cNvSpPr txBox="1"/>
          <p:nvPr/>
        </p:nvSpPr>
        <p:spPr>
          <a:xfrm>
            <a:off x="1432203" y="3187983"/>
            <a:ext cx="9327589" cy="2677656"/>
          </a:xfrm>
          <a:prstGeom prst="rect">
            <a:avLst/>
          </a:prstGeom>
          <a:noFill/>
        </p:spPr>
        <p:txBody>
          <a:bodyPr wrap="square">
            <a:spAutoFit/>
          </a:bodyPr>
          <a:lstStyle/>
          <a:p>
            <a:pPr algn="ctr"/>
            <a:r>
              <a:rPr lang="en-US" sz="2400" i="1" dirty="0">
                <a:solidFill>
                  <a:schemeClr val="bg1"/>
                </a:solidFill>
                <a:latin typeface="Arial" panose="020B0604020202020204" pitchFamily="34" charset="0"/>
                <a:cs typeface="Arial" panose="020B0604020202020204" pitchFamily="34" charset="0"/>
              </a:rPr>
              <a:t>This poster is supported by the Health Resources and Services Administration (HRSA) of the U.S. Department of Health and Human Services (HHS) as part of  the National Telehealth Center of Excellence Award (U66RH31458) totaling $4,250,000 with 100 percent funded by HRSA/HHS. The contents are those of the author(s) and do not necessarily represent the official views of, nor an endorsement, by HRSA/HHS, or the U.S. Government.</a:t>
            </a:r>
          </a:p>
        </p:txBody>
      </p:sp>
    </p:spTree>
    <p:extLst>
      <p:ext uri="{BB962C8B-B14F-4D97-AF65-F5344CB8AC3E}">
        <p14:creationId xmlns:p14="http://schemas.microsoft.com/office/powerpoint/2010/main" val="32745522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5A4899-EAED-2CC2-C78D-A6EE58EFCB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FCC532-9BFA-7C13-01D3-2E4F0D14552C}"/>
              </a:ext>
            </a:extLst>
          </p:cNvPr>
          <p:cNvSpPr>
            <a:spLocks noGrp="1"/>
          </p:cNvSpPr>
          <p:nvPr>
            <p:ph type="title"/>
          </p:nvPr>
        </p:nvSpPr>
        <p:spPr>
          <a:xfrm>
            <a:off x="731518" y="1228959"/>
            <a:ext cx="10725912" cy="777642"/>
          </a:xfrm>
        </p:spPr>
        <p:txBody>
          <a:bodyPr>
            <a:noAutofit/>
          </a:bodyPr>
          <a:lstStyle/>
          <a:p>
            <a:pPr algn="ctr"/>
            <a:r>
              <a:rPr lang="en-US" sz="2400" dirty="0"/>
              <a:t>Patient-Reported Benefit of Telehealth for Mental and Behavioral Health Services</a:t>
            </a:r>
          </a:p>
        </p:txBody>
      </p:sp>
      <p:sp>
        <p:nvSpPr>
          <p:cNvPr id="4" name="Content Placeholder 3">
            <a:extLst>
              <a:ext uri="{FF2B5EF4-FFF2-40B4-BE49-F238E27FC236}">
                <a16:creationId xmlns:a16="http://schemas.microsoft.com/office/drawing/2014/main" id="{14FF462C-B9D6-B95C-3D05-1A1100F71042}"/>
              </a:ext>
            </a:extLst>
          </p:cNvPr>
          <p:cNvSpPr>
            <a:spLocks noGrp="1"/>
          </p:cNvSpPr>
          <p:nvPr>
            <p:ph sz="quarter" idx="10"/>
          </p:nvPr>
        </p:nvSpPr>
        <p:spPr/>
        <p:txBody>
          <a:bodyPr>
            <a:normAutofit fontScale="85000" lnSpcReduction="10000"/>
          </a:bodyPr>
          <a:lstStyle/>
          <a:p>
            <a:r>
              <a:rPr lang="en-US" dirty="0"/>
              <a:t>Part 2: Telehealth in SC &amp; Patient Perspectives</a:t>
            </a:r>
          </a:p>
        </p:txBody>
      </p:sp>
      <p:sp>
        <p:nvSpPr>
          <p:cNvPr id="6" name="Content Placeholder 5">
            <a:extLst>
              <a:ext uri="{FF2B5EF4-FFF2-40B4-BE49-F238E27FC236}">
                <a16:creationId xmlns:a16="http://schemas.microsoft.com/office/drawing/2014/main" id="{9BDCA490-5D58-4E7B-DF49-CED3050E6F5E}"/>
              </a:ext>
            </a:extLst>
          </p:cNvPr>
          <p:cNvSpPr>
            <a:spLocks noGrp="1"/>
          </p:cNvSpPr>
          <p:nvPr>
            <p:ph idx="1"/>
          </p:nvPr>
        </p:nvSpPr>
        <p:spPr>
          <a:xfrm>
            <a:off x="731517" y="2375534"/>
            <a:ext cx="10725911" cy="3253507"/>
          </a:xfrm>
        </p:spPr>
        <p:txBody>
          <a:bodyPr>
            <a:normAutofit/>
          </a:bodyPr>
          <a:lstStyle/>
          <a:p>
            <a:pPr marL="457200" indent="-457200">
              <a:lnSpc>
                <a:spcPct val="200000"/>
              </a:lnSpc>
              <a:buAutoNum type="arabicPeriod"/>
            </a:pPr>
            <a:r>
              <a:rPr lang="en-US" sz="2400" dirty="0">
                <a:latin typeface="Verdana" panose="020B0604030504040204" pitchFamily="34" charset="0"/>
              </a:rPr>
              <a:t>Perceived Benefits</a:t>
            </a:r>
          </a:p>
          <a:p>
            <a:pPr marL="457200" indent="-457200">
              <a:lnSpc>
                <a:spcPct val="200000"/>
              </a:lnSpc>
              <a:buAutoNum type="arabicPeriod"/>
            </a:pPr>
            <a:r>
              <a:rPr lang="en-US" dirty="0">
                <a:latin typeface="Verdana" panose="020B0604030504040204" pitchFamily="34" charset="0"/>
              </a:rPr>
              <a:t>Importance of Patient Provider Communication</a:t>
            </a:r>
          </a:p>
          <a:p>
            <a:pPr marL="457200" indent="-457200">
              <a:lnSpc>
                <a:spcPct val="200000"/>
              </a:lnSpc>
              <a:buAutoNum type="arabicPeriod"/>
            </a:pPr>
            <a:r>
              <a:rPr lang="en-US" sz="2400" dirty="0">
                <a:latin typeface="Verdana" panose="020B0604030504040204" pitchFamily="34" charset="0"/>
              </a:rPr>
              <a:t>Factors related to Long-Term Telehealth Use for Mental and Behavioral Health in South Carolina</a:t>
            </a:r>
          </a:p>
        </p:txBody>
      </p:sp>
    </p:spTree>
    <p:extLst>
      <p:ext uri="{BB962C8B-B14F-4D97-AF65-F5344CB8AC3E}">
        <p14:creationId xmlns:p14="http://schemas.microsoft.com/office/powerpoint/2010/main" val="19396442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4458DC-0EAE-790A-C022-21D7100EA4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8D3036-72C8-285C-C3E1-BD39EFDDBD72}"/>
              </a:ext>
            </a:extLst>
          </p:cNvPr>
          <p:cNvSpPr>
            <a:spLocks noGrp="1"/>
          </p:cNvSpPr>
          <p:nvPr>
            <p:ph type="title"/>
          </p:nvPr>
        </p:nvSpPr>
        <p:spPr>
          <a:xfrm>
            <a:off x="731518" y="1228959"/>
            <a:ext cx="10725912" cy="777642"/>
          </a:xfrm>
        </p:spPr>
        <p:txBody>
          <a:bodyPr>
            <a:noAutofit/>
          </a:bodyPr>
          <a:lstStyle/>
          <a:p>
            <a:pPr algn="ctr"/>
            <a:r>
              <a:rPr lang="en-US" sz="2800" dirty="0"/>
              <a:t>Patients’ Perceived Benefit of Telehealth</a:t>
            </a:r>
          </a:p>
        </p:txBody>
      </p:sp>
      <p:sp>
        <p:nvSpPr>
          <p:cNvPr id="4" name="Content Placeholder 3">
            <a:extLst>
              <a:ext uri="{FF2B5EF4-FFF2-40B4-BE49-F238E27FC236}">
                <a16:creationId xmlns:a16="http://schemas.microsoft.com/office/drawing/2014/main" id="{5F6D05AA-AF90-364F-7AA1-65709F87F3C5}"/>
              </a:ext>
            </a:extLst>
          </p:cNvPr>
          <p:cNvSpPr>
            <a:spLocks noGrp="1"/>
          </p:cNvSpPr>
          <p:nvPr>
            <p:ph sz="quarter" idx="10"/>
          </p:nvPr>
        </p:nvSpPr>
        <p:spPr/>
        <p:txBody>
          <a:bodyPr>
            <a:normAutofit fontScale="85000" lnSpcReduction="10000"/>
          </a:bodyPr>
          <a:lstStyle/>
          <a:p>
            <a:r>
              <a:rPr lang="en-US" dirty="0"/>
              <a:t>Part 2: Telehealth in SC &amp; Patient Perspectives</a:t>
            </a:r>
          </a:p>
        </p:txBody>
      </p:sp>
      <p:sp>
        <p:nvSpPr>
          <p:cNvPr id="6" name="Content Placeholder 5">
            <a:extLst>
              <a:ext uri="{FF2B5EF4-FFF2-40B4-BE49-F238E27FC236}">
                <a16:creationId xmlns:a16="http://schemas.microsoft.com/office/drawing/2014/main" id="{A4766858-942E-9798-1130-4B294FFC49A9}"/>
              </a:ext>
            </a:extLst>
          </p:cNvPr>
          <p:cNvSpPr>
            <a:spLocks noGrp="1"/>
          </p:cNvSpPr>
          <p:nvPr>
            <p:ph idx="1"/>
          </p:nvPr>
        </p:nvSpPr>
        <p:spPr>
          <a:xfrm>
            <a:off x="733044" y="2274277"/>
            <a:ext cx="10725911" cy="4009292"/>
          </a:xfrm>
        </p:spPr>
        <p:txBody>
          <a:bodyPr>
            <a:noAutofit/>
          </a:bodyPr>
          <a:lstStyle/>
          <a:p>
            <a:pPr marL="0" indent="0" algn="ctr">
              <a:buNone/>
            </a:pPr>
            <a:r>
              <a:rPr lang="en-US" dirty="0">
                <a:latin typeface="Verdana" panose="020B0604030504040204" pitchFamily="34" charset="0"/>
              </a:rPr>
              <a:t>“I think it's a </a:t>
            </a:r>
            <a:r>
              <a:rPr lang="en-US" b="1" dirty="0">
                <a:latin typeface="Verdana" panose="020B0604030504040204" pitchFamily="34" charset="0"/>
              </a:rPr>
              <a:t>fantastic thing that you all are doing for our community</a:t>
            </a:r>
            <a:r>
              <a:rPr lang="en-US" dirty="0">
                <a:latin typeface="Verdana" panose="020B0604030504040204" pitchFamily="34" charset="0"/>
              </a:rPr>
              <a:t> and it could </a:t>
            </a:r>
            <a:r>
              <a:rPr lang="en-US" b="1" dirty="0">
                <a:latin typeface="Verdana" panose="020B0604030504040204" pitchFamily="34" charset="0"/>
              </a:rPr>
              <a:t>really help out a lot of people</a:t>
            </a:r>
            <a:r>
              <a:rPr lang="en-US" dirty="0">
                <a:latin typeface="Verdana" panose="020B0604030504040204" pitchFamily="34" charset="0"/>
              </a:rPr>
              <a:t> who, like I said, are </a:t>
            </a:r>
            <a:r>
              <a:rPr lang="en-US" b="1" dirty="0">
                <a:latin typeface="Verdana" panose="020B0604030504040204" pitchFamily="34" charset="0"/>
              </a:rPr>
              <a:t>afraid of the stigma </a:t>
            </a:r>
            <a:r>
              <a:rPr lang="en-US" dirty="0">
                <a:latin typeface="Verdana" panose="020B0604030504040204" pitchFamily="34" charset="0"/>
              </a:rPr>
              <a:t>that comes along with mental health issues.”</a:t>
            </a:r>
          </a:p>
          <a:p>
            <a:pPr marL="0" indent="0" algn="ctr">
              <a:buNone/>
            </a:pPr>
            <a:endParaRPr lang="en-US" dirty="0">
              <a:latin typeface="Verdana" panose="020B0604030504040204" pitchFamily="34" charset="0"/>
            </a:endParaRPr>
          </a:p>
          <a:p>
            <a:pPr marL="0" indent="0" algn="ctr">
              <a:buNone/>
            </a:pPr>
            <a:r>
              <a:rPr lang="en-US" dirty="0">
                <a:latin typeface="Verdana" panose="020B0604030504040204" pitchFamily="34" charset="0"/>
              </a:rPr>
              <a:t>“It has </a:t>
            </a:r>
            <a:r>
              <a:rPr lang="en-US" b="1" dirty="0">
                <a:latin typeface="Verdana" panose="020B0604030504040204" pitchFamily="34" charset="0"/>
              </a:rPr>
              <a:t>completely turned my whole life around </a:t>
            </a:r>
            <a:r>
              <a:rPr lang="en-US" dirty="0">
                <a:latin typeface="Verdana" panose="020B0604030504040204" pitchFamily="34" charset="0"/>
              </a:rPr>
              <a:t>because the behavioral therapist was able to help me realize, "Hey, maybe you need to do this, maybe you need to do that”…</a:t>
            </a:r>
            <a:r>
              <a:rPr lang="en-US" b="1" dirty="0">
                <a:latin typeface="Verdana" panose="020B0604030504040204" pitchFamily="34" charset="0"/>
              </a:rPr>
              <a:t>sorted me out the right plan and the right track</a:t>
            </a:r>
            <a:r>
              <a:rPr lang="en-US" dirty="0">
                <a:latin typeface="Verdana" panose="020B0604030504040204" pitchFamily="34" charset="0"/>
              </a:rPr>
              <a:t>. Then I </a:t>
            </a:r>
            <a:r>
              <a:rPr lang="en-US" b="1" dirty="0">
                <a:latin typeface="Verdana" panose="020B0604030504040204" pitchFamily="34" charset="0"/>
              </a:rPr>
              <a:t>started realizing things and started getting better</a:t>
            </a:r>
            <a:r>
              <a:rPr lang="en-US" dirty="0">
                <a:latin typeface="Verdana" panose="020B0604030504040204" pitchFamily="34" charset="0"/>
              </a:rPr>
              <a:t>.”</a:t>
            </a:r>
          </a:p>
        </p:txBody>
      </p:sp>
    </p:spTree>
    <p:extLst>
      <p:ext uri="{BB962C8B-B14F-4D97-AF65-F5344CB8AC3E}">
        <p14:creationId xmlns:p14="http://schemas.microsoft.com/office/powerpoint/2010/main" val="28724304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97DC07-5D8B-1668-384F-0F790CFA42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708146-2418-DE6F-952C-6288C20B41D5}"/>
              </a:ext>
            </a:extLst>
          </p:cNvPr>
          <p:cNvSpPr>
            <a:spLocks noGrp="1"/>
          </p:cNvSpPr>
          <p:nvPr>
            <p:ph type="title"/>
          </p:nvPr>
        </p:nvSpPr>
        <p:spPr>
          <a:xfrm>
            <a:off x="731518" y="1228959"/>
            <a:ext cx="10725912" cy="777642"/>
          </a:xfrm>
        </p:spPr>
        <p:txBody>
          <a:bodyPr>
            <a:noAutofit/>
          </a:bodyPr>
          <a:lstStyle/>
          <a:p>
            <a:pPr algn="ctr"/>
            <a:r>
              <a:rPr lang="en-US" sz="2800" dirty="0"/>
              <a:t>Patients’ Perceived Benefit of Telehealth</a:t>
            </a:r>
          </a:p>
        </p:txBody>
      </p:sp>
      <p:sp>
        <p:nvSpPr>
          <p:cNvPr id="4" name="Content Placeholder 3">
            <a:extLst>
              <a:ext uri="{FF2B5EF4-FFF2-40B4-BE49-F238E27FC236}">
                <a16:creationId xmlns:a16="http://schemas.microsoft.com/office/drawing/2014/main" id="{B25D45EE-F5E5-7A34-8923-496A6A3899A8}"/>
              </a:ext>
            </a:extLst>
          </p:cNvPr>
          <p:cNvSpPr>
            <a:spLocks noGrp="1"/>
          </p:cNvSpPr>
          <p:nvPr>
            <p:ph sz="quarter" idx="10"/>
          </p:nvPr>
        </p:nvSpPr>
        <p:spPr/>
        <p:txBody>
          <a:bodyPr>
            <a:normAutofit fontScale="85000" lnSpcReduction="10000"/>
          </a:bodyPr>
          <a:lstStyle/>
          <a:p>
            <a:r>
              <a:rPr lang="en-US" dirty="0"/>
              <a:t>Part 2: Telehealth in SC &amp; Patient Perspectives</a:t>
            </a:r>
          </a:p>
        </p:txBody>
      </p:sp>
      <p:sp>
        <p:nvSpPr>
          <p:cNvPr id="6" name="Content Placeholder 5">
            <a:extLst>
              <a:ext uri="{FF2B5EF4-FFF2-40B4-BE49-F238E27FC236}">
                <a16:creationId xmlns:a16="http://schemas.microsoft.com/office/drawing/2014/main" id="{3D060EF2-1B29-B087-7478-47584422A2C8}"/>
              </a:ext>
            </a:extLst>
          </p:cNvPr>
          <p:cNvSpPr>
            <a:spLocks noGrp="1"/>
          </p:cNvSpPr>
          <p:nvPr>
            <p:ph idx="1"/>
          </p:nvPr>
        </p:nvSpPr>
        <p:spPr>
          <a:xfrm>
            <a:off x="731517" y="2250831"/>
            <a:ext cx="10725911" cy="3892061"/>
          </a:xfrm>
        </p:spPr>
        <p:txBody>
          <a:bodyPr>
            <a:noAutofit/>
          </a:bodyPr>
          <a:lstStyle/>
          <a:p>
            <a:pPr marL="0" indent="0" algn="ctr">
              <a:spcAft>
                <a:spcPts val="1200"/>
              </a:spcAft>
              <a:buNone/>
            </a:pPr>
            <a:r>
              <a:rPr lang="en-US" dirty="0">
                <a:latin typeface="Verdana" panose="020B0604030504040204" pitchFamily="34" charset="0"/>
              </a:rPr>
              <a:t>“I'm really shocked at the program in itself. </a:t>
            </a:r>
            <a:r>
              <a:rPr lang="en-US" b="1" dirty="0">
                <a:latin typeface="Verdana" panose="020B0604030504040204" pitchFamily="34" charset="0"/>
              </a:rPr>
              <a:t>I found a lot about myself</a:t>
            </a:r>
            <a:r>
              <a:rPr lang="en-US" dirty="0">
                <a:latin typeface="Verdana" panose="020B0604030504040204" pitchFamily="34" charset="0"/>
              </a:rPr>
              <a:t> and it's just really </a:t>
            </a:r>
            <a:r>
              <a:rPr lang="en-US" b="1" dirty="0">
                <a:latin typeface="Verdana" panose="020B0604030504040204" pitchFamily="34" charset="0"/>
              </a:rPr>
              <a:t>been an eye-opening experience truly</a:t>
            </a:r>
            <a:r>
              <a:rPr lang="en-US" dirty="0">
                <a:latin typeface="Verdana" panose="020B0604030504040204" pitchFamily="34" charset="0"/>
              </a:rPr>
              <a:t>, and if it wasn't for you guys, </a:t>
            </a:r>
            <a:r>
              <a:rPr lang="en-US" b="1" dirty="0">
                <a:latin typeface="Verdana" panose="020B0604030504040204" pitchFamily="34" charset="0"/>
              </a:rPr>
              <a:t>I would have never gotten the help I've always needed </a:t>
            </a:r>
            <a:r>
              <a:rPr lang="en-US" dirty="0">
                <a:latin typeface="Verdana" panose="020B0604030504040204" pitchFamily="34" charset="0"/>
              </a:rPr>
              <a:t>and get on the right medication and become stable and all those things. I really appreciate you guys.”</a:t>
            </a:r>
          </a:p>
          <a:p>
            <a:pPr marL="0" indent="0" algn="ctr">
              <a:spcAft>
                <a:spcPts val="1200"/>
              </a:spcAft>
              <a:buNone/>
            </a:pPr>
            <a:br>
              <a:rPr lang="en-US" dirty="0">
                <a:latin typeface="Verdana" panose="020B0604030504040204" pitchFamily="34" charset="0"/>
              </a:rPr>
            </a:br>
            <a:r>
              <a:rPr lang="en-US" dirty="0">
                <a:latin typeface="Verdana" panose="020B0604030504040204" pitchFamily="34" charset="0"/>
              </a:rPr>
              <a:t>“It has </a:t>
            </a:r>
            <a:r>
              <a:rPr lang="en-US" b="1" dirty="0">
                <a:latin typeface="Verdana" panose="020B0604030504040204" pitchFamily="34" charset="0"/>
              </a:rPr>
              <a:t>improved my interpersonal relationships</a:t>
            </a:r>
            <a:r>
              <a:rPr lang="en-US" dirty="0">
                <a:latin typeface="Verdana" panose="020B0604030504040204" pitchFamily="34" charset="0"/>
              </a:rPr>
              <a:t>. Like I said, because of having a non-biased person. It's </a:t>
            </a:r>
            <a:r>
              <a:rPr lang="en-US" b="1" dirty="0">
                <a:latin typeface="Verdana" panose="020B0604030504040204" pitchFamily="34" charset="0"/>
              </a:rPr>
              <a:t>improved I guess my confidence really</a:t>
            </a:r>
            <a:r>
              <a:rPr lang="en-US" dirty="0">
                <a:latin typeface="Verdana" panose="020B0604030504040204" pitchFamily="34" charset="0"/>
              </a:rPr>
              <a:t>.”</a:t>
            </a:r>
          </a:p>
        </p:txBody>
      </p:sp>
    </p:spTree>
    <p:extLst>
      <p:ext uri="{BB962C8B-B14F-4D97-AF65-F5344CB8AC3E}">
        <p14:creationId xmlns:p14="http://schemas.microsoft.com/office/powerpoint/2010/main" val="25873418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AFCCEE-3286-0421-D8DB-74B35DE786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4B4C00-64CF-A001-8E1E-1B5F901BFD1E}"/>
              </a:ext>
            </a:extLst>
          </p:cNvPr>
          <p:cNvSpPr>
            <a:spLocks noGrp="1"/>
          </p:cNvSpPr>
          <p:nvPr>
            <p:ph type="title"/>
          </p:nvPr>
        </p:nvSpPr>
        <p:spPr>
          <a:xfrm>
            <a:off x="731518" y="1228959"/>
            <a:ext cx="10725912" cy="777642"/>
          </a:xfrm>
        </p:spPr>
        <p:txBody>
          <a:bodyPr>
            <a:noAutofit/>
          </a:bodyPr>
          <a:lstStyle/>
          <a:p>
            <a:pPr algn="ctr"/>
            <a:r>
              <a:rPr lang="en-US" sz="2800" dirty="0"/>
              <a:t>Patients’ Perceptions of Patient-Provider Communication</a:t>
            </a:r>
          </a:p>
        </p:txBody>
      </p:sp>
      <p:sp>
        <p:nvSpPr>
          <p:cNvPr id="4" name="Content Placeholder 3">
            <a:extLst>
              <a:ext uri="{FF2B5EF4-FFF2-40B4-BE49-F238E27FC236}">
                <a16:creationId xmlns:a16="http://schemas.microsoft.com/office/drawing/2014/main" id="{C2D51933-2F6D-683C-4445-61203438A056}"/>
              </a:ext>
            </a:extLst>
          </p:cNvPr>
          <p:cNvSpPr>
            <a:spLocks noGrp="1"/>
          </p:cNvSpPr>
          <p:nvPr>
            <p:ph sz="quarter" idx="10"/>
          </p:nvPr>
        </p:nvSpPr>
        <p:spPr/>
        <p:txBody>
          <a:bodyPr>
            <a:normAutofit fontScale="85000" lnSpcReduction="10000"/>
          </a:bodyPr>
          <a:lstStyle/>
          <a:p>
            <a:r>
              <a:rPr lang="en-US" dirty="0"/>
              <a:t>Part 2: Telehealth in SC &amp; Patient Perspectives</a:t>
            </a:r>
          </a:p>
        </p:txBody>
      </p:sp>
      <p:sp>
        <p:nvSpPr>
          <p:cNvPr id="6" name="Content Placeholder 5">
            <a:extLst>
              <a:ext uri="{FF2B5EF4-FFF2-40B4-BE49-F238E27FC236}">
                <a16:creationId xmlns:a16="http://schemas.microsoft.com/office/drawing/2014/main" id="{916F6195-BB58-F8B2-5530-323421DBE261}"/>
              </a:ext>
            </a:extLst>
          </p:cNvPr>
          <p:cNvSpPr>
            <a:spLocks noGrp="1"/>
          </p:cNvSpPr>
          <p:nvPr>
            <p:ph idx="1"/>
          </p:nvPr>
        </p:nvSpPr>
        <p:spPr>
          <a:xfrm>
            <a:off x="731519" y="2301632"/>
            <a:ext cx="10725911" cy="3948722"/>
          </a:xfrm>
        </p:spPr>
        <p:txBody>
          <a:bodyPr>
            <a:noAutofit/>
          </a:bodyPr>
          <a:lstStyle/>
          <a:p>
            <a:pPr marL="0" indent="0" algn="ctr">
              <a:buNone/>
            </a:pPr>
            <a:r>
              <a:rPr lang="en-US" dirty="0">
                <a:latin typeface="Verdana" panose="020B0604030504040204" pitchFamily="34" charset="0"/>
              </a:rPr>
              <a:t>“I knew it was </a:t>
            </a:r>
            <a:r>
              <a:rPr lang="en-US" b="1" dirty="0">
                <a:latin typeface="Verdana" panose="020B0604030504040204" pitchFamily="34" charset="0"/>
              </a:rPr>
              <a:t>someone I could talk to</a:t>
            </a:r>
            <a:r>
              <a:rPr lang="en-US" dirty="0">
                <a:latin typeface="Verdana" panose="020B0604030504040204" pitchFamily="34" charset="0"/>
              </a:rPr>
              <a:t>. I </a:t>
            </a:r>
            <a:r>
              <a:rPr lang="en-US" b="1" dirty="0">
                <a:latin typeface="Verdana" panose="020B0604030504040204" pitchFamily="34" charset="0"/>
              </a:rPr>
              <a:t>didn't feel judged</a:t>
            </a:r>
            <a:r>
              <a:rPr lang="en-US" dirty="0">
                <a:latin typeface="Verdana" panose="020B0604030504040204" pitchFamily="34" charset="0"/>
              </a:rPr>
              <a:t>. She didn't know me on a personal level so it doesn't matter…</a:t>
            </a:r>
            <a:r>
              <a:rPr lang="en-US" b="1" dirty="0">
                <a:latin typeface="Verdana" panose="020B0604030504040204" pitchFamily="34" charset="0"/>
              </a:rPr>
              <a:t>I feel like I could openly talk to her because it was someone I had never met</a:t>
            </a:r>
            <a:r>
              <a:rPr lang="en-US" dirty="0">
                <a:latin typeface="Verdana" panose="020B0604030504040204" pitchFamily="34" charset="0"/>
              </a:rPr>
              <a:t>.”</a:t>
            </a:r>
          </a:p>
          <a:p>
            <a:pPr marL="0" indent="0" algn="ctr">
              <a:buNone/>
            </a:pPr>
            <a:endParaRPr lang="en-US" dirty="0">
              <a:latin typeface="Verdana" panose="020B0604030504040204" pitchFamily="34" charset="0"/>
            </a:endParaRPr>
          </a:p>
          <a:p>
            <a:pPr marL="0" indent="0" algn="ctr">
              <a:buNone/>
            </a:pPr>
            <a:r>
              <a:rPr lang="en-US" dirty="0">
                <a:latin typeface="Verdana" panose="020B0604030504040204" pitchFamily="34" charset="0"/>
              </a:rPr>
              <a:t>“The thing I like the most about that appointment was </a:t>
            </a:r>
            <a:r>
              <a:rPr lang="en-US" b="1" dirty="0">
                <a:latin typeface="Verdana" panose="020B0604030504040204" pitchFamily="34" charset="0"/>
              </a:rPr>
              <a:t>she let me know that she wasn't there to judge me</a:t>
            </a:r>
            <a:r>
              <a:rPr lang="en-US" dirty="0">
                <a:latin typeface="Verdana" panose="020B0604030504040204" pitchFamily="34" charset="0"/>
              </a:rPr>
              <a:t>. She was </a:t>
            </a:r>
            <a:r>
              <a:rPr lang="en-US" b="1" dirty="0">
                <a:latin typeface="Verdana" panose="020B0604030504040204" pitchFamily="34" charset="0"/>
              </a:rPr>
              <a:t>there to listen and to get me the best help that I needed</a:t>
            </a:r>
            <a:r>
              <a:rPr lang="en-US" dirty="0">
                <a:latin typeface="Verdana" panose="020B0604030504040204" pitchFamily="34" charset="0"/>
              </a:rPr>
              <a:t> and the best care. And she </a:t>
            </a:r>
            <a:r>
              <a:rPr lang="en-US" b="1" dirty="0">
                <a:latin typeface="Verdana" panose="020B0604030504040204" pitchFamily="34" charset="0"/>
              </a:rPr>
              <a:t>made me feel like it was okay to speak with her</a:t>
            </a:r>
            <a:r>
              <a:rPr lang="en-US" dirty="0">
                <a:latin typeface="Verdana" panose="020B0604030504040204" pitchFamily="34" charset="0"/>
              </a:rPr>
              <a:t>.”</a:t>
            </a:r>
          </a:p>
        </p:txBody>
      </p:sp>
    </p:spTree>
    <p:extLst>
      <p:ext uri="{BB962C8B-B14F-4D97-AF65-F5344CB8AC3E}">
        <p14:creationId xmlns:p14="http://schemas.microsoft.com/office/powerpoint/2010/main" val="18094150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2E3721-570F-7DDA-3EC8-C49FD4E68E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EB14E3-7B66-8023-03FE-CD5CB3E82E09}"/>
              </a:ext>
            </a:extLst>
          </p:cNvPr>
          <p:cNvSpPr>
            <a:spLocks noGrp="1"/>
          </p:cNvSpPr>
          <p:nvPr>
            <p:ph type="title"/>
          </p:nvPr>
        </p:nvSpPr>
        <p:spPr>
          <a:xfrm>
            <a:off x="731518" y="1228959"/>
            <a:ext cx="10725912" cy="777642"/>
          </a:xfrm>
        </p:spPr>
        <p:txBody>
          <a:bodyPr>
            <a:noAutofit/>
          </a:bodyPr>
          <a:lstStyle/>
          <a:p>
            <a:pPr algn="ctr"/>
            <a:r>
              <a:rPr lang="en-US" sz="2800" dirty="0"/>
              <a:t>Patients’ Perceptions of Long-Term Telehealth Use for Mental and Behavioral Health</a:t>
            </a:r>
          </a:p>
        </p:txBody>
      </p:sp>
      <p:sp>
        <p:nvSpPr>
          <p:cNvPr id="4" name="Content Placeholder 3">
            <a:extLst>
              <a:ext uri="{FF2B5EF4-FFF2-40B4-BE49-F238E27FC236}">
                <a16:creationId xmlns:a16="http://schemas.microsoft.com/office/drawing/2014/main" id="{8C520176-C681-55C2-5A15-F8295FD600F1}"/>
              </a:ext>
            </a:extLst>
          </p:cNvPr>
          <p:cNvSpPr>
            <a:spLocks noGrp="1"/>
          </p:cNvSpPr>
          <p:nvPr>
            <p:ph sz="quarter" idx="10"/>
          </p:nvPr>
        </p:nvSpPr>
        <p:spPr/>
        <p:txBody>
          <a:bodyPr>
            <a:normAutofit fontScale="85000" lnSpcReduction="10000"/>
          </a:bodyPr>
          <a:lstStyle/>
          <a:p>
            <a:r>
              <a:rPr lang="en-US" dirty="0"/>
              <a:t>Part 2: Telehealth in SC &amp; Patient Perspectives</a:t>
            </a:r>
          </a:p>
        </p:txBody>
      </p:sp>
      <p:sp>
        <p:nvSpPr>
          <p:cNvPr id="6" name="Content Placeholder 5">
            <a:extLst>
              <a:ext uri="{FF2B5EF4-FFF2-40B4-BE49-F238E27FC236}">
                <a16:creationId xmlns:a16="http://schemas.microsoft.com/office/drawing/2014/main" id="{97676D01-8E8B-B0BF-0787-4226A2071EDD}"/>
              </a:ext>
            </a:extLst>
          </p:cNvPr>
          <p:cNvSpPr>
            <a:spLocks noGrp="1"/>
          </p:cNvSpPr>
          <p:nvPr>
            <p:ph idx="1"/>
          </p:nvPr>
        </p:nvSpPr>
        <p:spPr>
          <a:xfrm>
            <a:off x="731519" y="2301632"/>
            <a:ext cx="10725911" cy="3948722"/>
          </a:xfrm>
        </p:spPr>
        <p:txBody>
          <a:bodyPr>
            <a:noAutofit/>
          </a:bodyPr>
          <a:lstStyle/>
          <a:p>
            <a:pPr marL="0" indent="0" algn="ctr">
              <a:buNone/>
            </a:pPr>
            <a:r>
              <a:rPr lang="en-US" dirty="0">
                <a:latin typeface="Verdana" panose="020B0604030504040204" pitchFamily="34" charset="0"/>
              </a:rPr>
              <a:t>“Since the beginning, number one, why I stayed, especially </a:t>
            </a:r>
            <a:r>
              <a:rPr lang="en-US" b="1" dirty="0">
                <a:latin typeface="Verdana" panose="020B0604030504040204" pitchFamily="34" charset="0"/>
              </a:rPr>
              <a:t>number one is that it's telehealth and it's just super convenient</a:t>
            </a:r>
            <a:r>
              <a:rPr lang="en-US" dirty="0">
                <a:latin typeface="Verdana" panose="020B0604030504040204" pitchFamily="34" charset="0"/>
              </a:rPr>
              <a:t>. They were </a:t>
            </a:r>
            <a:r>
              <a:rPr lang="en-US" b="1" dirty="0">
                <a:latin typeface="Verdana" panose="020B0604030504040204" pitchFamily="34" charset="0"/>
              </a:rPr>
              <a:t>able to adjust their own times where I was available</a:t>
            </a:r>
            <a:r>
              <a:rPr lang="en-US" dirty="0">
                <a:latin typeface="Verdana" panose="020B0604030504040204" pitchFamily="34" charset="0"/>
              </a:rPr>
              <a:t>.”</a:t>
            </a:r>
          </a:p>
          <a:p>
            <a:pPr marL="0" indent="0" algn="ctr">
              <a:buNone/>
            </a:pPr>
            <a:endParaRPr lang="en-US" dirty="0">
              <a:latin typeface="Verdana" panose="020B0604030504040204" pitchFamily="34" charset="0"/>
            </a:endParaRPr>
          </a:p>
          <a:p>
            <a:pPr marL="0" indent="0" algn="ctr">
              <a:buNone/>
            </a:pPr>
            <a:r>
              <a:rPr lang="en-US" dirty="0">
                <a:latin typeface="Verdana" panose="020B0604030504040204" pitchFamily="34" charset="0"/>
              </a:rPr>
              <a:t>“I </a:t>
            </a:r>
            <a:r>
              <a:rPr lang="en-US" b="1" dirty="0">
                <a:latin typeface="Verdana" panose="020B0604030504040204" pitchFamily="34" charset="0"/>
              </a:rPr>
              <a:t>most definitely will 100% continue</a:t>
            </a:r>
            <a:r>
              <a:rPr lang="en-US" dirty="0">
                <a:latin typeface="Verdana" panose="020B0604030504040204" pitchFamily="34" charset="0"/>
              </a:rPr>
              <a:t>. I feel like </a:t>
            </a:r>
            <a:r>
              <a:rPr lang="en-US" b="1" dirty="0">
                <a:latin typeface="Verdana" panose="020B0604030504040204" pitchFamily="34" charset="0"/>
              </a:rPr>
              <a:t>I couldn't function if I didn't have the program at this point</a:t>
            </a:r>
            <a:r>
              <a:rPr lang="en-US" dirty="0">
                <a:latin typeface="Verdana" panose="020B0604030504040204" pitchFamily="34" charset="0"/>
              </a:rPr>
              <a:t>. It's been so helpful. And I know that if I get better, if things improved, my visits will probably get more duration in between, </a:t>
            </a:r>
            <a:r>
              <a:rPr lang="en-US" b="1" dirty="0">
                <a:latin typeface="Verdana" panose="020B0604030504040204" pitchFamily="34" charset="0"/>
              </a:rPr>
              <a:t>longer time between appointments, but it's okay as long as every three months or so I can still talk to somebody</a:t>
            </a:r>
            <a:r>
              <a:rPr lang="en-US" dirty="0">
                <a:latin typeface="Verdana" panose="020B0604030504040204" pitchFamily="34" charset="0"/>
              </a:rPr>
              <a:t>, I'll be okay.”</a:t>
            </a:r>
          </a:p>
        </p:txBody>
      </p:sp>
    </p:spTree>
    <p:extLst>
      <p:ext uri="{BB962C8B-B14F-4D97-AF65-F5344CB8AC3E}">
        <p14:creationId xmlns:p14="http://schemas.microsoft.com/office/powerpoint/2010/main" val="13497317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ED5C51-D314-8F25-FFEC-3CD4610926E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5BF43E-D843-C9A2-1CD5-FCB709C66387}"/>
              </a:ext>
            </a:extLst>
          </p:cNvPr>
          <p:cNvSpPr>
            <a:spLocks noGrp="1"/>
          </p:cNvSpPr>
          <p:nvPr>
            <p:ph type="title"/>
          </p:nvPr>
        </p:nvSpPr>
        <p:spPr>
          <a:xfrm>
            <a:off x="731518" y="1228959"/>
            <a:ext cx="10725912" cy="777642"/>
          </a:xfrm>
        </p:spPr>
        <p:txBody>
          <a:bodyPr>
            <a:noAutofit/>
          </a:bodyPr>
          <a:lstStyle/>
          <a:p>
            <a:pPr algn="ctr"/>
            <a:r>
              <a:rPr lang="en-US" sz="2800" dirty="0"/>
              <a:t>Patients’ Perceptions of Long-Term Telehealth Use for Mental and Behavioral Health</a:t>
            </a:r>
          </a:p>
        </p:txBody>
      </p:sp>
      <p:sp>
        <p:nvSpPr>
          <p:cNvPr id="4" name="Content Placeholder 3">
            <a:extLst>
              <a:ext uri="{FF2B5EF4-FFF2-40B4-BE49-F238E27FC236}">
                <a16:creationId xmlns:a16="http://schemas.microsoft.com/office/drawing/2014/main" id="{523557D0-52B0-F6F4-960C-34A388CDC427}"/>
              </a:ext>
            </a:extLst>
          </p:cNvPr>
          <p:cNvSpPr>
            <a:spLocks noGrp="1"/>
          </p:cNvSpPr>
          <p:nvPr>
            <p:ph sz="quarter" idx="10"/>
          </p:nvPr>
        </p:nvSpPr>
        <p:spPr/>
        <p:txBody>
          <a:bodyPr>
            <a:normAutofit fontScale="85000" lnSpcReduction="10000"/>
          </a:bodyPr>
          <a:lstStyle/>
          <a:p>
            <a:r>
              <a:rPr lang="en-US" dirty="0"/>
              <a:t>Part 2: Telehealth in SC &amp; Patient Perspectives</a:t>
            </a:r>
          </a:p>
        </p:txBody>
      </p:sp>
      <p:sp>
        <p:nvSpPr>
          <p:cNvPr id="6" name="Content Placeholder 5">
            <a:extLst>
              <a:ext uri="{FF2B5EF4-FFF2-40B4-BE49-F238E27FC236}">
                <a16:creationId xmlns:a16="http://schemas.microsoft.com/office/drawing/2014/main" id="{9897EA3A-E979-CE5C-8CE0-F6EFC5005BF7}"/>
              </a:ext>
            </a:extLst>
          </p:cNvPr>
          <p:cNvSpPr>
            <a:spLocks noGrp="1"/>
          </p:cNvSpPr>
          <p:nvPr>
            <p:ph idx="1"/>
          </p:nvPr>
        </p:nvSpPr>
        <p:spPr>
          <a:xfrm>
            <a:off x="731519" y="2187332"/>
            <a:ext cx="10725911" cy="4111868"/>
          </a:xfrm>
        </p:spPr>
        <p:txBody>
          <a:bodyPr>
            <a:noAutofit/>
          </a:bodyPr>
          <a:lstStyle/>
          <a:p>
            <a:pPr marL="0" indent="0" algn="ctr">
              <a:lnSpc>
                <a:spcPct val="100000"/>
              </a:lnSpc>
              <a:spcBef>
                <a:spcPts val="0"/>
              </a:spcBef>
              <a:buNone/>
            </a:pPr>
            <a:r>
              <a:rPr lang="en-US" dirty="0">
                <a:latin typeface="Verdana" panose="020B0604030504040204" pitchFamily="34" charset="0"/>
              </a:rPr>
              <a:t>“I had no problem. I think it's </a:t>
            </a:r>
            <a:r>
              <a:rPr lang="en-US" b="1" dirty="0">
                <a:latin typeface="Verdana" panose="020B0604030504040204" pitchFamily="34" charset="0"/>
              </a:rPr>
              <a:t>great</a:t>
            </a:r>
            <a:r>
              <a:rPr lang="en-US" dirty="0">
                <a:latin typeface="Verdana" panose="020B0604030504040204" pitchFamily="34" charset="0"/>
              </a:rPr>
              <a:t>. I think it's </a:t>
            </a:r>
            <a:r>
              <a:rPr lang="en-US" b="1" dirty="0">
                <a:latin typeface="Verdana" panose="020B0604030504040204" pitchFamily="34" charset="0"/>
              </a:rPr>
              <a:t>helpful</a:t>
            </a:r>
            <a:r>
              <a:rPr lang="en-US" dirty="0">
                <a:latin typeface="Verdana" panose="020B0604030504040204" pitchFamily="34" charset="0"/>
              </a:rPr>
              <a:t>. </a:t>
            </a:r>
          </a:p>
          <a:p>
            <a:pPr marL="0" indent="0" algn="ctr">
              <a:lnSpc>
                <a:spcPct val="100000"/>
              </a:lnSpc>
              <a:spcBef>
                <a:spcPts val="0"/>
              </a:spcBef>
              <a:buNone/>
            </a:pPr>
            <a:r>
              <a:rPr lang="en-US" b="1" dirty="0">
                <a:latin typeface="Verdana" panose="020B0604030504040204" pitchFamily="34" charset="0"/>
              </a:rPr>
              <a:t>I would probably do it the rest of my life if I can</a:t>
            </a:r>
            <a:r>
              <a:rPr lang="en-US" dirty="0">
                <a:latin typeface="Verdana" panose="020B0604030504040204" pitchFamily="34" charset="0"/>
              </a:rPr>
              <a:t>.”</a:t>
            </a:r>
          </a:p>
          <a:p>
            <a:pPr marL="0" indent="0" algn="ctr">
              <a:buNone/>
            </a:pPr>
            <a:endParaRPr lang="en-US" dirty="0">
              <a:latin typeface="Verdana" panose="020B0604030504040204" pitchFamily="34" charset="0"/>
            </a:endParaRPr>
          </a:p>
          <a:p>
            <a:pPr marL="0" indent="0" algn="ctr">
              <a:buNone/>
            </a:pPr>
            <a:r>
              <a:rPr lang="en-US" dirty="0">
                <a:latin typeface="Verdana" panose="020B0604030504040204" pitchFamily="34" charset="0"/>
              </a:rPr>
              <a:t>“I knew that </a:t>
            </a:r>
            <a:r>
              <a:rPr lang="en-US" b="1" dirty="0">
                <a:latin typeface="Verdana" panose="020B0604030504040204" pitchFamily="34" charset="0"/>
              </a:rPr>
              <a:t>I could do it on the way home from school or at school, which is something also that I really liked</a:t>
            </a:r>
            <a:r>
              <a:rPr lang="en-US" dirty="0">
                <a:latin typeface="Verdana" panose="020B0604030504040204" pitchFamily="34" charset="0"/>
              </a:rPr>
              <a:t>, because I have a five-year-old, I have a husband, I have a dog, and then it’s </a:t>
            </a:r>
            <a:r>
              <a:rPr lang="en-US" b="1" dirty="0">
                <a:latin typeface="Verdana" panose="020B0604030504040204" pitchFamily="34" charset="0"/>
              </a:rPr>
              <a:t>just a quiet space for me</a:t>
            </a:r>
            <a:r>
              <a:rPr lang="en-US" dirty="0">
                <a:latin typeface="Verdana" panose="020B0604030504040204" pitchFamily="34" charset="0"/>
              </a:rPr>
              <a:t>. It was </a:t>
            </a:r>
            <a:r>
              <a:rPr lang="en-US" b="1" dirty="0">
                <a:latin typeface="Verdana" panose="020B0604030504040204" pitchFamily="34" charset="0"/>
              </a:rPr>
              <a:t>really easy for me to work around a schedule that I needed</a:t>
            </a:r>
            <a:r>
              <a:rPr lang="en-US" dirty="0">
                <a:latin typeface="Verdana" panose="020B0604030504040204" pitchFamily="34" charset="0"/>
              </a:rPr>
              <a:t>. They're so open, and </a:t>
            </a:r>
            <a:r>
              <a:rPr lang="en-US" b="1" dirty="0">
                <a:latin typeface="Verdana" panose="020B0604030504040204" pitchFamily="34" charset="0"/>
              </a:rPr>
              <a:t>they get so right on things</a:t>
            </a:r>
            <a:r>
              <a:rPr lang="en-US" dirty="0">
                <a:latin typeface="Verdana" panose="020B0604030504040204" pitchFamily="34" charset="0"/>
              </a:rPr>
              <a:t>. As soon as I call and I'm like, "Hey, I need to start talking to someone again," </a:t>
            </a:r>
            <a:r>
              <a:rPr lang="en-US" b="1" dirty="0">
                <a:latin typeface="Verdana" panose="020B0604030504040204" pitchFamily="34" charset="0"/>
              </a:rPr>
              <a:t>Within a week, we've got it set up, and we’re going.</a:t>
            </a:r>
            <a:r>
              <a:rPr lang="en-US" dirty="0">
                <a:latin typeface="Verdana" panose="020B0604030504040204" pitchFamily="34" charset="0"/>
              </a:rPr>
              <a:t>”</a:t>
            </a:r>
          </a:p>
        </p:txBody>
      </p:sp>
    </p:spTree>
    <p:extLst>
      <p:ext uri="{BB962C8B-B14F-4D97-AF65-F5344CB8AC3E}">
        <p14:creationId xmlns:p14="http://schemas.microsoft.com/office/powerpoint/2010/main" val="21943539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17EAD-A67F-FA34-CC62-ACFBC80BF3FD}"/>
              </a:ext>
            </a:extLst>
          </p:cNvPr>
          <p:cNvSpPr>
            <a:spLocks noGrp="1"/>
          </p:cNvSpPr>
          <p:nvPr>
            <p:ph type="title"/>
          </p:nvPr>
        </p:nvSpPr>
        <p:spPr>
          <a:xfrm>
            <a:off x="731519" y="1081543"/>
            <a:ext cx="10725912" cy="845230"/>
          </a:xfrm>
        </p:spPr>
        <p:txBody>
          <a:bodyPr/>
          <a:lstStyle/>
          <a:p>
            <a:r>
              <a:rPr lang="en-US" dirty="0"/>
              <a:t>Key Takeaways</a:t>
            </a:r>
          </a:p>
        </p:txBody>
      </p:sp>
      <p:sp>
        <p:nvSpPr>
          <p:cNvPr id="3" name="Content Placeholder 2">
            <a:extLst>
              <a:ext uri="{FF2B5EF4-FFF2-40B4-BE49-F238E27FC236}">
                <a16:creationId xmlns:a16="http://schemas.microsoft.com/office/drawing/2014/main" id="{650D74C6-ECFA-9795-C79F-092184ED3D05}"/>
              </a:ext>
            </a:extLst>
          </p:cNvPr>
          <p:cNvSpPr>
            <a:spLocks noGrp="1"/>
          </p:cNvSpPr>
          <p:nvPr>
            <p:ph idx="1"/>
          </p:nvPr>
        </p:nvSpPr>
        <p:spPr>
          <a:xfrm>
            <a:off x="731519" y="2092323"/>
            <a:ext cx="10725911" cy="3684134"/>
          </a:xfrm>
        </p:spPr>
        <p:txBody>
          <a:bodyPr>
            <a:normAutofit fontScale="92500" lnSpcReduction="10000"/>
          </a:bodyPr>
          <a:lstStyle/>
          <a:p>
            <a:pPr>
              <a:lnSpc>
                <a:spcPct val="150000"/>
              </a:lnSpc>
            </a:pPr>
            <a:r>
              <a:rPr lang="en-US" dirty="0">
                <a:latin typeface="Verdana" panose="020B0604030504040204" pitchFamily="34" charset="0"/>
              </a:rPr>
              <a:t>Telehealth may increase access to high-quality mental and behavioral health services</a:t>
            </a:r>
          </a:p>
          <a:p>
            <a:pPr>
              <a:lnSpc>
                <a:spcPct val="150000"/>
              </a:lnSpc>
            </a:pPr>
            <a:r>
              <a:rPr lang="en-US" dirty="0">
                <a:latin typeface="Verdana" panose="020B0604030504040204" pitchFamily="34" charset="0"/>
              </a:rPr>
              <a:t>Telehealth services may also demonstrate cost savings for patients and health systems, compared to in-person mental and behavioral health services</a:t>
            </a:r>
          </a:p>
          <a:p>
            <a:pPr>
              <a:lnSpc>
                <a:spcPct val="150000"/>
              </a:lnSpc>
            </a:pPr>
            <a:r>
              <a:rPr lang="en-US" dirty="0">
                <a:latin typeface="Verdana" panose="020B0604030504040204" pitchFamily="34" charset="0"/>
              </a:rPr>
              <a:t>Many patients report preferring telehealth services for mental and behavioral health needs, rather than in-person services</a:t>
            </a:r>
          </a:p>
        </p:txBody>
      </p:sp>
    </p:spTree>
    <p:extLst>
      <p:ext uri="{BB962C8B-B14F-4D97-AF65-F5344CB8AC3E}">
        <p14:creationId xmlns:p14="http://schemas.microsoft.com/office/powerpoint/2010/main" val="9336637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107D93-42D7-113F-2F77-40E6B3808D6D}"/>
              </a:ext>
            </a:extLst>
          </p:cNvPr>
          <p:cNvSpPr>
            <a:spLocks noGrp="1"/>
          </p:cNvSpPr>
          <p:nvPr>
            <p:ph type="title"/>
          </p:nvPr>
        </p:nvSpPr>
        <p:spPr>
          <a:xfrm>
            <a:off x="838200" y="508560"/>
            <a:ext cx="10515600" cy="3328654"/>
          </a:xfrm>
        </p:spPr>
        <p:txBody>
          <a:bodyPr/>
          <a:lstStyle/>
          <a:p>
            <a:r>
              <a:rPr lang="en-US" b="1" dirty="0"/>
              <a:t>Questions? </a:t>
            </a:r>
            <a:br>
              <a:rPr lang="en-US" dirty="0"/>
            </a:br>
            <a:br>
              <a:rPr lang="en-US" dirty="0"/>
            </a:br>
            <a:r>
              <a:rPr lang="en-US" dirty="0"/>
              <a:t>Please feel free to reach out at </a:t>
            </a:r>
            <a:r>
              <a:rPr lang="en-US" dirty="0" err="1"/>
              <a:t>simpsonk@musc.edu</a:t>
            </a:r>
            <a:r>
              <a:rPr lang="en-US" dirty="0"/>
              <a:t> or cak240@musc.edu. </a:t>
            </a:r>
          </a:p>
        </p:txBody>
      </p:sp>
    </p:spTree>
    <p:extLst>
      <p:ext uri="{BB962C8B-B14F-4D97-AF65-F5344CB8AC3E}">
        <p14:creationId xmlns:p14="http://schemas.microsoft.com/office/powerpoint/2010/main" val="428786433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887AD7-4088-B075-F3C0-15287554BA95}"/>
              </a:ext>
            </a:extLst>
          </p:cNvPr>
          <p:cNvSpPr>
            <a:spLocks noGrp="1"/>
          </p:cNvSpPr>
          <p:nvPr>
            <p:ph type="title"/>
          </p:nvPr>
        </p:nvSpPr>
        <p:spPr>
          <a:xfrm>
            <a:off x="838200" y="826612"/>
            <a:ext cx="7441096" cy="2523218"/>
          </a:xfrm>
        </p:spPr>
        <p:txBody>
          <a:bodyPr>
            <a:normAutofit/>
          </a:bodyPr>
          <a:lstStyle/>
          <a:p>
            <a:pPr algn="l">
              <a:lnSpc>
                <a:spcPct val="100000"/>
              </a:lnSpc>
            </a:pPr>
            <a:r>
              <a:rPr lang="en-US" sz="2800" b="0" dirty="0"/>
              <a:t>The Telehealth Centers of Excellence(COEs) develop resources for telehealth organizations, researchers, providers, and staff based on their experience, research, and innovation.</a:t>
            </a:r>
          </a:p>
        </p:txBody>
      </p:sp>
      <p:sp>
        <p:nvSpPr>
          <p:cNvPr id="3" name="Rounded Rectangle 2">
            <a:hlinkClick r:id="rId2"/>
            <a:extLst>
              <a:ext uri="{FF2B5EF4-FFF2-40B4-BE49-F238E27FC236}">
                <a16:creationId xmlns:a16="http://schemas.microsoft.com/office/drawing/2014/main" id="{FCC7CAB4-F249-FE59-29A2-E03408A1B913}"/>
              </a:ext>
            </a:extLst>
          </p:cNvPr>
          <p:cNvSpPr/>
          <p:nvPr/>
        </p:nvSpPr>
        <p:spPr>
          <a:xfrm>
            <a:off x="838200" y="3508171"/>
            <a:ext cx="1934817" cy="501293"/>
          </a:xfrm>
          <a:prstGeom prst="roundRect">
            <a:avLst/>
          </a:prstGeom>
          <a:solidFill>
            <a:srgbClr val="FEC61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err="1">
                <a:solidFill>
                  <a:srgbClr val="004CA9"/>
                </a:solidFill>
                <a:latin typeface="Verdana" panose="020B0604030504040204" pitchFamily="34" charset="0"/>
                <a:ea typeface="Verdana" panose="020B0604030504040204" pitchFamily="34" charset="0"/>
                <a:cs typeface="Verdana" panose="020B0604030504040204" pitchFamily="34" charset="0"/>
              </a:rPr>
              <a:t>TelehealthCOE.org</a:t>
            </a:r>
            <a:endParaRPr lang="en-US" sz="1200" dirty="0">
              <a:solidFill>
                <a:srgbClr val="004CA9"/>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3587891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2318E538-AED0-FA3E-01BA-ADDBA27F505C}"/>
              </a:ext>
            </a:extLst>
          </p:cNvPr>
          <p:cNvSpPr>
            <a:spLocks noGrp="1"/>
          </p:cNvSpPr>
          <p:nvPr>
            <p:ph sz="quarter" idx="10"/>
          </p:nvPr>
        </p:nvSpPr>
        <p:spPr/>
        <p:txBody>
          <a:bodyPr>
            <a:normAutofit fontScale="92500" lnSpcReduction="10000"/>
          </a:bodyPr>
          <a:lstStyle/>
          <a:p>
            <a:r>
              <a:rPr lang="en-US" dirty="0"/>
              <a:t>Introductions</a:t>
            </a:r>
          </a:p>
        </p:txBody>
      </p:sp>
      <p:pic>
        <p:nvPicPr>
          <p:cNvPr id="5" name="Picture 4">
            <a:extLst>
              <a:ext uri="{FF2B5EF4-FFF2-40B4-BE49-F238E27FC236}">
                <a16:creationId xmlns:a16="http://schemas.microsoft.com/office/drawing/2014/main" id="{DE76592F-8ABF-A4DB-5349-642BDE60A9F4}"/>
              </a:ext>
            </a:extLst>
          </p:cNvPr>
          <p:cNvPicPr>
            <a:picLocks noChangeAspect="1"/>
          </p:cNvPicPr>
          <p:nvPr/>
        </p:nvPicPr>
        <p:blipFill>
          <a:blip r:embed="rId2"/>
          <a:stretch>
            <a:fillRect/>
          </a:stretch>
        </p:blipFill>
        <p:spPr>
          <a:xfrm>
            <a:off x="2757177" y="1875913"/>
            <a:ext cx="1828277" cy="2389431"/>
          </a:xfrm>
          <a:prstGeom prst="rect">
            <a:avLst/>
          </a:prstGeom>
        </p:spPr>
      </p:pic>
      <p:sp>
        <p:nvSpPr>
          <p:cNvPr id="6" name="TextBox 5">
            <a:extLst>
              <a:ext uri="{FF2B5EF4-FFF2-40B4-BE49-F238E27FC236}">
                <a16:creationId xmlns:a16="http://schemas.microsoft.com/office/drawing/2014/main" id="{F223A09E-69A0-C35A-5FF0-F69E7098B8B8}"/>
              </a:ext>
            </a:extLst>
          </p:cNvPr>
          <p:cNvSpPr txBox="1"/>
          <p:nvPr/>
        </p:nvSpPr>
        <p:spPr>
          <a:xfrm>
            <a:off x="1248156" y="4265344"/>
            <a:ext cx="4846320" cy="1569660"/>
          </a:xfrm>
          <a:prstGeom prst="rect">
            <a:avLst/>
          </a:prstGeom>
          <a:noFill/>
        </p:spPr>
        <p:txBody>
          <a:bodyPr wrap="square">
            <a:spAutoFit/>
          </a:bodyPr>
          <a:lstStyle/>
          <a:p>
            <a:pPr algn="ctr">
              <a:buNone/>
            </a:pPr>
            <a:endParaRPr lang="en-US" sz="1600" dirty="0">
              <a:effectLst/>
              <a:latin typeface="Verdana" panose="020B0604030504040204" pitchFamily="34" charset="0"/>
            </a:endParaRPr>
          </a:p>
          <a:p>
            <a:pPr algn="ctr">
              <a:buNone/>
            </a:pPr>
            <a:r>
              <a:rPr lang="en-US" sz="1600" dirty="0">
                <a:solidFill>
                  <a:srgbClr val="000000"/>
                </a:solidFill>
                <a:effectLst/>
                <a:latin typeface="Verdana" panose="020B0604030504040204" pitchFamily="34" charset="0"/>
              </a:rPr>
              <a:t> </a:t>
            </a:r>
            <a:r>
              <a:rPr lang="en-US" sz="1600" b="1" dirty="0">
                <a:solidFill>
                  <a:srgbClr val="F5C545"/>
                </a:solidFill>
                <a:effectLst/>
                <a:latin typeface="Verdana" panose="020B0604030504040204" pitchFamily="34" charset="0"/>
              </a:rPr>
              <a:t>Kit N. Simpson, DrPH, MPH </a:t>
            </a:r>
            <a:endParaRPr lang="en-US" sz="1600" dirty="0">
              <a:solidFill>
                <a:srgbClr val="F5C545"/>
              </a:solidFill>
              <a:effectLst/>
              <a:latin typeface="Verdana" panose="020B0604030504040204" pitchFamily="34" charset="0"/>
            </a:endParaRPr>
          </a:p>
          <a:p>
            <a:pPr algn="ctr">
              <a:buNone/>
            </a:pPr>
            <a:r>
              <a:rPr lang="en-US" sz="1600" dirty="0">
                <a:solidFill>
                  <a:srgbClr val="1B4BA9"/>
                </a:solidFill>
                <a:effectLst/>
                <a:latin typeface="Verdana" panose="020B0604030504040204" pitchFamily="34" charset="0"/>
              </a:rPr>
              <a:t>Distinguished University Professor </a:t>
            </a:r>
          </a:p>
          <a:p>
            <a:pPr algn="ctr">
              <a:buNone/>
            </a:pPr>
            <a:r>
              <a:rPr lang="en-US" sz="1600" dirty="0">
                <a:solidFill>
                  <a:srgbClr val="1B4BA9"/>
                </a:solidFill>
                <a:effectLst/>
                <a:latin typeface="Verdana" panose="020B0604030504040204" pitchFamily="34" charset="0"/>
              </a:rPr>
              <a:t>Department of Healthcare Leadership &amp; </a:t>
            </a:r>
          </a:p>
          <a:p>
            <a:pPr algn="ctr">
              <a:buNone/>
            </a:pPr>
            <a:r>
              <a:rPr lang="en-US" sz="1600" dirty="0">
                <a:solidFill>
                  <a:srgbClr val="1B4BA9"/>
                </a:solidFill>
                <a:effectLst/>
                <a:latin typeface="Verdana" panose="020B0604030504040204" pitchFamily="34" charset="0"/>
              </a:rPr>
              <a:t>Management </a:t>
            </a:r>
          </a:p>
          <a:p>
            <a:pPr algn="ctr">
              <a:buNone/>
            </a:pPr>
            <a:r>
              <a:rPr lang="en-US" sz="1600" dirty="0">
                <a:solidFill>
                  <a:srgbClr val="1B4BA9"/>
                </a:solidFill>
                <a:effectLst/>
                <a:latin typeface="Verdana" panose="020B0604030504040204" pitchFamily="34" charset="0"/>
              </a:rPr>
              <a:t>Medical University of South Carolina </a:t>
            </a:r>
          </a:p>
        </p:txBody>
      </p:sp>
      <p:pic>
        <p:nvPicPr>
          <p:cNvPr id="7" name="Picture 6">
            <a:extLst>
              <a:ext uri="{FF2B5EF4-FFF2-40B4-BE49-F238E27FC236}">
                <a16:creationId xmlns:a16="http://schemas.microsoft.com/office/drawing/2014/main" id="{F63BA1D8-AD1E-9CE0-2C77-FD1F705CC34A}"/>
              </a:ext>
            </a:extLst>
          </p:cNvPr>
          <p:cNvPicPr>
            <a:picLocks noChangeAspect="1"/>
          </p:cNvPicPr>
          <p:nvPr/>
        </p:nvPicPr>
        <p:blipFill>
          <a:blip r:embed="rId3"/>
          <a:stretch>
            <a:fillRect/>
          </a:stretch>
        </p:blipFill>
        <p:spPr>
          <a:xfrm>
            <a:off x="7603497" y="1872784"/>
            <a:ext cx="1828277" cy="2392560"/>
          </a:xfrm>
          <a:prstGeom prst="rect">
            <a:avLst/>
          </a:prstGeom>
        </p:spPr>
      </p:pic>
      <p:sp>
        <p:nvSpPr>
          <p:cNvPr id="8" name="TextBox 7">
            <a:extLst>
              <a:ext uri="{FF2B5EF4-FFF2-40B4-BE49-F238E27FC236}">
                <a16:creationId xmlns:a16="http://schemas.microsoft.com/office/drawing/2014/main" id="{5632FEE6-E0F3-F691-3BA7-7D22492B93E2}"/>
              </a:ext>
            </a:extLst>
          </p:cNvPr>
          <p:cNvSpPr txBox="1"/>
          <p:nvPr/>
        </p:nvSpPr>
        <p:spPr>
          <a:xfrm>
            <a:off x="6276927" y="4480787"/>
            <a:ext cx="4666917" cy="1354217"/>
          </a:xfrm>
          <a:prstGeom prst="rect">
            <a:avLst/>
          </a:prstGeom>
          <a:noFill/>
        </p:spPr>
        <p:txBody>
          <a:bodyPr wrap="square">
            <a:spAutoFit/>
          </a:bodyPr>
          <a:lstStyle/>
          <a:p>
            <a:pPr algn="ctr">
              <a:buNone/>
            </a:pPr>
            <a:r>
              <a:rPr lang="en-US" sz="1600" b="1" dirty="0">
                <a:solidFill>
                  <a:srgbClr val="F5C545"/>
                </a:solidFill>
                <a:effectLst/>
                <a:latin typeface="Verdana" panose="020B0604030504040204" pitchFamily="34" charset="0"/>
              </a:rPr>
              <a:t>Caitlin Koob, PhD </a:t>
            </a:r>
            <a:endParaRPr lang="en-US" sz="1600" dirty="0">
              <a:solidFill>
                <a:srgbClr val="F5C545"/>
              </a:solidFill>
              <a:effectLst/>
              <a:latin typeface="Verdana" panose="020B0604030504040204" pitchFamily="34" charset="0"/>
            </a:endParaRPr>
          </a:p>
          <a:p>
            <a:pPr algn="ctr">
              <a:buNone/>
            </a:pPr>
            <a:r>
              <a:rPr lang="en-US" sz="1600" dirty="0">
                <a:solidFill>
                  <a:srgbClr val="1B4BA9"/>
                </a:solidFill>
                <a:effectLst/>
                <a:latin typeface="Verdana" panose="020B0604030504040204" pitchFamily="34" charset="0"/>
              </a:rPr>
              <a:t>Research Associate </a:t>
            </a:r>
          </a:p>
          <a:p>
            <a:pPr algn="ctr">
              <a:buNone/>
            </a:pPr>
            <a:r>
              <a:rPr lang="en-US" sz="1600" dirty="0">
                <a:solidFill>
                  <a:srgbClr val="1B4BA9"/>
                </a:solidFill>
                <a:effectLst/>
                <a:latin typeface="Verdana" panose="020B0604030504040204" pitchFamily="34" charset="0"/>
              </a:rPr>
              <a:t>Department of Healthcare Leadership &amp; </a:t>
            </a:r>
          </a:p>
          <a:p>
            <a:pPr algn="ctr">
              <a:buNone/>
            </a:pPr>
            <a:r>
              <a:rPr lang="en-US" sz="1600" dirty="0">
                <a:solidFill>
                  <a:srgbClr val="1B4BA9"/>
                </a:solidFill>
                <a:effectLst/>
                <a:latin typeface="Verdana" panose="020B0604030504040204" pitchFamily="34" charset="0"/>
              </a:rPr>
              <a:t>Management </a:t>
            </a:r>
          </a:p>
          <a:p>
            <a:pPr algn="ctr">
              <a:buNone/>
            </a:pPr>
            <a:r>
              <a:rPr lang="en-US" sz="1600" dirty="0">
                <a:solidFill>
                  <a:srgbClr val="1B4BA9"/>
                </a:solidFill>
                <a:effectLst/>
                <a:latin typeface="Verdana" panose="020B0604030504040204" pitchFamily="34" charset="0"/>
              </a:rPr>
              <a:t>Medical University of South Carolina </a:t>
            </a:r>
          </a:p>
        </p:txBody>
      </p:sp>
    </p:spTree>
    <p:extLst>
      <p:ext uri="{BB962C8B-B14F-4D97-AF65-F5344CB8AC3E}">
        <p14:creationId xmlns:p14="http://schemas.microsoft.com/office/powerpoint/2010/main" val="22104397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9E97D5-54E7-B45E-702D-7DE7492CFCA0}"/>
              </a:ext>
            </a:extLst>
          </p:cNvPr>
          <p:cNvSpPr>
            <a:spLocks noGrp="1"/>
          </p:cNvSpPr>
          <p:nvPr>
            <p:ph type="title"/>
          </p:nvPr>
        </p:nvSpPr>
        <p:spPr>
          <a:xfrm>
            <a:off x="731518" y="1228959"/>
            <a:ext cx="10725912" cy="777642"/>
          </a:xfrm>
        </p:spPr>
        <p:txBody>
          <a:bodyPr>
            <a:normAutofit/>
          </a:bodyPr>
          <a:lstStyle/>
          <a:p>
            <a:pPr algn="ctr"/>
            <a:r>
              <a:rPr lang="en-US" sz="2800" dirty="0"/>
              <a:t>Number of Visits</a:t>
            </a:r>
          </a:p>
        </p:txBody>
      </p:sp>
      <p:sp>
        <p:nvSpPr>
          <p:cNvPr id="3" name="Content Placeholder 2">
            <a:extLst>
              <a:ext uri="{FF2B5EF4-FFF2-40B4-BE49-F238E27FC236}">
                <a16:creationId xmlns:a16="http://schemas.microsoft.com/office/drawing/2014/main" id="{130BE271-66C3-C04B-1BAE-39A8466A08BF}"/>
              </a:ext>
            </a:extLst>
          </p:cNvPr>
          <p:cNvSpPr>
            <a:spLocks noGrp="1"/>
          </p:cNvSpPr>
          <p:nvPr>
            <p:ph idx="1"/>
          </p:nvPr>
        </p:nvSpPr>
        <p:spPr>
          <a:xfrm>
            <a:off x="731519" y="2006601"/>
            <a:ext cx="10725911" cy="4292599"/>
          </a:xfrm>
        </p:spPr>
        <p:txBody>
          <a:bodyPr>
            <a:normAutofit lnSpcReduction="10000"/>
          </a:bodyPr>
          <a:lstStyle/>
          <a:p>
            <a:r>
              <a:rPr lang="en-US" dirty="0">
                <a:latin typeface="Verdana" panose="020B0604030504040204" pitchFamily="34" charset="0"/>
              </a:rPr>
              <a:t>We identified 15,903,345 telehealth visits in the 2022 MarketScan Commercial insurance data set</a:t>
            </a:r>
          </a:p>
          <a:p>
            <a:r>
              <a:rPr lang="en-US" dirty="0">
                <a:latin typeface="Verdana" panose="020B0604030504040204" pitchFamily="34" charset="0"/>
              </a:rPr>
              <a:t>Of these visits, 6.6 Million had a primary ICD-10 diagnosis code indicating a behavioral health condition based on the AHRQ Clinical Classifications software (CCSR) for ICD-10-CM diagnoses, v2025.1 </a:t>
            </a:r>
          </a:p>
          <a:p>
            <a:r>
              <a:rPr lang="en-US" b="1" dirty="0">
                <a:latin typeface="Verdana" panose="020B0604030504040204" pitchFamily="34" charset="0"/>
              </a:rPr>
              <a:t>We found 5,811,798 visits with a primary Dx of depression and anxiety provided to 236,395 unique patients</a:t>
            </a:r>
          </a:p>
          <a:p>
            <a:r>
              <a:rPr lang="en-US" dirty="0">
                <a:latin typeface="Verdana" panose="020B0604030504040204" pitchFamily="34" charset="0"/>
              </a:rPr>
              <a:t> Males=68,851 (30%), Females 167,454 (70%)</a:t>
            </a:r>
          </a:p>
          <a:p>
            <a:r>
              <a:rPr lang="en-US" dirty="0">
                <a:latin typeface="Verdana" panose="020B0604030504040204" pitchFamily="34" charset="0"/>
              </a:rPr>
              <a:t>The age, sex , diagnosis  distributions and mean number of visits of for telehealth services are shown in Figure 1 and Table 1  and 2 below</a:t>
            </a:r>
          </a:p>
          <a:p>
            <a:pPr marL="0" indent="0">
              <a:buNone/>
            </a:pPr>
            <a:endParaRPr lang="en-US" dirty="0"/>
          </a:p>
        </p:txBody>
      </p:sp>
      <p:sp>
        <p:nvSpPr>
          <p:cNvPr id="4" name="Content Placeholder 3">
            <a:extLst>
              <a:ext uri="{FF2B5EF4-FFF2-40B4-BE49-F238E27FC236}">
                <a16:creationId xmlns:a16="http://schemas.microsoft.com/office/drawing/2014/main" id="{C96E8176-CA3D-D5CF-A5E4-772858B50D99}"/>
              </a:ext>
            </a:extLst>
          </p:cNvPr>
          <p:cNvSpPr>
            <a:spLocks noGrp="1"/>
          </p:cNvSpPr>
          <p:nvPr>
            <p:ph sz="quarter" idx="10"/>
          </p:nvPr>
        </p:nvSpPr>
        <p:spPr/>
        <p:txBody>
          <a:bodyPr>
            <a:normAutofit fontScale="92500" lnSpcReduction="10000"/>
          </a:bodyPr>
          <a:lstStyle/>
          <a:p>
            <a:r>
              <a:rPr lang="en-US" dirty="0"/>
              <a:t>Part 1: Quantitative Analyses</a:t>
            </a:r>
          </a:p>
        </p:txBody>
      </p:sp>
    </p:spTree>
    <p:extLst>
      <p:ext uri="{BB962C8B-B14F-4D97-AF65-F5344CB8AC3E}">
        <p14:creationId xmlns:p14="http://schemas.microsoft.com/office/powerpoint/2010/main" val="34623206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058963-A8D0-D536-369C-F7BF2944A8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15361F-6F9A-6FD1-7C73-D61DAD8D7839}"/>
              </a:ext>
            </a:extLst>
          </p:cNvPr>
          <p:cNvSpPr>
            <a:spLocks noGrp="1"/>
          </p:cNvSpPr>
          <p:nvPr>
            <p:ph type="title"/>
          </p:nvPr>
        </p:nvSpPr>
        <p:spPr>
          <a:xfrm>
            <a:off x="731518" y="1228959"/>
            <a:ext cx="10725912" cy="777642"/>
          </a:xfrm>
        </p:spPr>
        <p:txBody>
          <a:bodyPr>
            <a:noAutofit/>
          </a:bodyPr>
          <a:lstStyle/>
          <a:p>
            <a:pPr algn="ctr"/>
            <a:r>
              <a:rPr lang="en-US" sz="2800" dirty="0"/>
              <a:t>Visits by Age Group, Sex and </a:t>
            </a:r>
            <a:br>
              <a:rPr lang="en-US" sz="2800" dirty="0"/>
            </a:br>
            <a:r>
              <a:rPr lang="en-US" sz="2800" dirty="0"/>
              <a:t>Diagnosis for First Telehealth Record</a:t>
            </a:r>
          </a:p>
        </p:txBody>
      </p:sp>
      <p:sp>
        <p:nvSpPr>
          <p:cNvPr id="4" name="Content Placeholder 3">
            <a:extLst>
              <a:ext uri="{FF2B5EF4-FFF2-40B4-BE49-F238E27FC236}">
                <a16:creationId xmlns:a16="http://schemas.microsoft.com/office/drawing/2014/main" id="{55114CAC-AD46-6E61-FCB2-68AE7993A937}"/>
              </a:ext>
            </a:extLst>
          </p:cNvPr>
          <p:cNvSpPr>
            <a:spLocks noGrp="1"/>
          </p:cNvSpPr>
          <p:nvPr>
            <p:ph sz="quarter" idx="10"/>
          </p:nvPr>
        </p:nvSpPr>
        <p:spPr/>
        <p:txBody>
          <a:bodyPr>
            <a:normAutofit fontScale="92500" lnSpcReduction="10000"/>
          </a:bodyPr>
          <a:lstStyle/>
          <a:p>
            <a:r>
              <a:rPr lang="en-US" dirty="0"/>
              <a:t>Part 1: Quantitative Analyses</a:t>
            </a:r>
          </a:p>
        </p:txBody>
      </p:sp>
      <p:graphicFrame>
        <p:nvGraphicFramePr>
          <p:cNvPr id="7" name="Content Placeholder 5">
            <a:extLst>
              <a:ext uri="{FF2B5EF4-FFF2-40B4-BE49-F238E27FC236}">
                <a16:creationId xmlns:a16="http://schemas.microsoft.com/office/drawing/2014/main" id="{BE679D3E-BD10-4E09-2498-9E6FA7D9F7EB}"/>
              </a:ext>
            </a:extLst>
          </p:cNvPr>
          <p:cNvGraphicFramePr>
            <a:graphicFrameLocks/>
          </p:cNvGraphicFramePr>
          <p:nvPr>
            <p:extLst>
              <p:ext uri="{D42A27DB-BD31-4B8C-83A1-F6EECF244321}">
                <p14:modId xmlns:p14="http://schemas.microsoft.com/office/powerpoint/2010/main" val="1359740746"/>
              </p:ext>
            </p:extLst>
          </p:nvPr>
        </p:nvGraphicFramePr>
        <p:xfrm>
          <a:off x="836674" y="2006601"/>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097104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92281E-AE8E-5935-F7FD-63230DB5BA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E947BD-33FD-D906-AA4E-76CFE53B2E9B}"/>
              </a:ext>
            </a:extLst>
          </p:cNvPr>
          <p:cNvSpPr>
            <a:spLocks noGrp="1"/>
          </p:cNvSpPr>
          <p:nvPr>
            <p:ph type="title"/>
          </p:nvPr>
        </p:nvSpPr>
        <p:spPr>
          <a:xfrm>
            <a:off x="731518" y="1250224"/>
            <a:ext cx="10725912" cy="777642"/>
          </a:xfrm>
        </p:spPr>
        <p:txBody>
          <a:bodyPr>
            <a:noAutofit/>
          </a:bodyPr>
          <a:lstStyle/>
          <a:p>
            <a:pPr algn="ctr"/>
            <a:r>
              <a:rPr lang="en-US" sz="2400" dirty="0"/>
              <a:t>Table 2: Mean (SD) </a:t>
            </a:r>
            <a:r>
              <a:rPr lang="en-US" sz="2400" dirty="0">
                <a:solidFill>
                  <a:srgbClr val="C00000"/>
                </a:solidFill>
              </a:rPr>
              <a:t>Number of Telehealth Visits </a:t>
            </a:r>
            <a:br>
              <a:rPr lang="en-US" sz="2400" dirty="0">
                <a:solidFill>
                  <a:srgbClr val="C00000"/>
                </a:solidFill>
              </a:rPr>
            </a:br>
            <a:r>
              <a:rPr lang="en-US" sz="2400" dirty="0"/>
              <a:t>During 2022 by Age Group and Diagnosis</a:t>
            </a:r>
          </a:p>
        </p:txBody>
      </p:sp>
      <p:sp>
        <p:nvSpPr>
          <p:cNvPr id="4" name="Content Placeholder 3">
            <a:extLst>
              <a:ext uri="{FF2B5EF4-FFF2-40B4-BE49-F238E27FC236}">
                <a16:creationId xmlns:a16="http://schemas.microsoft.com/office/drawing/2014/main" id="{CC915F9B-F26C-37E2-0E0D-85249AF20B93}"/>
              </a:ext>
            </a:extLst>
          </p:cNvPr>
          <p:cNvSpPr>
            <a:spLocks noGrp="1"/>
          </p:cNvSpPr>
          <p:nvPr>
            <p:ph sz="quarter" idx="10"/>
          </p:nvPr>
        </p:nvSpPr>
        <p:spPr/>
        <p:txBody>
          <a:bodyPr>
            <a:normAutofit fontScale="92500" lnSpcReduction="10000"/>
          </a:bodyPr>
          <a:lstStyle/>
          <a:p>
            <a:r>
              <a:rPr lang="en-US" dirty="0"/>
              <a:t>Part 1: Quantitative Analyses</a:t>
            </a:r>
          </a:p>
        </p:txBody>
      </p:sp>
      <p:graphicFrame>
        <p:nvGraphicFramePr>
          <p:cNvPr id="3" name="Content Placeholder 3">
            <a:extLst>
              <a:ext uri="{FF2B5EF4-FFF2-40B4-BE49-F238E27FC236}">
                <a16:creationId xmlns:a16="http://schemas.microsoft.com/office/drawing/2014/main" id="{CC7A91A0-7B8F-A50A-8758-5B4C15F4C562}"/>
              </a:ext>
            </a:extLst>
          </p:cNvPr>
          <p:cNvGraphicFramePr>
            <a:graphicFrameLocks noGrp="1"/>
          </p:cNvGraphicFramePr>
          <p:nvPr>
            <p:ph idx="1"/>
            <p:extLst>
              <p:ext uri="{D42A27DB-BD31-4B8C-83A1-F6EECF244321}">
                <p14:modId xmlns:p14="http://schemas.microsoft.com/office/powerpoint/2010/main" val="957285773"/>
              </p:ext>
            </p:extLst>
          </p:nvPr>
        </p:nvGraphicFramePr>
        <p:xfrm>
          <a:off x="1242342" y="2197987"/>
          <a:ext cx="9704264" cy="4012726"/>
        </p:xfrm>
        <a:graphic>
          <a:graphicData uri="http://schemas.openxmlformats.org/drawingml/2006/table">
            <a:tbl>
              <a:tblPr firstRow="1" bandRow="1">
                <a:tableStyleId>{5C22544A-7EE6-4342-B048-85BDC9FD1C3A}</a:tableStyleId>
              </a:tblPr>
              <a:tblGrid>
                <a:gridCol w="2426066">
                  <a:extLst>
                    <a:ext uri="{9D8B030D-6E8A-4147-A177-3AD203B41FA5}">
                      <a16:colId xmlns:a16="http://schemas.microsoft.com/office/drawing/2014/main" val="3477583522"/>
                    </a:ext>
                  </a:extLst>
                </a:gridCol>
                <a:gridCol w="2426066">
                  <a:extLst>
                    <a:ext uri="{9D8B030D-6E8A-4147-A177-3AD203B41FA5}">
                      <a16:colId xmlns:a16="http://schemas.microsoft.com/office/drawing/2014/main" val="765052243"/>
                    </a:ext>
                  </a:extLst>
                </a:gridCol>
                <a:gridCol w="2426066">
                  <a:extLst>
                    <a:ext uri="{9D8B030D-6E8A-4147-A177-3AD203B41FA5}">
                      <a16:colId xmlns:a16="http://schemas.microsoft.com/office/drawing/2014/main" val="1768616001"/>
                    </a:ext>
                  </a:extLst>
                </a:gridCol>
                <a:gridCol w="2426066">
                  <a:extLst>
                    <a:ext uri="{9D8B030D-6E8A-4147-A177-3AD203B41FA5}">
                      <a16:colId xmlns:a16="http://schemas.microsoft.com/office/drawing/2014/main" val="3805734691"/>
                    </a:ext>
                  </a:extLst>
                </a:gridCol>
              </a:tblGrid>
              <a:tr h="465641">
                <a:tc>
                  <a:txBody>
                    <a:bodyPr/>
                    <a:lstStyle/>
                    <a:p>
                      <a:endParaRPr lang="en-US" sz="2400" dirty="0">
                        <a:solidFill>
                          <a:schemeClr val="bg1"/>
                        </a:solidFill>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pPr algn="ctr" fontAlgn="b">
                        <a:buNone/>
                      </a:pPr>
                      <a:r>
                        <a:rPr lang="en-US" sz="2400" b="0" i="0" u="none" strike="noStrike" dirty="0">
                          <a:solidFill>
                            <a:schemeClr val="bg1"/>
                          </a:solidFill>
                          <a:effectLst/>
                          <a:latin typeface="Verdana" panose="020B0604030504040204" pitchFamily="34" charset="0"/>
                          <a:ea typeface="Verdana" panose="020B0604030504040204" pitchFamily="34" charset="0"/>
                          <a:cs typeface="Verdana" panose="020B0604030504040204" pitchFamily="34" charset="0"/>
                        </a:rPr>
                        <a:t> Anxiety</a:t>
                      </a:r>
                    </a:p>
                  </a:txBody>
                  <a:tcPr marL="3810" marR="3810" marT="3810" marB="0" anchor="b"/>
                </a:tc>
                <a:tc>
                  <a:txBody>
                    <a:bodyPr/>
                    <a:lstStyle/>
                    <a:p>
                      <a:pPr algn="ctr" fontAlgn="b">
                        <a:buNone/>
                      </a:pPr>
                      <a:r>
                        <a:rPr lang="en-US" sz="2400" b="0" i="0" u="none" strike="noStrike" dirty="0">
                          <a:solidFill>
                            <a:schemeClr val="bg1"/>
                          </a:solidFill>
                          <a:effectLst/>
                          <a:latin typeface="Verdana" panose="020B0604030504040204" pitchFamily="34" charset="0"/>
                          <a:ea typeface="Verdana" panose="020B0604030504040204" pitchFamily="34" charset="0"/>
                          <a:cs typeface="Verdana" panose="020B0604030504040204" pitchFamily="34" charset="0"/>
                        </a:rPr>
                        <a:t> Depression</a:t>
                      </a:r>
                    </a:p>
                  </a:txBody>
                  <a:tcPr marL="3810" marR="3810" marT="3810" marB="0" anchor="b"/>
                </a:tc>
                <a:tc>
                  <a:txBody>
                    <a:bodyPr/>
                    <a:lstStyle/>
                    <a:p>
                      <a:pPr algn="ctr" fontAlgn="b">
                        <a:buNone/>
                      </a:pPr>
                      <a:r>
                        <a:rPr lang="en-US" sz="2400" b="0" i="0" u="none" strike="noStrike" dirty="0">
                          <a:solidFill>
                            <a:schemeClr val="bg1"/>
                          </a:solidFill>
                          <a:effectLst/>
                          <a:latin typeface="Verdana" panose="020B0604030504040204" pitchFamily="34" charset="0"/>
                          <a:ea typeface="Verdana" panose="020B0604030504040204" pitchFamily="34" charset="0"/>
                          <a:cs typeface="Verdana" panose="020B0604030504040204" pitchFamily="34" charset="0"/>
                        </a:rPr>
                        <a:t> Both</a:t>
                      </a:r>
                    </a:p>
                  </a:txBody>
                  <a:tcPr marL="3810" marR="3810" marT="3810" marB="0" anchor="b"/>
                </a:tc>
                <a:extLst>
                  <a:ext uri="{0D108BD9-81ED-4DB2-BD59-A6C34878D82A}">
                    <a16:rowId xmlns:a16="http://schemas.microsoft.com/office/drawing/2014/main" val="789782264"/>
                  </a:ext>
                </a:extLst>
              </a:tr>
              <a:tr h="770361">
                <a:tc>
                  <a:txBody>
                    <a:bodyPr/>
                    <a:lstStyle/>
                    <a:p>
                      <a:pPr algn="l" fontAlgn="b">
                        <a:buNone/>
                      </a:pPr>
                      <a:r>
                        <a:rPr lang="en-US" sz="2400" b="0" i="0" u="none" strike="noStrike" dirty="0">
                          <a:solidFill>
                            <a:srgbClr val="000000"/>
                          </a:solidFill>
                          <a:effectLst/>
                          <a:latin typeface="Verdana" panose="020B0604030504040204" pitchFamily="34" charset="0"/>
                          <a:ea typeface="Verdana" panose="020B0604030504040204" pitchFamily="34" charset="0"/>
                          <a:cs typeface="Verdana" panose="020B0604030504040204" pitchFamily="34" charset="0"/>
                        </a:rPr>
                        <a:t>Age 0 to 17</a:t>
                      </a:r>
                    </a:p>
                  </a:txBody>
                  <a:tcPr marL="3810" marR="3810" marT="3810" marB="0" anchor="b"/>
                </a:tc>
                <a:tc>
                  <a:txBody>
                    <a:bodyPr/>
                    <a:lstStyle/>
                    <a:p>
                      <a:pPr algn="ctr" fontAlgn="b">
                        <a:buNone/>
                      </a:pPr>
                      <a:r>
                        <a:rPr lang="en-US" sz="2400" b="0" i="0" u="none" strike="noStrike" dirty="0">
                          <a:solidFill>
                            <a:srgbClr val="000000"/>
                          </a:solidFill>
                          <a:effectLst/>
                          <a:latin typeface="Verdana" panose="020B0604030504040204" pitchFamily="34" charset="0"/>
                          <a:ea typeface="Verdana" panose="020B0604030504040204" pitchFamily="34" charset="0"/>
                          <a:cs typeface="Verdana" panose="020B0604030504040204" pitchFamily="34" charset="0"/>
                        </a:rPr>
                        <a:t>9.0 (13.1)</a:t>
                      </a:r>
                    </a:p>
                  </a:txBody>
                  <a:tcPr marL="3810" marR="3810" marT="3810" marB="0" anchor="b"/>
                </a:tc>
                <a:tc>
                  <a:txBody>
                    <a:bodyPr/>
                    <a:lstStyle/>
                    <a:p>
                      <a:pPr algn="ctr" fontAlgn="b">
                        <a:buNone/>
                      </a:pPr>
                      <a:r>
                        <a:rPr lang="en-US" sz="2400" b="0" i="0" u="none" strike="noStrike" dirty="0">
                          <a:solidFill>
                            <a:srgbClr val="000000"/>
                          </a:solidFill>
                          <a:effectLst/>
                          <a:latin typeface="Verdana" panose="020B0604030504040204" pitchFamily="34" charset="0"/>
                          <a:ea typeface="Verdana" panose="020B0604030504040204" pitchFamily="34" charset="0"/>
                          <a:cs typeface="Verdana" panose="020B0604030504040204" pitchFamily="34" charset="0"/>
                        </a:rPr>
                        <a:t>7.8 (10.9)</a:t>
                      </a:r>
                    </a:p>
                  </a:txBody>
                  <a:tcPr marL="3810" marR="3810" marT="3810" marB="0" anchor="b"/>
                </a:tc>
                <a:tc>
                  <a:txBody>
                    <a:bodyPr/>
                    <a:lstStyle/>
                    <a:p>
                      <a:pPr algn="ctr" fontAlgn="b">
                        <a:buNone/>
                      </a:pPr>
                      <a:r>
                        <a:rPr lang="en-US" sz="2400" b="0" i="0" u="none" strike="noStrike" dirty="0">
                          <a:solidFill>
                            <a:srgbClr val="000000"/>
                          </a:solidFill>
                          <a:effectLst/>
                          <a:latin typeface="Verdana" panose="020B0604030504040204" pitchFamily="34" charset="0"/>
                          <a:ea typeface="Verdana" panose="020B0604030504040204" pitchFamily="34" charset="0"/>
                          <a:cs typeface="Verdana" panose="020B0604030504040204" pitchFamily="34" charset="0"/>
                        </a:rPr>
                        <a:t>41.7 (43.2)</a:t>
                      </a:r>
                    </a:p>
                  </a:txBody>
                  <a:tcPr marL="3810" marR="3810" marT="3810" marB="0" anchor="b"/>
                </a:tc>
                <a:extLst>
                  <a:ext uri="{0D108BD9-81ED-4DB2-BD59-A6C34878D82A}">
                    <a16:rowId xmlns:a16="http://schemas.microsoft.com/office/drawing/2014/main" val="558959092"/>
                  </a:ext>
                </a:extLst>
              </a:tr>
              <a:tr h="770361">
                <a:tc>
                  <a:txBody>
                    <a:bodyPr/>
                    <a:lstStyle/>
                    <a:p>
                      <a:pPr algn="l" fontAlgn="b">
                        <a:buNone/>
                      </a:pPr>
                      <a:r>
                        <a:rPr lang="en-US" sz="2400" b="1" i="0" u="none" strike="noStrike" dirty="0">
                          <a:solidFill>
                            <a:srgbClr val="C00000"/>
                          </a:solidFill>
                          <a:effectLst/>
                          <a:latin typeface="Verdana" panose="020B0604030504040204" pitchFamily="34" charset="0"/>
                          <a:ea typeface="Verdana" panose="020B0604030504040204" pitchFamily="34" charset="0"/>
                          <a:cs typeface="Verdana" panose="020B0604030504040204" pitchFamily="34" charset="0"/>
                        </a:rPr>
                        <a:t>Age 18 to 44</a:t>
                      </a:r>
                    </a:p>
                  </a:txBody>
                  <a:tcPr marL="3810" marR="3810" marT="3810" marB="0" anchor="b"/>
                </a:tc>
                <a:tc>
                  <a:txBody>
                    <a:bodyPr/>
                    <a:lstStyle/>
                    <a:p>
                      <a:pPr algn="ctr" fontAlgn="b">
                        <a:buNone/>
                      </a:pPr>
                      <a:r>
                        <a:rPr lang="en-US" sz="2400" b="1" i="0" u="none" strike="noStrike" dirty="0">
                          <a:solidFill>
                            <a:srgbClr val="C00000"/>
                          </a:solidFill>
                          <a:effectLst/>
                          <a:latin typeface="Verdana" panose="020B0604030504040204" pitchFamily="34" charset="0"/>
                          <a:ea typeface="Verdana" panose="020B0604030504040204" pitchFamily="34" charset="0"/>
                          <a:cs typeface="Verdana" panose="020B0604030504040204" pitchFamily="34" charset="0"/>
                        </a:rPr>
                        <a:t>9.5 (14.1)</a:t>
                      </a:r>
                    </a:p>
                  </a:txBody>
                  <a:tcPr marL="3810" marR="3810" marT="3810" marB="0" anchor="b"/>
                </a:tc>
                <a:tc>
                  <a:txBody>
                    <a:bodyPr/>
                    <a:lstStyle/>
                    <a:p>
                      <a:pPr algn="ctr" fontAlgn="b">
                        <a:buNone/>
                      </a:pPr>
                      <a:r>
                        <a:rPr lang="en-US" sz="2400" b="1" i="0" u="none" strike="noStrike" dirty="0">
                          <a:solidFill>
                            <a:srgbClr val="C00000"/>
                          </a:solidFill>
                          <a:effectLst/>
                          <a:latin typeface="Verdana" panose="020B0604030504040204" pitchFamily="34" charset="0"/>
                          <a:ea typeface="Verdana" panose="020B0604030504040204" pitchFamily="34" charset="0"/>
                          <a:cs typeface="Verdana" panose="020B0604030504040204" pitchFamily="34" charset="0"/>
                        </a:rPr>
                        <a:t>8.1 (11.6)</a:t>
                      </a:r>
                    </a:p>
                  </a:txBody>
                  <a:tcPr marL="3810" marR="3810" marT="3810" marB="0" anchor="b"/>
                </a:tc>
                <a:tc>
                  <a:txBody>
                    <a:bodyPr/>
                    <a:lstStyle/>
                    <a:p>
                      <a:pPr algn="ctr" fontAlgn="b">
                        <a:buNone/>
                      </a:pPr>
                      <a:r>
                        <a:rPr lang="en-US" sz="2400" b="1" i="0" u="none" strike="noStrike" dirty="0">
                          <a:solidFill>
                            <a:srgbClr val="C00000"/>
                          </a:solidFill>
                          <a:effectLst/>
                          <a:latin typeface="Verdana" panose="020B0604030504040204" pitchFamily="34" charset="0"/>
                          <a:ea typeface="Verdana" panose="020B0604030504040204" pitchFamily="34" charset="0"/>
                          <a:cs typeface="Verdana" panose="020B0604030504040204" pitchFamily="34" charset="0"/>
                        </a:rPr>
                        <a:t>40.6 (41.1)</a:t>
                      </a:r>
                    </a:p>
                  </a:txBody>
                  <a:tcPr marL="3810" marR="3810" marT="3810" marB="0" anchor="b"/>
                </a:tc>
                <a:extLst>
                  <a:ext uri="{0D108BD9-81ED-4DB2-BD59-A6C34878D82A}">
                    <a16:rowId xmlns:a16="http://schemas.microsoft.com/office/drawing/2014/main" val="4085091859"/>
                  </a:ext>
                </a:extLst>
              </a:tr>
              <a:tr h="770361">
                <a:tc>
                  <a:txBody>
                    <a:bodyPr/>
                    <a:lstStyle/>
                    <a:p>
                      <a:pPr algn="l" fontAlgn="b">
                        <a:buNone/>
                      </a:pPr>
                      <a:r>
                        <a:rPr lang="en-US" sz="2400" b="0" i="0" u="none" strike="noStrike" dirty="0">
                          <a:solidFill>
                            <a:srgbClr val="000000"/>
                          </a:solidFill>
                          <a:effectLst/>
                          <a:latin typeface="Verdana" panose="020B0604030504040204" pitchFamily="34" charset="0"/>
                          <a:ea typeface="Verdana" panose="020B0604030504040204" pitchFamily="34" charset="0"/>
                          <a:cs typeface="Verdana" panose="020B0604030504040204" pitchFamily="34" charset="0"/>
                        </a:rPr>
                        <a:t>Age 45 to 64</a:t>
                      </a:r>
                    </a:p>
                  </a:txBody>
                  <a:tcPr marL="3810" marR="3810" marT="3810" marB="0" anchor="b"/>
                </a:tc>
                <a:tc>
                  <a:txBody>
                    <a:bodyPr/>
                    <a:lstStyle/>
                    <a:p>
                      <a:pPr algn="ctr" fontAlgn="b">
                        <a:buNone/>
                      </a:pPr>
                      <a:r>
                        <a:rPr lang="en-US" sz="2400" b="0" i="0" u="none" strike="noStrike" dirty="0">
                          <a:solidFill>
                            <a:srgbClr val="000000"/>
                          </a:solidFill>
                          <a:effectLst/>
                          <a:latin typeface="Verdana" panose="020B0604030504040204" pitchFamily="34" charset="0"/>
                          <a:ea typeface="Verdana" panose="020B0604030504040204" pitchFamily="34" charset="0"/>
                          <a:cs typeface="Verdana" panose="020B0604030504040204" pitchFamily="34" charset="0"/>
                        </a:rPr>
                        <a:t>7.9 (13.4)</a:t>
                      </a:r>
                    </a:p>
                  </a:txBody>
                  <a:tcPr marL="3810" marR="3810" marT="3810" marB="0" anchor="b"/>
                </a:tc>
                <a:tc>
                  <a:txBody>
                    <a:bodyPr/>
                    <a:lstStyle/>
                    <a:p>
                      <a:pPr algn="ctr" fontAlgn="b">
                        <a:buNone/>
                      </a:pPr>
                      <a:r>
                        <a:rPr lang="en-US" sz="2400" b="0" i="0" u="none" strike="noStrike" dirty="0">
                          <a:solidFill>
                            <a:srgbClr val="000000"/>
                          </a:solidFill>
                          <a:effectLst/>
                          <a:latin typeface="Verdana" panose="020B0604030504040204" pitchFamily="34" charset="0"/>
                          <a:ea typeface="Verdana" panose="020B0604030504040204" pitchFamily="34" charset="0"/>
                          <a:cs typeface="Verdana" panose="020B0604030504040204" pitchFamily="34" charset="0"/>
                        </a:rPr>
                        <a:t>7.9 (12.1)</a:t>
                      </a:r>
                    </a:p>
                  </a:txBody>
                  <a:tcPr marL="3810" marR="3810" marT="3810" marB="0" anchor="b"/>
                </a:tc>
                <a:tc>
                  <a:txBody>
                    <a:bodyPr/>
                    <a:lstStyle/>
                    <a:p>
                      <a:pPr algn="ctr" fontAlgn="b">
                        <a:buNone/>
                      </a:pPr>
                      <a:r>
                        <a:rPr lang="en-US" sz="2400" b="0" i="0" u="none" strike="noStrike" dirty="0">
                          <a:solidFill>
                            <a:srgbClr val="000000"/>
                          </a:solidFill>
                          <a:effectLst/>
                          <a:latin typeface="Verdana" panose="020B0604030504040204" pitchFamily="34" charset="0"/>
                          <a:ea typeface="Verdana" panose="020B0604030504040204" pitchFamily="34" charset="0"/>
                          <a:cs typeface="Verdana" panose="020B0604030504040204" pitchFamily="34" charset="0"/>
                        </a:rPr>
                        <a:t>36.2 (38.3)</a:t>
                      </a:r>
                    </a:p>
                  </a:txBody>
                  <a:tcPr marL="3810" marR="3810" marT="3810" marB="0" anchor="b"/>
                </a:tc>
                <a:extLst>
                  <a:ext uri="{0D108BD9-81ED-4DB2-BD59-A6C34878D82A}">
                    <a16:rowId xmlns:a16="http://schemas.microsoft.com/office/drawing/2014/main" val="776620221"/>
                  </a:ext>
                </a:extLst>
              </a:tr>
              <a:tr h="770361">
                <a:tc>
                  <a:txBody>
                    <a:bodyPr/>
                    <a:lstStyle/>
                    <a:p>
                      <a:pPr algn="l" fontAlgn="b">
                        <a:buNone/>
                      </a:pPr>
                      <a:r>
                        <a:rPr lang="en-US" sz="2400" b="0" i="0" u="none" strike="noStrike" dirty="0">
                          <a:solidFill>
                            <a:srgbClr val="000000"/>
                          </a:solidFill>
                          <a:effectLst/>
                          <a:latin typeface="Verdana" panose="020B0604030504040204" pitchFamily="34" charset="0"/>
                          <a:ea typeface="Verdana" panose="020B0604030504040204" pitchFamily="34" charset="0"/>
                          <a:cs typeface="Verdana" panose="020B0604030504040204" pitchFamily="34" charset="0"/>
                        </a:rPr>
                        <a:t>Age 65+</a:t>
                      </a:r>
                    </a:p>
                  </a:txBody>
                  <a:tcPr marL="3810" marR="3810" marT="3810" marB="0" anchor="b"/>
                </a:tc>
                <a:tc>
                  <a:txBody>
                    <a:bodyPr/>
                    <a:lstStyle/>
                    <a:p>
                      <a:pPr algn="ctr" fontAlgn="b">
                        <a:buNone/>
                      </a:pPr>
                      <a:r>
                        <a:rPr lang="en-US" sz="2400" b="0" i="0" u="none" strike="noStrike" dirty="0">
                          <a:solidFill>
                            <a:srgbClr val="000000"/>
                          </a:solidFill>
                          <a:effectLst/>
                          <a:latin typeface="Verdana" panose="020B0604030504040204" pitchFamily="34" charset="0"/>
                          <a:ea typeface="Verdana" panose="020B0604030504040204" pitchFamily="34" charset="0"/>
                          <a:cs typeface="Verdana" panose="020B0604030504040204" pitchFamily="34" charset="0"/>
                        </a:rPr>
                        <a:t>5.2 (8.7)</a:t>
                      </a:r>
                    </a:p>
                  </a:txBody>
                  <a:tcPr marL="3810" marR="3810" marT="3810" marB="0" anchor="b"/>
                </a:tc>
                <a:tc>
                  <a:txBody>
                    <a:bodyPr/>
                    <a:lstStyle/>
                    <a:p>
                      <a:pPr algn="ctr" fontAlgn="b">
                        <a:buNone/>
                      </a:pPr>
                      <a:r>
                        <a:rPr lang="en-US" sz="2400" b="0" i="0" u="none" strike="noStrike" dirty="0">
                          <a:solidFill>
                            <a:srgbClr val="000000"/>
                          </a:solidFill>
                          <a:effectLst/>
                          <a:latin typeface="Verdana" panose="020B0604030504040204" pitchFamily="34" charset="0"/>
                          <a:ea typeface="Verdana" panose="020B0604030504040204" pitchFamily="34" charset="0"/>
                          <a:cs typeface="Verdana" panose="020B0604030504040204" pitchFamily="34" charset="0"/>
                        </a:rPr>
                        <a:t>4.6 (5.8)</a:t>
                      </a:r>
                    </a:p>
                  </a:txBody>
                  <a:tcPr marL="3810" marR="3810" marT="3810" marB="0" anchor="b"/>
                </a:tc>
                <a:tc>
                  <a:txBody>
                    <a:bodyPr/>
                    <a:lstStyle/>
                    <a:p>
                      <a:pPr algn="ctr" fontAlgn="b">
                        <a:buNone/>
                      </a:pPr>
                      <a:r>
                        <a:rPr lang="en-US" sz="2400" b="0" i="0" u="none" strike="noStrike" dirty="0">
                          <a:solidFill>
                            <a:srgbClr val="000000"/>
                          </a:solidFill>
                          <a:effectLst/>
                          <a:latin typeface="Verdana" panose="020B0604030504040204" pitchFamily="34" charset="0"/>
                          <a:ea typeface="Verdana" panose="020B0604030504040204" pitchFamily="34" charset="0"/>
                          <a:cs typeface="Verdana" panose="020B0604030504040204" pitchFamily="34" charset="0"/>
                        </a:rPr>
                        <a:t>29.1 (32.0)</a:t>
                      </a:r>
                    </a:p>
                  </a:txBody>
                  <a:tcPr marL="3810" marR="3810" marT="3810" marB="0" anchor="b"/>
                </a:tc>
                <a:extLst>
                  <a:ext uri="{0D108BD9-81ED-4DB2-BD59-A6C34878D82A}">
                    <a16:rowId xmlns:a16="http://schemas.microsoft.com/office/drawing/2014/main" val="894751981"/>
                  </a:ext>
                </a:extLst>
              </a:tr>
              <a:tr h="465641">
                <a:tc>
                  <a:txBody>
                    <a:bodyPr/>
                    <a:lstStyle/>
                    <a:p>
                      <a:r>
                        <a:rPr lang="en-US" sz="2400" dirty="0">
                          <a:latin typeface="Verdana" panose="020B0604030504040204" pitchFamily="34" charset="0"/>
                          <a:ea typeface="Verdana" panose="020B0604030504040204" pitchFamily="34" charset="0"/>
                          <a:cs typeface="Verdana" panose="020B0604030504040204" pitchFamily="34" charset="0"/>
                        </a:rPr>
                        <a:t>Overall</a:t>
                      </a:r>
                    </a:p>
                  </a:txBody>
                  <a:tcPr/>
                </a:tc>
                <a:tc>
                  <a:txBody>
                    <a:bodyPr/>
                    <a:lstStyle/>
                    <a:p>
                      <a:pPr algn="ctr"/>
                      <a:r>
                        <a:rPr lang="en-US" sz="2400" dirty="0">
                          <a:latin typeface="Verdana" panose="020B0604030504040204" pitchFamily="34" charset="0"/>
                          <a:ea typeface="Verdana" panose="020B0604030504040204" pitchFamily="34" charset="0"/>
                          <a:cs typeface="Verdana" panose="020B0604030504040204" pitchFamily="34" charset="0"/>
                        </a:rPr>
                        <a:t>9.0 (13.9)</a:t>
                      </a:r>
                    </a:p>
                  </a:txBody>
                  <a:tcPr/>
                </a:tc>
                <a:tc>
                  <a:txBody>
                    <a:bodyPr/>
                    <a:lstStyle/>
                    <a:p>
                      <a:pPr algn="ctr"/>
                      <a:r>
                        <a:rPr lang="en-US" sz="2400" dirty="0">
                          <a:latin typeface="Verdana" panose="020B0604030504040204" pitchFamily="34" charset="0"/>
                          <a:ea typeface="Verdana" panose="020B0604030504040204" pitchFamily="34" charset="0"/>
                          <a:cs typeface="Verdana" panose="020B0604030504040204" pitchFamily="34" charset="0"/>
                        </a:rPr>
                        <a:t>8.0 (11.7)</a:t>
                      </a:r>
                    </a:p>
                  </a:txBody>
                  <a:tcPr/>
                </a:tc>
                <a:tc>
                  <a:txBody>
                    <a:bodyPr/>
                    <a:lstStyle/>
                    <a:p>
                      <a:pPr algn="ctr"/>
                      <a:r>
                        <a:rPr lang="en-US" sz="2400" dirty="0">
                          <a:latin typeface="Verdana" panose="020B0604030504040204" pitchFamily="34" charset="0"/>
                          <a:ea typeface="Verdana" panose="020B0604030504040204" pitchFamily="34" charset="0"/>
                          <a:cs typeface="Verdana" panose="020B0604030504040204" pitchFamily="34" charset="0"/>
                        </a:rPr>
                        <a:t>39.7 (40.8)</a:t>
                      </a:r>
                    </a:p>
                  </a:txBody>
                  <a:tcPr/>
                </a:tc>
                <a:extLst>
                  <a:ext uri="{0D108BD9-81ED-4DB2-BD59-A6C34878D82A}">
                    <a16:rowId xmlns:a16="http://schemas.microsoft.com/office/drawing/2014/main" val="13628843"/>
                  </a:ext>
                </a:extLst>
              </a:tr>
            </a:tbl>
          </a:graphicData>
        </a:graphic>
      </p:graphicFrame>
    </p:spTree>
    <p:extLst>
      <p:ext uri="{BB962C8B-B14F-4D97-AF65-F5344CB8AC3E}">
        <p14:creationId xmlns:p14="http://schemas.microsoft.com/office/powerpoint/2010/main" val="22645409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B2D3F6-60E2-D18C-5A99-2FB72F1E1A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7578BB-04E2-DE65-232D-48FD1C5C20F5}"/>
              </a:ext>
            </a:extLst>
          </p:cNvPr>
          <p:cNvSpPr>
            <a:spLocks noGrp="1"/>
          </p:cNvSpPr>
          <p:nvPr>
            <p:ph type="title"/>
          </p:nvPr>
        </p:nvSpPr>
        <p:spPr>
          <a:xfrm>
            <a:off x="810862" y="1001709"/>
            <a:ext cx="10357757" cy="777642"/>
          </a:xfrm>
        </p:spPr>
        <p:txBody>
          <a:bodyPr>
            <a:noAutofit/>
          </a:bodyPr>
          <a:lstStyle/>
          <a:p>
            <a:pPr algn="ctr"/>
            <a:r>
              <a:rPr lang="en-US" sz="2800" dirty="0"/>
              <a:t>MarketScan Service Category Codes for TH Visits:</a:t>
            </a:r>
          </a:p>
        </p:txBody>
      </p:sp>
      <p:sp>
        <p:nvSpPr>
          <p:cNvPr id="4" name="Content Placeholder 3">
            <a:extLst>
              <a:ext uri="{FF2B5EF4-FFF2-40B4-BE49-F238E27FC236}">
                <a16:creationId xmlns:a16="http://schemas.microsoft.com/office/drawing/2014/main" id="{68B7EA13-0648-95ED-6D37-868C97FFBF8A}"/>
              </a:ext>
            </a:extLst>
          </p:cNvPr>
          <p:cNvSpPr>
            <a:spLocks noGrp="1"/>
          </p:cNvSpPr>
          <p:nvPr>
            <p:ph sz="quarter" idx="10"/>
          </p:nvPr>
        </p:nvSpPr>
        <p:spPr/>
        <p:txBody>
          <a:bodyPr>
            <a:normAutofit fontScale="92500" lnSpcReduction="10000"/>
          </a:bodyPr>
          <a:lstStyle/>
          <a:p>
            <a:r>
              <a:rPr lang="en-US" dirty="0"/>
              <a:t>Part 1: Quantitative Analyses</a:t>
            </a:r>
          </a:p>
        </p:txBody>
      </p:sp>
      <p:graphicFrame>
        <p:nvGraphicFramePr>
          <p:cNvPr id="11" name="Table 10">
            <a:extLst>
              <a:ext uri="{FF2B5EF4-FFF2-40B4-BE49-F238E27FC236}">
                <a16:creationId xmlns:a16="http://schemas.microsoft.com/office/drawing/2014/main" id="{B0FE66CD-849C-D761-481E-BE0A78B6B261}"/>
              </a:ext>
            </a:extLst>
          </p:cNvPr>
          <p:cNvGraphicFramePr>
            <a:graphicFrameLocks noGrp="1"/>
          </p:cNvGraphicFramePr>
          <p:nvPr>
            <p:extLst>
              <p:ext uri="{D42A27DB-BD31-4B8C-83A1-F6EECF244321}">
                <p14:modId xmlns:p14="http://schemas.microsoft.com/office/powerpoint/2010/main" val="215173308"/>
              </p:ext>
            </p:extLst>
          </p:nvPr>
        </p:nvGraphicFramePr>
        <p:xfrm>
          <a:off x="1023381" y="1741250"/>
          <a:ext cx="9983047" cy="4754880"/>
        </p:xfrm>
        <a:graphic>
          <a:graphicData uri="http://schemas.openxmlformats.org/drawingml/2006/table">
            <a:tbl>
              <a:tblPr firstRow="1" bandRow="1">
                <a:tableStyleId>{5C22544A-7EE6-4342-B048-85BDC9FD1C3A}</a:tableStyleId>
              </a:tblPr>
              <a:tblGrid>
                <a:gridCol w="6113782">
                  <a:extLst>
                    <a:ext uri="{9D8B030D-6E8A-4147-A177-3AD203B41FA5}">
                      <a16:colId xmlns:a16="http://schemas.microsoft.com/office/drawing/2014/main" val="407569419"/>
                    </a:ext>
                  </a:extLst>
                </a:gridCol>
                <a:gridCol w="1879600">
                  <a:extLst>
                    <a:ext uri="{9D8B030D-6E8A-4147-A177-3AD203B41FA5}">
                      <a16:colId xmlns:a16="http://schemas.microsoft.com/office/drawing/2014/main" val="2182145356"/>
                    </a:ext>
                  </a:extLst>
                </a:gridCol>
                <a:gridCol w="1989665">
                  <a:extLst>
                    <a:ext uri="{9D8B030D-6E8A-4147-A177-3AD203B41FA5}">
                      <a16:colId xmlns:a16="http://schemas.microsoft.com/office/drawing/2014/main" val="3979336823"/>
                    </a:ext>
                  </a:extLst>
                </a:gridCol>
              </a:tblGrid>
              <a:tr h="370840">
                <a:tc>
                  <a:txBody>
                    <a:bodyPr/>
                    <a:lstStyle/>
                    <a:p>
                      <a:r>
                        <a:rPr lang="en-US" sz="2400" dirty="0">
                          <a:latin typeface="Verdana" panose="020B0604030504040204" pitchFamily="34" charset="0"/>
                          <a:ea typeface="Verdana" panose="020B0604030504040204" pitchFamily="34" charset="0"/>
                          <a:cs typeface="Verdana" panose="020B0604030504040204" pitchFamily="34" charset="0"/>
                        </a:rPr>
                        <a:t>Service Category Code for TH Visits</a:t>
                      </a:r>
                    </a:p>
                  </a:txBody>
                  <a:tcPr/>
                </a:tc>
                <a:tc>
                  <a:txBody>
                    <a:bodyPr/>
                    <a:lstStyle/>
                    <a:p>
                      <a:pPr algn="ctr"/>
                      <a:r>
                        <a:rPr lang="en-US" sz="2400" dirty="0">
                          <a:latin typeface="Verdana" panose="020B0604030504040204" pitchFamily="34" charset="0"/>
                          <a:ea typeface="Verdana" panose="020B0604030504040204" pitchFamily="34" charset="0"/>
                          <a:cs typeface="Verdana" panose="020B0604030504040204" pitchFamily="34" charset="0"/>
                        </a:rPr>
                        <a:t>N</a:t>
                      </a:r>
                    </a:p>
                  </a:txBody>
                  <a:tcPr/>
                </a:tc>
                <a:tc>
                  <a:txBody>
                    <a:bodyPr/>
                    <a:lstStyle/>
                    <a:p>
                      <a:pPr algn="ctr"/>
                      <a:r>
                        <a:rPr lang="en-US" sz="2400" dirty="0">
                          <a:latin typeface="Verdana" panose="020B0604030504040204" pitchFamily="34" charset="0"/>
                          <a:ea typeface="Verdana" panose="020B0604030504040204" pitchFamily="34" charset="0"/>
                          <a:cs typeface="Verdana" panose="020B0604030504040204" pitchFamily="34" charset="0"/>
                        </a:rPr>
                        <a:t>%</a:t>
                      </a:r>
                    </a:p>
                  </a:txBody>
                  <a:tcPr/>
                </a:tc>
                <a:extLst>
                  <a:ext uri="{0D108BD9-81ED-4DB2-BD59-A6C34878D82A}">
                    <a16:rowId xmlns:a16="http://schemas.microsoft.com/office/drawing/2014/main" val="113787142"/>
                  </a:ext>
                </a:extLst>
              </a:tr>
              <a:tr h="370840">
                <a:tc>
                  <a:txBody>
                    <a:bodyPr/>
                    <a:lstStyle/>
                    <a:p>
                      <a:r>
                        <a:rPr lang="en-US" sz="2400" dirty="0">
                          <a:latin typeface="Verdana" panose="020B0604030504040204" pitchFamily="34" charset="0"/>
                          <a:ea typeface="Verdana" panose="020B0604030504040204" pitchFamily="34" charset="0"/>
                          <a:cs typeface="Verdana" panose="020B0604030504040204" pitchFamily="34" charset="0"/>
                        </a:rPr>
                        <a:t>101 - Office visits, new patient </a:t>
                      </a:r>
                    </a:p>
                  </a:txBody>
                  <a:tcPr/>
                </a:tc>
                <a:tc>
                  <a:txBody>
                    <a:bodyPr/>
                    <a:lstStyle/>
                    <a:p>
                      <a:pPr algn="ctr"/>
                      <a:r>
                        <a:rPr lang="en-US" sz="2400" dirty="0">
                          <a:latin typeface="Verdana" panose="020B0604030504040204" pitchFamily="34" charset="0"/>
                          <a:ea typeface="Verdana" panose="020B0604030504040204" pitchFamily="34" charset="0"/>
                          <a:cs typeface="Verdana" panose="020B0604030504040204" pitchFamily="34" charset="0"/>
                        </a:rPr>
                        <a:t>4,614</a:t>
                      </a:r>
                    </a:p>
                  </a:txBody>
                  <a:tcPr/>
                </a:tc>
                <a:tc>
                  <a:txBody>
                    <a:bodyPr/>
                    <a:lstStyle/>
                    <a:p>
                      <a:pPr algn="ctr"/>
                      <a:r>
                        <a:rPr lang="en-US" sz="2400" dirty="0">
                          <a:latin typeface="Verdana" panose="020B0604030504040204" pitchFamily="34" charset="0"/>
                          <a:ea typeface="Verdana" panose="020B0604030504040204" pitchFamily="34" charset="0"/>
                          <a:cs typeface="Verdana" panose="020B0604030504040204" pitchFamily="34" charset="0"/>
                        </a:rPr>
                        <a:t>2%</a:t>
                      </a:r>
                    </a:p>
                  </a:txBody>
                  <a:tcPr/>
                </a:tc>
                <a:extLst>
                  <a:ext uri="{0D108BD9-81ED-4DB2-BD59-A6C34878D82A}">
                    <a16:rowId xmlns:a16="http://schemas.microsoft.com/office/drawing/2014/main" val="730126033"/>
                  </a:ext>
                </a:extLst>
              </a:tr>
              <a:tr h="370840">
                <a:tc>
                  <a:txBody>
                    <a:bodyPr/>
                    <a:lstStyle/>
                    <a:p>
                      <a:r>
                        <a:rPr lang="en-US" sz="2400" b="1" dirty="0">
                          <a:latin typeface="Verdana" panose="020B0604030504040204" pitchFamily="34" charset="0"/>
                          <a:ea typeface="Verdana" panose="020B0604030504040204" pitchFamily="34" charset="0"/>
                          <a:cs typeface="Verdana" panose="020B0604030504040204" pitchFamily="34" charset="0"/>
                        </a:rPr>
                        <a:t>104 – Office visits, established patient</a:t>
                      </a:r>
                    </a:p>
                  </a:txBody>
                  <a:tcPr/>
                </a:tc>
                <a:tc>
                  <a:txBody>
                    <a:bodyPr/>
                    <a:lstStyle/>
                    <a:p>
                      <a:pPr algn="ctr"/>
                      <a:r>
                        <a:rPr lang="en-US" sz="2400" b="1" dirty="0">
                          <a:latin typeface="Verdana" panose="020B0604030504040204" pitchFamily="34" charset="0"/>
                          <a:ea typeface="Verdana" panose="020B0604030504040204" pitchFamily="34" charset="0"/>
                          <a:cs typeface="Verdana" panose="020B0604030504040204" pitchFamily="34" charset="0"/>
                        </a:rPr>
                        <a:t>69,372</a:t>
                      </a:r>
                    </a:p>
                  </a:txBody>
                  <a:tcPr/>
                </a:tc>
                <a:tc>
                  <a:txBody>
                    <a:bodyPr/>
                    <a:lstStyle/>
                    <a:p>
                      <a:pPr algn="ctr"/>
                      <a:r>
                        <a:rPr lang="en-US" sz="2400" b="1" dirty="0">
                          <a:latin typeface="Verdana" panose="020B0604030504040204" pitchFamily="34" charset="0"/>
                          <a:ea typeface="Verdana" panose="020B0604030504040204" pitchFamily="34" charset="0"/>
                          <a:cs typeface="Verdana" panose="020B0604030504040204" pitchFamily="34" charset="0"/>
                        </a:rPr>
                        <a:t>29%</a:t>
                      </a:r>
                    </a:p>
                  </a:txBody>
                  <a:tcPr/>
                </a:tc>
                <a:extLst>
                  <a:ext uri="{0D108BD9-81ED-4DB2-BD59-A6C34878D82A}">
                    <a16:rowId xmlns:a16="http://schemas.microsoft.com/office/drawing/2014/main" val="367321296"/>
                  </a:ext>
                </a:extLst>
              </a:tr>
              <a:tr h="370840">
                <a:tc>
                  <a:txBody>
                    <a:bodyPr/>
                    <a:lstStyle/>
                    <a:p>
                      <a:r>
                        <a:rPr lang="en-US" sz="2400" dirty="0">
                          <a:latin typeface="Verdana" panose="020B0604030504040204" pitchFamily="34" charset="0"/>
                          <a:ea typeface="Verdana" panose="020B0604030504040204" pitchFamily="34" charset="0"/>
                          <a:cs typeface="Verdana" panose="020B0604030504040204" pitchFamily="34" charset="0"/>
                        </a:rPr>
                        <a:t>123 - Telemedicine Inter-Professional consult </a:t>
                      </a:r>
                      <a:endParaRPr lang="en-US" sz="2400" b="0"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pPr algn="ctr"/>
                      <a:r>
                        <a:rPr lang="en-US" sz="2400" dirty="0">
                          <a:latin typeface="Verdana" panose="020B0604030504040204" pitchFamily="34" charset="0"/>
                          <a:ea typeface="Verdana" panose="020B0604030504040204" pitchFamily="34" charset="0"/>
                          <a:cs typeface="Verdana" panose="020B0604030504040204" pitchFamily="34" charset="0"/>
                        </a:rPr>
                        <a:t>100</a:t>
                      </a:r>
                    </a:p>
                  </a:txBody>
                  <a:tcPr/>
                </a:tc>
                <a:tc>
                  <a:txBody>
                    <a:bodyPr/>
                    <a:lstStyle/>
                    <a:p>
                      <a:pPr algn="ctr"/>
                      <a:r>
                        <a:rPr lang="en-US" sz="2400" dirty="0">
                          <a:latin typeface="Verdana" panose="020B0604030504040204" pitchFamily="34" charset="0"/>
                          <a:ea typeface="Verdana" panose="020B0604030504040204" pitchFamily="34" charset="0"/>
                          <a:cs typeface="Verdana" panose="020B0604030504040204" pitchFamily="34" charset="0"/>
                        </a:rPr>
                        <a:t>&lt;1%</a:t>
                      </a:r>
                    </a:p>
                  </a:txBody>
                  <a:tcPr/>
                </a:tc>
                <a:extLst>
                  <a:ext uri="{0D108BD9-81ED-4DB2-BD59-A6C34878D82A}">
                    <a16:rowId xmlns:a16="http://schemas.microsoft.com/office/drawing/2014/main" val="2642424479"/>
                  </a:ext>
                </a:extLst>
              </a:tr>
              <a:tr h="370840">
                <a:tc>
                  <a:txBody>
                    <a:bodyPr/>
                    <a:lstStyle/>
                    <a:p>
                      <a:r>
                        <a:rPr lang="en-US" sz="2400" b="0" dirty="0">
                          <a:latin typeface="Verdana" panose="020B0604030504040204" pitchFamily="34" charset="0"/>
                          <a:ea typeface="Verdana" panose="020B0604030504040204" pitchFamily="34" charset="0"/>
                          <a:cs typeface="Verdana" panose="020B0604030504040204" pitchFamily="34" charset="0"/>
                        </a:rPr>
                        <a:t>124 – Psychiatric diagnostic services</a:t>
                      </a:r>
                    </a:p>
                  </a:txBody>
                  <a:tcPr/>
                </a:tc>
                <a:tc>
                  <a:txBody>
                    <a:bodyPr/>
                    <a:lstStyle/>
                    <a:p>
                      <a:pPr algn="ctr"/>
                      <a:r>
                        <a:rPr lang="en-US" sz="2400" dirty="0">
                          <a:latin typeface="Verdana" panose="020B0604030504040204" pitchFamily="34" charset="0"/>
                          <a:ea typeface="Verdana" panose="020B0604030504040204" pitchFamily="34" charset="0"/>
                          <a:cs typeface="Verdana" panose="020B0604030504040204" pitchFamily="34" charset="0"/>
                        </a:rPr>
                        <a:t>31,061</a:t>
                      </a:r>
                    </a:p>
                  </a:txBody>
                  <a:tcPr/>
                </a:tc>
                <a:tc>
                  <a:txBody>
                    <a:bodyPr/>
                    <a:lstStyle/>
                    <a:p>
                      <a:pPr algn="ctr"/>
                      <a:r>
                        <a:rPr lang="en-US" sz="2400" dirty="0">
                          <a:latin typeface="Verdana" panose="020B0604030504040204" pitchFamily="34" charset="0"/>
                          <a:ea typeface="Verdana" panose="020B0604030504040204" pitchFamily="34" charset="0"/>
                          <a:cs typeface="Verdana" panose="020B0604030504040204" pitchFamily="34" charset="0"/>
                        </a:rPr>
                        <a:t>13%</a:t>
                      </a:r>
                    </a:p>
                  </a:txBody>
                  <a:tcPr/>
                </a:tc>
                <a:extLst>
                  <a:ext uri="{0D108BD9-81ED-4DB2-BD59-A6C34878D82A}">
                    <a16:rowId xmlns:a16="http://schemas.microsoft.com/office/drawing/2014/main" val="665826159"/>
                  </a:ext>
                </a:extLst>
              </a:tr>
              <a:tr h="370840">
                <a:tc>
                  <a:txBody>
                    <a:bodyPr/>
                    <a:lstStyle/>
                    <a:p>
                      <a:r>
                        <a:rPr lang="en-US" sz="2400" b="1" dirty="0">
                          <a:latin typeface="Verdana" panose="020B0604030504040204" pitchFamily="34" charset="0"/>
                          <a:ea typeface="Verdana" panose="020B0604030504040204" pitchFamily="34" charset="0"/>
                          <a:cs typeface="Verdana" panose="020B0604030504040204" pitchFamily="34" charset="0"/>
                        </a:rPr>
                        <a:t>135 – Psychotherapy, individual</a:t>
                      </a:r>
                    </a:p>
                  </a:txBody>
                  <a:tcPr/>
                </a:tc>
                <a:tc>
                  <a:txBody>
                    <a:bodyPr/>
                    <a:lstStyle/>
                    <a:p>
                      <a:pPr algn="ctr"/>
                      <a:r>
                        <a:rPr lang="en-US" sz="2400" b="1" dirty="0">
                          <a:latin typeface="Verdana" panose="020B0604030504040204" pitchFamily="34" charset="0"/>
                          <a:ea typeface="Verdana" panose="020B0604030504040204" pitchFamily="34" charset="0"/>
                          <a:cs typeface="Verdana" panose="020B0604030504040204" pitchFamily="34" charset="0"/>
                        </a:rPr>
                        <a:t>115,789</a:t>
                      </a:r>
                    </a:p>
                  </a:txBody>
                  <a:tcPr/>
                </a:tc>
                <a:tc>
                  <a:txBody>
                    <a:bodyPr/>
                    <a:lstStyle/>
                    <a:p>
                      <a:pPr algn="ctr"/>
                      <a:r>
                        <a:rPr lang="en-US" sz="2400" b="1" dirty="0">
                          <a:latin typeface="Verdana" panose="020B0604030504040204" pitchFamily="34" charset="0"/>
                          <a:ea typeface="Verdana" panose="020B0604030504040204" pitchFamily="34" charset="0"/>
                          <a:cs typeface="Verdana" panose="020B0604030504040204" pitchFamily="34" charset="0"/>
                        </a:rPr>
                        <a:t>49%</a:t>
                      </a:r>
                    </a:p>
                  </a:txBody>
                  <a:tcPr/>
                </a:tc>
                <a:extLst>
                  <a:ext uri="{0D108BD9-81ED-4DB2-BD59-A6C34878D82A}">
                    <a16:rowId xmlns:a16="http://schemas.microsoft.com/office/drawing/2014/main" val="3805266189"/>
                  </a:ext>
                </a:extLst>
              </a:tr>
              <a:tr h="370840">
                <a:tc>
                  <a:txBody>
                    <a:bodyPr/>
                    <a:lstStyle/>
                    <a:p>
                      <a:r>
                        <a:rPr lang="en-US" sz="2400" b="0" dirty="0">
                          <a:latin typeface="Verdana" panose="020B0604030504040204" pitchFamily="34" charset="0"/>
                          <a:ea typeface="Verdana" panose="020B0604030504040204" pitchFamily="34" charset="0"/>
                          <a:cs typeface="Verdana" panose="020B0604030504040204" pitchFamily="34" charset="0"/>
                        </a:rPr>
                        <a:t>136 – Psychotherapy, family</a:t>
                      </a:r>
                    </a:p>
                  </a:txBody>
                  <a:tcPr/>
                </a:tc>
                <a:tc>
                  <a:txBody>
                    <a:bodyPr/>
                    <a:lstStyle/>
                    <a:p>
                      <a:pPr algn="ctr"/>
                      <a:r>
                        <a:rPr lang="en-US" sz="2400" b="0" dirty="0">
                          <a:latin typeface="Verdana" panose="020B0604030504040204" pitchFamily="34" charset="0"/>
                          <a:ea typeface="Verdana" panose="020B0604030504040204" pitchFamily="34" charset="0"/>
                          <a:cs typeface="Verdana" panose="020B0604030504040204" pitchFamily="34" charset="0"/>
                        </a:rPr>
                        <a:t>2,332</a:t>
                      </a:r>
                    </a:p>
                  </a:txBody>
                  <a:tcPr/>
                </a:tc>
                <a:tc>
                  <a:txBody>
                    <a:bodyPr/>
                    <a:lstStyle/>
                    <a:p>
                      <a:pPr algn="ctr"/>
                      <a:r>
                        <a:rPr lang="en-US" sz="2400" dirty="0">
                          <a:latin typeface="Verdana" panose="020B0604030504040204" pitchFamily="34" charset="0"/>
                          <a:ea typeface="Verdana" panose="020B0604030504040204" pitchFamily="34" charset="0"/>
                          <a:cs typeface="Verdana" panose="020B0604030504040204" pitchFamily="34" charset="0"/>
                        </a:rPr>
                        <a:t>1%</a:t>
                      </a:r>
                    </a:p>
                  </a:txBody>
                  <a:tcPr/>
                </a:tc>
                <a:extLst>
                  <a:ext uri="{0D108BD9-81ED-4DB2-BD59-A6C34878D82A}">
                    <a16:rowId xmlns:a16="http://schemas.microsoft.com/office/drawing/2014/main" val="349693740"/>
                  </a:ext>
                </a:extLst>
              </a:tr>
              <a:tr h="370840">
                <a:tc>
                  <a:txBody>
                    <a:bodyPr/>
                    <a:lstStyle/>
                    <a:p>
                      <a:r>
                        <a:rPr lang="en-US" sz="2400" b="0" dirty="0">
                          <a:latin typeface="Verdana" panose="020B0604030504040204" pitchFamily="34" charset="0"/>
                          <a:ea typeface="Verdana" panose="020B0604030504040204" pitchFamily="34" charset="0"/>
                          <a:cs typeface="Verdana" panose="020B0604030504040204" pitchFamily="34" charset="0"/>
                        </a:rPr>
                        <a:t>139 – Therapeutic psychiatric services</a:t>
                      </a:r>
                    </a:p>
                  </a:txBody>
                  <a:tcPr/>
                </a:tc>
                <a:tc>
                  <a:txBody>
                    <a:bodyPr/>
                    <a:lstStyle/>
                    <a:p>
                      <a:pPr algn="ctr"/>
                      <a:r>
                        <a:rPr lang="en-US" sz="2400" b="0" dirty="0">
                          <a:latin typeface="Verdana" panose="020B0604030504040204" pitchFamily="34" charset="0"/>
                          <a:ea typeface="Verdana" panose="020B0604030504040204" pitchFamily="34" charset="0"/>
                          <a:cs typeface="Verdana" panose="020B0604030504040204" pitchFamily="34" charset="0"/>
                        </a:rPr>
                        <a:t>1,981</a:t>
                      </a:r>
                    </a:p>
                  </a:txBody>
                  <a:tcPr/>
                </a:tc>
                <a:tc>
                  <a:txBody>
                    <a:bodyPr/>
                    <a:lstStyle/>
                    <a:p>
                      <a:pPr algn="ctr"/>
                      <a:r>
                        <a:rPr lang="en-US" sz="2400" dirty="0">
                          <a:latin typeface="Verdana" panose="020B0604030504040204" pitchFamily="34" charset="0"/>
                          <a:ea typeface="Verdana" panose="020B0604030504040204" pitchFamily="34" charset="0"/>
                          <a:cs typeface="Verdana" panose="020B0604030504040204" pitchFamily="34" charset="0"/>
                        </a:rPr>
                        <a:t>1%</a:t>
                      </a:r>
                    </a:p>
                  </a:txBody>
                  <a:tcPr/>
                </a:tc>
                <a:extLst>
                  <a:ext uri="{0D108BD9-81ED-4DB2-BD59-A6C34878D82A}">
                    <a16:rowId xmlns:a16="http://schemas.microsoft.com/office/drawing/2014/main" val="3464475084"/>
                  </a:ext>
                </a:extLst>
              </a:tr>
            </a:tbl>
          </a:graphicData>
        </a:graphic>
      </p:graphicFrame>
    </p:spTree>
    <p:extLst>
      <p:ext uri="{BB962C8B-B14F-4D97-AF65-F5344CB8AC3E}">
        <p14:creationId xmlns:p14="http://schemas.microsoft.com/office/powerpoint/2010/main" val="29230161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ACED27-6BAF-6681-DBB6-12E6B9849F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2220F7-2EB7-80F8-9161-6EB2D76B0BF4}"/>
              </a:ext>
            </a:extLst>
          </p:cNvPr>
          <p:cNvSpPr>
            <a:spLocks noGrp="1"/>
          </p:cNvSpPr>
          <p:nvPr>
            <p:ph type="title"/>
          </p:nvPr>
        </p:nvSpPr>
        <p:spPr>
          <a:xfrm>
            <a:off x="551904" y="1000358"/>
            <a:ext cx="10725912" cy="777642"/>
          </a:xfrm>
        </p:spPr>
        <p:txBody>
          <a:bodyPr>
            <a:noAutofit/>
          </a:bodyPr>
          <a:lstStyle/>
          <a:p>
            <a:pPr algn="ctr"/>
            <a:r>
              <a:rPr lang="en-US" sz="2800" dirty="0"/>
              <a:t>Types of Telehealth Visit by CPT codes</a:t>
            </a:r>
          </a:p>
        </p:txBody>
      </p:sp>
      <p:sp>
        <p:nvSpPr>
          <p:cNvPr id="4" name="Content Placeholder 3">
            <a:extLst>
              <a:ext uri="{FF2B5EF4-FFF2-40B4-BE49-F238E27FC236}">
                <a16:creationId xmlns:a16="http://schemas.microsoft.com/office/drawing/2014/main" id="{476F5609-ADC4-36E5-06AF-75F13A7D4B7D}"/>
              </a:ext>
            </a:extLst>
          </p:cNvPr>
          <p:cNvSpPr>
            <a:spLocks noGrp="1"/>
          </p:cNvSpPr>
          <p:nvPr>
            <p:ph sz="quarter" idx="10"/>
          </p:nvPr>
        </p:nvSpPr>
        <p:spPr/>
        <p:txBody>
          <a:bodyPr>
            <a:normAutofit fontScale="92500" lnSpcReduction="10000"/>
          </a:bodyPr>
          <a:lstStyle/>
          <a:p>
            <a:r>
              <a:rPr lang="en-US" dirty="0"/>
              <a:t>Part 1: Quantitative Analyses</a:t>
            </a:r>
          </a:p>
        </p:txBody>
      </p:sp>
      <p:sp>
        <p:nvSpPr>
          <p:cNvPr id="5" name="TextBox 4">
            <a:extLst>
              <a:ext uri="{FF2B5EF4-FFF2-40B4-BE49-F238E27FC236}">
                <a16:creationId xmlns:a16="http://schemas.microsoft.com/office/drawing/2014/main" id="{F92AE3C1-A091-E185-33FE-FE77160333CC}"/>
              </a:ext>
            </a:extLst>
          </p:cNvPr>
          <p:cNvSpPr txBox="1"/>
          <p:nvPr/>
        </p:nvSpPr>
        <p:spPr>
          <a:xfrm>
            <a:off x="731518" y="1648624"/>
            <a:ext cx="10725912" cy="4893647"/>
          </a:xfrm>
          <a:prstGeom prst="rect">
            <a:avLst/>
          </a:prstGeom>
          <a:noFill/>
        </p:spPr>
        <p:txBody>
          <a:bodyPr wrap="square">
            <a:spAutoFit/>
          </a:bodyPr>
          <a:lstStyle/>
          <a:p>
            <a:pPr marL="342900" indent="-342900">
              <a:buFont typeface="Arial" panose="020B0604020202020204" pitchFamily="34" charset="0"/>
              <a:buChar char="•"/>
            </a:pPr>
            <a:r>
              <a:rPr lang="en-US" sz="2400" dirty="0">
                <a:latin typeface="Verdana" panose="020B0604030504040204" pitchFamily="34" charset="0"/>
                <a:ea typeface="Verdana" panose="020B0604030504040204" pitchFamily="34" charset="0"/>
                <a:cs typeface="Verdana" panose="020B0604030504040204" pitchFamily="34" charset="0"/>
              </a:rPr>
              <a:t>Of the 236,194 visits, 99.4% were CPT codes in groups 9xxxx</a:t>
            </a:r>
          </a:p>
          <a:p>
            <a:pPr marL="342900" indent="-342900">
              <a:buFont typeface="Arial" panose="020B0604020202020204" pitchFamily="34" charset="0"/>
              <a:buChar char="•"/>
            </a:pPr>
            <a:r>
              <a:rPr lang="en-US" sz="2400" dirty="0">
                <a:latin typeface="Verdana" panose="020B0604030504040204" pitchFamily="34" charset="0"/>
                <a:ea typeface="Verdana" panose="020B0604030504040204" pitchFamily="34" charset="0"/>
                <a:cs typeface="Verdana" panose="020B0604030504040204" pitchFamily="34" charset="0"/>
              </a:rPr>
              <a:t>Five code groups had 20,000 to 60,000 visits:</a:t>
            </a:r>
          </a:p>
          <a:p>
            <a:pPr lvl="1"/>
            <a:r>
              <a:rPr lang="en-US" sz="2400" b="1" dirty="0">
                <a:latin typeface="Verdana" panose="020B0604030504040204" pitchFamily="34" charset="0"/>
                <a:ea typeface="Verdana" panose="020B0604030504040204" pitchFamily="34" charset="0"/>
                <a:cs typeface="Verdana" panose="020B0604030504040204" pitchFamily="34" charset="0"/>
              </a:rPr>
              <a:t>90791:</a:t>
            </a:r>
            <a:r>
              <a:rPr lang="en-US" sz="2400" dirty="0">
                <a:latin typeface="Verdana" panose="020B0604030504040204" pitchFamily="34" charset="0"/>
                <a:ea typeface="Verdana" panose="020B0604030504040204" pitchFamily="34" charset="0"/>
                <a:cs typeface="Verdana" panose="020B0604030504040204" pitchFamily="34" charset="0"/>
              </a:rPr>
              <a:t> Psychiatric diagnostic evaluation. N=21,770</a:t>
            </a:r>
          </a:p>
          <a:p>
            <a:pPr lvl="1"/>
            <a:r>
              <a:rPr lang="en-US" sz="2400" b="1" dirty="0">
                <a:latin typeface="Verdana" panose="020B0604030504040204" pitchFamily="34" charset="0"/>
                <a:ea typeface="Verdana" panose="020B0604030504040204" pitchFamily="34" charset="0"/>
                <a:cs typeface="Verdana" panose="020B0604030504040204" pitchFamily="34" charset="0"/>
              </a:rPr>
              <a:t>90834:</a:t>
            </a:r>
            <a:r>
              <a:rPr lang="en-US" sz="2400" b="1" dirty="0">
                <a:solidFill>
                  <a:srgbClr val="00B050"/>
                </a:solidFill>
                <a:latin typeface="Verdana" panose="020B0604030504040204" pitchFamily="34" charset="0"/>
                <a:ea typeface="Verdana" panose="020B0604030504040204" pitchFamily="34" charset="0"/>
                <a:cs typeface="Verdana" panose="020B0604030504040204" pitchFamily="34" charset="0"/>
              </a:rPr>
              <a:t> </a:t>
            </a:r>
            <a:r>
              <a:rPr lang="en-US" sz="2400" b="1" dirty="0">
                <a:solidFill>
                  <a:srgbClr val="0070C0"/>
                </a:solidFill>
                <a:latin typeface="Verdana" panose="020B0604030504040204" pitchFamily="34" charset="0"/>
                <a:ea typeface="Verdana" panose="020B0604030504040204" pitchFamily="34" charset="0"/>
                <a:cs typeface="Verdana" panose="020B0604030504040204" pitchFamily="34" charset="0"/>
              </a:rPr>
              <a:t>45-minute face-to-face psychotherapy session. N=29,877</a:t>
            </a:r>
          </a:p>
          <a:p>
            <a:pPr lvl="1"/>
            <a:r>
              <a:rPr lang="en-US" sz="2400" b="1" dirty="0">
                <a:latin typeface="Verdana" panose="020B0604030504040204" pitchFamily="34" charset="0"/>
                <a:ea typeface="Verdana" panose="020B0604030504040204" pitchFamily="34" charset="0"/>
                <a:cs typeface="Verdana" panose="020B0604030504040204" pitchFamily="34" charset="0"/>
              </a:rPr>
              <a:t>90837:</a:t>
            </a:r>
            <a:r>
              <a:rPr lang="en-US" sz="2400" b="1" dirty="0">
                <a:solidFill>
                  <a:srgbClr val="00B050"/>
                </a:solidFill>
                <a:latin typeface="Verdana" panose="020B0604030504040204" pitchFamily="34" charset="0"/>
                <a:ea typeface="Verdana" panose="020B0604030504040204" pitchFamily="34" charset="0"/>
                <a:cs typeface="Verdana" panose="020B0604030504040204" pitchFamily="34" charset="0"/>
              </a:rPr>
              <a:t> </a:t>
            </a:r>
            <a:r>
              <a:rPr lang="en-US" sz="2400" b="1" dirty="0">
                <a:solidFill>
                  <a:srgbClr val="C00000"/>
                </a:solidFill>
                <a:latin typeface="Verdana" panose="020B0604030504040204" pitchFamily="34" charset="0"/>
                <a:ea typeface="Verdana" panose="020B0604030504040204" pitchFamily="34" charset="0"/>
                <a:cs typeface="Verdana" panose="020B0604030504040204" pitchFamily="34" charset="0"/>
              </a:rPr>
              <a:t>Individual psychotherapy 53 minutes or longer. N=61,241</a:t>
            </a:r>
          </a:p>
          <a:p>
            <a:pPr lvl="1"/>
            <a:r>
              <a:rPr lang="en-US" sz="2400" b="1" dirty="0">
                <a:latin typeface="Verdana" panose="020B0604030504040204" pitchFamily="34" charset="0"/>
                <a:ea typeface="Verdana" panose="020B0604030504040204" pitchFamily="34" charset="0"/>
                <a:cs typeface="Verdana" panose="020B0604030504040204" pitchFamily="34" charset="0"/>
              </a:rPr>
              <a:t>99213:</a:t>
            </a:r>
            <a:r>
              <a:rPr lang="en-US" sz="2400" b="1" dirty="0">
                <a:solidFill>
                  <a:srgbClr val="FF0000"/>
                </a:solidFill>
                <a:latin typeface="Verdana" panose="020B0604030504040204" pitchFamily="34" charset="0"/>
                <a:ea typeface="Verdana" panose="020B0604030504040204" pitchFamily="34" charset="0"/>
                <a:cs typeface="Verdana" panose="020B0604030504040204" pitchFamily="34" charset="0"/>
              </a:rPr>
              <a:t> </a:t>
            </a:r>
            <a:r>
              <a:rPr lang="en-US" sz="2400" b="1" dirty="0">
                <a:solidFill>
                  <a:srgbClr val="291CA4"/>
                </a:solidFill>
                <a:latin typeface="Verdana" panose="020B0604030504040204" pitchFamily="34" charset="0"/>
                <a:ea typeface="Verdana" panose="020B0604030504040204" pitchFamily="34" charset="0"/>
                <a:cs typeface="Verdana" panose="020B0604030504040204" pitchFamily="34" charset="0"/>
              </a:rPr>
              <a:t>Outpatient 20-29 Minutes evaluation and management. N=29,109</a:t>
            </a:r>
          </a:p>
          <a:p>
            <a:pPr lvl="1"/>
            <a:r>
              <a:rPr lang="en-US" sz="2400" b="1" dirty="0">
                <a:solidFill>
                  <a:srgbClr val="291CA4"/>
                </a:solidFill>
                <a:latin typeface="Verdana" panose="020B0604030504040204" pitchFamily="34" charset="0"/>
                <a:ea typeface="Verdana" panose="020B0604030504040204" pitchFamily="34" charset="0"/>
                <a:cs typeface="Verdana" panose="020B0604030504040204" pitchFamily="34" charset="0"/>
              </a:rPr>
              <a:t>99214: </a:t>
            </a:r>
            <a:r>
              <a:rPr lang="en-US" sz="2400" b="1" dirty="0">
                <a:solidFill>
                  <a:srgbClr val="C00000"/>
                </a:solidFill>
                <a:latin typeface="Verdana" panose="020B0604030504040204" pitchFamily="34" charset="0"/>
                <a:ea typeface="Verdana" panose="020B0604030504040204" pitchFamily="34" charset="0"/>
                <a:cs typeface="Verdana" panose="020B0604030504040204" pitchFamily="34" charset="0"/>
              </a:rPr>
              <a:t>Outpatient 30-39 Minutes evaluation and management. N=35,845</a:t>
            </a:r>
          </a:p>
          <a:p>
            <a:pPr marL="342900" indent="-342900">
              <a:buFont typeface="Arial" panose="020B0604020202020204" pitchFamily="34" charset="0"/>
              <a:buChar char="•"/>
            </a:pPr>
            <a:r>
              <a:rPr lang="en-US" sz="2400" dirty="0">
                <a:latin typeface="Verdana" panose="020B0604030504040204" pitchFamily="34" charset="0"/>
                <a:ea typeface="Verdana" panose="020B0604030504040204" pitchFamily="34" charset="0"/>
                <a:cs typeface="Verdana" panose="020B0604030504040204" pitchFamily="34" charset="0"/>
              </a:rPr>
              <a:t>The remaining 0.6% of visits were HCPCS codes: G0xx, G2xx,  G9xx, H0xx, H1xx,  H2xx, T1xx, and S1xx and T9xx</a:t>
            </a:r>
          </a:p>
        </p:txBody>
      </p:sp>
    </p:spTree>
    <p:extLst>
      <p:ext uri="{BB962C8B-B14F-4D97-AF65-F5344CB8AC3E}">
        <p14:creationId xmlns:p14="http://schemas.microsoft.com/office/powerpoint/2010/main" val="1304472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452279-B524-EFA8-AAE7-0DF8AF8E29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FC03BE-A75D-9279-442C-A72832C21A2F}"/>
              </a:ext>
            </a:extLst>
          </p:cNvPr>
          <p:cNvSpPr>
            <a:spLocks noGrp="1"/>
          </p:cNvSpPr>
          <p:nvPr>
            <p:ph type="title"/>
          </p:nvPr>
        </p:nvSpPr>
        <p:spPr>
          <a:xfrm>
            <a:off x="731518" y="1228959"/>
            <a:ext cx="10725912" cy="777642"/>
          </a:xfrm>
        </p:spPr>
        <p:txBody>
          <a:bodyPr>
            <a:noAutofit/>
          </a:bodyPr>
          <a:lstStyle/>
          <a:p>
            <a:pPr algn="ctr"/>
            <a:r>
              <a:rPr lang="en-US" sz="2800" dirty="0"/>
              <a:t>Days from Pre- visit to 1</a:t>
            </a:r>
            <a:r>
              <a:rPr lang="en-US" sz="2800" baseline="30000" dirty="0"/>
              <a:t>st</a:t>
            </a:r>
            <a:r>
              <a:rPr lang="en-US" sz="2800" dirty="0"/>
              <a:t> TH record (Mean, SD)</a:t>
            </a:r>
          </a:p>
        </p:txBody>
      </p:sp>
      <p:sp>
        <p:nvSpPr>
          <p:cNvPr id="4" name="Content Placeholder 3">
            <a:extLst>
              <a:ext uri="{FF2B5EF4-FFF2-40B4-BE49-F238E27FC236}">
                <a16:creationId xmlns:a16="http://schemas.microsoft.com/office/drawing/2014/main" id="{1D68923D-BE2E-2EA0-2517-7816C9CC3650}"/>
              </a:ext>
            </a:extLst>
          </p:cNvPr>
          <p:cNvSpPr>
            <a:spLocks noGrp="1"/>
          </p:cNvSpPr>
          <p:nvPr>
            <p:ph sz="quarter" idx="10"/>
          </p:nvPr>
        </p:nvSpPr>
        <p:spPr/>
        <p:txBody>
          <a:bodyPr>
            <a:normAutofit fontScale="92500" lnSpcReduction="10000"/>
          </a:bodyPr>
          <a:lstStyle/>
          <a:p>
            <a:r>
              <a:rPr lang="en-US" dirty="0"/>
              <a:t>Part 1: Quantitative Analyses</a:t>
            </a:r>
          </a:p>
        </p:txBody>
      </p:sp>
      <p:graphicFrame>
        <p:nvGraphicFramePr>
          <p:cNvPr id="3" name="Content Placeholder 3">
            <a:extLst>
              <a:ext uri="{FF2B5EF4-FFF2-40B4-BE49-F238E27FC236}">
                <a16:creationId xmlns:a16="http://schemas.microsoft.com/office/drawing/2014/main" id="{AD8C689B-3AEA-76AB-3B14-44319E0DB570}"/>
              </a:ext>
            </a:extLst>
          </p:cNvPr>
          <p:cNvGraphicFramePr>
            <a:graphicFrameLocks noGrp="1"/>
          </p:cNvGraphicFramePr>
          <p:nvPr>
            <p:ph idx="1"/>
            <p:extLst>
              <p:ext uri="{D42A27DB-BD31-4B8C-83A1-F6EECF244321}">
                <p14:modId xmlns:p14="http://schemas.microsoft.com/office/powerpoint/2010/main" val="4121610906"/>
              </p:ext>
            </p:extLst>
          </p:nvPr>
        </p:nvGraphicFramePr>
        <p:xfrm>
          <a:off x="836674" y="2154321"/>
          <a:ext cx="10515600" cy="3474720"/>
        </p:xfrm>
        <a:graphic>
          <a:graphicData uri="http://schemas.openxmlformats.org/drawingml/2006/table">
            <a:tbl>
              <a:tblPr firstRow="1" bandRow="1">
                <a:tableStyleId>{5C22544A-7EE6-4342-B048-85BDC9FD1C3A}</a:tableStyleId>
              </a:tblPr>
              <a:tblGrid>
                <a:gridCol w="2103120">
                  <a:extLst>
                    <a:ext uri="{9D8B030D-6E8A-4147-A177-3AD203B41FA5}">
                      <a16:colId xmlns:a16="http://schemas.microsoft.com/office/drawing/2014/main" val="3679754269"/>
                    </a:ext>
                  </a:extLst>
                </a:gridCol>
                <a:gridCol w="2103120">
                  <a:extLst>
                    <a:ext uri="{9D8B030D-6E8A-4147-A177-3AD203B41FA5}">
                      <a16:colId xmlns:a16="http://schemas.microsoft.com/office/drawing/2014/main" val="3911524832"/>
                    </a:ext>
                  </a:extLst>
                </a:gridCol>
                <a:gridCol w="2103120">
                  <a:extLst>
                    <a:ext uri="{9D8B030D-6E8A-4147-A177-3AD203B41FA5}">
                      <a16:colId xmlns:a16="http://schemas.microsoft.com/office/drawing/2014/main" val="1983812558"/>
                    </a:ext>
                  </a:extLst>
                </a:gridCol>
                <a:gridCol w="2103120">
                  <a:extLst>
                    <a:ext uri="{9D8B030D-6E8A-4147-A177-3AD203B41FA5}">
                      <a16:colId xmlns:a16="http://schemas.microsoft.com/office/drawing/2014/main" val="1148460972"/>
                    </a:ext>
                  </a:extLst>
                </a:gridCol>
                <a:gridCol w="2103120">
                  <a:extLst>
                    <a:ext uri="{9D8B030D-6E8A-4147-A177-3AD203B41FA5}">
                      <a16:colId xmlns:a16="http://schemas.microsoft.com/office/drawing/2014/main" val="1826925070"/>
                    </a:ext>
                  </a:extLst>
                </a:gridCol>
              </a:tblGrid>
              <a:tr h="370840">
                <a:tc>
                  <a:txBody>
                    <a:bodyPr/>
                    <a:lstStyle/>
                    <a:p>
                      <a:pPr algn="ctr"/>
                      <a:r>
                        <a:rPr lang="en-US" sz="2400" dirty="0">
                          <a:latin typeface="Verdana" panose="020B0604030504040204" pitchFamily="34" charset="0"/>
                          <a:ea typeface="Verdana" panose="020B0604030504040204" pitchFamily="34" charset="0"/>
                          <a:cs typeface="Verdana" panose="020B0604030504040204" pitchFamily="34" charset="0"/>
                        </a:rPr>
                        <a:t>Age Group</a:t>
                      </a:r>
                    </a:p>
                  </a:txBody>
                  <a:tcPr/>
                </a:tc>
                <a:tc>
                  <a:txBody>
                    <a:bodyPr/>
                    <a:lstStyle/>
                    <a:p>
                      <a:pPr algn="ctr"/>
                      <a:r>
                        <a:rPr lang="en-US" sz="2400" dirty="0">
                          <a:latin typeface="Verdana" panose="020B0604030504040204" pitchFamily="34" charset="0"/>
                          <a:ea typeface="Verdana" panose="020B0604030504040204" pitchFamily="34" charset="0"/>
                          <a:cs typeface="Verdana" panose="020B0604030504040204" pitchFamily="34" charset="0"/>
                        </a:rPr>
                        <a:t>Anxiety</a:t>
                      </a:r>
                    </a:p>
                  </a:txBody>
                  <a:tcPr/>
                </a:tc>
                <a:tc>
                  <a:txBody>
                    <a:bodyPr/>
                    <a:lstStyle/>
                    <a:p>
                      <a:pPr algn="ctr"/>
                      <a:r>
                        <a:rPr lang="en-US" sz="2400" dirty="0">
                          <a:latin typeface="Verdana" panose="020B0604030504040204" pitchFamily="34" charset="0"/>
                          <a:ea typeface="Verdana" panose="020B0604030504040204" pitchFamily="34" charset="0"/>
                          <a:cs typeface="Verdana" panose="020B0604030504040204" pitchFamily="34" charset="0"/>
                        </a:rPr>
                        <a:t>Depression</a:t>
                      </a:r>
                    </a:p>
                  </a:txBody>
                  <a:tcPr/>
                </a:tc>
                <a:tc>
                  <a:txBody>
                    <a:bodyPr/>
                    <a:lstStyle/>
                    <a:p>
                      <a:pPr algn="ctr"/>
                      <a:r>
                        <a:rPr lang="en-US" sz="2400" dirty="0">
                          <a:latin typeface="Verdana" panose="020B0604030504040204" pitchFamily="34" charset="0"/>
                          <a:ea typeface="Verdana" panose="020B0604030504040204" pitchFamily="34" charset="0"/>
                          <a:cs typeface="Verdana" panose="020B0604030504040204" pitchFamily="34" charset="0"/>
                        </a:rPr>
                        <a:t>Both</a:t>
                      </a:r>
                    </a:p>
                  </a:txBody>
                  <a:tcPr/>
                </a:tc>
                <a:tc>
                  <a:txBody>
                    <a:bodyPr/>
                    <a:lstStyle/>
                    <a:p>
                      <a:pPr algn="ctr"/>
                      <a:r>
                        <a:rPr lang="en-US" sz="2400" dirty="0">
                          <a:latin typeface="Verdana" panose="020B0604030504040204" pitchFamily="34" charset="0"/>
                          <a:ea typeface="Verdana" panose="020B0604030504040204" pitchFamily="34" charset="0"/>
                          <a:cs typeface="Verdana" panose="020B0604030504040204" pitchFamily="34" charset="0"/>
                        </a:rPr>
                        <a:t>Overall Mean (SD)</a:t>
                      </a:r>
                    </a:p>
                  </a:txBody>
                  <a:tcPr/>
                </a:tc>
                <a:extLst>
                  <a:ext uri="{0D108BD9-81ED-4DB2-BD59-A6C34878D82A}">
                    <a16:rowId xmlns:a16="http://schemas.microsoft.com/office/drawing/2014/main" val="3346434901"/>
                  </a:ext>
                </a:extLst>
              </a:tr>
              <a:tr h="370840">
                <a:tc>
                  <a:txBody>
                    <a:bodyPr/>
                    <a:lstStyle/>
                    <a:p>
                      <a:pPr algn="ctr"/>
                      <a:r>
                        <a:rPr lang="en-US" sz="2400" dirty="0">
                          <a:latin typeface="Verdana" panose="020B0604030504040204" pitchFamily="34" charset="0"/>
                          <a:ea typeface="Verdana" panose="020B0604030504040204" pitchFamily="34" charset="0"/>
                          <a:cs typeface="Verdana" panose="020B0604030504040204" pitchFamily="34" charset="0"/>
                        </a:rPr>
                        <a:t>0 to 17</a:t>
                      </a:r>
                    </a:p>
                  </a:txBody>
                  <a:tcPr/>
                </a:tc>
                <a:tc>
                  <a:txBody>
                    <a:bodyPr/>
                    <a:lstStyle/>
                    <a:p>
                      <a:pPr algn="ctr"/>
                      <a:r>
                        <a:rPr lang="en-US" sz="2400" dirty="0">
                          <a:latin typeface="Verdana" panose="020B0604030504040204" pitchFamily="34" charset="0"/>
                          <a:ea typeface="Verdana" panose="020B0604030504040204" pitchFamily="34" charset="0"/>
                          <a:cs typeface="Verdana" panose="020B0604030504040204" pitchFamily="34" charset="0"/>
                        </a:rPr>
                        <a:t>4.8 (8.1)</a:t>
                      </a:r>
                    </a:p>
                  </a:txBody>
                  <a:tcPr/>
                </a:tc>
                <a:tc>
                  <a:txBody>
                    <a:bodyPr/>
                    <a:lstStyle/>
                    <a:p>
                      <a:pPr algn="ctr"/>
                      <a:r>
                        <a:rPr lang="en-US" sz="2400" dirty="0">
                          <a:latin typeface="Verdana" panose="020B0604030504040204" pitchFamily="34" charset="0"/>
                          <a:ea typeface="Verdana" panose="020B0604030504040204" pitchFamily="34" charset="0"/>
                          <a:cs typeface="Verdana" panose="020B0604030504040204" pitchFamily="34" charset="0"/>
                        </a:rPr>
                        <a:t>5.1 (8.4)</a:t>
                      </a:r>
                    </a:p>
                  </a:txBody>
                  <a:tcPr/>
                </a:tc>
                <a:tc>
                  <a:txBody>
                    <a:bodyPr/>
                    <a:lstStyle/>
                    <a:p>
                      <a:pPr algn="ctr"/>
                      <a:r>
                        <a:rPr lang="en-US" sz="2400" dirty="0">
                          <a:latin typeface="Verdana" panose="020B0604030504040204" pitchFamily="34" charset="0"/>
                          <a:ea typeface="Verdana" panose="020B0604030504040204" pitchFamily="34" charset="0"/>
                          <a:cs typeface="Verdana" panose="020B0604030504040204" pitchFamily="34" charset="0"/>
                        </a:rPr>
                        <a:t>2.0 (3.4)</a:t>
                      </a:r>
                    </a:p>
                  </a:txBody>
                  <a:tcPr/>
                </a:tc>
                <a:tc>
                  <a:txBody>
                    <a:bodyPr/>
                    <a:lstStyle/>
                    <a:p>
                      <a:pPr algn="ctr"/>
                      <a:r>
                        <a:rPr lang="en-US" sz="2400" dirty="0">
                          <a:latin typeface="Verdana" panose="020B0604030504040204" pitchFamily="34" charset="0"/>
                          <a:ea typeface="Verdana" panose="020B0604030504040204" pitchFamily="34" charset="0"/>
                          <a:cs typeface="Verdana" panose="020B0604030504040204" pitchFamily="34" charset="0"/>
                        </a:rPr>
                        <a:t>3.4 (6.4)</a:t>
                      </a:r>
                    </a:p>
                  </a:txBody>
                  <a:tcPr/>
                </a:tc>
                <a:extLst>
                  <a:ext uri="{0D108BD9-81ED-4DB2-BD59-A6C34878D82A}">
                    <a16:rowId xmlns:a16="http://schemas.microsoft.com/office/drawing/2014/main" val="1252448462"/>
                  </a:ext>
                </a:extLst>
              </a:tr>
              <a:tr h="370840">
                <a:tc>
                  <a:txBody>
                    <a:bodyPr/>
                    <a:lstStyle/>
                    <a:p>
                      <a:pPr algn="ctr"/>
                      <a:r>
                        <a:rPr lang="en-US" sz="2400" b="1" dirty="0">
                          <a:latin typeface="Verdana" panose="020B0604030504040204" pitchFamily="34" charset="0"/>
                          <a:ea typeface="Verdana" panose="020B0604030504040204" pitchFamily="34" charset="0"/>
                          <a:cs typeface="Verdana" panose="020B0604030504040204" pitchFamily="34" charset="0"/>
                        </a:rPr>
                        <a:t>18 to 44</a:t>
                      </a:r>
                    </a:p>
                  </a:txBody>
                  <a:tcPr/>
                </a:tc>
                <a:tc>
                  <a:txBody>
                    <a:bodyPr/>
                    <a:lstStyle/>
                    <a:p>
                      <a:pPr algn="ctr"/>
                      <a:r>
                        <a:rPr lang="en-US" sz="2400" b="1" dirty="0">
                          <a:latin typeface="Verdana" panose="020B0604030504040204" pitchFamily="34" charset="0"/>
                          <a:ea typeface="Verdana" panose="020B0604030504040204" pitchFamily="34" charset="0"/>
                          <a:cs typeface="Verdana" panose="020B0604030504040204" pitchFamily="34" charset="0"/>
                        </a:rPr>
                        <a:t>5.6 (10.0)</a:t>
                      </a:r>
                    </a:p>
                  </a:txBody>
                  <a:tcPr/>
                </a:tc>
                <a:tc>
                  <a:txBody>
                    <a:bodyPr/>
                    <a:lstStyle/>
                    <a:p>
                      <a:pPr algn="ctr"/>
                      <a:r>
                        <a:rPr lang="en-US" sz="2400" b="1" dirty="0">
                          <a:latin typeface="Verdana" panose="020B0604030504040204" pitchFamily="34" charset="0"/>
                          <a:ea typeface="Verdana" panose="020B0604030504040204" pitchFamily="34" charset="0"/>
                          <a:cs typeface="Verdana" panose="020B0604030504040204" pitchFamily="34" charset="0"/>
                        </a:rPr>
                        <a:t>5.9 (10.2)</a:t>
                      </a:r>
                    </a:p>
                  </a:txBody>
                  <a:tcPr/>
                </a:tc>
                <a:tc>
                  <a:txBody>
                    <a:bodyPr/>
                    <a:lstStyle/>
                    <a:p>
                      <a:pPr algn="ctr"/>
                      <a:r>
                        <a:rPr lang="en-US" sz="2400" b="1" dirty="0">
                          <a:latin typeface="Verdana" panose="020B0604030504040204" pitchFamily="34" charset="0"/>
                          <a:ea typeface="Verdana" panose="020B0604030504040204" pitchFamily="34" charset="0"/>
                          <a:cs typeface="Verdana" panose="020B0604030504040204" pitchFamily="34" charset="0"/>
                        </a:rPr>
                        <a:t>2.2 (4.3)</a:t>
                      </a:r>
                    </a:p>
                  </a:txBody>
                  <a:tcPr/>
                </a:tc>
                <a:tc>
                  <a:txBody>
                    <a:bodyPr/>
                    <a:lstStyle/>
                    <a:p>
                      <a:pPr algn="ctr"/>
                      <a:r>
                        <a:rPr lang="en-US" sz="2400" b="1" dirty="0">
                          <a:latin typeface="Verdana" panose="020B0604030504040204" pitchFamily="34" charset="0"/>
                          <a:ea typeface="Verdana" panose="020B0604030504040204" pitchFamily="34" charset="0"/>
                          <a:cs typeface="Verdana" panose="020B0604030504040204" pitchFamily="34" charset="0"/>
                        </a:rPr>
                        <a:t>3.9 (7.8)</a:t>
                      </a:r>
                    </a:p>
                  </a:txBody>
                  <a:tcPr/>
                </a:tc>
                <a:extLst>
                  <a:ext uri="{0D108BD9-81ED-4DB2-BD59-A6C34878D82A}">
                    <a16:rowId xmlns:a16="http://schemas.microsoft.com/office/drawing/2014/main" val="1513512614"/>
                  </a:ext>
                </a:extLst>
              </a:tr>
              <a:tr h="370840">
                <a:tc>
                  <a:txBody>
                    <a:bodyPr/>
                    <a:lstStyle/>
                    <a:p>
                      <a:pPr algn="ctr"/>
                      <a:r>
                        <a:rPr lang="en-US" sz="2400" dirty="0">
                          <a:latin typeface="Verdana" panose="020B0604030504040204" pitchFamily="34" charset="0"/>
                          <a:ea typeface="Verdana" panose="020B0604030504040204" pitchFamily="34" charset="0"/>
                          <a:cs typeface="Verdana" panose="020B0604030504040204" pitchFamily="34" charset="0"/>
                        </a:rPr>
                        <a:t>45 to 64</a:t>
                      </a:r>
                    </a:p>
                  </a:txBody>
                  <a:tcPr/>
                </a:tc>
                <a:tc>
                  <a:txBody>
                    <a:bodyPr/>
                    <a:lstStyle/>
                    <a:p>
                      <a:pPr algn="ctr"/>
                      <a:r>
                        <a:rPr lang="en-US" sz="2400" dirty="0">
                          <a:latin typeface="Verdana" panose="020B0604030504040204" pitchFamily="34" charset="0"/>
                          <a:ea typeface="Verdana" panose="020B0604030504040204" pitchFamily="34" charset="0"/>
                          <a:cs typeface="Verdana" panose="020B0604030504040204" pitchFamily="34" charset="0"/>
                        </a:rPr>
                        <a:t>5.6 (9.9)</a:t>
                      </a:r>
                    </a:p>
                  </a:txBody>
                  <a:tcPr/>
                </a:tc>
                <a:tc>
                  <a:txBody>
                    <a:bodyPr/>
                    <a:lstStyle/>
                    <a:p>
                      <a:pPr algn="ctr"/>
                      <a:r>
                        <a:rPr lang="en-US" sz="2400" dirty="0">
                          <a:latin typeface="Verdana" panose="020B0604030504040204" pitchFamily="34" charset="0"/>
                          <a:ea typeface="Verdana" panose="020B0604030504040204" pitchFamily="34" charset="0"/>
                          <a:cs typeface="Verdana" panose="020B0604030504040204" pitchFamily="34" charset="0"/>
                        </a:rPr>
                        <a:t>5.7 (10.0)</a:t>
                      </a:r>
                    </a:p>
                  </a:txBody>
                  <a:tcPr/>
                </a:tc>
                <a:tc>
                  <a:txBody>
                    <a:bodyPr/>
                    <a:lstStyle/>
                    <a:p>
                      <a:pPr algn="ctr"/>
                      <a:r>
                        <a:rPr lang="en-US" sz="2400" dirty="0">
                          <a:latin typeface="Verdana" panose="020B0604030504040204" pitchFamily="34" charset="0"/>
                          <a:ea typeface="Verdana" panose="020B0604030504040204" pitchFamily="34" charset="0"/>
                          <a:cs typeface="Verdana" panose="020B0604030504040204" pitchFamily="34" charset="0"/>
                        </a:rPr>
                        <a:t>2.1 (3.6)</a:t>
                      </a:r>
                    </a:p>
                  </a:txBody>
                  <a:tcPr/>
                </a:tc>
                <a:tc>
                  <a:txBody>
                    <a:bodyPr/>
                    <a:lstStyle/>
                    <a:p>
                      <a:pPr algn="ctr"/>
                      <a:r>
                        <a:rPr lang="en-US" sz="2400" dirty="0">
                          <a:latin typeface="Verdana" panose="020B0604030504040204" pitchFamily="34" charset="0"/>
                          <a:ea typeface="Verdana" panose="020B0604030504040204" pitchFamily="34" charset="0"/>
                          <a:cs typeface="Verdana" panose="020B0604030504040204" pitchFamily="34" charset="0"/>
                        </a:rPr>
                        <a:t>4.0 (7.9)</a:t>
                      </a:r>
                    </a:p>
                  </a:txBody>
                  <a:tcPr/>
                </a:tc>
                <a:extLst>
                  <a:ext uri="{0D108BD9-81ED-4DB2-BD59-A6C34878D82A}">
                    <a16:rowId xmlns:a16="http://schemas.microsoft.com/office/drawing/2014/main" val="3016967623"/>
                  </a:ext>
                </a:extLst>
              </a:tr>
              <a:tr h="370840">
                <a:tc>
                  <a:txBody>
                    <a:bodyPr/>
                    <a:lstStyle/>
                    <a:p>
                      <a:pPr algn="ctr"/>
                      <a:r>
                        <a:rPr lang="en-US" sz="2400" dirty="0">
                          <a:latin typeface="Verdana" panose="020B0604030504040204" pitchFamily="34" charset="0"/>
                          <a:ea typeface="Verdana" panose="020B0604030504040204" pitchFamily="34" charset="0"/>
                          <a:cs typeface="Verdana" panose="020B0604030504040204" pitchFamily="34" charset="0"/>
                        </a:rPr>
                        <a:t>65+</a:t>
                      </a:r>
                    </a:p>
                  </a:txBody>
                  <a:tcPr/>
                </a:tc>
                <a:tc>
                  <a:txBody>
                    <a:bodyPr/>
                    <a:lstStyle/>
                    <a:p>
                      <a:pPr algn="ctr"/>
                      <a:r>
                        <a:rPr lang="en-US" sz="2400" dirty="0">
                          <a:latin typeface="Verdana" panose="020B0604030504040204" pitchFamily="34" charset="0"/>
                          <a:ea typeface="Verdana" panose="020B0604030504040204" pitchFamily="34" charset="0"/>
                          <a:cs typeface="Verdana" panose="020B0604030504040204" pitchFamily="34" charset="0"/>
                        </a:rPr>
                        <a:t>3.6 (4.2)</a:t>
                      </a:r>
                    </a:p>
                  </a:txBody>
                  <a:tcPr/>
                </a:tc>
                <a:tc>
                  <a:txBody>
                    <a:bodyPr/>
                    <a:lstStyle/>
                    <a:p>
                      <a:pPr algn="ctr"/>
                      <a:r>
                        <a:rPr lang="en-US" sz="2400" dirty="0">
                          <a:latin typeface="Verdana" panose="020B0604030504040204" pitchFamily="34" charset="0"/>
                          <a:ea typeface="Verdana" panose="020B0604030504040204" pitchFamily="34" charset="0"/>
                          <a:cs typeface="Verdana" panose="020B0604030504040204" pitchFamily="34" charset="0"/>
                        </a:rPr>
                        <a:t>3.7 (4.9)</a:t>
                      </a:r>
                    </a:p>
                  </a:txBody>
                  <a:tcPr/>
                </a:tc>
                <a:tc>
                  <a:txBody>
                    <a:bodyPr/>
                    <a:lstStyle/>
                    <a:p>
                      <a:pPr algn="ctr"/>
                      <a:r>
                        <a:rPr lang="en-US" sz="2400" dirty="0">
                          <a:latin typeface="Verdana" panose="020B0604030504040204" pitchFamily="34" charset="0"/>
                          <a:ea typeface="Verdana" panose="020B0604030504040204" pitchFamily="34" charset="0"/>
                          <a:cs typeface="Verdana" panose="020B0604030504040204" pitchFamily="34" charset="0"/>
                        </a:rPr>
                        <a:t>1.7 (2.5)</a:t>
                      </a:r>
                    </a:p>
                  </a:txBody>
                  <a:tcPr/>
                </a:tc>
                <a:tc>
                  <a:txBody>
                    <a:bodyPr/>
                    <a:lstStyle/>
                    <a:p>
                      <a:pPr algn="ctr"/>
                      <a:r>
                        <a:rPr lang="en-US" sz="2400" dirty="0">
                          <a:latin typeface="Verdana" panose="020B0604030504040204" pitchFamily="34" charset="0"/>
                          <a:ea typeface="Verdana" panose="020B0604030504040204" pitchFamily="34" charset="0"/>
                          <a:cs typeface="Verdana" panose="020B0604030504040204" pitchFamily="34" charset="0"/>
                        </a:rPr>
                        <a:t>2.8 (4.0)</a:t>
                      </a:r>
                    </a:p>
                  </a:txBody>
                  <a:tcPr/>
                </a:tc>
                <a:extLst>
                  <a:ext uri="{0D108BD9-81ED-4DB2-BD59-A6C34878D82A}">
                    <a16:rowId xmlns:a16="http://schemas.microsoft.com/office/drawing/2014/main" val="1116080837"/>
                  </a:ext>
                </a:extLst>
              </a:tr>
              <a:tr h="370840">
                <a:tc>
                  <a:txBody>
                    <a:bodyPr/>
                    <a:lstStyle/>
                    <a:p>
                      <a:pPr algn="ctr"/>
                      <a:r>
                        <a:rPr lang="en-US" sz="2400" dirty="0">
                          <a:latin typeface="Verdana" panose="020B0604030504040204" pitchFamily="34" charset="0"/>
                          <a:ea typeface="Verdana" panose="020B0604030504040204" pitchFamily="34" charset="0"/>
                          <a:cs typeface="Verdana" panose="020B0604030504040204" pitchFamily="34" charset="0"/>
                        </a:rPr>
                        <a:t>Overall Mean (SD)</a:t>
                      </a:r>
                    </a:p>
                  </a:txBody>
                  <a:tcPr/>
                </a:tc>
                <a:tc>
                  <a:txBody>
                    <a:bodyPr/>
                    <a:lstStyle/>
                    <a:p>
                      <a:pPr algn="ctr"/>
                      <a:r>
                        <a:rPr lang="en-US" sz="2400" dirty="0">
                          <a:latin typeface="Verdana" panose="020B0604030504040204" pitchFamily="34" charset="0"/>
                          <a:ea typeface="Verdana" panose="020B0604030504040204" pitchFamily="34" charset="0"/>
                          <a:cs typeface="Verdana" panose="020B0604030504040204" pitchFamily="34" charset="0"/>
                        </a:rPr>
                        <a:t>5.5 ((.8)</a:t>
                      </a:r>
                    </a:p>
                  </a:txBody>
                  <a:tcPr/>
                </a:tc>
                <a:tc>
                  <a:txBody>
                    <a:bodyPr/>
                    <a:lstStyle/>
                    <a:p>
                      <a:pPr algn="ctr"/>
                      <a:r>
                        <a:rPr lang="en-US" sz="2400" dirty="0">
                          <a:latin typeface="Verdana" panose="020B0604030504040204" pitchFamily="34" charset="0"/>
                          <a:ea typeface="Verdana" panose="020B0604030504040204" pitchFamily="34" charset="0"/>
                          <a:cs typeface="Verdana" panose="020B0604030504040204" pitchFamily="34" charset="0"/>
                        </a:rPr>
                        <a:t>5.7 (9.9)</a:t>
                      </a:r>
                    </a:p>
                  </a:txBody>
                  <a:tcPr/>
                </a:tc>
                <a:tc>
                  <a:txBody>
                    <a:bodyPr/>
                    <a:lstStyle/>
                    <a:p>
                      <a:pPr algn="ctr"/>
                      <a:r>
                        <a:rPr lang="en-US" sz="2400" dirty="0">
                          <a:latin typeface="Verdana" panose="020B0604030504040204" pitchFamily="34" charset="0"/>
                          <a:ea typeface="Verdana" panose="020B0604030504040204" pitchFamily="34" charset="0"/>
                          <a:cs typeface="Verdana" panose="020B0604030504040204" pitchFamily="34" charset="0"/>
                        </a:rPr>
                        <a:t>2.2 (4.1)</a:t>
                      </a:r>
                    </a:p>
                  </a:txBody>
                  <a:tcPr/>
                </a:tc>
                <a:tc>
                  <a:txBody>
                    <a:bodyPr/>
                    <a:lstStyle/>
                    <a:p>
                      <a:pPr algn="ctr"/>
                      <a:r>
                        <a:rPr lang="en-US" sz="2400" dirty="0">
                          <a:latin typeface="Verdana" panose="020B0604030504040204" pitchFamily="34" charset="0"/>
                          <a:ea typeface="Verdana" panose="020B0604030504040204" pitchFamily="34" charset="0"/>
                          <a:cs typeface="Verdana" panose="020B0604030504040204" pitchFamily="34" charset="0"/>
                        </a:rPr>
                        <a:t>3.8 (7.7)</a:t>
                      </a:r>
                    </a:p>
                  </a:txBody>
                  <a:tcPr/>
                </a:tc>
                <a:extLst>
                  <a:ext uri="{0D108BD9-81ED-4DB2-BD59-A6C34878D82A}">
                    <a16:rowId xmlns:a16="http://schemas.microsoft.com/office/drawing/2014/main" val="2505570581"/>
                  </a:ext>
                </a:extLst>
              </a:tr>
            </a:tbl>
          </a:graphicData>
        </a:graphic>
      </p:graphicFrame>
    </p:spTree>
    <p:extLst>
      <p:ext uri="{BB962C8B-B14F-4D97-AF65-F5344CB8AC3E}">
        <p14:creationId xmlns:p14="http://schemas.microsoft.com/office/powerpoint/2010/main" val="27046022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usc_12378_PowerPoint_Template_02" id="{D6E3CA84-8081-AE4C-B00D-17BFFF2E4C48}" vid="{E8A1AE1A-6911-454C-880B-78ABD5BEA012}"/>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F680EC12EBE394A9E5EC639A02445C4" ma:contentTypeVersion="14" ma:contentTypeDescription="Create a new document." ma:contentTypeScope="" ma:versionID="b243687797d2b5c4f11f1a430439f3c6">
  <xsd:schema xmlns:xsd="http://www.w3.org/2001/XMLSchema" xmlns:xs="http://www.w3.org/2001/XMLSchema" xmlns:p="http://schemas.microsoft.com/office/2006/metadata/properties" xmlns:ns2="2bd50bfd-ecb4-46ac-9f18-614cc87bbf75" xmlns:ns3="5dd8d8d9-e854-480c-930f-ea425a259962" targetNamespace="http://schemas.microsoft.com/office/2006/metadata/properties" ma:root="true" ma:fieldsID="297764da3002b2491737c8557da6122d" ns2:_="" ns3:_="">
    <xsd:import namespace="2bd50bfd-ecb4-46ac-9f18-614cc87bbf75"/>
    <xsd:import namespace="5dd8d8d9-e854-480c-930f-ea425a25996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bd50bfd-ecb4-46ac-9f18-614cc87bbf7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7e03f6bb-d38c-4ceb-b0ba-10cc30df1646"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dd8d8d9-e854-480c-930f-ea425a259962"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9f314d7e-35dd-48ce-973a-4cf50db64ea9}" ma:internalName="TaxCatchAll" ma:showField="CatchAllData" ma:web="5dd8d8d9-e854-480c-930f-ea425a259962">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2bd50bfd-ecb4-46ac-9f18-614cc87bbf75">
      <Terms xmlns="http://schemas.microsoft.com/office/infopath/2007/PartnerControls"/>
    </lcf76f155ced4ddcb4097134ff3c332f>
    <TaxCatchAll xmlns="5dd8d8d9-e854-480c-930f-ea425a259962"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C2082AC-CCB9-4EFC-B0E6-5BBD9213145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bd50bfd-ecb4-46ac-9f18-614cc87bbf75"/>
    <ds:schemaRef ds:uri="5dd8d8d9-e854-480c-930f-ea425a25996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BB42E98-62E0-4ADD-B085-888A0600CD05}">
  <ds:schemaRefs>
    <ds:schemaRef ds:uri="http://purl.org/dc/elements/1.1/"/>
    <ds:schemaRef ds:uri="http://purl.org/dc/dcmitype/"/>
    <ds:schemaRef ds:uri="2bd50bfd-ecb4-46ac-9f18-614cc87bbf75"/>
    <ds:schemaRef ds:uri="http://schemas.microsoft.com/office/infopath/2007/PartnerControls"/>
    <ds:schemaRef ds:uri="http://purl.org/dc/terms/"/>
    <ds:schemaRef ds:uri="http://schemas.microsoft.com/office/2006/metadata/properties"/>
    <ds:schemaRef ds:uri="http://schemas.microsoft.com/office/2006/documentManagement/types"/>
    <ds:schemaRef ds:uri="http://schemas.openxmlformats.org/package/2006/metadata/core-properties"/>
    <ds:schemaRef ds:uri="5dd8d8d9-e854-480c-930f-ea425a259962"/>
    <ds:schemaRef ds:uri="http://www.w3.org/XML/1998/namespace"/>
  </ds:schemaRefs>
</ds:datastoreItem>
</file>

<file path=customXml/itemProps3.xml><?xml version="1.0" encoding="utf-8"?>
<ds:datastoreItem xmlns:ds="http://schemas.openxmlformats.org/officeDocument/2006/customXml" ds:itemID="{E975FAEC-92CB-433B-88D4-AB4AC084F75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265</TotalTime>
  <Words>2282</Words>
  <Application>Microsoft Office PowerPoint</Application>
  <PresentationFormat>Widescreen</PresentationFormat>
  <Paragraphs>267</Paragraphs>
  <Slides>28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Arial</vt:lpstr>
      <vt:lpstr>Calibri</vt:lpstr>
      <vt:lpstr>Times</vt:lpstr>
      <vt:lpstr>Verdana</vt:lpstr>
      <vt:lpstr>Office Theme</vt:lpstr>
      <vt:lpstr>Estimating the Economic Benefit of Telehealth for Patients with Depression &amp; Anxiety</vt:lpstr>
      <vt:lpstr>Funding Acknowledgment</vt:lpstr>
      <vt:lpstr>PowerPoint Presentation</vt:lpstr>
      <vt:lpstr>Number of Visits</vt:lpstr>
      <vt:lpstr>Visits by Age Group, Sex and  Diagnosis for First Telehealth Record</vt:lpstr>
      <vt:lpstr>Table 2: Mean (SD) Number of Telehealth Visits  During 2022 by Age Group and Diagnosis</vt:lpstr>
      <vt:lpstr>MarketScan Service Category Codes for TH Visits:</vt:lpstr>
      <vt:lpstr>Types of Telehealth Visit by CPT codes</vt:lpstr>
      <vt:lpstr>Days from Pre- visit to 1st TH record (Mean, SD)</vt:lpstr>
      <vt:lpstr>Reason for Pre-TH Visit  by Primary Dx Code (Does not vary much by Age)</vt:lpstr>
      <vt:lpstr>Main Points Identified to Date</vt:lpstr>
      <vt:lpstr>Estimating Economic Benefit of TH for Depression and Anxiety</vt:lpstr>
      <vt:lpstr>Estimated Savings for MS 2022 TH Cohort</vt:lpstr>
      <vt:lpstr>Part 2:  Telehealth Utilization in SC &amp; Patients’ Perspectives</vt:lpstr>
      <vt:lpstr>Telehealth for Mental and Behavioral Health in SC</vt:lpstr>
      <vt:lpstr>PowerPoint Presentation</vt:lpstr>
      <vt:lpstr>Mixed-Methods Evaluation</vt:lpstr>
      <vt:lpstr>Patients’ Perspectives on Telehealth to Treat Their Depression &amp; Anxiety</vt:lpstr>
      <vt:lpstr>Mixed-Methods Evaluation</vt:lpstr>
      <vt:lpstr>Patient-Reported Benefit of Telehealth for Mental and Behavioral Health Services</vt:lpstr>
      <vt:lpstr>Patients’ Perceived Benefit of Telehealth</vt:lpstr>
      <vt:lpstr>Patients’ Perceived Benefit of Telehealth</vt:lpstr>
      <vt:lpstr>Patients’ Perceptions of Patient-Provider Communication</vt:lpstr>
      <vt:lpstr>Patients’ Perceptions of Long-Term Telehealth Use for Mental and Behavioral Health</vt:lpstr>
      <vt:lpstr>Patients’ Perceptions of Long-Term Telehealth Use for Mental and Behavioral Health</vt:lpstr>
      <vt:lpstr>Key Takeaways</vt:lpstr>
      <vt:lpstr>Questions?   Please feel free to reach out at simpsonk@musc.edu or cak240@musc.edu. </vt:lpstr>
      <vt:lpstr>The Telehealth Centers of Excellence(COEs) develop resources for telehealth organizations, researchers, providers, and staff based on their experience, research, and innovation.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Jae Dollason</dc:creator>
  <cp:lastModifiedBy>Simpson, Kit N.</cp:lastModifiedBy>
  <cp:revision>11</cp:revision>
  <dcterms:created xsi:type="dcterms:W3CDTF">2022-10-24T15:00:10Z</dcterms:created>
  <dcterms:modified xsi:type="dcterms:W3CDTF">2026-02-24T23:50:55Z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0x0101002F680EC12EBE394A9E5EC639A02445C4</vt:lpwstr>
  </property>
  <property fmtid="{D5CDD505-2E9C-101B-9397-08002B2CF9AE}" pid="3" name="MediaServiceImageTags">
    <vt:lpwstr/>
  </property>
  <property fmtid="{D5CDD505-2E9C-101B-9397-08002B2CF9AE}" pid="4" name="_AdHocReviewCycleID">
    <vt:i4>145472038</vt:i4>
  </property>
  <property fmtid="{D5CDD505-2E9C-101B-9397-08002B2CF9AE}" pid="5" name="_NewReviewCycle">
    <vt:lpwstr/>
  </property>
  <property fmtid="{D5CDD505-2E9C-101B-9397-08002B2CF9AE}" pid="6" name="_EmailSubject">
    <vt:lpwstr>SEARCH Presentation</vt:lpwstr>
  </property>
  <property fmtid="{D5CDD505-2E9C-101B-9397-08002B2CF9AE}" pid="7" name="_AuthorEmail">
    <vt:lpwstr>dorio@musc.edu</vt:lpwstr>
  </property>
  <property fmtid="{D5CDD505-2E9C-101B-9397-08002B2CF9AE}" pid="8" name="_AuthorEmailDisplayName">
    <vt:lpwstr>D'orio, Samantha</vt:lpwstr>
  </property>
</Properties>
</file>