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74" r:id="rId2"/>
  </p:sldIdLst>
  <p:sldSz cx="493776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4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76370C-98BB-FB42-8673-82837ABA69FC}" v="63" dt="2025-05-13T15:48:19.7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93"/>
    <p:restoredTop sz="94661"/>
  </p:normalViewPr>
  <p:slideViewPr>
    <p:cSldViewPr snapToGrid="0">
      <p:cViewPr varScale="1">
        <p:scale>
          <a:sx n="27" d="100"/>
          <a:sy n="27" d="100"/>
        </p:scale>
        <p:origin x="3632" y="2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oob, Caitlin" userId="4cdd03d6-3f6d-47aa-b4b4-03aef2870922" providerId="ADAL" clId="{E976370C-98BB-FB42-8673-82837ABA69FC}"/>
    <pc:docChg chg="undo custSel addSld delSld modSld">
      <pc:chgData name="Koob, Caitlin" userId="4cdd03d6-3f6d-47aa-b4b4-03aef2870922" providerId="ADAL" clId="{E976370C-98BB-FB42-8673-82837ABA69FC}" dt="2025-05-13T16:36:40.413" v="1281" actId="1076"/>
      <pc:docMkLst>
        <pc:docMk/>
      </pc:docMkLst>
      <pc:sldChg chg="addSp delSp modSp add del mod modAnim">
        <pc:chgData name="Koob, Caitlin" userId="4cdd03d6-3f6d-47aa-b4b4-03aef2870922" providerId="ADAL" clId="{E976370C-98BB-FB42-8673-82837ABA69FC}" dt="2025-05-13T16:36:40.413" v="1281" actId="1076"/>
        <pc:sldMkLst>
          <pc:docMk/>
          <pc:sldMk cId="1448283877" sldId="274"/>
        </pc:sldMkLst>
        <pc:spChg chg="mod">
          <ac:chgData name="Koob, Caitlin" userId="4cdd03d6-3f6d-47aa-b4b4-03aef2870922" providerId="ADAL" clId="{E976370C-98BB-FB42-8673-82837ABA69FC}" dt="2025-05-13T15:48:29.852" v="1132" actId="948"/>
          <ac:spMkLst>
            <pc:docMk/>
            <pc:sldMk cId="1448283877" sldId="274"/>
            <ac:spMk id="2" creationId="{B0C5B857-0E51-4898-BAEF-B471D5E63813}"/>
          </ac:spMkLst>
        </pc:spChg>
        <pc:spChg chg="add del mod">
          <ac:chgData name="Koob, Caitlin" userId="4cdd03d6-3f6d-47aa-b4b4-03aef2870922" providerId="ADAL" clId="{E976370C-98BB-FB42-8673-82837ABA69FC}" dt="2025-05-13T15:29:59.923" v="664"/>
          <ac:spMkLst>
            <pc:docMk/>
            <pc:sldMk cId="1448283877" sldId="274"/>
            <ac:spMk id="3" creationId="{8E344EE9-0728-BCCE-3F5C-192CA16BC26C}"/>
          </ac:spMkLst>
        </pc:spChg>
        <pc:spChg chg="add mod">
          <ac:chgData name="Koob, Caitlin" userId="4cdd03d6-3f6d-47aa-b4b4-03aef2870922" providerId="ADAL" clId="{E976370C-98BB-FB42-8673-82837ABA69FC}" dt="2025-05-13T15:54:00.841" v="1186" actId="113"/>
          <ac:spMkLst>
            <pc:docMk/>
            <pc:sldMk cId="1448283877" sldId="274"/>
            <ac:spMk id="14" creationId="{2B192A2D-A282-9CB2-E815-B6A7D86352F8}"/>
          </ac:spMkLst>
        </pc:spChg>
        <pc:spChg chg="del">
          <ac:chgData name="Koob, Caitlin" userId="4cdd03d6-3f6d-47aa-b4b4-03aef2870922" providerId="ADAL" clId="{E976370C-98BB-FB42-8673-82837ABA69FC}" dt="2025-05-12T19:29:41.921" v="246" actId="478"/>
          <ac:spMkLst>
            <pc:docMk/>
            <pc:sldMk cId="1448283877" sldId="274"/>
            <ac:spMk id="15" creationId="{B1B68D73-33A6-9972-F9A7-B5E5B28DC1B2}"/>
          </ac:spMkLst>
        </pc:spChg>
        <pc:spChg chg="add mod">
          <ac:chgData name="Koob, Caitlin" userId="4cdd03d6-3f6d-47aa-b4b4-03aef2870922" providerId="ADAL" clId="{E976370C-98BB-FB42-8673-82837ABA69FC}" dt="2025-05-13T15:54:03.500" v="1187" actId="113"/>
          <ac:spMkLst>
            <pc:docMk/>
            <pc:sldMk cId="1448283877" sldId="274"/>
            <ac:spMk id="15" creationId="{DCAEB74C-2BDF-4A3A-A054-9D82CEC91FC3}"/>
          </ac:spMkLst>
        </pc:spChg>
        <pc:spChg chg="mod">
          <ac:chgData name="Koob, Caitlin" userId="4cdd03d6-3f6d-47aa-b4b4-03aef2870922" providerId="ADAL" clId="{E976370C-98BB-FB42-8673-82837ABA69FC}" dt="2025-05-13T15:49:44.989" v="1159" actId="115"/>
          <ac:spMkLst>
            <pc:docMk/>
            <pc:sldMk cId="1448283877" sldId="274"/>
            <ac:spMk id="16" creationId="{678733BE-059C-47B7-9415-5ADF2F3024F1}"/>
          </ac:spMkLst>
        </pc:spChg>
        <pc:spChg chg="add mod">
          <ac:chgData name="Koob, Caitlin" userId="4cdd03d6-3f6d-47aa-b4b4-03aef2870922" providerId="ADAL" clId="{E976370C-98BB-FB42-8673-82837ABA69FC}" dt="2025-05-13T15:54:05.506" v="1188" actId="113"/>
          <ac:spMkLst>
            <pc:docMk/>
            <pc:sldMk cId="1448283877" sldId="274"/>
            <ac:spMk id="17" creationId="{1F40939D-FF84-A357-1B39-8D0917B65199}"/>
          </ac:spMkLst>
        </pc:spChg>
        <pc:spChg chg="mod">
          <ac:chgData name="Koob, Caitlin" userId="4cdd03d6-3f6d-47aa-b4b4-03aef2870922" providerId="ADAL" clId="{E976370C-98BB-FB42-8673-82837ABA69FC}" dt="2025-05-13T15:54:58.604" v="1207" actId="20577"/>
          <ac:spMkLst>
            <pc:docMk/>
            <pc:sldMk cId="1448283877" sldId="274"/>
            <ac:spMk id="18" creationId="{678733BE-059C-47B7-9415-5ADF2F3024F1}"/>
          </ac:spMkLst>
        </pc:spChg>
        <pc:spChg chg="add mod">
          <ac:chgData name="Koob, Caitlin" userId="4cdd03d6-3f6d-47aa-b4b4-03aef2870922" providerId="ADAL" clId="{E976370C-98BB-FB42-8673-82837ABA69FC}" dt="2025-05-13T15:54:07.517" v="1189" actId="113"/>
          <ac:spMkLst>
            <pc:docMk/>
            <pc:sldMk cId="1448283877" sldId="274"/>
            <ac:spMk id="19" creationId="{798C7E05-64B0-5736-2AF2-B23C4E41D2C5}"/>
          </ac:spMkLst>
        </pc:spChg>
        <pc:spChg chg="mod">
          <ac:chgData name="Koob, Caitlin" userId="4cdd03d6-3f6d-47aa-b4b4-03aef2870922" providerId="ADAL" clId="{E976370C-98BB-FB42-8673-82837ABA69FC}" dt="2025-05-13T16:36:30.432" v="1280" actId="20577"/>
          <ac:spMkLst>
            <pc:docMk/>
            <pc:sldMk cId="1448283877" sldId="274"/>
            <ac:spMk id="21" creationId="{678733BE-059C-47B7-9415-5ADF2F3024F1}"/>
          </ac:spMkLst>
        </pc:spChg>
        <pc:spChg chg="del">
          <ac:chgData name="Koob, Caitlin" userId="4cdd03d6-3f6d-47aa-b4b4-03aef2870922" providerId="ADAL" clId="{E976370C-98BB-FB42-8673-82837ABA69FC}" dt="2025-05-12T19:29:37.315" v="242" actId="478"/>
          <ac:spMkLst>
            <pc:docMk/>
            <pc:sldMk cId="1448283877" sldId="274"/>
            <ac:spMk id="22" creationId="{315F1223-D52C-8C03-D818-3C9F06651768}"/>
          </ac:spMkLst>
        </pc:spChg>
        <pc:spChg chg="add del mod">
          <ac:chgData name="Koob, Caitlin" userId="4cdd03d6-3f6d-47aa-b4b4-03aef2870922" providerId="ADAL" clId="{E976370C-98BB-FB42-8673-82837ABA69FC}" dt="2025-05-13T15:48:35.140" v="1134"/>
          <ac:spMkLst>
            <pc:docMk/>
            <pc:sldMk cId="1448283877" sldId="274"/>
            <ac:spMk id="23" creationId="{7E979760-9AF4-54BD-C74E-8788E55ECED2}"/>
          </ac:spMkLst>
        </pc:spChg>
        <pc:spChg chg="del">
          <ac:chgData name="Koob, Caitlin" userId="4cdd03d6-3f6d-47aa-b4b4-03aef2870922" providerId="ADAL" clId="{E976370C-98BB-FB42-8673-82837ABA69FC}" dt="2025-05-12T19:29:36.319" v="241" actId="478"/>
          <ac:spMkLst>
            <pc:docMk/>
            <pc:sldMk cId="1448283877" sldId="274"/>
            <ac:spMk id="25" creationId="{63F81517-E7E3-E5AA-E65F-F58BA44FEF67}"/>
          </ac:spMkLst>
        </pc:spChg>
        <pc:spChg chg="del mod">
          <ac:chgData name="Koob, Caitlin" userId="4cdd03d6-3f6d-47aa-b4b4-03aef2870922" providerId="ADAL" clId="{E976370C-98BB-FB42-8673-82837ABA69FC}" dt="2025-05-12T19:29:39.487" v="244" actId="478"/>
          <ac:spMkLst>
            <pc:docMk/>
            <pc:sldMk cId="1448283877" sldId="274"/>
            <ac:spMk id="27" creationId="{8ABED17B-437F-08BD-8481-F74EF979AF7C}"/>
          </ac:spMkLst>
        </pc:spChg>
        <pc:picChg chg="add del mod">
          <ac:chgData name="Koob, Caitlin" userId="4cdd03d6-3f6d-47aa-b4b4-03aef2870922" providerId="ADAL" clId="{E976370C-98BB-FB42-8673-82837ABA69FC}" dt="2025-05-13T15:28:48.412" v="646" actId="478"/>
          <ac:picMkLst>
            <pc:docMk/>
            <pc:sldMk cId="1448283877" sldId="274"/>
            <ac:picMk id="5" creationId="{281D43ED-D8ED-9BE2-B177-AB6EDD274F56}"/>
          </ac:picMkLst>
        </pc:picChg>
        <pc:picChg chg="del mod">
          <ac:chgData name="Koob, Caitlin" userId="4cdd03d6-3f6d-47aa-b4b4-03aef2870922" providerId="ADAL" clId="{E976370C-98BB-FB42-8673-82837ABA69FC}" dt="2025-05-13T15:40:59.237" v="1009" actId="478"/>
          <ac:picMkLst>
            <pc:docMk/>
            <pc:sldMk cId="1448283877" sldId="274"/>
            <ac:picMk id="6" creationId="{D67C2CA5-9D9A-A00F-DE08-3966A13259B7}"/>
          </ac:picMkLst>
        </pc:picChg>
        <pc:picChg chg="add mod">
          <ac:chgData name="Koob, Caitlin" userId="4cdd03d6-3f6d-47aa-b4b4-03aef2870922" providerId="ADAL" clId="{E976370C-98BB-FB42-8673-82837ABA69FC}" dt="2025-05-13T15:37:06.732" v="850" actId="1076"/>
          <ac:picMkLst>
            <pc:docMk/>
            <pc:sldMk cId="1448283877" sldId="274"/>
            <ac:picMk id="9" creationId="{F3BE4920-B108-B50A-1A1D-247F75352431}"/>
          </ac:picMkLst>
        </pc:picChg>
        <pc:picChg chg="add del mod">
          <ac:chgData name="Koob, Caitlin" userId="4cdd03d6-3f6d-47aa-b4b4-03aef2870922" providerId="ADAL" clId="{E976370C-98BB-FB42-8673-82837ABA69FC}" dt="2025-05-13T15:29:57.155" v="662" actId="478"/>
          <ac:picMkLst>
            <pc:docMk/>
            <pc:sldMk cId="1448283877" sldId="274"/>
            <ac:picMk id="10" creationId="{D9549578-C1FF-EEAD-F392-10A5222C5C54}"/>
          </ac:picMkLst>
        </pc:picChg>
        <pc:picChg chg="add mod">
          <ac:chgData name="Koob, Caitlin" userId="4cdd03d6-3f6d-47aa-b4b4-03aef2870922" providerId="ADAL" clId="{E976370C-98BB-FB42-8673-82837ABA69FC}" dt="2025-05-13T15:43:34.104" v="1019" actId="1076"/>
          <ac:picMkLst>
            <pc:docMk/>
            <pc:sldMk cId="1448283877" sldId="274"/>
            <ac:picMk id="11" creationId="{8B1EE9A5-7529-F306-85FB-804D73F65E13}"/>
          </ac:picMkLst>
        </pc:picChg>
        <pc:picChg chg="del">
          <ac:chgData name="Koob, Caitlin" userId="4cdd03d6-3f6d-47aa-b4b4-03aef2870922" providerId="ADAL" clId="{E976370C-98BB-FB42-8673-82837ABA69FC}" dt="2025-05-12T19:26:51.382" v="0" actId="478"/>
          <ac:picMkLst>
            <pc:docMk/>
            <pc:sldMk cId="1448283877" sldId="274"/>
            <ac:picMk id="12" creationId="{1E695F2A-CDFE-4823-66C5-3609A18255C3}"/>
          </ac:picMkLst>
        </pc:picChg>
        <pc:picChg chg="add mod">
          <ac:chgData name="Koob, Caitlin" userId="4cdd03d6-3f6d-47aa-b4b4-03aef2870922" providerId="ADAL" clId="{E976370C-98BB-FB42-8673-82837ABA69FC}" dt="2025-05-13T15:43:19.253" v="1016" actId="1076"/>
          <ac:picMkLst>
            <pc:docMk/>
            <pc:sldMk cId="1448283877" sldId="274"/>
            <ac:picMk id="12" creationId="{E3F297BA-C07F-005A-223D-2385DD8E3551}"/>
          </ac:picMkLst>
        </pc:picChg>
        <pc:picChg chg="add mod">
          <ac:chgData name="Koob, Caitlin" userId="4cdd03d6-3f6d-47aa-b4b4-03aef2870922" providerId="ADAL" clId="{E976370C-98BB-FB42-8673-82837ABA69FC}" dt="2025-05-13T15:39:31.649" v="987" actId="1076"/>
          <ac:picMkLst>
            <pc:docMk/>
            <pc:sldMk cId="1448283877" sldId="274"/>
            <ac:picMk id="13" creationId="{C558EEEC-B027-A70A-0DC6-477B1761ADB8}"/>
          </ac:picMkLst>
        </pc:picChg>
        <pc:picChg chg="del">
          <ac:chgData name="Koob, Caitlin" userId="4cdd03d6-3f6d-47aa-b4b4-03aef2870922" providerId="ADAL" clId="{E976370C-98BB-FB42-8673-82837ABA69FC}" dt="2025-05-12T19:29:40.612" v="245" actId="478"/>
          <ac:picMkLst>
            <pc:docMk/>
            <pc:sldMk cId="1448283877" sldId="274"/>
            <ac:picMk id="13" creationId="{D18219C3-12E7-C147-9D87-920CA155CCA1}"/>
          </ac:picMkLst>
        </pc:picChg>
        <pc:picChg chg="add mod">
          <ac:chgData name="Koob, Caitlin" userId="4cdd03d6-3f6d-47aa-b4b4-03aef2870922" providerId="ADAL" clId="{E976370C-98BB-FB42-8673-82837ABA69FC}" dt="2025-05-13T16:36:40.413" v="1281" actId="1076"/>
          <ac:picMkLst>
            <pc:docMk/>
            <pc:sldMk cId="1448283877" sldId="274"/>
            <ac:picMk id="22" creationId="{5B54202F-1DDA-6B8C-CDDC-2BFF1780F97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993044-3592-AE45-BFA2-F8D541B6C01E}" type="datetimeFigureOut">
              <a:rPr lang="en-US" smtClean="0"/>
              <a:t>5/13/25</a:t>
            </a:fld>
            <a:endParaRPr lang="en-US"/>
          </a:p>
        </p:txBody>
      </p:sp>
      <p:sp>
        <p:nvSpPr>
          <p:cNvPr id="4" name="Slide Image Placeholder 3"/>
          <p:cNvSpPr>
            <a:spLocks noGrp="1" noRot="1" noChangeAspect="1"/>
          </p:cNvSpPr>
          <p:nvPr>
            <p:ph type="sldImg" idx="2"/>
          </p:nvPr>
        </p:nvSpPr>
        <p:spPr>
          <a:xfrm>
            <a:off x="1114425" y="1143000"/>
            <a:ext cx="46291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A54CD1-0243-F447-9B83-94D03ACBB930}" type="slidenum">
              <a:rPr lang="en-US" smtClean="0"/>
              <a:t>‹#›</a:t>
            </a:fld>
            <a:endParaRPr lang="en-US"/>
          </a:p>
        </p:txBody>
      </p:sp>
    </p:spTree>
    <p:extLst>
      <p:ext uri="{BB962C8B-B14F-4D97-AF65-F5344CB8AC3E}">
        <p14:creationId xmlns:p14="http://schemas.microsoft.com/office/powerpoint/2010/main" val="3489172150"/>
      </p:ext>
    </p:extLst>
  </p:cSld>
  <p:clrMap bg1="lt1" tx1="dk1" bg2="lt2" tx2="dk2" accent1="accent1" accent2="accent2" accent3="accent3" accent4="accent4" accent5="accent5" accent6="accent6" hlink="hlink" folHlink="folHlink"/>
  <p:notesStyle>
    <a:lvl1pPr marL="0" algn="l" defTabSz="3950208" rtl="0" eaLnBrk="1" latinLnBrk="0" hangingPunct="1">
      <a:defRPr sz="5184" kern="1200">
        <a:solidFill>
          <a:schemeClr val="tx1"/>
        </a:solidFill>
        <a:latin typeface="+mn-lt"/>
        <a:ea typeface="+mn-ea"/>
        <a:cs typeface="+mn-cs"/>
      </a:defRPr>
    </a:lvl1pPr>
    <a:lvl2pPr marL="1975104" algn="l" defTabSz="3950208" rtl="0" eaLnBrk="1" latinLnBrk="0" hangingPunct="1">
      <a:defRPr sz="5184" kern="1200">
        <a:solidFill>
          <a:schemeClr val="tx1"/>
        </a:solidFill>
        <a:latin typeface="+mn-lt"/>
        <a:ea typeface="+mn-ea"/>
        <a:cs typeface="+mn-cs"/>
      </a:defRPr>
    </a:lvl2pPr>
    <a:lvl3pPr marL="3950208" algn="l" defTabSz="3950208" rtl="0" eaLnBrk="1" latinLnBrk="0" hangingPunct="1">
      <a:defRPr sz="5184" kern="1200">
        <a:solidFill>
          <a:schemeClr val="tx1"/>
        </a:solidFill>
        <a:latin typeface="+mn-lt"/>
        <a:ea typeface="+mn-ea"/>
        <a:cs typeface="+mn-cs"/>
      </a:defRPr>
    </a:lvl3pPr>
    <a:lvl4pPr marL="5925312" algn="l" defTabSz="3950208" rtl="0" eaLnBrk="1" latinLnBrk="0" hangingPunct="1">
      <a:defRPr sz="5184" kern="1200">
        <a:solidFill>
          <a:schemeClr val="tx1"/>
        </a:solidFill>
        <a:latin typeface="+mn-lt"/>
        <a:ea typeface="+mn-ea"/>
        <a:cs typeface="+mn-cs"/>
      </a:defRPr>
    </a:lvl4pPr>
    <a:lvl5pPr marL="7900416" algn="l" defTabSz="3950208" rtl="0" eaLnBrk="1" latinLnBrk="0" hangingPunct="1">
      <a:defRPr sz="5184" kern="1200">
        <a:solidFill>
          <a:schemeClr val="tx1"/>
        </a:solidFill>
        <a:latin typeface="+mn-lt"/>
        <a:ea typeface="+mn-ea"/>
        <a:cs typeface="+mn-cs"/>
      </a:defRPr>
    </a:lvl5pPr>
    <a:lvl6pPr marL="9875520" algn="l" defTabSz="3950208" rtl="0" eaLnBrk="1" latinLnBrk="0" hangingPunct="1">
      <a:defRPr sz="5184" kern="1200">
        <a:solidFill>
          <a:schemeClr val="tx1"/>
        </a:solidFill>
        <a:latin typeface="+mn-lt"/>
        <a:ea typeface="+mn-ea"/>
        <a:cs typeface="+mn-cs"/>
      </a:defRPr>
    </a:lvl6pPr>
    <a:lvl7pPr marL="11850624" algn="l" defTabSz="3950208" rtl="0" eaLnBrk="1" latinLnBrk="0" hangingPunct="1">
      <a:defRPr sz="5184" kern="1200">
        <a:solidFill>
          <a:schemeClr val="tx1"/>
        </a:solidFill>
        <a:latin typeface="+mn-lt"/>
        <a:ea typeface="+mn-ea"/>
        <a:cs typeface="+mn-cs"/>
      </a:defRPr>
    </a:lvl7pPr>
    <a:lvl8pPr marL="13825728" algn="l" defTabSz="3950208" rtl="0" eaLnBrk="1" latinLnBrk="0" hangingPunct="1">
      <a:defRPr sz="5184" kern="1200">
        <a:solidFill>
          <a:schemeClr val="tx1"/>
        </a:solidFill>
        <a:latin typeface="+mn-lt"/>
        <a:ea typeface="+mn-ea"/>
        <a:cs typeface="+mn-cs"/>
      </a:defRPr>
    </a:lvl8pPr>
    <a:lvl9pPr marL="15800832" algn="l" defTabSz="3950208" rtl="0" eaLnBrk="1" latinLnBrk="0" hangingPunct="1">
      <a:defRPr sz="518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1143000"/>
            <a:ext cx="4629150" cy="3086100"/>
          </a:xfrm>
        </p:spPr>
      </p:sp>
      <p:sp>
        <p:nvSpPr>
          <p:cNvPr id="3" name="Notes Placeholder 2"/>
          <p:cNvSpPr>
            <a:spLocks noGrp="1"/>
          </p:cNvSpPr>
          <p:nvPr>
            <p:ph type="body" idx="1"/>
          </p:nvPr>
        </p:nvSpPr>
        <p:spPr/>
        <p:txBody>
          <a:bodyPr/>
          <a:lstStyle/>
          <a:p>
            <a:r>
              <a:rPr lang="en-US" dirty="0"/>
              <a:t>Notes:</a:t>
            </a:r>
          </a:p>
          <a:p>
            <a:pPr marL="171450" indent="-171450">
              <a:buFont typeface="Arial" panose="020B0604020202020204" pitchFamily="34" charset="0"/>
              <a:buChar char="•"/>
            </a:pPr>
            <a:r>
              <a:rPr lang="en-US" dirty="0"/>
              <a:t>In </a:t>
            </a:r>
            <a:r>
              <a:rPr lang="en-US" dirty="0" err="1"/>
              <a:t>Powerpoint</a:t>
            </a:r>
            <a:r>
              <a:rPr lang="en-US" dirty="0"/>
              <a:t>, click View &gt; Guides</a:t>
            </a:r>
          </a:p>
          <a:p>
            <a:pPr marL="171450" indent="-171450">
              <a:buFont typeface="Arial" panose="020B0604020202020204" pitchFamily="34" charset="0"/>
              <a:buChar char="•"/>
            </a:pPr>
            <a:r>
              <a:rPr lang="en-US" dirty="0"/>
              <a:t>Keep text within gutter guides.</a:t>
            </a:r>
          </a:p>
          <a:p>
            <a:pPr marL="171450" indent="-171450">
              <a:buFont typeface="Arial" panose="020B0604020202020204" pitchFamily="34" charset="0"/>
              <a:buChar char="•"/>
            </a:pPr>
            <a:r>
              <a:rPr lang="en-US" dirty="0"/>
              <a:t>Author list: Don’t split names onto two lines (e.g., “Jimmy [break] Smith”). If that happens, use a new line, unless you need the space. </a:t>
            </a:r>
            <a:r>
              <a:rPr lang="en-US" b="1" dirty="0"/>
              <a:t>Bold the first names of anybody who’s presenting</a:t>
            </a:r>
            <a:r>
              <a:rPr lang="en-US" dirty="0"/>
              <a:t> in person.</a:t>
            </a:r>
          </a:p>
          <a:p>
            <a:pPr marL="171450" indent="-171450">
              <a:buFont typeface="Arial" panose="020B0604020202020204" pitchFamily="34" charset="0"/>
              <a:buChar char="•"/>
            </a:pPr>
            <a:r>
              <a:rPr lang="en-US" dirty="0"/>
              <a:t>Intro/methods/result: </a:t>
            </a:r>
            <a:r>
              <a:rPr lang="en-US" b="1" dirty="0"/>
              <a:t>Do not drop below font size 28</a:t>
            </a:r>
            <a:r>
              <a:rPr lang="en-US" dirty="0"/>
              <a:t>, but if you have extra space, jack up the font size until the space is full.</a:t>
            </a:r>
          </a:p>
          <a:p>
            <a:pPr marL="171450" indent="-171450">
              <a:buFont typeface="Arial" panose="020B0604020202020204" pitchFamily="34" charset="0"/>
              <a:buChar char="•"/>
            </a:pPr>
            <a:r>
              <a:rPr lang="en-US" dirty="0"/>
              <a:t>Do not use color in the sidebars except in graphs/figures. It’ll pull attention from the center and slow interpretation for passersby.</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26C2670-3342-473C-969D-FDFF399F20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66516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03320" y="5387342"/>
            <a:ext cx="4197096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6172200" y="17289782"/>
            <a:ext cx="370332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21CF23-FF9F-8846-961B-57A007640935}" type="datetimeFigureOut">
              <a:rPr lang="en-US" smtClean="0"/>
              <a:t>5/13/25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2E9D0C-8835-4E4C-A0A7-76806B116BC9}" type="slidenum">
              <a:rPr lang="en-US" smtClean="0"/>
              <a:t>‹#›</a:t>
            </a:fld>
            <a:endParaRPr lang="en-US"/>
          </a:p>
        </p:txBody>
      </p:sp>
    </p:spTree>
    <p:extLst>
      <p:ext uri="{BB962C8B-B14F-4D97-AF65-F5344CB8AC3E}">
        <p14:creationId xmlns:p14="http://schemas.microsoft.com/office/powerpoint/2010/main" val="950388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21CF23-FF9F-8846-961B-57A007640935}" type="datetimeFigureOut">
              <a:rPr lang="en-US" smtClean="0"/>
              <a:t>5/13/25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2E9D0C-8835-4E4C-A0A7-76806B116BC9}" type="slidenum">
              <a:rPr lang="en-US" smtClean="0"/>
              <a:t>‹#›</a:t>
            </a:fld>
            <a:endParaRPr lang="en-US"/>
          </a:p>
        </p:txBody>
      </p:sp>
    </p:spTree>
    <p:extLst>
      <p:ext uri="{BB962C8B-B14F-4D97-AF65-F5344CB8AC3E}">
        <p14:creationId xmlns:p14="http://schemas.microsoft.com/office/powerpoint/2010/main" val="617270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5335848" y="1752600"/>
            <a:ext cx="10647045"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394713" y="1752600"/>
            <a:ext cx="31323915"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21CF23-FF9F-8846-961B-57A007640935}" type="datetimeFigureOut">
              <a:rPr lang="en-US" smtClean="0"/>
              <a:t>5/13/25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2E9D0C-8835-4E4C-A0A7-76806B116BC9}" type="slidenum">
              <a:rPr lang="en-US" smtClean="0"/>
              <a:t>‹#›</a:t>
            </a:fld>
            <a:endParaRPr lang="en-US"/>
          </a:p>
        </p:txBody>
      </p:sp>
    </p:spTree>
    <p:extLst>
      <p:ext uri="{BB962C8B-B14F-4D97-AF65-F5344CB8AC3E}">
        <p14:creationId xmlns:p14="http://schemas.microsoft.com/office/powerpoint/2010/main" val="546994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21CF23-FF9F-8846-961B-57A007640935}" type="datetimeFigureOut">
              <a:rPr lang="en-US" smtClean="0"/>
              <a:t>5/13/25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2E9D0C-8835-4E4C-A0A7-76806B116BC9}" type="slidenum">
              <a:rPr lang="en-US" smtClean="0"/>
              <a:t>‹#›</a:t>
            </a:fld>
            <a:endParaRPr lang="en-US"/>
          </a:p>
        </p:txBody>
      </p:sp>
    </p:spTree>
    <p:extLst>
      <p:ext uri="{BB962C8B-B14F-4D97-AF65-F5344CB8AC3E}">
        <p14:creationId xmlns:p14="http://schemas.microsoft.com/office/powerpoint/2010/main" val="1411083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68995" y="8206749"/>
            <a:ext cx="4258818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3368995" y="22029429"/>
            <a:ext cx="42588180" cy="7200898"/>
          </a:xfrm>
        </p:spPr>
        <p:txBody>
          <a:bodyPr/>
          <a:lstStyle>
            <a:lvl1pPr marL="0" indent="0">
              <a:buNone/>
              <a:defRPr sz="11520">
                <a:solidFill>
                  <a:schemeClr val="tx1">
                    <a:tint val="82000"/>
                  </a:schemeClr>
                </a:solidFill>
              </a:defRPr>
            </a:lvl1pPr>
            <a:lvl2pPr marL="2194560" indent="0">
              <a:buNone/>
              <a:defRPr sz="9600">
                <a:solidFill>
                  <a:schemeClr val="tx1">
                    <a:tint val="82000"/>
                  </a:schemeClr>
                </a:solidFill>
              </a:defRPr>
            </a:lvl2pPr>
            <a:lvl3pPr marL="4389120" indent="0">
              <a:buNone/>
              <a:defRPr sz="8640">
                <a:solidFill>
                  <a:schemeClr val="tx1">
                    <a:tint val="82000"/>
                  </a:schemeClr>
                </a:solidFill>
              </a:defRPr>
            </a:lvl3pPr>
            <a:lvl4pPr marL="6583680" indent="0">
              <a:buNone/>
              <a:defRPr sz="7680">
                <a:solidFill>
                  <a:schemeClr val="tx1">
                    <a:tint val="82000"/>
                  </a:schemeClr>
                </a:solidFill>
              </a:defRPr>
            </a:lvl4pPr>
            <a:lvl5pPr marL="8778240" indent="0">
              <a:buNone/>
              <a:defRPr sz="7680">
                <a:solidFill>
                  <a:schemeClr val="tx1">
                    <a:tint val="82000"/>
                  </a:schemeClr>
                </a:solidFill>
              </a:defRPr>
            </a:lvl5pPr>
            <a:lvl6pPr marL="10972800" indent="0">
              <a:buNone/>
              <a:defRPr sz="7680">
                <a:solidFill>
                  <a:schemeClr val="tx1">
                    <a:tint val="82000"/>
                  </a:schemeClr>
                </a:solidFill>
              </a:defRPr>
            </a:lvl6pPr>
            <a:lvl7pPr marL="13167360" indent="0">
              <a:buNone/>
              <a:defRPr sz="7680">
                <a:solidFill>
                  <a:schemeClr val="tx1">
                    <a:tint val="82000"/>
                  </a:schemeClr>
                </a:solidFill>
              </a:defRPr>
            </a:lvl7pPr>
            <a:lvl8pPr marL="15361920" indent="0">
              <a:buNone/>
              <a:defRPr sz="7680">
                <a:solidFill>
                  <a:schemeClr val="tx1">
                    <a:tint val="82000"/>
                  </a:schemeClr>
                </a:solidFill>
              </a:defRPr>
            </a:lvl8pPr>
            <a:lvl9pPr marL="17556480" indent="0">
              <a:buNone/>
              <a:defRPr sz="768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21CF23-FF9F-8846-961B-57A007640935}" type="datetimeFigureOut">
              <a:rPr lang="en-US" smtClean="0"/>
              <a:t>5/13/25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2E9D0C-8835-4E4C-A0A7-76806B116BC9}" type="slidenum">
              <a:rPr lang="en-US" smtClean="0"/>
              <a:t>‹#›</a:t>
            </a:fld>
            <a:endParaRPr lang="en-US"/>
          </a:p>
        </p:txBody>
      </p:sp>
    </p:spTree>
    <p:extLst>
      <p:ext uri="{BB962C8B-B14F-4D97-AF65-F5344CB8AC3E}">
        <p14:creationId xmlns:p14="http://schemas.microsoft.com/office/powerpoint/2010/main" val="434233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394710" y="8763000"/>
            <a:ext cx="209854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997410" y="8763000"/>
            <a:ext cx="209854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21CF23-FF9F-8846-961B-57A007640935}" type="datetimeFigureOut">
              <a:rPr lang="en-US" smtClean="0"/>
              <a:t>5/13/25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2E9D0C-8835-4E4C-A0A7-76806B116BC9}" type="slidenum">
              <a:rPr lang="en-US" smtClean="0"/>
              <a:t>‹#›</a:t>
            </a:fld>
            <a:endParaRPr lang="en-US"/>
          </a:p>
        </p:txBody>
      </p:sp>
    </p:spTree>
    <p:extLst>
      <p:ext uri="{BB962C8B-B14F-4D97-AF65-F5344CB8AC3E}">
        <p14:creationId xmlns:p14="http://schemas.microsoft.com/office/powerpoint/2010/main" val="360143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01141" y="1752607"/>
            <a:ext cx="4258818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401147" y="8069582"/>
            <a:ext cx="20889036"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401147" y="12024360"/>
            <a:ext cx="20889036"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4997413" y="8069582"/>
            <a:ext cx="20991911"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4997413" y="12024360"/>
            <a:ext cx="20991911"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21CF23-FF9F-8846-961B-57A007640935}" type="datetimeFigureOut">
              <a:rPr lang="en-US" smtClean="0"/>
              <a:t>5/13/25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2E9D0C-8835-4E4C-A0A7-76806B116BC9}" type="slidenum">
              <a:rPr lang="en-US" smtClean="0"/>
              <a:t>‹#›</a:t>
            </a:fld>
            <a:endParaRPr lang="en-US"/>
          </a:p>
        </p:txBody>
      </p:sp>
    </p:spTree>
    <p:extLst>
      <p:ext uri="{BB962C8B-B14F-4D97-AF65-F5344CB8AC3E}">
        <p14:creationId xmlns:p14="http://schemas.microsoft.com/office/powerpoint/2010/main" val="2601953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21CF23-FF9F-8846-961B-57A007640935}" type="datetimeFigureOut">
              <a:rPr lang="en-US" smtClean="0"/>
              <a:t>5/13/25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2E9D0C-8835-4E4C-A0A7-76806B116BC9}" type="slidenum">
              <a:rPr lang="en-US" smtClean="0"/>
              <a:t>‹#›</a:t>
            </a:fld>
            <a:endParaRPr lang="en-US"/>
          </a:p>
        </p:txBody>
      </p:sp>
    </p:spTree>
    <p:extLst>
      <p:ext uri="{BB962C8B-B14F-4D97-AF65-F5344CB8AC3E}">
        <p14:creationId xmlns:p14="http://schemas.microsoft.com/office/powerpoint/2010/main" val="3879685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21CF23-FF9F-8846-961B-57A007640935}" type="datetimeFigureOut">
              <a:rPr lang="en-US" smtClean="0"/>
              <a:t>5/13/25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2E9D0C-8835-4E4C-A0A7-76806B116BC9}" type="slidenum">
              <a:rPr lang="en-US" smtClean="0"/>
              <a:t>‹#›</a:t>
            </a:fld>
            <a:endParaRPr lang="en-US"/>
          </a:p>
        </p:txBody>
      </p:sp>
    </p:spTree>
    <p:extLst>
      <p:ext uri="{BB962C8B-B14F-4D97-AF65-F5344CB8AC3E}">
        <p14:creationId xmlns:p14="http://schemas.microsoft.com/office/powerpoint/2010/main" val="2554242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01142" y="2194560"/>
            <a:ext cx="15925561"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20991911" y="4739647"/>
            <a:ext cx="2499741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01142" y="9875520"/>
            <a:ext cx="15925561"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CE21CF23-FF9F-8846-961B-57A007640935}" type="datetimeFigureOut">
              <a:rPr lang="en-US" smtClean="0"/>
              <a:t>5/13/25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2E9D0C-8835-4E4C-A0A7-76806B116BC9}" type="slidenum">
              <a:rPr lang="en-US" smtClean="0"/>
              <a:t>‹#›</a:t>
            </a:fld>
            <a:endParaRPr lang="en-US"/>
          </a:p>
        </p:txBody>
      </p:sp>
    </p:spTree>
    <p:extLst>
      <p:ext uri="{BB962C8B-B14F-4D97-AF65-F5344CB8AC3E}">
        <p14:creationId xmlns:p14="http://schemas.microsoft.com/office/powerpoint/2010/main" val="960070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01142" y="2194560"/>
            <a:ext cx="15925561"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20991911" y="4739647"/>
            <a:ext cx="2499741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401142" y="9875520"/>
            <a:ext cx="15925561"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CE21CF23-FF9F-8846-961B-57A007640935}" type="datetimeFigureOut">
              <a:rPr lang="en-US" smtClean="0"/>
              <a:t>5/13/25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2E9D0C-8835-4E4C-A0A7-76806B116BC9}" type="slidenum">
              <a:rPr lang="en-US" smtClean="0"/>
              <a:t>‹#›</a:t>
            </a:fld>
            <a:endParaRPr lang="en-US"/>
          </a:p>
        </p:txBody>
      </p:sp>
    </p:spTree>
    <p:extLst>
      <p:ext uri="{BB962C8B-B14F-4D97-AF65-F5344CB8AC3E}">
        <p14:creationId xmlns:p14="http://schemas.microsoft.com/office/powerpoint/2010/main" val="3529651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394710" y="1752607"/>
            <a:ext cx="4258818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394710" y="8763000"/>
            <a:ext cx="4258818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394710" y="30510487"/>
            <a:ext cx="11109960" cy="1752600"/>
          </a:xfrm>
          <a:prstGeom prst="rect">
            <a:avLst/>
          </a:prstGeom>
        </p:spPr>
        <p:txBody>
          <a:bodyPr vert="horz" lIns="91440" tIns="45720" rIns="91440" bIns="45720" rtlCol="0" anchor="ctr"/>
          <a:lstStyle>
            <a:lvl1pPr algn="l">
              <a:defRPr sz="5760">
                <a:solidFill>
                  <a:schemeClr val="tx1">
                    <a:tint val="82000"/>
                  </a:schemeClr>
                </a:solidFill>
              </a:defRPr>
            </a:lvl1pPr>
          </a:lstStyle>
          <a:p>
            <a:fld id="{CE21CF23-FF9F-8846-961B-57A007640935}" type="datetimeFigureOut">
              <a:rPr lang="en-US" smtClean="0"/>
              <a:t>5/13/25</a:t>
            </a:fld>
            <a:endParaRPr lang="en-US"/>
          </a:p>
        </p:txBody>
      </p:sp>
      <p:sp>
        <p:nvSpPr>
          <p:cNvPr id="5" name="Footer Placeholder 4"/>
          <p:cNvSpPr>
            <a:spLocks noGrp="1"/>
          </p:cNvSpPr>
          <p:nvPr>
            <p:ph type="ftr" sz="quarter" idx="3"/>
          </p:nvPr>
        </p:nvSpPr>
        <p:spPr>
          <a:xfrm>
            <a:off x="16356330" y="30510487"/>
            <a:ext cx="16664940" cy="1752600"/>
          </a:xfrm>
          <a:prstGeom prst="rect">
            <a:avLst/>
          </a:prstGeom>
        </p:spPr>
        <p:txBody>
          <a:bodyPr vert="horz" lIns="91440" tIns="45720" rIns="91440" bIns="45720" rtlCol="0" anchor="ctr"/>
          <a:lstStyle>
            <a:lvl1pPr algn="ctr">
              <a:defRPr sz="576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34872930" y="30510487"/>
            <a:ext cx="11109960" cy="1752600"/>
          </a:xfrm>
          <a:prstGeom prst="rect">
            <a:avLst/>
          </a:prstGeom>
        </p:spPr>
        <p:txBody>
          <a:bodyPr vert="horz" lIns="91440" tIns="45720" rIns="91440" bIns="45720" rtlCol="0" anchor="ctr"/>
          <a:lstStyle>
            <a:lvl1pPr algn="r">
              <a:defRPr sz="5760">
                <a:solidFill>
                  <a:schemeClr val="tx1">
                    <a:tint val="82000"/>
                  </a:schemeClr>
                </a:solidFill>
              </a:defRPr>
            </a:lvl1pPr>
          </a:lstStyle>
          <a:p>
            <a:fld id="{4B2E9D0C-8835-4E4C-A0A7-76806B116BC9}" type="slidenum">
              <a:rPr lang="en-US" smtClean="0"/>
              <a:t>‹#›</a:t>
            </a:fld>
            <a:endParaRPr lang="en-US"/>
          </a:p>
        </p:txBody>
      </p:sp>
    </p:spTree>
    <p:extLst>
      <p:ext uri="{BB962C8B-B14F-4D97-AF65-F5344CB8AC3E}">
        <p14:creationId xmlns:p14="http://schemas.microsoft.com/office/powerpoint/2010/main" val="21503595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mailto:cak240@musc.edu"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10" Type="http://schemas.openxmlformats.org/officeDocument/2006/relationships/image" Target="../media/image7.png"/><Relationship Id="rId4" Type="http://schemas.openxmlformats.org/officeDocument/2006/relationships/image" Target="../media/image1.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90000"/>
            <a:lumOff val="10000"/>
          </a:schemeClr>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678733BE-059C-47B7-9415-5ADF2F3024F1}"/>
              </a:ext>
            </a:extLst>
          </p:cNvPr>
          <p:cNvSpPr/>
          <p:nvPr/>
        </p:nvSpPr>
        <p:spPr>
          <a:xfrm>
            <a:off x="800100" y="4702627"/>
            <a:ext cx="12593171" cy="282157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08610" tIns="540068" rIns="308610" rtlCol="0" anchor="t" anchorCtr="0"/>
          <a:lstStyle/>
          <a:p>
            <a:pPr>
              <a:spcBef>
                <a:spcPts val="1200"/>
              </a:spcBef>
              <a:spcAft>
                <a:spcPts val="1200"/>
              </a:spcAft>
            </a:pPr>
            <a:r>
              <a:rPr lang="en-US" sz="4500" b="1" dirty="0">
                <a:solidFill>
                  <a:prstClr val="black"/>
                </a:solidFill>
                <a:latin typeface="Arial" panose="020B0604020202020204" pitchFamily="34" charset="0"/>
                <a:cs typeface="Arial" panose="020B0604020202020204" pitchFamily="34" charset="0"/>
              </a:rPr>
              <a:t>BACKGROUND: </a:t>
            </a:r>
            <a:r>
              <a:rPr lang="en-US" sz="4500" dirty="0">
                <a:solidFill>
                  <a:prstClr val="black"/>
                </a:solidFill>
                <a:latin typeface="Arial" panose="020B0604020202020204" pitchFamily="34" charset="0"/>
                <a:cs typeface="Arial" panose="020B0604020202020204" pitchFamily="34" charset="0"/>
              </a:rPr>
              <a:t>All 46 SC counties are considered to have a healthcare provider shortage, exacerbating challenges for patients who require specialty care. Traditional, in-person specialty care averages a 3- to 6-month wait time for new patients, which may contribute to poor health outcomes. To address this, the Virtual Specialty Care Program was developed to increase access to high-demand specialty care services and offer a 100% virtual alternative to in-person care. These “no barrier” specialty services are offered statewide, with or without a physician referral. In addition, the Virtual Specialty program coordinates referrals for in-person lab work, imaging, and pharmaceuticals based on the patient’s residential location. </a:t>
            </a:r>
          </a:p>
          <a:p>
            <a:pPr>
              <a:spcBef>
                <a:spcPts val="1200"/>
              </a:spcBef>
              <a:spcAft>
                <a:spcPts val="1200"/>
              </a:spcAft>
            </a:pPr>
            <a:r>
              <a:rPr lang="en-US" sz="4500" b="1" dirty="0">
                <a:solidFill>
                  <a:prstClr val="black"/>
                </a:solidFill>
                <a:latin typeface="Arial" panose="020B0604020202020204" pitchFamily="34" charset="0"/>
                <a:cs typeface="Arial" panose="020B0604020202020204" pitchFamily="34" charset="0"/>
              </a:rPr>
              <a:t>STUDY DESIGN: </a:t>
            </a:r>
            <a:r>
              <a:rPr lang="en-US" sz="4500" dirty="0">
                <a:solidFill>
                  <a:prstClr val="black"/>
                </a:solidFill>
                <a:latin typeface="Arial" panose="020B0604020202020204" pitchFamily="34" charset="0"/>
                <a:cs typeface="Arial" panose="020B0604020202020204" pitchFamily="34" charset="0"/>
              </a:rPr>
              <a:t>RE-AIM guides real-time evaluation, incorporating multiple data sources and tracking process and outcome measures to inform program quality improvement and data-driven decision-making. Data sources, including program tracking data, REDCap, electronic health records, and qualitative data from patients, were triangulated to understand program utilization across specialties and patient satisfaction. Quantitative data are analyzed using descriptive statistics, and qualitative content analysis is utilized to identify themes.</a:t>
            </a:r>
          </a:p>
          <a:p>
            <a:pPr>
              <a:spcBef>
                <a:spcPts val="1200"/>
              </a:spcBef>
              <a:spcAft>
                <a:spcPts val="1200"/>
              </a:spcAft>
            </a:pPr>
            <a:r>
              <a:rPr lang="en-US" sz="4500" b="1" dirty="0">
                <a:solidFill>
                  <a:prstClr val="black"/>
                </a:solidFill>
                <a:latin typeface="Arial" panose="020B0604020202020204" pitchFamily="34" charset="0"/>
                <a:cs typeface="Arial" panose="020B0604020202020204" pitchFamily="34" charset="0"/>
              </a:rPr>
              <a:t>SETTING: </a:t>
            </a:r>
            <a:r>
              <a:rPr lang="en-US" sz="4500" dirty="0">
                <a:solidFill>
                  <a:prstClr val="black"/>
                </a:solidFill>
                <a:latin typeface="Arial" panose="020B0604020202020204" pitchFamily="34" charset="0"/>
                <a:cs typeface="Arial" panose="020B0604020202020204" pitchFamily="34" charset="0"/>
              </a:rPr>
              <a:t>Virtual Specialty Practices, or ‘virtual clinics,’ are fully staffed with specialized physicians, registered nurses, and registration staff to support patients through pre- and post-visit experience, follow-ups, and ancillary service referrals. Using historical health system data, Virtual Specialties were identified through the intersection of high-demand and historical amenability to virtual services systemwide. </a:t>
            </a:r>
          </a:p>
        </p:txBody>
      </p:sp>
      <p:sp>
        <p:nvSpPr>
          <p:cNvPr id="2" name="Rectangle 1">
            <a:extLst>
              <a:ext uri="{FF2B5EF4-FFF2-40B4-BE49-F238E27FC236}">
                <a16:creationId xmlns:a16="http://schemas.microsoft.com/office/drawing/2014/main" id="{B0C5B857-0E51-4898-BAEF-B471D5E63813}"/>
              </a:ext>
            </a:extLst>
          </p:cNvPr>
          <p:cNvSpPr/>
          <p:nvPr/>
        </p:nvSpPr>
        <p:spPr>
          <a:xfrm>
            <a:off x="35108027" y="4702627"/>
            <a:ext cx="13469472" cy="282157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08610" tIns="540068" rIns="308610" rtlCol="0" anchor="t" anchorCtr="0"/>
          <a:lstStyle/>
          <a:p>
            <a:pPr>
              <a:spcBef>
                <a:spcPts val="800"/>
              </a:spcBef>
              <a:spcAft>
                <a:spcPts val="800"/>
              </a:spcAft>
            </a:pPr>
            <a:r>
              <a:rPr lang="en-US" sz="4500" b="1" dirty="0">
                <a:solidFill>
                  <a:prstClr val="black"/>
                </a:solidFill>
                <a:latin typeface="Arial" panose="020B0604020202020204" pitchFamily="34" charset="0"/>
                <a:cs typeface="Arial" panose="020B0604020202020204" pitchFamily="34" charset="0"/>
              </a:rPr>
              <a:t>FINDINGS</a:t>
            </a:r>
          </a:p>
          <a:p>
            <a:pPr>
              <a:spcBef>
                <a:spcPts val="800"/>
              </a:spcBef>
              <a:spcAft>
                <a:spcPts val="800"/>
              </a:spcAft>
            </a:pPr>
            <a:r>
              <a:rPr lang="en-US" sz="4500" b="1" u="sng" dirty="0">
                <a:solidFill>
                  <a:prstClr val="black"/>
                </a:solidFill>
                <a:latin typeface="Arial" panose="020B0604020202020204" pitchFamily="34" charset="0"/>
                <a:cs typeface="Arial" panose="020B0604020202020204" pitchFamily="34" charset="0"/>
              </a:rPr>
              <a:t>Reach:</a:t>
            </a:r>
            <a:r>
              <a:rPr lang="en-US" sz="4500" b="1" dirty="0">
                <a:solidFill>
                  <a:prstClr val="black"/>
                </a:solidFill>
                <a:latin typeface="Arial" panose="020B0604020202020204" pitchFamily="34" charset="0"/>
                <a:cs typeface="Arial" panose="020B0604020202020204" pitchFamily="34" charset="0"/>
              </a:rPr>
              <a:t> </a:t>
            </a:r>
            <a:r>
              <a:rPr lang="en-US" sz="4500" dirty="0">
                <a:solidFill>
                  <a:prstClr val="black"/>
                </a:solidFill>
                <a:latin typeface="Arial" panose="020B0604020202020204" pitchFamily="34" charset="0"/>
                <a:cs typeface="Arial" panose="020B0604020202020204" pitchFamily="34" charset="0"/>
              </a:rPr>
              <a:t>22,338 Virtual Specialty visits occurred among 9,676 patients from 12/2022-05/2025.</a:t>
            </a:r>
          </a:p>
          <a:p>
            <a:pPr>
              <a:spcBef>
                <a:spcPts val="800"/>
              </a:spcBef>
              <a:spcAft>
                <a:spcPts val="800"/>
              </a:spcAft>
            </a:pPr>
            <a:r>
              <a:rPr lang="en-US" sz="4500" b="1" u="sng" dirty="0">
                <a:solidFill>
                  <a:prstClr val="black"/>
                </a:solidFill>
                <a:latin typeface="Arial" panose="020B0604020202020204" pitchFamily="34" charset="0"/>
                <a:cs typeface="Arial" panose="020B0604020202020204" pitchFamily="34" charset="0"/>
              </a:rPr>
              <a:t>Effectiveness:</a:t>
            </a:r>
            <a:r>
              <a:rPr lang="en-US" sz="4500" dirty="0">
                <a:solidFill>
                  <a:prstClr val="black"/>
                </a:solidFill>
                <a:latin typeface="Arial" panose="020B0604020202020204" pitchFamily="34" charset="0"/>
                <a:cs typeface="Arial" panose="020B0604020202020204" pitchFamily="34" charset="0"/>
              </a:rPr>
              <a:t> </a:t>
            </a:r>
          </a:p>
          <a:p>
            <a:pPr marL="228600" indent="-685800">
              <a:spcBef>
                <a:spcPts val="800"/>
              </a:spcBef>
              <a:spcAft>
                <a:spcPts val="800"/>
              </a:spcAft>
              <a:buFont typeface="Arial" panose="020B0604020202020204" pitchFamily="34" charset="0"/>
              <a:buChar char="•"/>
            </a:pPr>
            <a:r>
              <a:rPr lang="en-US" sz="4500" dirty="0">
                <a:solidFill>
                  <a:prstClr val="black"/>
                </a:solidFill>
                <a:latin typeface="Arial" panose="020B0604020202020204" pitchFamily="34" charset="0"/>
                <a:cs typeface="Arial" panose="020B0604020202020204" pitchFamily="34" charset="0"/>
              </a:rPr>
              <a:t>All specialties have reduced their wait times for new patients to &lt;8 days</a:t>
            </a:r>
          </a:p>
          <a:p>
            <a:pPr marL="228600" indent="-685800">
              <a:spcBef>
                <a:spcPts val="800"/>
              </a:spcBef>
              <a:spcAft>
                <a:spcPts val="800"/>
              </a:spcAft>
              <a:buFont typeface="Arial" panose="020B0604020202020204" pitchFamily="34" charset="0"/>
              <a:buChar char="•"/>
            </a:pPr>
            <a:r>
              <a:rPr lang="en-US" sz="4500" dirty="0">
                <a:solidFill>
                  <a:prstClr val="black"/>
                </a:solidFill>
                <a:latin typeface="Arial" panose="020B0604020202020204" pitchFamily="34" charset="0"/>
                <a:cs typeface="Arial" panose="020B0604020202020204" pitchFamily="34" charset="0"/>
              </a:rPr>
              <a:t>Patient experience ratings are consistently higher for the 100% virtual practice compared to hybrid care</a:t>
            </a:r>
          </a:p>
          <a:p>
            <a:pPr marL="228600" indent="-685800">
              <a:spcBef>
                <a:spcPts val="800"/>
              </a:spcBef>
              <a:spcAft>
                <a:spcPts val="800"/>
              </a:spcAft>
              <a:buFont typeface="Arial" panose="020B0604020202020204" pitchFamily="34" charset="0"/>
              <a:buChar char="•"/>
            </a:pPr>
            <a:r>
              <a:rPr lang="en-US" sz="4500" dirty="0">
                <a:solidFill>
                  <a:prstClr val="black"/>
                </a:solidFill>
                <a:latin typeface="Arial" panose="020B0604020202020204" pitchFamily="34" charset="0"/>
                <a:cs typeface="Arial" panose="020B0604020202020204" pitchFamily="34" charset="0"/>
              </a:rPr>
              <a:t>Patients report immediate impacts for increased access to specialty care services, and the ability to initiate treatments faster than they would have with the first-available in-person visit</a:t>
            </a:r>
          </a:p>
          <a:p>
            <a:pPr marL="228600" indent="-685800">
              <a:spcBef>
                <a:spcPts val="800"/>
              </a:spcBef>
              <a:spcAft>
                <a:spcPts val="800"/>
              </a:spcAft>
              <a:buFont typeface="Arial" panose="020B0604020202020204" pitchFamily="34" charset="0"/>
              <a:buChar char="•"/>
            </a:pPr>
            <a:r>
              <a:rPr lang="en-US" sz="4500" dirty="0">
                <a:solidFill>
                  <a:prstClr val="black"/>
                </a:solidFill>
                <a:latin typeface="Arial" panose="020B0604020202020204" pitchFamily="34" charset="0"/>
                <a:cs typeface="Arial" panose="020B0604020202020204" pitchFamily="34" charset="0"/>
              </a:rPr>
              <a:t>Patients in ‘virtual clinics’ reside across SC and beyond, saving patients’ considerable time and costs required to travel for medical care</a:t>
            </a:r>
          </a:p>
          <a:p>
            <a:pPr>
              <a:spcBef>
                <a:spcPts val="800"/>
              </a:spcBef>
              <a:spcAft>
                <a:spcPts val="800"/>
              </a:spcAft>
            </a:pPr>
            <a:r>
              <a:rPr lang="en-US" sz="4500" b="1" u="sng" dirty="0">
                <a:solidFill>
                  <a:prstClr val="black"/>
                </a:solidFill>
                <a:latin typeface="Arial" panose="020B0604020202020204" pitchFamily="34" charset="0"/>
                <a:cs typeface="Arial" panose="020B0604020202020204" pitchFamily="34" charset="0"/>
              </a:rPr>
              <a:t> Adoption: </a:t>
            </a:r>
            <a:r>
              <a:rPr lang="en-US" sz="4500" dirty="0">
                <a:solidFill>
                  <a:prstClr val="black"/>
                </a:solidFill>
                <a:latin typeface="Arial" panose="020B0604020202020204" pitchFamily="34" charset="0"/>
                <a:cs typeface="Arial" panose="020B0604020202020204" pitchFamily="34" charset="0"/>
              </a:rPr>
              <a:t>Endocrinology is consistently the highest volume service each month, followed by Rheumatology</a:t>
            </a:r>
          </a:p>
          <a:p>
            <a:pPr>
              <a:spcBef>
                <a:spcPts val="800"/>
              </a:spcBef>
              <a:spcAft>
                <a:spcPts val="800"/>
              </a:spcAft>
            </a:pPr>
            <a:r>
              <a:rPr lang="en-US" sz="4500" b="1" u="sng" dirty="0">
                <a:solidFill>
                  <a:prstClr val="black"/>
                </a:solidFill>
                <a:latin typeface="Arial" panose="020B0604020202020204" pitchFamily="34" charset="0"/>
                <a:cs typeface="Arial" panose="020B0604020202020204" pitchFamily="34" charset="0"/>
              </a:rPr>
              <a:t>Implementation: </a:t>
            </a:r>
            <a:r>
              <a:rPr lang="en-US" sz="4500" dirty="0">
                <a:solidFill>
                  <a:prstClr val="black"/>
                </a:solidFill>
                <a:latin typeface="Arial" panose="020B0604020202020204" pitchFamily="34" charset="0"/>
                <a:cs typeface="Arial" panose="020B0604020202020204" pitchFamily="34" charset="0"/>
              </a:rPr>
              <a:t>Virtual Specialty Programs underwent a four-phase implementation process </a:t>
            </a:r>
          </a:p>
          <a:p>
            <a:pPr>
              <a:spcBef>
                <a:spcPts val="800"/>
              </a:spcBef>
              <a:spcAft>
                <a:spcPts val="800"/>
              </a:spcAft>
            </a:pPr>
            <a:r>
              <a:rPr lang="en-US" sz="4500" b="1" u="sng" dirty="0">
                <a:solidFill>
                  <a:prstClr val="black"/>
                </a:solidFill>
                <a:latin typeface="Arial" panose="020B0604020202020204" pitchFamily="34" charset="0"/>
                <a:cs typeface="Arial" panose="020B0604020202020204" pitchFamily="34" charset="0"/>
              </a:rPr>
              <a:t>Maintenance: </a:t>
            </a:r>
            <a:r>
              <a:rPr lang="en-US" sz="4500" dirty="0">
                <a:solidFill>
                  <a:prstClr val="black"/>
                </a:solidFill>
                <a:latin typeface="Arial" panose="020B0604020202020204" pitchFamily="34" charset="0"/>
                <a:cs typeface="Arial" panose="020B0604020202020204" pitchFamily="34" charset="0"/>
              </a:rPr>
              <a:t>To date, the average monthly no-show rates among Virtual Specialty patients are 9-11%. A majority of visits (58%) were comprised of returning patients, indicating their satisfaction with virtual services.</a:t>
            </a:r>
            <a:endParaRPr lang="en-US" sz="4500" b="1" dirty="0">
              <a:solidFill>
                <a:prstClr val="black"/>
              </a:solidFill>
              <a:latin typeface="Arial" panose="020B0604020202020204" pitchFamily="34" charset="0"/>
              <a:cs typeface="Arial" panose="020B0604020202020204" pitchFamily="34" charset="0"/>
            </a:endParaRPr>
          </a:p>
          <a:p>
            <a:pPr>
              <a:spcBef>
                <a:spcPts val="800"/>
              </a:spcBef>
              <a:spcAft>
                <a:spcPts val="800"/>
              </a:spcAft>
            </a:pPr>
            <a:r>
              <a:rPr lang="en-US" sz="4500" b="1" dirty="0">
                <a:solidFill>
                  <a:prstClr val="black"/>
                </a:solidFill>
                <a:latin typeface="Arial" panose="020B0604020202020204" pitchFamily="34" charset="0"/>
                <a:cs typeface="Arial" panose="020B0604020202020204" pitchFamily="34" charset="0"/>
              </a:rPr>
              <a:t>IMPLICATIONS FOR POLICY &amp; PRACTICE</a:t>
            </a:r>
          </a:p>
          <a:p>
            <a:pPr marL="685800" indent="-685800">
              <a:spcBef>
                <a:spcPts val="800"/>
              </a:spcBef>
              <a:spcAft>
                <a:spcPts val="800"/>
              </a:spcAft>
              <a:buFont typeface="Arial" panose="020B0604020202020204" pitchFamily="34" charset="0"/>
              <a:buChar char="•"/>
            </a:pPr>
            <a:r>
              <a:rPr lang="en-US" sz="4500"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To date, this Virtual Specialty program has increased access to care across SC, improved patient satisfaction, and reduced no-show rates relative to national benchmarks</a:t>
            </a:r>
          </a:p>
          <a:p>
            <a:pPr marL="685800" indent="-685800">
              <a:spcBef>
                <a:spcPts val="800"/>
              </a:spcBef>
              <a:spcAft>
                <a:spcPts val="800"/>
              </a:spcAft>
              <a:buFont typeface="Arial" panose="020B0604020202020204" pitchFamily="34" charset="0"/>
              <a:buChar char="•"/>
            </a:pPr>
            <a:r>
              <a:rPr lang="en-US" sz="4500" dirty="0">
                <a:solidFill>
                  <a:prstClr val="black"/>
                </a:solidFill>
                <a:latin typeface="Arial" panose="020B0604020202020204" pitchFamily="34" charset="0"/>
                <a:cs typeface="Arial" panose="020B0604020202020204" pitchFamily="34" charset="0"/>
              </a:rPr>
              <a:t>Virtual Specialty Practices increased access to care, while simultaneously improving patient satisfaction and adherence to scheduled visits </a:t>
            </a:r>
          </a:p>
          <a:p>
            <a:pPr marL="685800" indent="-685800">
              <a:spcBef>
                <a:spcPts val="800"/>
              </a:spcBef>
              <a:spcAft>
                <a:spcPts val="800"/>
              </a:spcAft>
              <a:buFont typeface="Arial" panose="020B0604020202020204" pitchFamily="34" charset="0"/>
              <a:buChar char="•"/>
            </a:pPr>
            <a:r>
              <a:rPr lang="en-US" sz="4500" dirty="0">
                <a:solidFill>
                  <a:prstClr val="black"/>
                </a:solidFill>
                <a:latin typeface="Arial" panose="020B0604020202020204" pitchFamily="34" charset="0"/>
                <a:cs typeface="Arial" panose="020B0604020202020204" pitchFamily="34" charset="0"/>
              </a:rPr>
              <a:t>Policy efforts needed to sustain reimbursement of virtual specialty services</a:t>
            </a:r>
          </a:p>
          <a:p>
            <a:endParaRPr lang="en-US" sz="4800" dirty="0">
              <a:solidFill>
                <a:prstClr val="black"/>
              </a:solidFill>
              <a:latin typeface="Arial" panose="020B0604020202020204" pitchFamily="34" charset="0"/>
              <a:cs typeface="Arial" panose="020B0604020202020204" pitchFamily="34" charset="0"/>
            </a:endParaRPr>
          </a:p>
        </p:txBody>
      </p:sp>
      <p:sp>
        <p:nvSpPr>
          <p:cNvPr id="18" name="Rectangle 17">
            <a:extLst>
              <a:ext uri="{FF2B5EF4-FFF2-40B4-BE49-F238E27FC236}">
                <a16:creationId xmlns:a16="http://schemas.microsoft.com/office/drawing/2014/main" id="{678733BE-059C-47B7-9415-5ADF2F3024F1}"/>
              </a:ext>
            </a:extLst>
          </p:cNvPr>
          <p:cNvSpPr/>
          <p:nvPr/>
        </p:nvSpPr>
        <p:spPr>
          <a:xfrm>
            <a:off x="800101" y="-23526"/>
            <a:ext cx="47777400" cy="4702629"/>
          </a:xfrm>
          <a:prstGeom prst="rect">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solidFill>
                  <a:prstClr val="black"/>
                </a:solidFill>
                <a:latin typeface="Arial" panose="020B0604020202020204" pitchFamily="34" charset="0"/>
                <a:cs typeface="Arial" panose="020B0604020202020204" pitchFamily="34" charset="0"/>
              </a:rPr>
              <a:t>Utilizing RE-AIM to evaluate a virtual specialty care program </a:t>
            </a:r>
          </a:p>
          <a:p>
            <a:pPr algn="ctr"/>
            <a:r>
              <a:rPr lang="en-US" sz="7200" b="1" dirty="0">
                <a:solidFill>
                  <a:prstClr val="black"/>
                </a:solidFill>
                <a:latin typeface="Arial" panose="020B0604020202020204" pitchFamily="34" charset="0"/>
                <a:cs typeface="Arial" panose="020B0604020202020204" pitchFamily="34" charset="0"/>
              </a:rPr>
              <a:t>from development through implementation and expansion</a:t>
            </a:r>
          </a:p>
          <a:p>
            <a:pPr algn="ctr"/>
            <a:r>
              <a:rPr lang="en-US" sz="4400" dirty="0">
                <a:solidFill>
                  <a:prstClr val="black"/>
                </a:solidFill>
                <a:latin typeface="Arial" panose="020B0604020202020204" pitchFamily="34" charset="0"/>
                <a:cs typeface="Arial" panose="020B0604020202020204" pitchFamily="34" charset="0"/>
              </a:rPr>
              <a:t>Caitlin Koob, PhD</a:t>
            </a:r>
            <a:r>
              <a:rPr lang="en-US" sz="4400" baseline="30000" dirty="0">
                <a:solidFill>
                  <a:prstClr val="black"/>
                </a:solidFill>
                <a:latin typeface="Arial" panose="020B0604020202020204" pitchFamily="34" charset="0"/>
                <a:cs typeface="Arial" panose="020B0604020202020204" pitchFamily="34" charset="0"/>
              </a:rPr>
              <a:t>1,2</a:t>
            </a:r>
            <a:r>
              <a:rPr lang="en-US" sz="4400" dirty="0">
                <a:solidFill>
                  <a:prstClr val="black"/>
                </a:solidFill>
                <a:latin typeface="Arial" panose="020B0604020202020204" pitchFamily="34" charset="0"/>
                <a:cs typeface="Arial" panose="020B0604020202020204" pitchFamily="34" charset="0"/>
              </a:rPr>
              <a:t>, Jillian Harvey, PhD</a:t>
            </a:r>
            <a:r>
              <a:rPr lang="en-US" sz="4400" baseline="30000" dirty="0">
                <a:solidFill>
                  <a:prstClr val="black"/>
                </a:solidFill>
                <a:latin typeface="Arial" panose="020B0604020202020204" pitchFamily="34" charset="0"/>
                <a:cs typeface="Arial" panose="020B0604020202020204" pitchFamily="34" charset="0"/>
              </a:rPr>
              <a:t>1,2</a:t>
            </a:r>
            <a:r>
              <a:rPr lang="en-US" sz="4400" dirty="0">
                <a:solidFill>
                  <a:prstClr val="black"/>
                </a:solidFill>
                <a:latin typeface="Arial" panose="020B0604020202020204" pitchFamily="34" charset="0"/>
                <a:cs typeface="Arial" panose="020B0604020202020204" pitchFamily="34" charset="0"/>
              </a:rPr>
              <a:t>, Cortney Belton, MBA</a:t>
            </a:r>
            <a:r>
              <a:rPr lang="en-US" sz="4400" baseline="30000" dirty="0">
                <a:solidFill>
                  <a:prstClr val="black"/>
                </a:solidFill>
                <a:latin typeface="Arial" panose="020B0604020202020204" pitchFamily="34" charset="0"/>
                <a:cs typeface="Arial" panose="020B0604020202020204" pitchFamily="34" charset="0"/>
              </a:rPr>
              <a:t>2</a:t>
            </a:r>
            <a:r>
              <a:rPr lang="en-US" sz="4400" dirty="0">
                <a:solidFill>
                  <a:prstClr val="black"/>
                </a:solidFill>
                <a:latin typeface="Arial" panose="020B0604020202020204" pitchFamily="34" charset="0"/>
                <a:cs typeface="Arial" panose="020B0604020202020204" pitchFamily="34" charset="0"/>
              </a:rPr>
              <a:t>, Emily Warr, MSN</a:t>
            </a:r>
            <a:r>
              <a:rPr lang="en-US" sz="4400" baseline="30000" dirty="0">
                <a:solidFill>
                  <a:prstClr val="black"/>
                </a:solidFill>
                <a:latin typeface="Arial" panose="020B0604020202020204" pitchFamily="34" charset="0"/>
                <a:cs typeface="Arial" panose="020B0604020202020204" pitchFamily="34" charset="0"/>
              </a:rPr>
              <a:t>2</a:t>
            </a:r>
            <a:r>
              <a:rPr lang="en-US" sz="4400" dirty="0">
                <a:solidFill>
                  <a:prstClr val="black"/>
                </a:solidFill>
                <a:latin typeface="Arial" panose="020B0604020202020204" pitchFamily="34" charset="0"/>
                <a:cs typeface="Arial" panose="020B0604020202020204" pitchFamily="34" charset="0"/>
              </a:rPr>
              <a:t>, </a:t>
            </a:r>
          </a:p>
          <a:p>
            <a:pPr algn="ctr"/>
            <a:r>
              <a:rPr lang="en-US" sz="4400" dirty="0">
                <a:solidFill>
                  <a:prstClr val="black"/>
                </a:solidFill>
                <a:latin typeface="Arial" panose="020B0604020202020204" pitchFamily="34" charset="0"/>
                <a:cs typeface="Arial" panose="020B0604020202020204" pitchFamily="34" charset="0"/>
              </a:rPr>
              <a:t>Peter Gardella, MBA</a:t>
            </a:r>
            <a:r>
              <a:rPr lang="en-US" sz="4400" baseline="30000" dirty="0">
                <a:solidFill>
                  <a:prstClr val="black"/>
                </a:solidFill>
                <a:latin typeface="Arial" panose="020B0604020202020204" pitchFamily="34" charset="0"/>
                <a:cs typeface="Arial" panose="020B0604020202020204" pitchFamily="34" charset="0"/>
              </a:rPr>
              <a:t>2</a:t>
            </a:r>
            <a:r>
              <a:rPr lang="en-US" sz="4400">
                <a:solidFill>
                  <a:prstClr val="black"/>
                </a:solidFill>
                <a:latin typeface="Arial" panose="020B0604020202020204" pitchFamily="34" charset="0"/>
                <a:cs typeface="Arial" panose="020B0604020202020204" pitchFamily="34" charset="0"/>
              </a:rPr>
              <a:t>, James </a:t>
            </a:r>
            <a:r>
              <a:rPr lang="en-US" sz="4400" dirty="0">
                <a:solidFill>
                  <a:prstClr val="black"/>
                </a:solidFill>
                <a:latin typeface="Arial" panose="020B0604020202020204" pitchFamily="34" charset="0"/>
                <a:cs typeface="Arial" panose="020B0604020202020204" pitchFamily="34" charset="0"/>
              </a:rPr>
              <a:t>McElligott</a:t>
            </a:r>
            <a:r>
              <a:rPr lang="en-US" sz="4400">
                <a:solidFill>
                  <a:prstClr val="black"/>
                </a:solidFill>
                <a:latin typeface="Arial" panose="020B0604020202020204" pitchFamily="34" charset="0"/>
                <a:cs typeface="Arial" panose="020B0604020202020204" pitchFamily="34" charset="0"/>
              </a:rPr>
              <a:t>, MD</a:t>
            </a:r>
            <a:r>
              <a:rPr lang="en-US" sz="4400" baseline="30000">
                <a:solidFill>
                  <a:prstClr val="black"/>
                </a:solidFill>
                <a:latin typeface="Arial" panose="020B0604020202020204" pitchFamily="34" charset="0"/>
                <a:cs typeface="Arial" panose="020B0604020202020204" pitchFamily="34" charset="0"/>
              </a:rPr>
              <a:t>2</a:t>
            </a:r>
            <a:r>
              <a:rPr lang="en-US" sz="4400">
                <a:solidFill>
                  <a:prstClr val="black"/>
                </a:solidFill>
                <a:latin typeface="Arial" panose="020B0604020202020204" pitchFamily="34" charset="0"/>
                <a:cs typeface="Arial" panose="020B0604020202020204" pitchFamily="34" charset="0"/>
              </a:rPr>
              <a:t>, &amp; Dee Ford, MD</a:t>
            </a:r>
            <a:r>
              <a:rPr lang="en-US" sz="4400" baseline="30000">
                <a:solidFill>
                  <a:prstClr val="black"/>
                </a:solidFill>
                <a:latin typeface="Arial" panose="020B0604020202020204" pitchFamily="34" charset="0"/>
                <a:cs typeface="Arial" panose="020B0604020202020204" pitchFamily="34" charset="0"/>
              </a:rPr>
              <a:t>2</a:t>
            </a:r>
            <a:r>
              <a:rPr lang="en-US" sz="4400">
                <a:solidFill>
                  <a:prstClr val="black"/>
                </a:solidFill>
                <a:latin typeface="Arial" panose="020B0604020202020204" pitchFamily="34" charset="0"/>
                <a:cs typeface="Arial" panose="020B0604020202020204" pitchFamily="34" charset="0"/>
              </a:rPr>
              <a:t> </a:t>
            </a:r>
            <a:endParaRPr lang="en-US" sz="4400" dirty="0">
              <a:solidFill>
                <a:prstClr val="black"/>
              </a:solidFill>
              <a:latin typeface="Arial" panose="020B0604020202020204" pitchFamily="34" charset="0"/>
              <a:cs typeface="Arial" panose="020B0604020202020204" pitchFamily="34" charset="0"/>
            </a:endParaRPr>
          </a:p>
          <a:p>
            <a:pPr algn="ctr"/>
            <a:r>
              <a:rPr lang="en-US" sz="3038" baseline="30000" dirty="0">
                <a:solidFill>
                  <a:prstClr val="black"/>
                </a:solidFill>
                <a:latin typeface="Arial" panose="020B0604020202020204" pitchFamily="34" charset="0"/>
                <a:cs typeface="Arial" panose="020B0604020202020204" pitchFamily="34" charset="0"/>
              </a:rPr>
              <a:t>1</a:t>
            </a:r>
            <a:r>
              <a:rPr lang="en-US" sz="3038" dirty="0">
                <a:solidFill>
                  <a:prstClr val="black"/>
                </a:solidFill>
                <a:latin typeface="Arial" panose="020B0604020202020204" pitchFamily="34" charset="0"/>
                <a:cs typeface="Arial" panose="020B0604020202020204" pitchFamily="34" charset="0"/>
              </a:rPr>
              <a:t>Department of Healthcare Leadership and Management, Medical University of South Carolina, Charleston, SC;</a:t>
            </a:r>
          </a:p>
          <a:p>
            <a:pPr algn="ctr"/>
            <a:r>
              <a:rPr lang="en-US" sz="3038" dirty="0">
                <a:solidFill>
                  <a:prstClr val="black"/>
                </a:solidFill>
                <a:latin typeface="Arial" panose="020B0604020202020204" pitchFamily="34" charset="0"/>
                <a:cs typeface="Arial" panose="020B0604020202020204" pitchFamily="34" charset="0"/>
              </a:rPr>
              <a:t> </a:t>
            </a:r>
            <a:r>
              <a:rPr lang="en-US" sz="3038" baseline="30000" dirty="0">
                <a:solidFill>
                  <a:prstClr val="black"/>
                </a:solidFill>
                <a:latin typeface="Arial" panose="020B0604020202020204" pitchFamily="34" charset="0"/>
                <a:cs typeface="Arial" panose="020B0604020202020204" pitchFamily="34" charset="0"/>
              </a:rPr>
              <a:t>2</a:t>
            </a:r>
            <a:r>
              <a:rPr lang="en-US" sz="3038" dirty="0">
                <a:solidFill>
                  <a:prstClr val="black"/>
                </a:solidFill>
                <a:latin typeface="Arial" panose="020B0604020202020204" pitchFamily="34" charset="0"/>
                <a:cs typeface="Arial" panose="020B0604020202020204" pitchFamily="34" charset="0"/>
              </a:rPr>
              <a:t>Center for Telehealth, Medical University of South Carolina, Charleston, SC</a:t>
            </a:r>
            <a:endParaRPr lang="en-US" sz="3038" baseline="30000" dirty="0">
              <a:solidFill>
                <a:prstClr val="black"/>
              </a:solidFill>
              <a:latin typeface="Arial" panose="020B0604020202020204" pitchFamily="34" charset="0"/>
              <a:cs typeface="Arial" panose="020B0604020202020204" pitchFamily="34" charset="0"/>
            </a:endParaRPr>
          </a:p>
        </p:txBody>
      </p:sp>
      <p:sp>
        <p:nvSpPr>
          <p:cNvPr id="21" name="Rectangle 20">
            <a:extLst>
              <a:ext uri="{FF2B5EF4-FFF2-40B4-BE49-F238E27FC236}">
                <a16:creationId xmlns:a16="http://schemas.microsoft.com/office/drawing/2014/main" id="{678733BE-059C-47B7-9415-5ADF2F3024F1}"/>
              </a:ext>
            </a:extLst>
          </p:cNvPr>
          <p:cNvSpPr/>
          <p:nvPr/>
        </p:nvSpPr>
        <p:spPr>
          <a:xfrm>
            <a:off x="13393271" y="28813872"/>
            <a:ext cx="21714756" cy="4104528"/>
          </a:xfrm>
          <a:prstGeom prst="rect">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Ins="4706303" rtlCol="0" anchor="ctr"/>
          <a:lstStyle/>
          <a:p>
            <a:pPr algn="ctr"/>
            <a:r>
              <a:rPr lang="en-US" sz="3200" i="1" dirty="0">
                <a:solidFill>
                  <a:prstClr val="black"/>
                </a:solidFill>
                <a:latin typeface="Arial" panose="020B0604020202020204" pitchFamily="34" charset="0"/>
                <a:cs typeface="Arial" panose="020B0604020202020204" pitchFamily="34" charset="0"/>
              </a:rPr>
              <a:t>This presentation was made possible by the Health Resources and Services Administration (HRSA) of the US Department of Health and Human Services (HHS) as part of the National Telehealth Center of Excellence Award (U66RH31458). The contents are those of the author(s) and do not necessarily represent the official views of, nor an endorsement, by HRSA, HHS or the US Government.</a:t>
            </a:r>
          </a:p>
          <a:p>
            <a:pPr algn="ctr"/>
            <a:r>
              <a:rPr lang="en-US" sz="3200" b="1" dirty="0">
                <a:solidFill>
                  <a:schemeClr val="tx2">
                    <a:lumMod val="90000"/>
                    <a:lumOff val="10000"/>
                  </a:schemeClr>
                </a:solidFill>
                <a:latin typeface="Arial" panose="020B0604020202020204" pitchFamily="34" charset="0"/>
                <a:cs typeface="Arial" panose="020B0604020202020204" pitchFamily="34" charset="0"/>
              </a:rPr>
              <a:t>Questions? Please reach out to Caitlin Koob at </a:t>
            </a:r>
            <a:r>
              <a:rPr lang="en-US" sz="3200" b="1" dirty="0">
                <a:solidFill>
                  <a:schemeClr val="tx2">
                    <a:lumMod val="90000"/>
                    <a:lumOff val="10000"/>
                  </a:schemeClr>
                </a:solidFill>
                <a:latin typeface="Arial" panose="020B0604020202020204" pitchFamily="34" charset="0"/>
                <a:cs typeface="Arial" panose="020B0604020202020204" pitchFamily="34" charset="0"/>
                <a:hlinkClick r:id="rId3"/>
              </a:rPr>
              <a:t>cak240@musc.edu</a:t>
            </a:r>
            <a:r>
              <a:rPr lang="en-US" sz="3200" b="1" dirty="0">
                <a:solidFill>
                  <a:schemeClr val="tx2">
                    <a:lumMod val="90000"/>
                    <a:lumOff val="10000"/>
                  </a:schemeClr>
                </a:solidFill>
                <a:latin typeface="Arial" panose="020B0604020202020204" pitchFamily="34" charset="0"/>
                <a:cs typeface="Arial" panose="020B0604020202020204" pitchFamily="34" charset="0"/>
              </a:rPr>
              <a:t>.</a:t>
            </a:r>
          </a:p>
        </p:txBody>
      </p:sp>
      <p:pic>
        <p:nvPicPr>
          <p:cNvPr id="8" name="Picture 7" descr="A blue and white logo&#10;&#10;Description automatically generated">
            <a:extLst>
              <a:ext uri="{FF2B5EF4-FFF2-40B4-BE49-F238E27FC236}">
                <a16:creationId xmlns:a16="http://schemas.microsoft.com/office/drawing/2014/main" id="{D820637E-C23F-9F5A-7BB4-E98171399C8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21082" y="1441677"/>
            <a:ext cx="5499983" cy="1772219"/>
          </a:xfrm>
          <a:prstGeom prst="rect">
            <a:avLst/>
          </a:prstGeom>
        </p:spPr>
      </p:pic>
      <p:pic>
        <p:nvPicPr>
          <p:cNvPr id="4" name="Picture 3" descr="A gold medal with black text&#10;&#10;Description automatically generated">
            <a:extLst>
              <a:ext uri="{FF2B5EF4-FFF2-40B4-BE49-F238E27FC236}">
                <a16:creationId xmlns:a16="http://schemas.microsoft.com/office/drawing/2014/main" id="{6F99333A-A2DC-7830-11BA-74139FDA4D5F}"/>
              </a:ext>
            </a:extLst>
          </p:cNvPr>
          <p:cNvPicPr>
            <a:picLocks noChangeAspect="1"/>
          </p:cNvPicPr>
          <p:nvPr/>
        </p:nvPicPr>
        <p:blipFill>
          <a:blip r:embed="rId5"/>
          <a:srcRect l="13671"/>
          <a:stretch/>
        </p:blipFill>
        <p:spPr>
          <a:xfrm>
            <a:off x="44423318" y="518411"/>
            <a:ext cx="3544581" cy="3618753"/>
          </a:xfrm>
          <a:prstGeom prst="rect">
            <a:avLst/>
          </a:prstGeom>
        </p:spPr>
      </p:pic>
      <p:sp>
        <p:nvSpPr>
          <p:cNvPr id="7" name="TextBox 6">
            <a:extLst>
              <a:ext uri="{FF2B5EF4-FFF2-40B4-BE49-F238E27FC236}">
                <a16:creationId xmlns:a16="http://schemas.microsoft.com/office/drawing/2014/main" id="{CD35AB1B-0FF2-877E-41C6-014D415E1B58}"/>
              </a:ext>
            </a:extLst>
          </p:cNvPr>
          <p:cNvSpPr txBox="1"/>
          <p:nvPr/>
        </p:nvSpPr>
        <p:spPr>
          <a:xfrm>
            <a:off x="17739360" y="17068800"/>
            <a:ext cx="184731" cy="369332"/>
          </a:xfrm>
          <a:prstGeom prst="rect">
            <a:avLst/>
          </a:prstGeom>
          <a:noFill/>
        </p:spPr>
        <p:txBody>
          <a:bodyPr wrap="none" rtlCol="0">
            <a:spAutoFit/>
          </a:bodyPr>
          <a:lstStyle/>
          <a:p>
            <a:endParaRPr lang="en-US" dirty="0"/>
          </a:p>
        </p:txBody>
      </p:sp>
      <p:pic>
        <p:nvPicPr>
          <p:cNvPr id="9" name="Picture 8">
            <a:extLst>
              <a:ext uri="{FF2B5EF4-FFF2-40B4-BE49-F238E27FC236}">
                <a16:creationId xmlns:a16="http://schemas.microsoft.com/office/drawing/2014/main" id="{F3BE4920-B108-B50A-1A1D-247F75352431}"/>
              </a:ext>
            </a:extLst>
          </p:cNvPr>
          <p:cNvPicPr>
            <a:picLocks noChangeAspect="1"/>
          </p:cNvPicPr>
          <p:nvPr/>
        </p:nvPicPr>
        <p:blipFill>
          <a:blip r:embed="rId6"/>
          <a:stretch>
            <a:fillRect/>
          </a:stretch>
        </p:blipFill>
        <p:spPr>
          <a:xfrm>
            <a:off x="14174279" y="5332934"/>
            <a:ext cx="11669127" cy="7628654"/>
          </a:xfrm>
          <a:prstGeom prst="rect">
            <a:avLst/>
          </a:prstGeom>
        </p:spPr>
      </p:pic>
      <p:pic>
        <p:nvPicPr>
          <p:cNvPr id="11" name="Picture 10">
            <a:extLst>
              <a:ext uri="{FF2B5EF4-FFF2-40B4-BE49-F238E27FC236}">
                <a16:creationId xmlns:a16="http://schemas.microsoft.com/office/drawing/2014/main" id="{8B1EE9A5-7529-F306-85FB-804D73F65E13}"/>
              </a:ext>
            </a:extLst>
          </p:cNvPr>
          <p:cNvPicPr>
            <a:picLocks noChangeAspect="1"/>
          </p:cNvPicPr>
          <p:nvPr/>
        </p:nvPicPr>
        <p:blipFill>
          <a:blip r:embed="rId7"/>
          <a:stretch>
            <a:fillRect/>
          </a:stretch>
        </p:blipFill>
        <p:spPr>
          <a:xfrm>
            <a:off x="16563176" y="14177681"/>
            <a:ext cx="15825636" cy="6389893"/>
          </a:xfrm>
          <a:prstGeom prst="rect">
            <a:avLst/>
          </a:prstGeom>
        </p:spPr>
      </p:pic>
      <p:pic>
        <p:nvPicPr>
          <p:cNvPr id="12" name="Picture 11">
            <a:extLst>
              <a:ext uri="{FF2B5EF4-FFF2-40B4-BE49-F238E27FC236}">
                <a16:creationId xmlns:a16="http://schemas.microsoft.com/office/drawing/2014/main" id="{E3F297BA-C07F-005A-223D-2385DD8E3551}"/>
              </a:ext>
            </a:extLst>
          </p:cNvPr>
          <p:cNvPicPr>
            <a:picLocks noChangeAspect="1"/>
          </p:cNvPicPr>
          <p:nvPr/>
        </p:nvPicPr>
        <p:blipFill>
          <a:blip r:embed="rId8"/>
          <a:stretch>
            <a:fillRect/>
          </a:stretch>
        </p:blipFill>
        <p:spPr>
          <a:xfrm>
            <a:off x="16563176" y="21930712"/>
            <a:ext cx="16251248" cy="5474329"/>
          </a:xfrm>
          <a:prstGeom prst="rect">
            <a:avLst/>
          </a:prstGeom>
        </p:spPr>
      </p:pic>
      <p:pic>
        <p:nvPicPr>
          <p:cNvPr id="13" name="Picture 12">
            <a:extLst>
              <a:ext uri="{FF2B5EF4-FFF2-40B4-BE49-F238E27FC236}">
                <a16:creationId xmlns:a16="http://schemas.microsoft.com/office/drawing/2014/main" id="{C558EEEC-B027-A70A-0DC6-477B1761ADB8}"/>
              </a:ext>
            </a:extLst>
          </p:cNvPr>
          <p:cNvPicPr>
            <a:picLocks noChangeAspect="1"/>
          </p:cNvPicPr>
          <p:nvPr/>
        </p:nvPicPr>
        <p:blipFill>
          <a:blip r:embed="rId9"/>
          <a:stretch>
            <a:fillRect/>
          </a:stretch>
        </p:blipFill>
        <p:spPr>
          <a:xfrm>
            <a:off x="26207008" y="5804726"/>
            <a:ext cx="8537416" cy="6685069"/>
          </a:xfrm>
          <a:prstGeom prst="rect">
            <a:avLst/>
          </a:prstGeom>
        </p:spPr>
      </p:pic>
      <p:sp>
        <p:nvSpPr>
          <p:cNvPr id="14" name="TextBox 13">
            <a:extLst>
              <a:ext uri="{FF2B5EF4-FFF2-40B4-BE49-F238E27FC236}">
                <a16:creationId xmlns:a16="http://schemas.microsoft.com/office/drawing/2014/main" id="{2B192A2D-A282-9CB2-E815-B6A7D86352F8}"/>
              </a:ext>
            </a:extLst>
          </p:cNvPr>
          <p:cNvSpPr txBox="1"/>
          <p:nvPr/>
        </p:nvSpPr>
        <p:spPr>
          <a:xfrm>
            <a:off x="15274212" y="13172947"/>
            <a:ext cx="9571851" cy="646331"/>
          </a:xfrm>
          <a:prstGeom prst="rect">
            <a:avLst/>
          </a:prstGeom>
          <a:noFill/>
        </p:spPr>
        <p:txBody>
          <a:bodyPr wrap="none" rtlCol="0">
            <a:spAutoFit/>
          </a:bodyPr>
          <a:lstStyle/>
          <a:p>
            <a:r>
              <a:rPr lang="en-US" sz="3600" b="1" dirty="0">
                <a:solidFill>
                  <a:schemeClr val="bg1"/>
                </a:solidFill>
                <a:latin typeface="Arial" panose="020B0604020202020204" pitchFamily="34" charset="0"/>
                <a:cs typeface="Arial" panose="020B0604020202020204" pitchFamily="34" charset="0"/>
              </a:rPr>
              <a:t>Figure 1</a:t>
            </a:r>
            <a:r>
              <a:rPr lang="en-US" sz="3600" dirty="0">
                <a:solidFill>
                  <a:schemeClr val="bg1"/>
                </a:solidFill>
                <a:latin typeface="Arial" panose="020B0604020202020204" pitchFamily="34" charset="0"/>
                <a:cs typeface="Arial" panose="020B0604020202020204" pitchFamily="34" charset="0"/>
              </a:rPr>
              <a:t>. Monthly volumes, 05/2024-05/2025.</a:t>
            </a:r>
          </a:p>
        </p:txBody>
      </p:sp>
      <p:sp>
        <p:nvSpPr>
          <p:cNvPr id="15" name="TextBox 14">
            <a:extLst>
              <a:ext uri="{FF2B5EF4-FFF2-40B4-BE49-F238E27FC236}">
                <a16:creationId xmlns:a16="http://schemas.microsoft.com/office/drawing/2014/main" id="{DCAEB74C-2BDF-4A3A-A054-9D82CEC91FC3}"/>
              </a:ext>
            </a:extLst>
          </p:cNvPr>
          <p:cNvSpPr txBox="1"/>
          <p:nvPr/>
        </p:nvSpPr>
        <p:spPr>
          <a:xfrm>
            <a:off x="26493970" y="12632521"/>
            <a:ext cx="7963491" cy="646331"/>
          </a:xfrm>
          <a:prstGeom prst="rect">
            <a:avLst/>
          </a:prstGeom>
          <a:noFill/>
        </p:spPr>
        <p:txBody>
          <a:bodyPr wrap="square" rtlCol="0">
            <a:spAutoFit/>
          </a:bodyPr>
          <a:lstStyle/>
          <a:p>
            <a:pPr algn="ctr"/>
            <a:r>
              <a:rPr lang="en-US" sz="3600" b="1" dirty="0">
                <a:solidFill>
                  <a:schemeClr val="bg1"/>
                </a:solidFill>
                <a:latin typeface="Arial" panose="020B0604020202020204" pitchFamily="34" charset="0"/>
                <a:cs typeface="Arial" panose="020B0604020202020204" pitchFamily="34" charset="0"/>
              </a:rPr>
              <a:t>Figure 2</a:t>
            </a:r>
            <a:r>
              <a:rPr lang="en-US" sz="3600" dirty="0">
                <a:solidFill>
                  <a:schemeClr val="bg1"/>
                </a:solidFill>
                <a:latin typeface="Arial" panose="020B0604020202020204" pitchFamily="34" charset="0"/>
                <a:cs typeface="Arial" panose="020B0604020202020204" pitchFamily="34" charset="0"/>
              </a:rPr>
              <a:t>. Reach by patient zip code.</a:t>
            </a:r>
          </a:p>
        </p:txBody>
      </p:sp>
      <p:sp>
        <p:nvSpPr>
          <p:cNvPr id="17" name="TextBox 16">
            <a:extLst>
              <a:ext uri="{FF2B5EF4-FFF2-40B4-BE49-F238E27FC236}">
                <a16:creationId xmlns:a16="http://schemas.microsoft.com/office/drawing/2014/main" id="{1F40939D-FF84-A357-1B39-8D0917B65199}"/>
              </a:ext>
            </a:extLst>
          </p:cNvPr>
          <p:cNvSpPr txBox="1"/>
          <p:nvPr/>
        </p:nvSpPr>
        <p:spPr>
          <a:xfrm>
            <a:off x="20512280" y="20801368"/>
            <a:ext cx="8332153" cy="646331"/>
          </a:xfrm>
          <a:prstGeom prst="rect">
            <a:avLst/>
          </a:prstGeom>
          <a:noFill/>
        </p:spPr>
        <p:txBody>
          <a:bodyPr wrap="none" rtlCol="0">
            <a:spAutoFit/>
          </a:bodyPr>
          <a:lstStyle/>
          <a:p>
            <a:r>
              <a:rPr lang="en-US" sz="3600" b="1" dirty="0">
                <a:solidFill>
                  <a:schemeClr val="bg1"/>
                </a:solidFill>
                <a:latin typeface="Arial" panose="020B0604020202020204" pitchFamily="34" charset="0"/>
                <a:cs typeface="Arial" panose="020B0604020202020204" pitchFamily="34" charset="0"/>
              </a:rPr>
              <a:t>Figure 3</a:t>
            </a:r>
            <a:r>
              <a:rPr lang="en-US" sz="3600" dirty="0">
                <a:solidFill>
                  <a:schemeClr val="bg1"/>
                </a:solidFill>
                <a:latin typeface="Arial" panose="020B0604020202020204" pitchFamily="34" charset="0"/>
                <a:cs typeface="Arial" panose="020B0604020202020204" pitchFamily="34" charset="0"/>
              </a:rPr>
              <a:t>. Monthly volumes by specialty.</a:t>
            </a:r>
          </a:p>
        </p:txBody>
      </p:sp>
      <p:sp>
        <p:nvSpPr>
          <p:cNvPr id="19" name="TextBox 18">
            <a:extLst>
              <a:ext uri="{FF2B5EF4-FFF2-40B4-BE49-F238E27FC236}">
                <a16:creationId xmlns:a16="http://schemas.microsoft.com/office/drawing/2014/main" id="{798C7E05-64B0-5736-2AF2-B23C4E41D2C5}"/>
              </a:ext>
            </a:extLst>
          </p:cNvPr>
          <p:cNvSpPr txBox="1"/>
          <p:nvPr/>
        </p:nvSpPr>
        <p:spPr>
          <a:xfrm>
            <a:off x="18664145" y="27585466"/>
            <a:ext cx="11623695" cy="646331"/>
          </a:xfrm>
          <a:prstGeom prst="rect">
            <a:avLst/>
          </a:prstGeom>
          <a:noFill/>
        </p:spPr>
        <p:txBody>
          <a:bodyPr wrap="none" rtlCol="0">
            <a:spAutoFit/>
          </a:bodyPr>
          <a:lstStyle/>
          <a:p>
            <a:r>
              <a:rPr lang="en-US" sz="3600" b="1" dirty="0">
                <a:solidFill>
                  <a:schemeClr val="bg1"/>
                </a:solidFill>
                <a:latin typeface="Arial" panose="020B0604020202020204" pitchFamily="34" charset="0"/>
                <a:cs typeface="Arial" panose="020B0604020202020204" pitchFamily="34" charset="0"/>
              </a:rPr>
              <a:t>Figure 4</a:t>
            </a:r>
            <a:r>
              <a:rPr lang="en-US" sz="3600" dirty="0">
                <a:solidFill>
                  <a:schemeClr val="bg1"/>
                </a:solidFill>
                <a:latin typeface="Arial" panose="020B0604020202020204" pitchFamily="34" charset="0"/>
                <a:cs typeface="Arial" panose="020B0604020202020204" pitchFamily="34" charset="0"/>
              </a:rPr>
              <a:t>. Monthly volumes of new vs. returning patients.</a:t>
            </a:r>
          </a:p>
        </p:txBody>
      </p:sp>
      <p:pic>
        <p:nvPicPr>
          <p:cNvPr id="22" name="Picture 21">
            <a:extLst>
              <a:ext uri="{FF2B5EF4-FFF2-40B4-BE49-F238E27FC236}">
                <a16:creationId xmlns:a16="http://schemas.microsoft.com/office/drawing/2014/main" id="{5B54202F-1DDA-6B8C-CDDC-2BFF1780F977}"/>
              </a:ext>
            </a:extLst>
          </p:cNvPr>
          <p:cNvPicPr>
            <a:picLocks noChangeAspect="1"/>
          </p:cNvPicPr>
          <p:nvPr/>
        </p:nvPicPr>
        <p:blipFill>
          <a:blip r:embed="rId10"/>
          <a:stretch>
            <a:fillRect/>
          </a:stretch>
        </p:blipFill>
        <p:spPr>
          <a:xfrm>
            <a:off x="31401549" y="29453261"/>
            <a:ext cx="2825750" cy="2825750"/>
          </a:xfrm>
          <a:prstGeom prst="rect">
            <a:avLst/>
          </a:prstGeom>
        </p:spPr>
      </p:pic>
    </p:spTree>
    <p:extLst>
      <p:ext uri="{BB962C8B-B14F-4D97-AF65-F5344CB8AC3E}">
        <p14:creationId xmlns:p14="http://schemas.microsoft.com/office/powerpoint/2010/main" val="144828387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176</TotalTime>
  <Words>804</Words>
  <Application>Microsoft Macintosh PowerPoint</Application>
  <PresentationFormat>Custom</PresentationFormat>
  <Paragraphs>36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Koob, Caitlin</dc:creator>
  <cp:lastModifiedBy>Koob, Caitlin</cp:lastModifiedBy>
  <cp:revision>3</cp:revision>
  <cp:lastPrinted>2025-01-16T14:47:41Z</cp:lastPrinted>
  <dcterms:created xsi:type="dcterms:W3CDTF">2024-09-25T15:05:35Z</dcterms:created>
  <dcterms:modified xsi:type="dcterms:W3CDTF">2025-05-13T16:36:40Z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1035379344</vt:i4>
  </property>
  <property fmtid="{D5CDD505-2E9C-101B-9397-08002B2CF9AE}" pid="3" name="_NewReviewCycle">
    <vt:lpwstr/>
  </property>
  <property fmtid="{D5CDD505-2E9C-101B-9397-08002B2CF9AE}" pid="4" name="_EmailSubject">
    <vt:lpwstr>MUSC COE: Conference Poster Review</vt:lpwstr>
  </property>
  <property fmtid="{D5CDD505-2E9C-101B-9397-08002B2CF9AE}" pid="5" name="_AuthorEmail">
    <vt:lpwstr>dorio@musc.edu</vt:lpwstr>
  </property>
  <property fmtid="{D5CDD505-2E9C-101B-9397-08002B2CF9AE}" pid="6" name="_AuthorEmailDisplayName">
    <vt:lpwstr>D'orio, Samantha</vt:lpwstr>
  </property>
</Properties>
</file>