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70" r:id="rId4"/>
    <p:sldId id="285" r:id="rId5"/>
    <p:sldId id="273" r:id="rId6"/>
    <p:sldId id="260" r:id="rId7"/>
    <p:sldId id="291" r:id="rId8"/>
    <p:sldId id="317" r:id="rId9"/>
    <p:sldId id="324" r:id="rId10"/>
    <p:sldId id="327" r:id="rId11"/>
    <p:sldId id="326"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8C32D6-CCA3-3D8E-87E8-5CEC9B6E34F3}" name="Alsulimani, Abb A" initials="AA" userId="S::aalsulimani@tulane.edu::1227d9db-622d-4943-94af-27c27d62469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5C4F"/>
    <a:srgbClr val="207885"/>
    <a:srgbClr val="2E2F2D"/>
    <a:srgbClr val="3332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4694"/>
  </p:normalViewPr>
  <p:slideViewPr>
    <p:cSldViewPr snapToGrid="0">
      <p:cViewPr varScale="1">
        <p:scale>
          <a:sx n="108" d="100"/>
          <a:sy n="108" d="100"/>
        </p:scale>
        <p:origin x="12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A43CC-6A31-2F63-3508-D0D2A733983F}"/>
              </a:ext>
            </a:extLst>
          </p:cNvPr>
          <p:cNvSpPr>
            <a:spLocks noGrp="1"/>
          </p:cNvSpPr>
          <p:nvPr>
            <p:ph type="ctrTitle" hasCustomPrompt="1"/>
          </p:nvPr>
        </p:nvSpPr>
        <p:spPr>
          <a:xfrm>
            <a:off x="1524000" y="2249487"/>
            <a:ext cx="9144000" cy="1006475"/>
          </a:xfrm>
        </p:spPr>
        <p:txBody>
          <a:bodyPr anchor="b">
            <a:normAutofit/>
          </a:bodyPr>
          <a:lstStyle>
            <a:lvl1pPr algn="l">
              <a:defRPr sz="6600" b="1" i="0">
                <a:solidFill>
                  <a:srgbClr val="215C4F"/>
                </a:solidFill>
                <a:latin typeface="FreightSans Pro Black" panose="02000606030000020004" pitchFamily="2" charset="0"/>
              </a:defRPr>
            </a:lvl1pPr>
          </a:lstStyle>
          <a:p>
            <a:r>
              <a:rPr lang="en-US" dirty="0"/>
              <a:t>A Placeholder Title</a:t>
            </a:r>
          </a:p>
        </p:txBody>
      </p:sp>
      <p:sp>
        <p:nvSpPr>
          <p:cNvPr id="3" name="Subtitle 2">
            <a:extLst>
              <a:ext uri="{FF2B5EF4-FFF2-40B4-BE49-F238E27FC236}">
                <a16:creationId xmlns:a16="http://schemas.microsoft.com/office/drawing/2014/main" id="{D67D0140-A867-1651-7771-22F3209208F3}"/>
              </a:ext>
            </a:extLst>
          </p:cNvPr>
          <p:cNvSpPr>
            <a:spLocks noGrp="1"/>
          </p:cNvSpPr>
          <p:nvPr>
            <p:ph type="subTitle" idx="1" hasCustomPrompt="1"/>
          </p:nvPr>
        </p:nvSpPr>
        <p:spPr>
          <a:xfrm>
            <a:off x="1524000" y="3231943"/>
            <a:ext cx="9144000" cy="1790837"/>
          </a:xfrm>
        </p:spPr>
        <p:txBody>
          <a:bodyPr/>
          <a:lstStyle>
            <a:lvl1pPr marL="0" indent="0" algn="l">
              <a:buNone/>
              <a:defRPr sz="2400" b="0" i="0">
                <a:solidFill>
                  <a:srgbClr val="333232"/>
                </a:solidFill>
                <a:latin typeface="FreightSans Pro Light" panose="0200060603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 example of a subtitle</a:t>
            </a:r>
          </a:p>
        </p:txBody>
      </p:sp>
    </p:spTree>
    <p:extLst>
      <p:ext uri="{BB962C8B-B14F-4D97-AF65-F5344CB8AC3E}">
        <p14:creationId xmlns:p14="http://schemas.microsoft.com/office/powerpoint/2010/main" val="8352599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229" name="Rectangle 2228">
            <a:extLst>
              <a:ext uri="{FF2B5EF4-FFF2-40B4-BE49-F238E27FC236}">
                <a16:creationId xmlns:a16="http://schemas.microsoft.com/office/drawing/2014/main" id="{99BF5B55-A27F-16E9-C202-9F3DCD92F53B}"/>
              </a:ext>
            </a:extLst>
          </p:cNvPr>
          <p:cNvSpPr>
            <a:spLocks noGrp="1" noRot="1" noMove="1" noResize="1" noEditPoints="1" noAdjustHandles="1" noChangeArrowheads="1" noChangeShapeType="1"/>
          </p:cNvSpPr>
          <p:nvPr userDrawn="1"/>
        </p:nvSpPr>
        <p:spPr>
          <a:xfrm>
            <a:off x="0" y="-34292"/>
            <a:ext cx="12473649" cy="6926583"/>
          </a:xfrm>
          <a:prstGeom prst="rect">
            <a:avLst/>
          </a:prstGeom>
          <a:solidFill>
            <a:srgbClr val="EFF0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F85B2B9-C92D-6778-CFD9-E508E8BC2640}"/>
              </a:ext>
            </a:extLst>
          </p:cNvPr>
          <p:cNvSpPr/>
          <p:nvPr userDrawn="1"/>
        </p:nvSpPr>
        <p:spPr>
          <a:xfrm>
            <a:off x="443696" y="700558"/>
            <a:ext cx="10560524" cy="5210779"/>
          </a:xfrm>
          <a:prstGeom prst="rect">
            <a:avLst/>
          </a:prstGeom>
          <a:solidFill>
            <a:srgbClr val="235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26E0E8C9-2860-11B2-9037-D5773CCCBB6C}"/>
              </a:ext>
            </a:extLst>
          </p:cNvPr>
          <p:cNvSpPr>
            <a:spLocks noGrp="1"/>
          </p:cNvSpPr>
          <p:nvPr>
            <p:ph type="title" hasCustomPrompt="1"/>
          </p:nvPr>
        </p:nvSpPr>
        <p:spPr>
          <a:xfrm>
            <a:off x="1184344" y="2279618"/>
            <a:ext cx="6759615" cy="1910870"/>
          </a:xfrm>
        </p:spPr>
        <p:txBody>
          <a:bodyPr anchor="b">
            <a:noAutofit/>
          </a:bodyPr>
          <a:lstStyle>
            <a:lvl1pPr algn="l">
              <a:lnSpc>
                <a:spcPct val="100000"/>
              </a:lnSpc>
              <a:defRPr sz="5400" b="1">
                <a:solidFill>
                  <a:schemeClr val="bg1">
                    <a:lumMod val="95000"/>
                  </a:schemeClr>
                </a:solidFill>
                <a:latin typeface="Adobe Caslon Pro Bold"/>
              </a:defRPr>
            </a:lvl1pPr>
          </a:lstStyle>
          <a:p>
            <a:r>
              <a:rPr lang="en-US" dirty="0"/>
              <a:t>LOREM IPSUM</a:t>
            </a:r>
            <a:br>
              <a:rPr lang="en-US" dirty="0"/>
            </a:br>
            <a:r>
              <a:rPr lang="en-US" dirty="0"/>
              <a:t>DOLOR</a:t>
            </a:r>
          </a:p>
        </p:txBody>
      </p:sp>
      <p:sp>
        <p:nvSpPr>
          <p:cNvPr id="11" name="Rectangle 10">
            <a:extLst>
              <a:ext uri="{FF2B5EF4-FFF2-40B4-BE49-F238E27FC236}">
                <a16:creationId xmlns:a16="http://schemas.microsoft.com/office/drawing/2014/main" id="{31119107-ABB3-68F3-A074-CB4402989A37}"/>
              </a:ext>
            </a:extLst>
          </p:cNvPr>
          <p:cNvSpPr/>
          <p:nvPr userDrawn="1"/>
        </p:nvSpPr>
        <p:spPr>
          <a:xfrm>
            <a:off x="1187780" y="2048939"/>
            <a:ext cx="3623188" cy="115528"/>
          </a:xfrm>
          <a:prstGeom prst="rect">
            <a:avLst/>
          </a:prstGeom>
          <a:solidFill>
            <a:srgbClr val="939F4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green corner with a black background&#10;&#10;Description automatically generated">
            <a:extLst>
              <a:ext uri="{FF2B5EF4-FFF2-40B4-BE49-F238E27FC236}">
                <a16:creationId xmlns:a16="http://schemas.microsoft.com/office/drawing/2014/main" id="{F8F7534E-CC49-169C-2D84-BA315F1EE3ED}"/>
              </a:ext>
            </a:extLst>
          </p:cNvPr>
          <p:cNvPicPr>
            <a:picLocks noChangeAspect="1"/>
          </p:cNvPicPr>
          <p:nvPr userDrawn="1"/>
        </p:nvPicPr>
        <p:blipFill>
          <a:blip r:embed="rId2"/>
          <a:stretch>
            <a:fillRect/>
          </a:stretch>
        </p:blipFill>
        <p:spPr>
          <a:xfrm>
            <a:off x="10330316" y="387863"/>
            <a:ext cx="1117600" cy="1117600"/>
          </a:xfrm>
          <a:prstGeom prst="rect">
            <a:avLst/>
          </a:prstGeom>
        </p:spPr>
      </p:pic>
      <p:grpSp>
        <p:nvGrpSpPr>
          <p:cNvPr id="3" name="Group 2">
            <a:extLst>
              <a:ext uri="{FF2B5EF4-FFF2-40B4-BE49-F238E27FC236}">
                <a16:creationId xmlns:a16="http://schemas.microsoft.com/office/drawing/2014/main" id="{CD2C55B6-F405-5683-6FF5-BCC1D1E052FE}"/>
              </a:ext>
            </a:extLst>
          </p:cNvPr>
          <p:cNvGrpSpPr/>
          <p:nvPr userDrawn="1"/>
        </p:nvGrpSpPr>
        <p:grpSpPr>
          <a:xfrm>
            <a:off x="9646759" y="4022655"/>
            <a:ext cx="2677884" cy="2470743"/>
            <a:chOff x="9646759" y="4022655"/>
            <a:chExt cx="2677884" cy="2470743"/>
          </a:xfrm>
        </p:grpSpPr>
        <p:sp>
          <p:nvSpPr>
            <p:cNvPr id="7" name="Rectangle 6">
              <a:extLst>
                <a:ext uri="{FF2B5EF4-FFF2-40B4-BE49-F238E27FC236}">
                  <a16:creationId xmlns:a16="http://schemas.microsoft.com/office/drawing/2014/main" id="{8CE7067E-5B22-A5FA-B2DB-BA0ADCFBDA83}"/>
                </a:ext>
              </a:extLst>
            </p:cNvPr>
            <p:cNvSpPr/>
            <p:nvPr userDrawn="1"/>
          </p:nvSpPr>
          <p:spPr>
            <a:xfrm>
              <a:off x="9702841" y="4022655"/>
              <a:ext cx="2565721" cy="247074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descr="A logo on a black background&#10;&#10;Description automatically generated">
              <a:extLst>
                <a:ext uri="{FF2B5EF4-FFF2-40B4-BE49-F238E27FC236}">
                  <a16:creationId xmlns:a16="http://schemas.microsoft.com/office/drawing/2014/main" id="{8313FFC7-E525-8BA8-7B65-4A9244F5A0F1}"/>
                </a:ext>
              </a:extLst>
            </p:cNvPr>
            <p:cNvPicPr>
              <a:picLocks noChangeAspect="1"/>
            </p:cNvPicPr>
            <p:nvPr userDrawn="1"/>
          </p:nvPicPr>
          <p:blipFill>
            <a:blip r:embed="rId3"/>
            <a:stretch>
              <a:fillRect/>
            </a:stretch>
          </p:blipFill>
          <p:spPr>
            <a:xfrm>
              <a:off x="9646759" y="4620169"/>
              <a:ext cx="2677884" cy="1275715"/>
            </a:xfrm>
            <a:prstGeom prst="rect">
              <a:avLst/>
            </a:prstGeom>
          </p:spPr>
        </p:pic>
      </p:grpSp>
    </p:spTree>
    <p:extLst>
      <p:ext uri="{BB962C8B-B14F-4D97-AF65-F5344CB8AC3E}">
        <p14:creationId xmlns:p14="http://schemas.microsoft.com/office/powerpoint/2010/main" val="73992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83DE9-A0C7-197F-C2E6-033CC8588B37}"/>
              </a:ext>
            </a:extLst>
          </p:cNvPr>
          <p:cNvSpPr>
            <a:spLocks noGrp="1"/>
          </p:cNvSpPr>
          <p:nvPr>
            <p:ph type="title"/>
          </p:nvPr>
        </p:nvSpPr>
        <p:spPr>
          <a:xfrm>
            <a:off x="1302026" y="365125"/>
            <a:ext cx="9720470" cy="1325563"/>
          </a:xfrm>
        </p:spPr>
        <p:txBody>
          <a:bodyPr/>
          <a:lstStyle>
            <a:lvl1pPr>
              <a:defRPr b="1" i="0">
                <a:solidFill>
                  <a:srgbClr val="215C4F"/>
                </a:solidFill>
                <a:latin typeface="FreightSans Pro Bold" panose="02000606030000020004" pitchFamily="2"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3FF9322-FFAC-56FB-B5DC-ED151AD07C53}"/>
              </a:ext>
            </a:extLst>
          </p:cNvPr>
          <p:cNvSpPr>
            <a:spLocks noGrp="1"/>
          </p:cNvSpPr>
          <p:nvPr>
            <p:ph idx="1"/>
          </p:nvPr>
        </p:nvSpPr>
        <p:spPr>
          <a:xfrm>
            <a:off x="1302024" y="1825625"/>
            <a:ext cx="9720471" cy="4351338"/>
          </a:xfrm>
        </p:spPr>
        <p:txBody>
          <a:bodyPr/>
          <a:lstStyle>
            <a:lvl1pPr>
              <a:defRPr>
                <a:solidFill>
                  <a:srgbClr val="333232"/>
                </a:solidFill>
                <a:latin typeface="Adobe Caslon Pro"/>
              </a:defRPr>
            </a:lvl1pPr>
            <a:lvl2pPr>
              <a:defRPr>
                <a:solidFill>
                  <a:srgbClr val="333232"/>
                </a:solidFill>
                <a:latin typeface="Adobe Caslon Pro"/>
              </a:defRPr>
            </a:lvl2pPr>
            <a:lvl3pPr>
              <a:defRPr>
                <a:solidFill>
                  <a:srgbClr val="333232"/>
                </a:solidFill>
                <a:latin typeface="Adobe Caslon Pro"/>
              </a:defRPr>
            </a:lvl3pPr>
            <a:lvl4pPr>
              <a:defRPr>
                <a:solidFill>
                  <a:srgbClr val="333232"/>
                </a:solidFill>
                <a:latin typeface="Adobe Caslon Pro"/>
              </a:defRPr>
            </a:lvl4pPr>
            <a:lvl5pPr>
              <a:defRPr>
                <a:solidFill>
                  <a:srgbClr val="333232"/>
                </a:solidFill>
                <a:latin typeface="Adobe Caslon Pro"/>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48544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4B55B-3319-F886-F0AC-C2B53231BEA2}"/>
              </a:ext>
            </a:extLst>
          </p:cNvPr>
          <p:cNvSpPr>
            <a:spLocks noGrp="1"/>
          </p:cNvSpPr>
          <p:nvPr>
            <p:ph type="title"/>
          </p:nvPr>
        </p:nvSpPr>
        <p:spPr>
          <a:xfrm>
            <a:off x="1300480" y="1709738"/>
            <a:ext cx="10046970" cy="2852737"/>
          </a:xfrm>
        </p:spPr>
        <p:txBody>
          <a:bodyPr anchor="b"/>
          <a:lstStyle>
            <a:lvl1pPr>
              <a:defRPr sz="6000">
                <a:solidFill>
                  <a:srgbClr val="20788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39D76B0-E8C2-3A29-DA2C-45670EE7A456}"/>
              </a:ext>
            </a:extLst>
          </p:cNvPr>
          <p:cNvSpPr>
            <a:spLocks noGrp="1"/>
          </p:cNvSpPr>
          <p:nvPr>
            <p:ph type="body" idx="1"/>
          </p:nvPr>
        </p:nvSpPr>
        <p:spPr>
          <a:xfrm>
            <a:off x="1300480" y="4589463"/>
            <a:ext cx="10046970" cy="1500187"/>
          </a:xfrm>
        </p:spPr>
        <p:txBody>
          <a:bodyPr/>
          <a:lstStyle>
            <a:lvl1pPr marL="0" indent="0">
              <a:buNone/>
              <a:defRPr sz="2400">
                <a:solidFill>
                  <a:srgbClr val="2E2F2D"/>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Tree>
    <p:extLst>
      <p:ext uri="{BB962C8B-B14F-4D97-AF65-F5344CB8AC3E}">
        <p14:creationId xmlns:p14="http://schemas.microsoft.com/office/powerpoint/2010/main" val="153328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558A7-043D-8581-D1D2-5CC717496815}"/>
              </a:ext>
            </a:extLst>
          </p:cNvPr>
          <p:cNvSpPr>
            <a:spLocks noGrp="1"/>
          </p:cNvSpPr>
          <p:nvPr>
            <p:ph type="title"/>
          </p:nvPr>
        </p:nvSpPr>
        <p:spPr>
          <a:xfrm>
            <a:off x="1239520" y="365125"/>
            <a:ext cx="942848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40A1BF8D-A665-B86C-C841-313359724DD9}"/>
              </a:ext>
            </a:extLst>
          </p:cNvPr>
          <p:cNvSpPr>
            <a:spLocks noGrp="1"/>
          </p:cNvSpPr>
          <p:nvPr>
            <p:ph sz="half" idx="1"/>
          </p:nvPr>
        </p:nvSpPr>
        <p:spPr>
          <a:xfrm>
            <a:off x="1239520" y="1825625"/>
            <a:ext cx="478028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B4682C-A7B0-CA44-4913-35CE279BB014}"/>
              </a:ext>
            </a:extLst>
          </p:cNvPr>
          <p:cNvSpPr>
            <a:spLocks noGrp="1"/>
          </p:cNvSpPr>
          <p:nvPr>
            <p:ph sz="half" idx="2"/>
          </p:nvPr>
        </p:nvSpPr>
        <p:spPr>
          <a:xfrm>
            <a:off x="6172200" y="1825625"/>
            <a:ext cx="4495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611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9926-AB06-30D1-F3A2-40A28F7130AF}"/>
              </a:ext>
            </a:extLst>
          </p:cNvPr>
          <p:cNvSpPr>
            <a:spLocks noGrp="1"/>
          </p:cNvSpPr>
          <p:nvPr>
            <p:ph type="title"/>
          </p:nvPr>
        </p:nvSpPr>
        <p:spPr>
          <a:xfrm>
            <a:off x="1524000" y="365125"/>
            <a:ext cx="91440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17BC9B-7BB0-E328-916A-6D5C0F8728F3}"/>
              </a:ext>
            </a:extLst>
          </p:cNvPr>
          <p:cNvSpPr>
            <a:spLocks noGrp="1"/>
          </p:cNvSpPr>
          <p:nvPr>
            <p:ph type="body" idx="1"/>
          </p:nvPr>
        </p:nvSpPr>
        <p:spPr>
          <a:xfrm>
            <a:off x="1524000" y="1681163"/>
            <a:ext cx="4473575" cy="823912"/>
          </a:xfrm>
        </p:spPr>
        <p:txBody>
          <a:bodyPr anchor="b"/>
          <a:lstStyle>
            <a:lvl1pPr marL="0" indent="0">
              <a:buNone/>
              <a:defRPr sz="2400" b="0" i="0">
                <a:solidFill>
                  <a:srgbClr val="207885"/>
                </a:solidFill>
                <a:latin typeface="FreightSans Pro Light" panose="0200060603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A37B83-3DF5-0FDF-72B1-9DDDE5809946}"/>
              </a:ext>
            </a:extLst>
          </p:cNvPr>
          <p:cNvSpPr>
            <a:spLocks noGrp="1"/>
          </p:cNvSpPr>
          <p:nvPr>
            <p:ph sz="half" idx="2"/>
          </p:nvPr>
        </p:nvSpPr>
        <p:spPr>
          <a:xfrm>
            <a:off x="1524000" y="2505075"/>
            <a:ext cx="447357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D10EA89-6C41-0D9B-6FB0-DFC7C977CBD8}"/>
              </a:ext>
            </a:extLst>
          </p:cNvPr>
          <p:cNvSpPr>
            <a:spLocks noGrp="1"/>
          </p:cNvSpPr>
          <p:nvPr>
            <p:ph type="body" sz="quarter" idx="3"/>
          </p:nvPr>
        </p:nvSpPr>
        <p:spPr>
          <a:xfrm>
            <a:off x="6172200" y="1681163"/>
            <a:ext cx="4495800" cy="823912"/>
          </a:xfrm>
        </p:spPr>
        <p:txBody>
          <a:bodyPr anchor="b"/>
          <a:lstStyle>
            <a:lvl1pPr marL="0" indent="0">
              <a:buNone/>
              <a:defRPr sz="2400" b="0" i="0">
                <a:solidFill>
                  <a:srgbClr val="207885"/>
                </a:solidFill>
                <a:latin typeface="FreightSans Pro Light" panose="0200060603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1F87F5-17FB-3449-9EC1-BD781151F9E0}"/>
              </a:ext>
            </a:extLst>
          </p:cNvPr>
          <p:cNvSpPr>
            <a:spLocks noGrp="1"/>
          </p:cNvSpPr>
          <p:nvPr>
            <p:ph sz="quarter" idx="4"/>
          </p:nvPr>
        </p:nvSpPr>
        <p:spPr>
          <a:xfrm>
            <a:off x="6172200" y="2505075"/>
            <a:ext cx="44958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4479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A039F-AFDB-E738-FD02-FB299398D62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9117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688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C834-4552-C667-AA12-445ECB44BF7C}"/>
              </a:ext>
            </a:extLst>
          </p:cNvPr>
          <p:cNvSpPr>
            <a:spLocks noGrp="1"/>
          </p:cNvSpPr>
          <p:nvPr>
            <p:ph type="title"/>
          </p:nvPr>
        </p:nvSpPr>
        <p:spPr>
          <a:xfrm>
            <a:off x="1198880" y="457200"/>
            <a:ext cx="357314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486E24-9D40-C694-93F1-25A466DE3020}"/>
              </a:ext>
            </a:extLst>
          </p:cNvPr>
          <p:cNvSpPr>
            <a:spLocks noGrp="1"/>
          </p:cNvSpPr>
          <p:nvPr>
            <p:ph idx="1"/>
          </p:nvPr>
        </p:nvSpPr>
        <p:spPr>
          <a:xfrm>
            <a:off x="5183188" y="987425"/>
            <a:ext cx="580993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3388DF-AFA2-2C15-E1E3-8D31D4573B8C}"/>
              </a:ext>
            </a:extLst>
          </p:cNvPr>
          <p:cNvSpPr>
            <a:spLocks noGrp="1"/>
          </p:cNvSpPr>
          <p:nvPr>
            <p:ph type="body" sz="half" idx="2"/>
          </p:nvPr>
        </p:nvSpPr>
        <p:spPr>
          <a:xfrm>
            <a:off x="1198880" y="2057400"/>
            <a:ext cx="3573145" cy="3811588"/>
          </a:xfrm>
        </p:spPr>
        <p:txBody>
          <a:bodyPr/>
          <a:lstStyle>
            <a:lvl1pPr marL="0" indent="0">
              <a:buNone/>
              <a:defRPr sz="1600" b="0" i="0">
                <a:solidFill>
                  <a:srgbClr val="207885"/>
                </a:solidFill>
                <a:latin typeface="FreightSans Pro Light" panose="02000606030000020004"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0331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88835-941E-ED71-3D88-799356FF6F16}"/>
              </a:ext>
            </a:extLst>
          </p:cNvPr>
          <p:cNvSpPr>
            <a:spLocks noGrp="1"/>
          </p:cNvSpPr>
          <p:nvPr>
            <p:ph type="title"/>
          </p:nvPr>
        </p:nvSpPr>
        <p:spPr>
          <a:xfrm>
            <a:off x="1259840" y="457200"/>
            <a:ext cx="351218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5F3384-D19B-8B6C-F29C-6E0D0611A70E}"/>
              </a:ext>
            </a:extLst>
          </p:cNvPr>
          <p:cNvSpPr>
            <a:spLocks noGrp="1"/>
          </p:cNvSpPr>
          <p:nvPr>
            <p:ph type="pic" idx="1"/>
          </p:nvPr>
        </p:nvSpPr>
        <p:spPr>
          <a:xfrm>
            <a:off x="5183188" y="987425"/>
            <a:ext cx="574897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84129E7-E2DC-0791-BA7E-2449A67A6C93}"/>
              </a:ext>
            </a:extLst>
          </p:cNvPr>
          <p:cNvSpPr>
            <a:spLocks noGrp="1"/>
          </p:cNvSpPr>
          <p:nvPr>
            <p:ph type="body" sz="half" idx="2"/>
          </p:nvPr>
        </p:nvSpPr>
        <p:spPr>
          <a:xfrm>
            <a:off x="1259840" y="2057400"/>
            <a:ext cx="3512185" cy="3811588"/>
          </a:xfrm>
        </p:spPr>
        <p:txBody>
          <a:bodyPr/>
          <a:lstStyle>
            <a:lvl1pPr marL="0" indent="0">
              <a:buNone/>
              <a:defRPr sz="1600" b="0" i="0">
                <a:solidFill>
                  <a:srgbClr val="207885"/>
                </a:solidFill>
                <a:latin typeface="FreightSans Pro Light" panose="02000606030000020004"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98115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853125-C224-B56E-D0A4-9A23B1DFE0D8}"/>
              </a:ext>
            </a:extLst>
          </p:cNvPr>
          <p:cNvSpPr>
            <a:spLocks noGrp="1"/>
          </p:cNvSpPr>
          <p:nvPr>
            <p:ph type="title"/>
          </p:nvPr>
        </p:nvSpPr>
        <p:spPr>
          <a:xfrm>
            <a:off x="1239520" y="365125"/>
            <a:ext cx="1011428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594FC44-ACFA-4BBC-82DD-4AC228A0B543}"/>
              </a:ext>
            </a:extLst>
          </p:cNvPr>
          <p:cNvSpPr>
            <a:spLocks noGrp="1"/>
          </p:cNvSpPr>
          <p:nvPr>
            <p:ph type="body" idx="1"/>
          </p:nvPr>
        </p:nvSpPr>
        <p:spPr>
          <a:xfrm>
            <a:off x="1239520" y="1825625"/>
            <a:ext cx="1011428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a:extLst>
              <a:ext uri="{FF2B5EF4-FFF2-40B4-BE49-F238E27FC236}">
                <a16:creationId xmlns:a16="http://schemas.microsoft.com/office/drawing/2014/main" id="{07F0F136-E6ED-4FBF-76B9-10982BF09324}"/>
              </a:ext>
            </a:extLst>
          </p:cNvPr>
          <p:cNvSpPr/>
          <p:nvPr userDrawn="1"/>
        </p:nvSpPr>
        <p:spPr>
          <a:xfrm>
            <a:off x="0" y="0"/>
            <a:ext cx="1137920" cy="6929120"/>
          </a:xfrm>
          <a:prstGeom prst="rect">
            <a:avLst/>
          </a:prstGeom>
          <a:solidFill>
            <a:srgbClr val="215C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A black background with green text&#10;&#10;Description automatically generated">
            <a:extLst>
              <a:ext uri="{FF2B5EF4-FFF2-40B4-BE49-F238E27FC236}">
                <a16:creationId xmlns:a16="http://schemas.microsoft.com/office/drawing/2014/main" id="{E79085C5-75EB-E111-7297-7ECEE19A63F3}"/>
              </a:ext>
            </a:extLst>
          </p:cNvPr>
          <p:cNvPicPr>
            <a:picLocks noChangeAspect="1"/>
          </p:cNvPicPr>
          <p:nvPr userDrawn="1"/>
        </p:nvPicPr>
        <p:blipFill>
          <a:blip r:embed="rId12"/>
          <a:stretch>
            <a:fillRect/>
          </a:stretch>
        </p:blipFill>
        <p:spPr>
          <a:xfrm>
            <a:off x="9862601" y="5975276"/>
            <a:ext cx="2272880" cy="763940"/>
          </a:xfrm>
          <a:prstGeom prst="rect">
            <a:avLst/>
          </a:prstGeom>
        </p:spPr>
      </p:pic>
    </p:spTree>
    <p:extLst>
      <p:ext uri="{BB962C8B-B14F-4D97-AF65-F5344CB8AC3E}">
        <p14:creationId xmlns:p14="http://schemas.microsoft.com/office/powerpoint/2010/main" val="2624723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b="1" i="0" kern="1200">
          <a:solidFill>
            <a:srgbClr val="215C4F"/>
          </a:solidFill>
          <a:latin typeface="FreightSans Pro Black" panose="020006060300000200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E2F2D"/>
          </a:solidFill>
          <a:latin typeface="Adobe Caslon Pro"/>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E2F2D"/>
          </a:solidFill>
          <a:latin typeface="Adobe Caslon Pro"/>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E2F2D"/>
          </a:solidFill>
          <a:latin typeface="Adobe Caslon Pro"/>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E2F2D"/>
          </a:solidFill>
          <a:latin typeface="Adobe Caslon Pro"/>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E2F2D"/>
          </a:solidFill>
          <a:latin typeface="Adobe Caslon Pro"/>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37501E-ACCC-7DE0-3017-C3A477A72039}"/>
              </a:ext>
            </a:extLst>
          </p:cNvPr>
          <p:cNvSpPr>
            <a:spLocks noGrp="1"/>
          </p:cNvSpPr>
          <p:nvPr>
            <p:ph type="title"/>
          </p:nvPr>
        </p:nvSpPr>
        <p:spPr/>
        <p:txBody>
          <a:bodyPr anchor="t">
            <a:normAutofit/>
          </a:bodyPr>
          <a:lstStyle/>
          <a:p>
            <a:r>
              <a:rPr lang="en-US" sz="4000" b="1" dirty="0">
                <a:effectLst/>
                <a:latin typeface="Times New Roman" panose="02020603050405020304" pitchFamily="18" charset="0"/>
                <a:ea typeface="Aptos" panose="020B0004020202020204" pitchFamily="34" charset="0"/>
              </a:rPr>
              <a:t>Preliminary Findings: Telehealth and Post-Stroke Gender-Based Care Patterns </a:t>
            </a:r>
            <a:endParaRPr lang="en-US" sz="4000" dirty="0"/>
          </a:p>
        </p:txBody>
      </p:sp>
      <p:sp>
        <p:nvSpPr>
          <p:cNvPr id="5" name="Text Placeholder 4">
            <a:extLst>
              <a:ext uri="{FF2B5EF4-FFF2-40B4-BE49-F238E27FC236}">
                <a16:creationId xmlns:a16="http://schemas.microsoft.com/office/drawing/2014/main" id="{700DF0EE-A4E0-1075-6A77-8581F63B5E33}"/>
              </a:ext>
            </a:extLst>
          </p:cNvPr>
          <p:cNvSpPr>
            <a:spLocks noGrp="1"/>
          </p:cNvSpPr>
          <p:nvPr>
            <p:ph type="body" idx="1"/>
          </p:nvPr>
        </p:nvSpPr>
        <p:spPr>
          <a:xfrm>
            <a:off x="1300480" y="4026877"/>
            <a:ext cx="10046970" cy="2062774"/>
          </a:xfrm>
        </p:spPr>
        <p:txBody>
          <a:bodyPr>
            <a:noAutofit/>
          </a:bodyPr>
          <a:lstStyle/>
          <a:p>
            <a:pPr>
              <a:lnSpc>
                <a:spcPct val="100000"/>
              </a:lnSpc>
              <a:spcBef>
                <a:spcPts val="0"/>
              </a:spcBef>
            </a:pPr>
            <a:r>
              <a:rPr lang="en-US" sz="1800" b="1" dirty="0">
                <a:latin typeface="Times New Roman" panose="02020603050405020304" pitchFamily="18" charset="0"/>
                <a:cs typeface="Times New Roman" panose="02020603050405020304" pitchFamily="18" charset="0"/>
              </a:rPr>
              <a:t>Brigham Walker</a:t>
            </a:r>
          </a:p>
          <a:p>
            <a:pPr>
              <a:lnSpc>
                <a:spcPct val="100000"/>
              </a:lnSpc>
              <a:spcBef>
                <a:spcPts val="0"/>
              </a:spcBef>
            </a:pPr>
            <a:r>
              <a:rPr lang="en-US" sz="1800" b="1" dirty="0">
                <a:latin typeface="Times New Roman" panose="02020603050405020304" pitchFamily="18" charset="0"/>
                <a:cs typeface="Times New Roman" panose="02020603050405020304" pitchFamily="18" charset="0"/>
              </a:rPr>
              <a:t>Abdullah Alsulimani</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Kelsey Owsley</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Roberto Bravo</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Lizheng Shi</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Michele Longo</a:t>
            </a:r>
          </a:p>
        </p:txBody>
      </p:sp>
      <p:sp>
        <p:nvSpPr>
          <p:cNvPr id="3" name="TextBox 2">
            <a:extLst>
              <a:ext uri="{FF2B5EF4-FFF2-40B4-BE49-F238E27FC236}">
                <a16:creationId xmlns:a16="http://schemas.microsoft.com/office/drawing/2014/main" id="{B88C8866-05FD-9FBC-1047-BC9E0E6EBF44}"/>
              </a:ext>
            </a:extLst>
          </p:cNvPr>
          <p:cNvSpPr txBox="1"/>
          <p:nvPr/>
        </p:nvSpPr>
        <p:spPr>
          <a:xfrm>
            <a:off x="4562167" y="3994100"/>
            <a:ext cx="7148051" cy="1754326"/>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This presentation was made possible by the Health Resources and Services Administration (HRSA) of the US Department of Health and Human Services (HHS) as part of the National Telehealth Centers of Excellence Award (U66RH31459).  The contents are those of the author(s) do not necessarily represent the official views of nor an endorsement by the HRSA, HHS or the US Government.</a:t>
            </a:r>
          </a:p>
        </p:txBody>
      </p:sp>
    </p:spTree>
    <p:extLst>
      <p:ext uri="{BB962C8B-B14F-4D97-AF65-F5344CB8AC3E}">
        <p14:creationId xmlns:p14="http://schemas.microsoft.com/office/powerpoint/2010/main" val="3233866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91366-0248-2E3B-A348-D6EB8BD1B6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838E6D-E60B-9CAA-062E-B19C4CE0CF6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Some descriptive observations</a:t>
            </a:r>
          </a:p>
        </p:txBody>
      </p:sp>
      <p:sp>
        <p:nvSpPr>
          <p:cNvPr id="3" name="Content Placeholder 2">
            <a:extLst>
              <a:ext uri="{FF2B5EF4-FFF2-40B4-BE49-F238E27FC236}">
                <a16:creationId xmlns:a16="http://schemas.microsoft.com/office/drawing/2014/main" id="{CEBB25C9-E436-3784-8C4F-D6FD678DFE4B}"/>
              </a:ext>
            </a:extLst>
          </p:cNvPr>
          <p:cNvSpPr>
            <a:spLocks noGrp="1"/>
          </p:cNvSpPr>
          <p:nvPr>
            <p:ph idx="1"/>
          </p:nvPr>
        </p:nvSpPr>
        <p:spPr>
          <a:xfrm>
            <a:off x="1302024" y="1825625"/>
            <a:ext cx="10092807" cy="4351338"/>
          </a:xfrm>
        </p:spPr>
        <p:txBody>
          <a:bodyPr>
            <a:normAutofit/>
          </a:bodyPr>
          <a:lstStyle/>
          <a:p>
            <a:r>
              <a:rPr lang="en-US" sz="2400" dirty="0">
                <a:latin typeface="Times New Roman" panose="02020603050405020304" pitchFamily="18" charset="0"/>
                <a:cs typeface="Times New Roman" panose="02020603050405020304" pitchFamily="18" charset="0"/>
              </a:rPr>
              <a:t>In this setting, telehealth utilization rates were similar across genders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As we refine our IV model, we will separate the results by gender</a:t>
            </a:r>
          </a:p>
        </p:txBody>
      </p:sp>
    </p:spTree>
    <p:extLst>
      <p:ext uri="{BB962C8B-B14F-4D97-AF65-F5344CB8AC3E}">
        <p14:creationId xmlns:p14="http://schemas.microsoft.com/office/powerpoint/2010/main" val="408426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49FBB-5471-6B84-E145-1523C16A74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07CAE6-EDC5-2A09-1685-5DDF0600966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Next steps</a:t>
            </a:r>
          </a:p>
        </p:txBody>
      </p:sp>
      <p:sp>
        <p:nvSpPr>
          <p:cNvPr id="3" name="Content Placeholder 2">
            <a:extLst>
              <a:ext uri="{FF2B5EF4-FFF2-40B4-BE49-F238E27FC236}">
                <a16:creationId xmlns:a16="http://schemas.microsoft.com/office/drawing/2014/main" id="{ACCD46C8-6432-4BCF-E838-FC9E39A51293}"/>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Alter the IV specification, including:</a:t>
            </a:r>
          </a:p>
          <a:p>
            <a:pPr lvl="1"/>
            <a:r>
              <a:rPr lang="en-US" sz="1600" dirty="0">
                <a:latin typeface="Times New Roman" panose="02020603050405020304" pitchFamily="18" charset="0"/>
                <a:cs typeface="Times New Roman" panose="02020603050405020304" pitchFamily="18" charset="0"/>
              </a:rPr>
              <a:t>First stage outcome being follow-up E&amp;M</a:t>
            </a:r>
          </a:p>
          <a:p>
            <a:pPr lvl="1"/>
            <a:r>
              <a:rPr lang="en-US" sz="1600" dirty="0">
                <a:latin typeface="Times New Roman" panose="02020603050405020304" pitchFamily="18" charset="0"/>
                <a:cs typeface="Times New Roman" panose="02020603050405020304" pitchFamily="18" charset="0"/>
              </a:rPr>
              <a:t>Continuous regressor for provider E&amp;M share by telehealth</a:t>
            </a:r>
          </a:p>
          <a:p>
            <a:pPr lvl="1"/>
            <a:r>
              <a:rPr lang="en-US" sz="1600" dirty="0">
                <a:latin typeface="Times New Roman" panose="02020603050405020304" pitchFamily="18" charset="0"/>
                <a:cs typeface="Times New Roman" panose="02020603050405020304" pitchFamily="18" charset="0"/>
              </a:rPr>
              <a:t>Evaluate distance to clinic or other alternative first stage regressors</a:t>
            </a:r>
          </a:p>
          <a:p>
            <a:pPr lvl="1"/>
            <a:endParaRPr lang="en-US" sz="16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Adjust samples to ensure that we’re not just estimating impact on any follow-up care</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Evaluate differences by gender</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90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75C9A-61AB-5FB1-1CFF-785808AFD9C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F58A5D12-53E1-BB49-24EF-8D53104E032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773623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99640-5364-0A2D-864C-4D8D8E98E67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Strokes are costly and follow-up is necessary to mitigate recurrence</a:t>
            </a:r>
          </a:p>
        </p:txBody>
      </p:sp>
      <p:sp>
        <p:nvSpPr>
          <p:cNvPr id="3" name="Content Placeholder 2">
            <a:extLst>
              <a:ext uri="{FF2B5EF4-FFF2-40B4-BE49-F238E27FC236}">
                <a16:creationId xmlns:a16="http://schemas.microsoft.com/office/drawing/2014/main" id="{58BF4CBD-8924-2E0E-8B76-BCAEBBB06610}"/>
              </a:ext>
            </a:extLst>
          </p:cNvPr>
          <p:cNvSpPr>
            <a:spLocks noGrp="1"/>
          </p:cNvSpPr>
          <p:nvPr>
            <p:ph idx="1"/>
          </p:nvPr>
        </p:nvSpPr>
        <p:spPr>
          <a:xfrm>
            <a:off x="1302024" y="1825625"/>
            <a:ext cx="10312614" cy="4351338"/>
          </a:xfrm>
        </p:spPr>
        <p:txBody>
          <a:bodyPr>
            <a:normAutofit/>
          </a:bodyPr>
          <a:lstStyle/>
          <a:p>
            <a:r>
              <a:rPr lang="en-US" sz="2400" dirty="0">
                <a:latin typeface="Times New Roman" panose="02020603050405020304" pitchFamily="18" charset="0"/>
                <a:cs typeface="Times New Roman" panose="02020603050405020304" pitchFamily="18" charset="0"/>
              </a:rPr>
              <a:t>Stroke is one of the top causes of death and disability in the US, with an estimated financial burden of over $50 billion between 2019-2020 </a:t>
            </a:r>
            <a:r>
              <a:rPr lang="en-US" sz="1600" dirty="0">
                <a:latin typeface="Times New Roman" panose="02020603050405020304" pitchFamily="18" charset="0"/>
                <a:cs typeface="Times New Roman" panose="02020603050405020304" pitchFamily="18" charset="0"/>
              </a:rPr>
              <a:t>(Martin et al., 2024)</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Stroke prevalence increased by 7.8% nationwide between 2011–2013 to 2020–2022 </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Imoisili</a:t>
            </a:r>
            <a:r>
              <a:rPr lang="en-US" sz="1600" dirty="0">
                <a:latin typeface="Times New Roman" panose="02020603050405020304" pitchFamily="18" charset="0"/>
                <a:cs typeface="Times New Roman" panose="02020603050405020304" pitchFamily="18" charset="0"/>
              </a:rPr>
              <a:t> et al., 2024)</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Patients who survive initial strokes are at a significantly increased risk for subsequent strokes </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Sabih</a:t>
            </a:r>
            <a:r>
              <a:rPr lang="en-US" sz="1600" dirty="0">
                <a:latin typeface="Times New Roman" panose="02020603050405020304" pitchFamily="18" charset="0"/>
                <a:cs typeface="Times New Roman" panose="02020603050405020304" pitchFamily="18" charset="0"/>
              </a:rPr>
              <a:t> et al., 2024; </a:t>
            </a:r>
            <a:r>
              <a:rPr lang="en-US" sz="1600" dirty="0" err="1">
                <a:latin typeface="Times New Roman" panose="02020603050405020304" pitchFamily="18" charset="0"/>
                <a:cs typeface="Times New Roman" panose="02020603050405020304" pitchFamily="18" charset="0"/>
              </a:rPr>
              <a:t>Uzuner</a:t>
            </a:r>
            <a:r>
              <a:rPr lang="en-US" sz="1600" dirty="0">
                <a:latin typeface="Times New Roman" panose="02020603050405020304" pitchFamily="18" charset="0"/>
                <a:cs typeface="Times New Roman" panose="02020603050405020304" pitchFamily="18" charset="0"/>
              </a:rPr>
              <a:t> &amp; </a:t>
            </a:r>
            <a:r>
              <a:rPr lang="en-US" sz="1600" dirty="0" err="1">
                <a:latin typeface="Times New Roman" panose="02020603050405020304" pitchFamily="18" charset="0"/>
                <a:cs typeface="Times New Roman" panose="02020603050405020304" pitchFamily="18" charset="0"/>
              </a:rPr>
              <a:t>Uzuner</a:t>
            </a:r>
            <a:r>
              <a:rPr lang="en-US" sz="1600" dirty="0">
                <a:latin typeface="Times New Roman" panose="02020603050405020304" pitchFamily="18" charset="0"/>
                <a:cs typeface="Times New Roman" panose="02020603050405020304" pitchFamily="18" charset="0"/>
              </a:rPr>
              <a:t>, 2023)</a:t>
            </a:r>
          </a:p>
          <a:p>
            <a:pPr lvl="1">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12% recurrence risk at five years </a:t>
            </a:r>
            <a:r>
              <a:rPr lang="en-US" sz="1600" dirty="0">
                <a:latin typeface="Times New Roman" panose="02020603050405020304" pitchFamily="18" charset="0"/>
                <a:cs typeface="Times New Roman" panose="02020603050405020304" pitchFamily="18" charset="0"/>
              </a:rPr>
              <a:t>(Flach et al., 2020)</a:t>
            </a:r>
            <a:endParaRPr lang="en-US" dirty="0">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Recurrence risk varies based on type of initial stroke and patient characteristics </a:t>
            </a:r>
            <a:r>
              <a:rPr lang="en-US" sz="1600" dirty="0">
                <a:latin typeface="Times New Roman" panose="02020603050405020304" pitchFamily="18" charset="0"/>
                <a:cs typeface="Times New Roman" panose="02020603050405020304" pitchFamily="18" charset="0"/>
              </a:rPr>
              <a:t>(Mohan et al., 2011)</a:t>
            </a:r>
          </a:p>
        </p:txBody>
      </p:sp>
    </p:spTree>
    <p:extLst>
      <p:ext uri="{BB962C8B-B14F-4D97-AF65-F5344CB8AC3E}">
        <p14:creationId xmlns:p14="http://schemas.microsoft.com/office/powerpoint/2010/main" val="12117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2305B-0188-ACDF-9297-AFCF6C4B80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68A6F1-E9F8-6B4A-3234-D4F05FAE46A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Stroke follow-up care is essential and underutilized</a:t>
            </a:r>
          </a:p>
        </p:txBody>
      </p:sp>
      <p:sp>
        <p:nvSpPr>
          <p:cNvPr id="3" name="Content Placeholder 2">
            <a:extLst>
              <a:ext uri="{FF2B5EF4-FFF2-40B4-BE49-F238E27FC236}">
                <a16:creationId xmlns:a16="http://schemas.microsoft.com/office/drawing/2014/main" id="{19D468A5-25D8-1B91-581D-71792D7E6651}"/>
              </a:ext>
            </a:extLst>
          </p:cNvPr>
          <p:cNvSpPr>
            <a:spLocks noGrp="1"/>
          </p:cNvSpPr>
          <p:nvPr>
            <p:ph idx="1"/>
          </p:nvPr>
        </p:nvSpPr>
        <p:spPr/>
        <p:txBody>
          <a:bodyPr>
            <a:normAutofit/>
          </a:bodyPr>
          <a:lstStyle/>
          <a:p>
            <a:r>
              <a:rPr lang="en-US" sz="2400" dirty="0">
                <a:latin typeface="Times New Roman" panose="02020603050405020304" pitchFamily="18" charset="0"/>
                <a:ea typeface="Times New Roman" panose="02020603050405020304" pitchFamily="18" charset="0"/>
                <a:cs typeface="Times New Roman" panose="02020603050405020304" pitchFamily="18" charset="0"/>
              </a:rPr>
              <a:t>Many stroke survivors are left with mobility limitations that affect their independence and quality of life, necessitating post-stroke care </a:t>
            </a:r>
            <a:r>
              <a:rPr lang="en-US" sz="1600" dirty="0">
                <a:latin typeface="Times New Roman" panose="02020603050405020304" pitchFamily="18" charset="0"/>
                <a:cs typeface="Times New Roman" panose="02020603050405020304" pitchFamily="18" charset="0"/>
              </a:rPr>
              <a:t>(Tsao et al., 2023)</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solidFill>
                <a:srgbClr val="000000"/>
              </a:solidFill>
              <a:latin typeface="Times New Roman" panose="02020603050405020304" pitchFamily="18" charset="0"/>
              <a:cs typeface="Times New Roman" panose="02020603050405020304" pitchFamily="18" charset="0"/>
            </a:endParaRPr>
          </a:p>
          <a:p>
            <a:r>
              <a:rPr lang="en-US" sz="2400" dirty="0">
                <a:solidFill>
                  <a:srgbClr val="000000"/>
                </a:solidFill>
                <a:latin typeface="Times New Roman" panose="02020603050405020304" pitchFamily="18" charset="0"/>
                <a:cs typeface="Times New Roman" panose="02020603050405020304" pitchFamily="18" charset="0"/>
              </a:rPr>
              <a:t>M</a:t>
            </a:r>
            <a:r>
              <a:rPr lang="en-US" sz="2400" b="0" i="0" dirty="0">
                <a:solidFill>
                  <a:srgbClr val="000000"/>
                </a:solidFill>
                <a:effectLst/>
                <a:latin typeface="Times New Roman" panose="02020603050405020304" pitchFamily="18" charset="0"/>
                <a:cs typeface="Times New Roman" panose="02020603050405020304" pitchFamily="18" charset="0"/>
              </a:rPr>
              <a:t>ajority (87%) of stroke survivors report having unmet needs in at least 1 of 5 domains—activities and participation, environmental factors, body functions, post-acute care, and secondary prevention—with secondary prevention being the top reported unmet need </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err="1">
                <a:solidFill>
                  <a:srgbClr val="000000"/>
                </a:solidFill>
                <a:effectLst/>
                <a:latin typeface="Times New Roman" panose="02020603050405020304" pitchFamily="18" charset="0"/>
                <a:cs typeface="Times New Roman" panose="02020603050405020304" pitchFamily="18" charset="0"/>
              </a:rPr>
              <a:t>Olaiya</a:t>
            </a:r>
            <a:r>
              <a:rPr lang="en-US" sz="1600" b="0" i="0" dirty="0">
                <a:solidFill>
                  <a:srgbClr val="000000"/>
                </a:solidFill>
                <a:effectLst/>
                <a:latin typeface="Times New Roman" panose="02020603050405020304" pitchFamily="18" charset="0"/>
                <a:cs typeface="Times New Roman" panose="02020603050405020304" pitchFamily="18" charset="0"/>
              </a:rPr>
              <a:t> et al., 2017)</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ea typeface="Times New Roman" panose="02020603050405020304" pitchFamily="18" charset="0"/>
                <a:cs typeface="Times New Roman" panose="02020603050405020304" pitchFamily="18" charset="0"/>
              </a:rPr>
              <a:t>Uptake of post-stroke care is low in the United States </a:t>
            </a:r>
          </a:p>
          <a:p>
            <a:pPr lvl="1">
              <a:buFont typeface="Courier New" panose="02070309020205020404" pitchFamily="49" charset="0"/>
              <a:buChar char="o"/>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Approximately 4 in 10 stroke patients receive no follow-up services </a:t>
            </a:r>
            <a:r>
              <a:rPr lang="en-US" sz="1600" dirty="0">
                <a:latin typeface="Times New Roman" panose="02020603050405020304" pitchFamily="18" charset="0"/>
                <a:ea typeface="Times New Roman" panose="02020603050405020304" pitchFamily="18" charset="0"/>
              </a:rPr>
              <a:t>(</a:t>
            </a:r>
            <a:r>
              <a:rPr lang="en-US" sz="1600" dirty="0" err="1">
                <a:latin typeface="Times New Roman" panose="02020603050405020304" pitchFamily="18" charset="0"/>
                <a:ea typeface="Times New Roman" panose="02020603050405020304" pitchFamily="18" charset="0"/>
              </a:rPr>
              <a:t>Prvu</a:t>
            </a:r>
            <a:r>
              <a:rPr lang="en-US" sz="1600" dirty="0">
                <a:latin typeface="Times New Roman" panose="02020603050405020304" pitchFamily="18" charset="0"/>
                <a:ea typeface="Times New Roman" panose="02020603050405020304" pitchFamily="18" charset="0"/>
              </a:rPr>
              <a:t> </a:t>
            </a:r>
            <a:r>
              <a:rPr lang="en-US" sz="1600" dirty="0" err="1">
                <a:latin typeface="Times New Roman" panose="02020603050405020304" pitchFamily="18" charset="0"/>
                <a:ea typeface="Times New Roman" panose="02020603050405020304" pitchFamily="18" charset="0"/>
              </a:rPr>
              <a:t>Bettger</a:t>
            </a:r>
            <a:r>
              <a:rPr lang="en-US" sz="1600" dirty="0">
                <a:latin typeface="Times New Roman" panose="02020603050405020304" pitchFamily="18" charset="0"/>
                <a:ea typeface="Times New Roman" panose="02020603050405020304" pitchFamily="18" charset="0"/>
              </a:rPr>
              <a:t> et al., 2015)</a:t>
            </a:r>
            <a:endParaRPr lang="en-US" sz="1600" dirty="0">
              <a:latin typeface="Times New Roman" panose="02020603050405020304" pitchFamily="18" charset="0"/>
            </a:endParaRPr>
          </a:p>
        </p:txBody>
      </p:sp>
    </p:spTree>
    <p:extLst>
      <p:ext uri="{BB962C8B-B14F-4D97-AF65-F5344CB8AC3E}">
        <p14:creationId xmlns:p14="http://schemas.microsoft.com/office/powerpoint/2010/main" val="296214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1FDB9-91A3-0DEA-3C08-537082FC0D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E620F8-423D-48FB-C006-412FD0F1359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Telehealth could bridge the gap</a:t>
            </a:r>
          </a:p>
        </p:txBody>
      </p:sp>
      <p:sp>
        <p:nvSpPr>
          <p:cNvPr id="3" name="Content Placeholder 2">
            <a:extLst>
              <a:ext uri="{FF2B5EF4-FFF2-40B4-BE49-F238E27FC236}">
                <a16:creationId xmlns:a16="http://schemas.microsoft.com/office/drawing/2014/main" id="{8094C731-B7FC-B875-B4FF-B60E1686CBDC}"/>
              </a:ext>
            </a:extLst>
          </p:cNvPr>
          <p:cNvSpPr>
            <a:spLocks noGrp="1"/>
          </p:cNvSpPr>
          <p:nvPr>
            <p:ph idx="1"/>
          </p:nvPr>
        </p:nvSpPr>
        <p:spPr/>
        <p:txBody>
          <a:bodyPr/>
          <a:lstStyle/>
          <a:p>
            <a:r>
              <a:rPr lang="en-US" sz="2400" dirty="0">
                <a:latin typeface="Times New Roman" panose="02020603050405020304" pitchFamily="18" charset="0"/>
                <a:ea typeface="Times New Roman" panose="02020603050405020304" pitchFamily="18" charset="0"/>
                <a:cs typeface="Times New Roman" panose="02020603050405020304" pitchFamily="18" charset="0"/>
              </a:rPr>
              <a:t>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rowing body of evidence supporting the effectiveness of telehealth in addressing gaps of care among stroke survivors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(Deshmukh &amp; Madhavan, 2023; Hicks &amp; Cimarolli, 2018; Rivera et al., 2023; Sharrief et al., 2023)</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8541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B1934-AD63-90DC-73F7-12A49323E4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F342C-0A2C-AB68-2198-15BC9CEB3E2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Data</a:t>
            </a:r>
          </a:p>
        </p:txBody>
      </p:sp>
      <p:sp>
        <p:nvSpPr>
          <p:cNvPr id="3" name="Content Placeholder 2">
            <a:extLst>
              <a:ext uri="{FF2B5EF4-FFF2-40B4-BE49-F238E27FC236}">
                <a16:creationId xmlns:a16="http://schemas.microsoft.com/office/drawing/2014/main" id="{BF77C72A-1A3C-955F-0161-1BCE643999C0}"/>
              </a:ext>
            </a:extLst>
          </p:cNvPr>
          <p:cNvSpPr>
            <a:spLocks noGrp="1"/>
          </p:cNvSpPr>
          <p:nvPr>
            <p:ph idx="1"/>
          </p:nvPr>
        </p:nvSpPr>
        <p:spPr/>
        <p:txBody>
          <a:bodyPr>
            <a:normAutofit lnSpcReduction="10000"/>
          </a:bodyPr>
          <a:lstStyle/>
          <a:p>
            <a:r>
              <a:rPr lang="en-US" sz="2400" dirty="0">
                <a:latin typeface="Times New Roman" panose="02020603050405020304" pitchFamily="18" charset="0"/>
                <a:cs typeface="Times New Roman" panose="02020603050405020304" pitchFamily="18" charset="0"/>
              </a:rPr>
              <a:t>Data from the Arkansas All Payer Claims Database (APCD) for care between March 2022 through February 2021 (e.g., the first year of the pandemic when: (1) physician supply was strained, and (2) telehealth was most widely used.</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Patients with at least one ICD-9 or ICD-10 diagnosis code for an ischemic or hemorrhagic stroke were included</a:t>
            </a:r>
          </a:p>
          <a:p>
            <a:pPr lvl="1"/>
            <a:r>
              <a:rPr lang="en-US" sz="2000" dirty="0">
                <a:latin typeface="Times New Roman" panose="02020603050405020304" pitchFamily="18" charset="0"/>
                <a:cs typeface="Times New Roman" panose="02020603050405020304" pitchFamily="18" charset="0"/>
              </a:rPr>
              <a:t>Total annual unique patients</a:t>
            </a:r>
          </a:p>
          <a:p>
            <a:pPr lvl="1"/>
            <a:r>
              <a:rPr lang="en-US" sz="2000" dirty="0">
                <a:latin typeface="Times New Roman" panose="02020603050405020304" pitchFamily="18" charset="0"/>
                <a:cs typeface="Times New Roman" panose="02020603050405020304" pitchFamily="18" charset="0"/>
              </a:rPr>
              <a:t>Annual unique patients with at least one telehealth visit (identified using CPT and place of service codes)</a:t>
            </a:r>
          </a:p>
          <a:p>
            <a:pPr lvl="1"/>
            <a:r>
              <a:rPr lang="en-US" sz="2000" dirty="0">
                <a:latin typeface="Times New Roman" panose="02020603050405020304" pitchFamily="18" charset="0"/>
                <a:cs typeface="Times New Roman" panose="02020603050405020304" pitchFamily="18" charset="0"/>
              </a:rPr>
              <a:t>Annual unique patients with a secondary stroke (identified using ICD-9 or ICD-10 codes)</a:t>
            </a:r>
          </a:p>
          <a:p>
            <a:pPr lvl="1"/>
            <a:r>
              <a:rPr lang="en-US" sz="2000" dirty="0">
                <a:latin typeface="Times New Roman" panose="02020603050405020304" pitchFamily="18" charset="0"/>
                <a:cs typeface="Times New Roman" panose="02020603050405020304" pitchFamily="18" charset="0"/>
              </a:rPr>
              <a:t>For the estimation, one patient = one observation</a:t>
            </a:r>
          </a:p>
        </p:txBody>
      </p:sp>
    </p:spTree>
    <p:extLst>
      <p:ext uri="{BB962C8B-B14F-4D97-AF65-F5344CB8AC3E}">
        <p14:creationId xmlns:p14="http://schemas.microsoft.com/office/powerpoint/2010/main" val="254723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48910B9C-E3D3-D075-6D74-40F383DB5203}"/>
              </a:ext>
            </a:extLst>
          </p:cNvPr>
          <p:cNvPicPr>
            <a:picLocks noGrp="1" noChangeAspect="1"/>
          </p:cNvPicPr>
          <p:nvPr>
            <p:ph idx="1"/>
          </p:nvPr>
        </p:nvPicPr>
        <p:blipFill>
          <a:blip r:embed="rId2"/>
          <a:stretch>
            <a:fillRect/>
          </a:stretch>
        </p:blipFill>
        <p:spPr>
          <a:xfrm>
            <a:off x="1227992" y="510571"/>
            <a:ext cx="9736016" cy="5836858"/>
          </a:xfrm>
        </p:spPr>
      </p:pic>
    </p:spTree>
    <p:extLst>
      <p:ext uri="{BB962C8B-B14F-4D97-AF65-F5344CB8AC3E}">
        <p14:creationId xmlns:p14="http://schemas.microsoft.com/office/powerpoint/2010/main" val="2688130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38A0A-CCA3-15A9-3134-B9A43A3A70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DD7821-0024-DC63-EA59-26FBF3785EE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Differences in Telehealth Use Levels</a:t>
            </a:r>
          </a:p>
        </p:txBody>
      </p:sp>
      <p:graphicFrame>
        <p:nvGraphicFramePr>
          <p:cNvPr id="4" name="Content Placeholder 3">
            <a:extLst>
              <a:ext uri="{FF2B5EF4-FFF2-40B4-BE49-F238E27FC236}">
                <a16:creationId xmlns:a16="http://schemas.microsoft.com/office/drawing/2014/main" id="{D96FD688-0379-CBF0-164A-FFCE15DCB732}"/>
              </a:ext>
            </a:extLst>
          </p:cNvPr>
          <p:cNvGraphicFramePr>
            <a:graphicFrameLocks/>
          </p:cNvGraphicFramePr>
          <p:nvPr/>
        </p:nvGraphicFramePr>
        <p:xfrm>
          <a:off x="3108545" y="1958975"/>
          <a:ext cx="7095554" cy="1722120"/>
        </p:xfrm>
        <a:graphic>
          <a:graphicData uri="http://schemas.openxmlformats.org/drawingml/2006/table">
            <a:tbl>
              <a:tblPr firstRow="1" bandRow="1">
                <a:tableStyleId>{2D5ABB26-0587-4C30-8999-92F81FD0307C}</a:tableStyleId>
              </a:tblPr>
              <a:tblGrid>
                <a:gridCol w="1699578">
                  <a:extLst>
                    <a:ext uri="{9D8B030D-6E8A-4147-A177-3AD203B41FA5}">
                      <a16:colId xmlns:a16="http://schemas.microsoft.com/office/drawing/2014/main" val="792331323"/>
                    </a:ext>
                  </a:extLst>
                </a:gridCol>
                <a:gridCol w="2851975">
                  <a:extLst>
                    <a:ext uri="{9D8B030D-6E8A-4147-A177-3AD203B41FA5}">
                      <a16:colId xmlns:a16="http://schemas.microsoft.com/office/drawing/2014/main" val="3277405829"/>
                    </a:ext>
                  </a:extLst>
                </a:gridCol>
                <a:gridCol w="2544001">
                  <a:extLst>
                    <a:ext uri="{9D8B030D-6E8A-4147-A177-3AD203B41FA5}">
                      <a16:colId xmlns:a16="http://schemas.microsoft.com/office/drawing/2014/main" val="2900649402"/>
                    </a:ext>
                  </a:extLst>
                </a:gridCol>
              </a:tblGrid>
              <a:tr h="0">
                <a:tc>
                  <a:txBody>
                    <a:bodyPr/>
                    <a:lstStyle/>
                    <a:p>
                      <a:pPr algn="ctr" fontAlgn="t"/>
                      <a:endParaRPr lang="en-US" sz="28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2800" b="1" u="none" strike="noStrike" dirty="0">
                          <a:solidFill>
                            <a:schemeClr val="tx1"/>
                          </a:solidFill>
                          <a:effectLst/>
                          <a:latin typeface="Times New Roman" panose="02020603050405020304" pitchFamily="18" charset="0"/>
                          <a:cs typeface="Times New Roman" panose="02020603050405020304" pitchFamily="18" charset="0"/>
                        </a:rPr>
                        <a:t>Female Patients</a:t>
                      </a:r>
                      <a:endParaRPr lang="en-US" sz="28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2800" b="1" u="none" strike="noStrike" dirty="0">
                          <a:solidFill>
                            <a:schemeClr val="tx1"/>
                          </a:solidFill>
                          <a:effectLst/>
                          <a:latin typeface="Times New Roman" panose="02020603050405020304" pitchFamily="18" charset="0"/>
                          <a:cs typeface="Times New Roman" panose="02020603050405020304" pitchFamily="18" charset="0"/>
                        </a:rPr>
                        <a:t>Male Patients</a:t>
                      </a:r>
                      <a:endParaRPr lang="en-US" sz="28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7885060"/>
                  </a:ext>
                </a:extLst>
              </a:tr>
              <a:tr h="0">
                <a:tc>
                  <a:txBody>
                    <a:bodyPr/>
                    <a:lstStyle/>
                    <a:p>
                      <a:pPr algn="l" fontAlgn="t"/>
                      <a:r>
                        <a:rPr lang="en-US" sz="2800" b="1" u="none" strike="noStrike" dirty="0">
                          <a:solidFill>
                            <a:schemeClr val="tx1"/>
                          </a:solidFill>
                          <a:effectLst/>
                          <a:latin typeface="Times New Roman" panose="02020603050405020304" pitchFamily="18" charset="0"/>
                          <a:cs typeface="Times New Roman" panose="02020603050405020304" pitchFamily="18" charset="0"/>
                        </a:rPr>
                        <a:t>Pandemic</a:t>
                      </a:r>
                      <a:endParaRPr lang="en-US" sz="28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2800" b="0" u="none" strike="noStrike" dirty="0">
                          <a:solidFill>
                            <a:schemeClr val="tx1"/>
                          </a:solidFill>
                          <a:effectLst/>
                          <a:latin typeface="Times New Roman" panose="02020603050405020304" pitchFamily="18" charset="0"/>
                          <a:cs typeface="Times New Roman" panose="02020603050405020304" pitchFamily="18" charset="0"/>
                        </a:rPr>
                        <a:t>0.044**</a:t>
                      </a:r>
                    </a:p>
                    <a:p>
                      <a:pPr algn="ctr" fontAlgn="t"/>
                      <a:r>
                        <a:rPr lang="en-US" sz="2800" b="0" u="none" strike="noStrike" dirty="0">
                          <a:solidFill>
                            <a:schemeClr val="tx1"/>
                          </a:solidFill>
                          <a:effectLst/>
                          <a:latin typeface="Times New Roman" panose="02020603050405020304" pitchFamily="18" charset="0"/>
                          <a:cs typeface="Times New Roman" panose="02020603050405020304" pitchFamily="18" charset="0"/>
                        </a:rPr>
                        <a:t>(0.013 to 0.075) </a:t>
                      </a:r>
                    </a:p>
                    <a:p>
                      <a:pPr algn="ctr" fontAlgn="t"/>
                      <a:r>
                        <a:rPr lang="en-US" sz="2800" b="0" u="none" strike="noStrike" dirty="0">
                          <a:solidFill>
                            <a:schemeClr val="tx1"/>
                          </a:solidFill>
                          <a:effectLst/>
                          <a:latin typeface="Times New Roman" panose="02020603050405020304" pitchFamily="18" charset="0"/>
                          <a:cs typeface="Times New Roman" panose="02020603050405020304" pitchFamily="18" charset="0"/>
                        </a:rPr>
                        <a:t>p=0.02</a:t>
                      </a:r>
                    </a:p>
                  </a:txBody>
                  <a:tcPr marL="7620" marR="7620" marT="762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2800" b="0" u="none" strike="noStrike" dirty="0">
                          <a:solidFill>
                            <a:schemeClr val="tx1"/>
                          </a:solidFill>
                          <a:effectLst/>
                          <a:latin typeface="Times New Roman" panose="02020603050405020304" pitchFamily="18" charset="0"/>
                          <a:cs typeface="Times New Roman" panose="02020603050405020304" pitchFamily="18" charset="0"/>
                        </a:rPr>
                        <a:t>0.046***</a:t>
                      </a:r>
                    </a:p>
                    <a:p>
                      <a:pPr algn="ctr" fontAlgn="t"/>
                      <a:r>
                        <a:rPr lang="en-US" sz="2800" b="0" u="none" strike="noStrike" dirty="0">
                          <a:solidFill>
                            <a:schemeClr val="tx1"/>
                          </a:solidFill>
                          <a:effectLst/>
                          <a:latin typeface="Times New Roman" panose="02020603050405020304" pitchFamily="18" charset="0"/>
                          <a:cs typeface="Times New Roman" panose="02020603050405020304" pitchFamily="18" charset="0"/>
                        </a:rPr>
                        <a:t>(0.018 to 0.074) </a:t>
                      </a:r>
                    </a:p>
                    <a:p>
                      <a:pPr algn="ctr" fontAlgn="t"/>
                      <a:r>
                        <a:rPr lang="en-US" sz="2800" b="0" u="none" strike="noStrike" dirty="0">
                          <a:solidFill>
                            <a:schemeClr val="tx1"/>
                          </a:solidFill>
                          <a:effectLst/>
                          <a:latin typeface="Times New Roman" panose="02020603050405020304" pitchFamily="18" charset="0"/>
                          <a:cs typeface="Times New Roman" panose="02020603050405020304" pitchFamily="18" charset="0"/>
                        </a:rPr>
                        <a:t>p=0.01</a:t>
                      </a:r>
                    </a:p>
                  </a:txBody>
                  <a:tcPr marL="7620" marR="7620" marT="762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6687036"/>
                  </a:ext>
                </a:extLst>
              </a:tr>
            </a:tbl>
          </a:graphicData>
        </a:graphic>
      </p:graphicFrame>
    </p:spTree>
    <p:extLst>
      <p:ext uri="{BB962C8B-B14F-4D97-AF65-F5344CB8AC3E}">
        <p14:creationId xmlns:p14="http://schemas.microsoft.com/office/powerpoint/2010/main" val="3954525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CA71A-05DF-730B-817C-63024AA586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1B1F15-A986-7CD1-21AD-39CDA1B0743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Analytical Strategy</a:t>
            </a:r>
          </a:p>
        </p:txBody>
      </p:sp>
      <p:sp>
        <p:nvSpPr>
          <p:cNvPr id="3" name="Content Placeholder 2">
            <a:extLst>
              <a:ext uri="{FF2B5EF4-FFF2-40B4-BE49-F238E27FC236}">
                <a16:creationId xmlns:a16="http://schemas.microsoft.com/office/drawing/2014/main" id="{2E3A4F09-7FED-3187-4CE6-9E021CD4059C}"/>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Instrumental variable (IV) regression analysis to examine the impact of telehealth on post-stroke outcomes</a:t>
            </a:r>
          </a:p>
          <a:p>
            <a:pPr lvl="1"/>
            <a:r>
              <a:rPr lang="en-US" sz="2000" dirty="0">
                <a:latin typeface="Times New Roman" panose="02020603050405020304" pitchFamily="18" charset="0"/>
                <a:cs typeface="Times New Roman" panose="02020603050405020304" pitchFamily="18" charset="0"/>
              </a:rPr>
              <a:t>Hospital admission</a:t>
            </a:r>
          </a:p>
          <a:p>
            <a:pPr lvl="1"/>
            <a:r>
              <a:rPr lang="en-US" sz="2000" dirty="0">
                <a:latin typeface="Times New Roman" panose="02020603050405020304" pitchFamily="18" charset="0"/>
                <a:cs typeface="Times New Roman" panose="02020603050405020304" pitchFamily="18" charset="0"/>
              </a:rPr>
              <a:t>Emergency department visits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IV approach selected to deal with endogeneity (i.e., patients self selecting into telehealth)</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IV instrument is provider telehealth utilization</a:t>
            </a:r>
          </a:p>
          <a:p>
            <a:pPr lvl="1"/>
            <a:r>
              <a:rPr lang="en-US" sz="2000" dirty="0">
                <a:latin typeface="Times New Roman" panose="02020603050405020304" pitchFamily="18" charset="0"/>
                <a:cs typeface="Times New Roman" panose="02020603050405020304" pitchFamily="18" charset="0"/>
              </a:rPr>
              <a:t>Providers split in two groups based on their telehealth utilization levels (&gt;50% of E&amp;M visits vs. ≤50%)</a:t>
            </a:r>
          </a:p>
        </p:txBody>
      </p:sp>
    </p:spTree>
    <p:extLst>
      <p:ext uri="{BB962C8B-B14F-4D97-AF65-F5344CB8AC3E}">
        <p14:creationId xmlns:p14="http://schemas.microsoft.com/office/powerpoint/2010/main" val="187212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A1E9D-794F-2777-DBD7-4EE320AF4E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4D0A7-C53F-68E0-29FD-DEB35F8D181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Initial Results</a:t>
            </a:r>
          </a:p>
        </p:txBody>
      </p:sp>
      <p:sp>
        <p:nvSpPr>
          <p:cNvPr id="3" name="Content Placeholder 2">
            <a:extLst>
              <a:ext uri="{FF2B5EF4-FFF2-40B4-BE49-F238E27FC236}">
                <a16:creationId xmlns:a16="http://schemas.microsoft.com/office/drawing/2014/main" id="{89A13C07-01BE-BAF5-AA93-03296BE940DD}"/>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High </a:t>
            </a:r>
            <a:r>
              <a:rPr lang="en-US" sz="2400" dirty="0" err="1">
                <a:latin typeface="Times New Roman" panose="02020603050405020304" pitchFamily="18" charset="0"/>
                <a:cs typeface="Times New Roman" panose="02020603050405020304" pitchFamily="18" charset="0"/>
              </a:rPr>
              <a:t>teleheath</a:t>
            </a:r>
            <a:r>
              <a:rPr lang="en-US" sz="2400" dirty="0">
                <a:latin typeface="Times New Roman" panose="02020603050405020304" pitchFamily="18" charset="0"/>
                <a:cs typeface="Times New Roman" panose="02020603050405020304" pitchFamily="18" charset="0"/>
              </a:rPr>
              <a:t> E&amp;M doctor is associated with higher likelihood of diagnosis via telehealth</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No effects on ED or inpatient outcomes (though, point estimates are &gt;1 and &lt;1, respectively)</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73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3" id="{07BC5E1C-B889-3B48-9CF4-A34B52C34569}" vid="{AF2B5330-512D-3A45-8893-20893156EA53}"/>
    </a:ext>
  </a:extLst>
</a:theme>
</file>

<file path=docProps/app.xml><?xml version="1.0" encoding="utf-8"?>
<Properties xmlns="http://schemas.openxmlformats.org/officeDocument/2006/extended-properties" xmlns:vt="http://schemas.openxmlformats.org/officeDocument/2006/docPropsVTypes">
  <Template>WEATHERHEAD_Light_Wave_BG (1)</Template>
  <TotalTime>697</TotalTime>
  <Words>716</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Adobe Caslon Pro</vt:lpstr>
      <vt:lpstr>Adobe Caslon Pro Bold</vt:lpstr>
      <vt:lpstr>Aptos</vt:lpstr>
      <vt:lpstr>Arial</vt:lpstr>
      <vt:lpstr>Courier New</vt:lpstr>
      <vt:lpstr>FreightSans Pro Black</vt:lpstr>
      <vt:lpstr>FreightSans Pro Bold</vt:lpstr>
      <vt:lpstr>FreightSans Pro Light</vt:lpstr>
      <vt:lpstr>Times New Roman</vt:lpstr>
      <vt:lpstr>Office Theme</vt:lpstr>
      <vt:lpstr>Preliminary Findings: Telehealth and Post-Stroke Gender-Based Care Patterns </vt:lpstr>
      <vt:lpstr>Strokes are costly and follow-up is necessary to mitigate recurrence</vt:lpstr>
      <vt:lpstr>Stroke follow-up care is essential and underutilized</vt:lpstr>
      <vt:lpstr>Telehealth could bridge the gap</vt:lpstr>
      <vt:lpstr>Data</vt:lpstr>
      <vt:lpstr>PowerPoint Presentation</vt:lpstr>
      <vt:lpstr>Differences in Telehealth Use Levels</vt:lpstr>
      <vt:lpstr>Analytical Strategy</vt:lpstr>
      <vt:lpstr>Initial Results</vt:lpstr>
      <vt:lpstr>Some descriptive observations</vt:lpstr>
      <vt:lpstr>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Findings: Telehealth and Post-Stroke Gender-Based Care Patterns </dc:title>
  <dc:creator>Alsulimani, Abb A</dc:creator>
  <cp:lastModifiedBy>Hollie N. Thomas</cp:lastModifiedBy>
  <cp:revision>12</cp:revision>
  <dcterms:created xsi:type="dcterms:W3CDTF">2025-01-16T16:07:21Z</dcterms:created>
  <dcterms:modified xsi:type="dcterms:W3CDTF">2025-05-29T20:53:06Z</dcterms:modified>
</cp:coreProperties>
</file>