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2918400" cy="21945600"/>
  <p:notesSz cx="6858000" cy="9144000"/>
  <p:defaultTextStyle>
    <a:defPPr>
      <a:defRPr lang="en-US"/>
    </a:defPPr>
    <a:lvl1pPr marL="0" algn="l" defTabSz="1567355" rtl="0" eaLnBrk="1" latinLnBrk="0" hangingPunct="1">
      <a:defRPr sz="6142" kern="1200">
        <a:solidFill>
          <a:schemeClr val="tx1"/>
        </a:solidFill>
        <a:latin typeface="+mn-lt"/>
        <a:ea typeface="+mn-ea"/>
        <a:cs typeface="+mn-cs"/>
      </a:defRPr>
    </a:lvl1pPr>
    <a:lvl2pPr marL="1567355" algn="l" defTabSz="1567355" rtl="0" eaLnBrk="1" latinLnBrk="0" hangingPunct="1">
      <a:defRPr sz="6142" kern="1200">
        <a:solidFill>
          <a:schemeClr val="tx1"/>
        </a:solidFill>
        <a:latin typeface="+mn-lt"/>
        <a:ea typeface="+mn-ea"/>
        <a:cs typeface="+mn-cs"/>
      </a:defRPr>
    </a:lvl2pPr>
    <a:lvl3pPr marL="3134710" algn="l" defTabSz="1567355" rtl="0" eaLnBrk="1" latinLnBrk="0" hangingPunct="1">
      <a:defRPr sz="6142" kern="1200">
        <a:solidFill>
          <a:schemeClr val="tx1"/>
        </a:solidFill>
        <a:latin typeface="+mn-lt"/>
        <a:ea typeface="+mn-ea"/>
        <a:cs typeface="+mn-cs"/>
      </a:defRPr>
    </a:lvl3pPr>
    <a:lvl4pPr marL="4702064" algn="l" defTabSz="1567355" rtl="0" eaLnBrk="1" latinLnBrk="0" hangingPunct="1">
      <a:defRPr sz="6142" kern="1200">
        <a:solidFill>
          <a:schemeClr val="tx1"/>
        </a:solidFill>
        <a:latin typeface="+mn-lt"/>
        <a:ea typeface="+mn-ea"/>
        <a:cs typeface="+mn-cs"/>
      </a:defRPr>
    </a:lvl4pPr>
    <a:lvl5pPr marL="6269419" algn="l" defTabSz="1567355" rtl="0" eaLnBrk="1" latinLnBrk="0" hangingPunct="1">
      <a:defRPr sz="6142" kern="1200">
        <a:solidFill>
          <a:schemeClr val="tx1"/>
        </a:solidFill>
        <a:latin typeface="+mn-lt"/>
        <a:ea typeface="+mn-ea"/>
        <a:cs typeface="+mn-cs"/>
      </a:defRPr>
    </a:lvl5pPr>
    <a:lvl6pPr marL="7836774" algn="l" defTabSz="1567355" rtl="0" eaLnBrk="1" latinLnBrk="0" hangingPunct="1">
      <a:defRPr sz="6142" kern="1200">
        <a:solidFill>
          <a:schemeClr val="tx1"/>
        </a:solidFill>
        <a:latin typeface="+mn-lt"/>
        <a:ea typeface="+mn-ea"/>
        <a:cs typeface="+mn-cs"/>
      </a:defRPr>
    </a:lvl6pPr>
    <a:lvl7pPr marL="9404129" algn="l" defTabSz="1567355" rtl="0" eaLnBrk="1" latinLnBrk="0" hangingPunct="1">
      <a:defRPr sz="6142" kern="1200">
        <a:solidFill>
          <a:schemeClr val="tx1"/>
        </a:solidFill>
        <a:latin typeface="+mn-lt"/>
        <a:ea typeface="+mn-ea"/>
        <a:cs typeface="+mn-cs"/>
      </a:defRPr>
    </a:lvl7pPr>
    <a:lvl8pPr marL="10971483" algn="l" defTabSz="1567355" rtl="0" eaLnBrk="1" latinLnBrk="0" hangingPunct="1">
      <a:defRPr sz="6142" kern="1200">
        <a:solidFill>
          <a:schemeClr val="tx1"/>
        </a:solidFill>
        <a:latin typeface="+mn-lt"/>
        <a:ea typeface="+mn-ea"/>
        <a:cs typeface="+mn-cs"/>
      </a:defRPr>
    </a:lvl8pPr>
    <a:lvl9pPr marL="12538838" algn="l" defTabSz="1567355" rtl="0" eaLnBrk="1" latinLnBrk="0" hangingPunct="1">
      <a:defRPr sz="61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B2"/>
    <a:srgbClr val="F1CA4D"/>
    <a:srgbClr val="F5BC49"/>
    <a:srgbClr val="FF9900"/>
    <a:srgbClr val="F2A712"/>
    <a:srgbClr val="170533"/>
    <a:srgbClr val="072331"/>
    <a:srgbClr val="F79646"/>
    <a:srgbClr val="3599DB"/>
    <a:srgbClr val="D9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43" autoAdjust="0"/>
    <p:restoredTop sz="94660"/>
  </p:normalViewPr>
  <p:slideViewPr>
    <p:cSldViewPr snapToGrid="0" snapToObjects="1">
      <p:cViewPr varScale="1">
        <p:scale>
          <a:sx n="43" d="100"/>
          <a:sy n="43" d="100"/>
        </p:scale>
        <p:origin x="904" y="304"/>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66/wfszllmd02d420qz06717m4w0000gn/T/com.microsoft.Outlook/Outlook%20Temp/PediatricAndAdolesce_DATA_LABELS_2024-04-04_1319%5b61%5d.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ar/folders/66/wfszllmd02d420qz06717m4w0000gn/T/com.microsoft.Outlook/Outlook%20Temp/PediatricAndAdolesce_DATA_LABELS_2024-04-04_1319%5b61%5d.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School Nurse Distance to Pediatric Dermatologist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'4:21 Atopic Derm '!$A$37:$E$37</c:f>
              <c:strCache>
                <c:ptCount val="5"/>
                <c:pt idx="0">
                  <c:v>&lt; 20 miles or &lt; 30 minutes</c:v>
                </c:pt>
                <c:pt idx="1">
                  <c:v>20-50 miles or  30-60 minutes</c:v>
                </c:pt>
                <c:pt idx="2">
                  <c:v>50-100 miles or 60-120 minutes</c:v>
                </c:pt>
                <c:pt idx="3">
                  <c:v>100+ miles or 2+ hours </c:v>
                </c:pt>
                <c:pt idx="4">
                  <c:v>I don't know</c:v>
                </c:pt>
              </c:strCache>
            </c:strRef>
          </c:cat>
          <c:val>
            <c:numRef>
              <c:f>'4:21 Atopic Derm '!$A$38:$E$38</c:f>
              <c:numCache>
                <c:formatCode>General</c:formatCode>
                <c:ptCount val="5"/>
                <c:pt idx="0">
                  <c:v>1</c:v>
                </c:pt>
                <c:pt idx="1">
                  <c:v>3</c:v>
                </c:pt>
                <c:pt idx="2">
                  <c:v>1</c:v>
                </c:pt>
                <c:pt idx="3">
                  <c:v>5</c:v>
                </c:pt>
                <c:pt idx="4">
                  <c:v>9</c:v>
                </c:pt>
              </c:numCache>
            </c:numRef>
          </c:val>
          <c:extLst>
            <c:ext xmlns:c16="http://schemas.microsoft.com/office/drawing/2014/chart" uri="{C3380CC4-5D6E-409C-BE32-E72D297353CC}">
              <c16:uniqueId val="{00000000-3293-2749-9894-390A31675397}"/>
            </c:ext>
          </c:extLst>
        </c:ser>
        <c:dLbls>
          <c:dLblPos val="inEnd"/>
          <c:showLegendKey val="0"/>
          <c:showVal val="1"/>
          <c:showCatName val="0"/>
          <c:showSerName val="0"/>
          <c:showPercent val="0"/>
          <c:showBubbleSize val="0"/>
        </c:dLbls>
        <c:gapWidth val="65"/>
        <c:axId val="2133427087"/>
        <c:axId val="2133428799"/>
      </c:barChart>
      <c:catAx>
        <c:axId val="213342708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3428799"/>
        <c:crosses val="autoZero"/>
        <c:auto val="1"/>
        <c:lblAlgn val="ctr"/>
        <c:lblOffset val="100"/>
        <c:noMultiLvlLbl val="0"/>
      </c:catAx>
      <c:valAx>
        <c:axId val="2133428799"/>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33427087"/>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All Other Attendees Distance to Pediatric Dermatologist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delete val="1"/>
          </c:dLbls>
          <c:cat>
            <c:strRef>
              <c:f>'4:21 Atopic Derm '!$I$37:$M$37</c:f>
              <c:strCache>
                <c:ptCount val="5"/>
                <c:pt idx="0">
                  <c:v>&lt; 20 miles or &lt; 30 minutes</c:v>
                </c:pt>
                <c:pt idx="1">
                  <c:v>20-50 miles or  30-60 minutes</c:v>
                </c:pt>
                <c:pt idx="2">
                  <c:v>50-100 miles or 60-120 minutes</c:v>
                </c:pt>
                <c:pt idx="3">
                  <c:v>100+ miles or 2+ hours</c:v>
                </c:pt>
                <c:pt idx="4">
                  <c:v>I don't know</c:v>
                </c:pt>
              </c:strCache>
            </c:strRef>
          </c:cat>
          <c:val>
            <c:numRef>
              <c:f>'4:21 Atopic Derm '!$I$38:$M$38</c:f>
              <c:numCache>
                <c:formatCode>General</c:formatCode>
                <c:ptCount val="5"/>
                <c:pt idx="0">
                  <c:v>5</c:v>
                </c:pt>
                <c:pt idx="1">
                  <c:v>2</c:v>
                </c:pt>
                <c:pt idx="2">
                  <c:v>0</c:v>
                </c:pt>
                <c:pt idx="3">
                  <c:v>0</c:v>
                </c:pt>
                <c:pt idx="4">
                  <c:v>1</c:v>
                </c:pt>
              </c:numCache>
            </c:numRef>
          </c:val>
          <c:extLst>
            <c:ext xmlns:c16="http://schemas.microsoft.com/office/drawing/2014/chart" uri="{C3380CC4-5D6E-409C-BE32-E72D297353CC}">
              <c16:uniqueId val="{00000000-7108-3348-B84E-DD7E87ECD1FC}"/>
            </c:ext>
          </c:extLst>
        </c:ser>
        <c:dLbls>
          <c:dLblPos val="inEnd"/>
          <c:showLegendKey val="0"/>
          <c:showVal val="1"/>
          <c:showCatName val="0"/>
          <c:showSerName val="0"/>
          <c:showPercent val="0"/>
          <c:showBubbleSize val="0"/>
        </c:dLbls>
        <c:gapWidth val="65"/>
        <c:axId val="876496064"/>
        <c:axId val="499890191"/>
      </c:barChart>
      <c:catAx>
        <c:axId val="8764960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99890191"/>
        <c:crosses val="autoZero"/>
        <c:auto val="1"/>
        <c:lblAlgn val="ctr"/>
        <c:lblOffset val="100"/>
        <c:noMultiLvlLbl val="0"/>
      </c:catAx>
      <c:valAx>
        <c:axId val="499890191"/>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764960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7E8BC-FFD3-4AD9-9F0D-D80E39D9569F}" type="datetimeFigureOut">
              <a:rPr lang="en-US" smtClean="0"/>
              <a:t>4/24/24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8778B-38F3-4AFF-8BEC-C2FC914BC8F0}" type="slidenum">
              <a:rPr lang="en-US" smtClean="0"/>
              <a:t>‹#›</a:t>
            </a:fld>
            <a:endParaRPr lang="en-US"/>
          </a:p>
        </p:txBody>
      </p:sp>
    </p:spTree>
    <p:extLst>
      <p:ext uri="{BB962C8B-B14F-4D97-AF65-F5344CB8AC3E}">
        <p14:creationId xmlns:p14="http://schemas.microsoft.com/office/powerpoint/2010/main" val="2439481305"/>
      </p:ext>
    </p:extLst>
  </p:cSld>
  <p:clrMap bg1="lt1" tx1="dk1" bg2="lt2" tx2="dk2" accent1="accent1" accent2="accent2" accent3="accent3" accent4="accent4" accent5="accent5" accent6="accent6" hlink="hlink" folHlink="folHlink"/>
  <p:notesStyle>
    <a:lvl1pPr marL="0" algn="l" defTabSz="653064" rtl="0" eaLnBrk="1" latinLnBrk="0" hangingPunct="1">
      <a:defRPr sz="857" kern="1200">
        <a:solidFill>
          <a:schemeClr val="tx1"/>
        </a:solidFill>
        <a:latin typeface="+mn-lt"/>
        <a:ea typeface="+mn-ea"/>
        <a:cs typeface="+mn-cs"/>
      </a:defRPr>
    </a:lvl1pPr>
    <a:lvl2pPr marL="326532" algn="l" defTabSz="653064" rtl="0" eaLnBrk="1" latinLnBrk="0" hangingPunct="1">
      <a:defRPr sz="857" kern="1200">
        <a:solidFill>
          <a:schemeClr val="tx1"/>
        </a:solidFill>
        <a:latin typeface="+mn-lt"/>
        <a:ea typeface="+mn-ea"/>
        <a:cs typeface="+mn-cs"/>
      </a:defRPr>
    </a:lvl2pPr>
    <a:lvl3pPr marL="653064" algn="l" defTabSz="653064" rtl="0" eaLnBrk="1" latinLnBrk="0" hangingPunct="1">
      <a:defRPr sz="857" kern="1200">
        <a:solidFill>
          <a:schemeClr val="tx1"/>
        </a:solidFill>
        <a:latin typeface="+mn-lt"/>
        <a:ea typeface="+mn-ea"/>
        <a:cs typeface="+mn-cs"/>
      </a:defRPr>
    </a:lvl3pPr>
    <a:lvl4pPr marL="979597" algn="l" defTabSz="653064" rtl="0" eaLnBrk="1" latinLnBrk="0" hangingPunct="1">
      <a:defRPr sz="857" kern="1200">
        <a:solidFill>
          <a:schemeClr val="tx1"/>
        </a:solidFill>
        <a:latin typeface="+mn-lt"/>
        <a:ea typeface="+mn-ea"/>
        <a:cs typeface="+mn-cs"/>
      </a:defRPr>
    </a:lvl4pPr>
    <a:lvl5pPr marL="1306129" algn="l" defTabSz="653064" rtl="0" eaLnBrk="1" latinLnBrk="0" hangingPunct="1">
      <a:defRPr sz="857" kern="1200">
        <a:solidFill>
          <a:schemeClr val="tx1"/>
        </a:solidFill>
        <a:latin typeface="+mn-lt"/>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a:t>Feel free to adjust the sizes of the frames/titles to meet the needs of your presentation. Do not use a font size smaller than 24. Please do not move the “splash session” logo.</a:t>
            </a:r>
          </a:p>
        </p:txBody>
      </p:sp>
      <p:sp>
        <p:nvSpPr>
          <p:cNvPr id="4" name="Slide Number Placeholder 3"/>
          <p:cNvSpPr>
            <a:spLocks noGrp="1"/>
          </p:cNvSpPr>
          <p:nvPr>
            <p:ph type="sldNum" sz="quarter" idx="5"/>
          </p:nvPr>
        </p:nvSpPr>
        <p:spPr/>
        <p:txBody>
          <a:bodyPr/>
          <a:lstStyle/>
          <a:p>
            <a:fld id="{9798778B-38F3-4AFF-8BEC-C2FC914BC8F0}" type="slidenum">
              <a:rPr lang="en-US" smtClean="0"/>
              <a:t>1</a:t>
            </a:fld>
            <a:endParaRPr lang="en-US"/>
          </a:p>
        </p:txBody>
      </p:sp>
    </p:spTree>
    <p:extLst>
      <p:ext uri="{BB962C8B-B14F-4D97-AF65-F5344CB8AC3E}">
        <p14:creationId xmlns:p14="http://schemas.microsoft.com/office/powerpoint/2010/main" val="343800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1"/>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113" indent="0" algn="ctr">
              <a:buNone/>
              <a:defRPr>
                <a:solidFill>
                  <a:schemeClr val="tx1">
                    <a:tint val="75000"/>
                  </a:schemeClr>
                </a:solidFill>
              </a:defRPr>
            </a:lvl2pPr>
            <a:lvl3pPr marL="2926226" indent="0" algn="ctr">
              <a:buNone/>
              <a:defRPr>
                <a:solidFill>
                  <a:schemeClr val="tx1">
                    <a:tint val="75000"/>
                  </a:schemeClr>
                </a:solidFill>
              </a:defRPr>
            </a:lvl3pPr>
            <a:lvl4pPr marL="4389339" indent="0" algn="ctr">
              <a:buNone/>
              <a:defRPr>
                <a:solidFill>
                  <a:schemeClr val="tx1">
                    <a:tint val="75000"/>
                  </a:schemeClr>
                </a:solidFill>
              </a:defRPr>
            </a:lvl4pPr>
            <a:lvl5pPr marL="5852453" indent="0" algn="ctr">
              <a:buNone/>
              <a:defRPr>
                <a:solidFill>
                  <a:schemeClr val="tx1">
                    <a:tint val="75000"/>
                  </a:schemeClr>
                </a:solidFill>
              </a:defRPr>
            </a:lvl5pPr>
            <a:lvl6pPr marL="7315566" indent="0" algn="ctr">
              <a:buNone/>
              <a:defRPr>
                <a:solidFill>
                  <a:schemeClr val="tx1">
                    <a:tint val="75000"/>
                  </a:schemeClr>
                </a:solidFill>
              </a:defRPr>
            </a:lvl6pPr>
            <a:lvl7pPr marL="8778679" indent="0" algn="ctr">
              <a:buNone/>
              <a:defRPr>
                <a:solidFill>
                  <a:schemeClr val="tx1">
                    <a:tint val="75000"/>
                  </a:schemeClr>
                </a:solidFill>
              </a:defRPr>
            </a:lvl7pPr>
            <a:lvl8pPr marL="10241792" indent="0" algn="ctr">
              <a:buNone/>
              <a:defRPr>
                <a:solidFill>
                  <a:schemeClr val="tx1">
                    <a:tint val="75000"/>
                  </a:schemeClr>
                </a:solidFill>
              </a:defRPr>
            </a:lvl8pPr>
            <a:lvl9pPr marL="117049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2C9624-8537-344B-A181-774C3CF89A66}"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7179" y="4216400"/>
            <a:ext cx="35553014" cy="898804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98132" y="4216400"/>
            <a:ext cx="106110407" cy="898804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2801" b="1" cap="all"/>
            </a:lvl1pPr>
          </a:lstStyle>
          <a:p>
            <a:r>
              <a:rPr lang="en-US"/>
              <a:t>Click to edit Master title style</a:t>
            </a:r>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400">
                <a:solidFill>
                  <a:schemeClr val="tx1">
                    <a:tint val="75000"/>
                  </a:schemeClr>
                </a:solidFill>
              </a:defRPr>
            </a:lvl1pPr>
            <a:lvl2pPr marL="1463113" indent="0">
              <a:buNone/>
              <a:defRPr sz="5734">
                <a:solidFill>
                  <a:schemeClr val="tx1">
                    <a:tint val="75000"/>
                  </a:schemeClr>
                </a:solidFill>
              </a:defRPr>
            </a:lvl2pPr>
            <a:lvl3pPr marL="2926226" indent="0">
              <a:buNone/>
              <a:defRPr sz="5134">
                <a:solidFill>
                  <a:schemeClr val="tx1">
                    <a:tint val="75000"/>
                  </a:schemeClr>
                </a:solidFill>
              </a:defRPr>
            </a:lvl3pPr>
            <a:lvl4pPr marL="4389339" indent="0">
              <a:buNone/>
              <a:defRPr sz="4467">
                <a:solidFill>
                  <a:schemeClr val="tx1">
                    <a:tint val="75000"/>
                  </a:schemeClr>
                </a:solidFill>
              </a:defRPr>
            </a:lvl4pPr>
            <a:lvl5pPr marL="5852453" indent="0">
              <a:buNone/>
              <a:defRPr sz="4467">
                <a:solidFill>
                  <a:schemeClr val="tx1">
                    <a:tint val="75000"/>
                  </a:schemeClr>
                </a:solidFill>
              </a:defRPr>
            </a:lvl5pPr>
            <a:lvl6pPr marL="7315566" indent="0">
              <a:buNone/>
              <a:defRPr sz="4467">
                <a:solidFill>
                  <a:schemeClr val="tx1">
                    <a:tint val="75000"/>
                  </a:schemeClr>
                </a:solidFill>
              </a:defRPr>
            </a:lvl6pPr>
            <a:lvl7pPr marL="8778679" indent="0">
              <a:buNone/>
              <a:defRPr sz="4467">
                <a:solidFill>
                  <a:schemeClr val="tx1">
                    <a:tint val="75000"/>
                  </a:schemeClr>
                </a:solidFill>
              </a:defRPr>
            </a:lvl7pPr>
            <a:lvl8pPr marL="10241792" indent="0">
              <a:buNone/>
              <a:defRPr sz="4467">
                <a:solidFill>
                  <a:schemeClr val="tx1">
                    <a:tint val="75000"/>
                  </a:schemeClr>
                </a:solidFill>
              </a:defRPr>
            </a:lvl8pPr>
            <a:lvl9pPr marL="11704905" indent="0">
              <a:buNone/>
              <a:defRPr sz="44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C9624-8537-344B-A181-774C3CF89A66}" type="datetimeFigureOut">
              <a:rPr lang="en-US" smtClean="0"/>
              <a:pPr/>
              <a:t>4/24/24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98132" y="24577040"/>
            <a:ext cx="70831710" cy="69519801"/>
          </a:xfrm>
        </p:spPr>
        <p:txBody>
          <a:bodyPr/>
          <a:lstStyle>
            <a:lvl1pPr>
              <a:defRPr sz="8934"/>
            </a:lvl1pPr>
            <a:lvl2pPr>
              <a:defRPr sz="7667"/>
            </a:lvl2pPr>
            <a:lvl3pPr>
              <a:defRPr sz="6400"/>
            </a:lvl3pPr>
            <a:lvl4pPr>
              <a:defRPr sz="5734"/>
            </a:lvl4pPr>
            <a:lvl5pPr>
              <a:defRPr sz="5734"/>
            </a:lvl5pPr>
            <a:lvl6pPr>
              <a:defRPr sz="5734"/>
            </a:lvl6pPr>
            <a:lvl7pPr>
              <a:defRPr sz="5734"/>
            </a:lvl7pPr>
            <a:lvl8pPr>
              <a:defRPr sz="5734"/>
            </a:lvl8pPr>
            <a:lvl9pPr>
              <a:defRPr sz="57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278482" y="24577040"/>
            <a:ext cx="70831710" cy="69519801"/>
          </a:xfrm>
        </p:spPr>
        <p:txBody>
          <a:bodyPr/>
          <a:lstStyle>
            <a:lvl1pPr>
              <a:defRPr sz="8934"/>
            </a:lvl1pPr>
            <a:lvl2pPr>
              <a:defRPr sz="7667"/>
            </a:lvl2pPr>
            <a:lvl3pPr>
              <a:defRPr sz="6400"/>
            </a:lvl3pPr>
            <a:lvl4pPr>
              <a:defRPr sz="5734"/>
            </a:lvl4pPr>
            <a:lvl5pPr>
              <a:defRPr sz="5734"/>
            </a:lvl5pPr>
            <a:lvl6pPr>
              <a:defRPr sz="5734"/>
            </a:lvl6pPr>
            <a:lvl7pPr>
              <a:defRPr sz="5734"/>
            </a:lvl7pPr>
            <a:lvl8pPr>
              <a:defRPr sz="5734"/>
            </a:lvl8pPr>
            <a:lvl9pPr>
              <a:defRPr sz="57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C9624-8537-344B-A181-774C3CF89A66}" type="datetimeFigureOut">
              <a:rPr lang="en-US" smtClean="0"/>
              <a:pPr/>
              <a:t>4/24/24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1"/>
            <a:ext cx="2962656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4912361"/>
            <a:ext cx="14544677" cy="2047239"/>
          </a:xfrm>
        </p:spPr>
        <p:txBody>
          <a:bodyPr anchor="b"/>
          <a:lstStyle>
            <a:lvl1pPr marL="0" indent="0">
              <a:buNone/>
              <a:defRPr sz="7667" b="1"/>
            </a:lvl1pPr>
            <a:lvl2pPr marL="1463113" indent="0">
              <a:buNone/>
              <a:defRPr sz="6400" b="1"/>
            </a:lvl2pPr>
            <a:lvl3pPr marL="2926226" indent="0">
              <a:buNone/>
              <a:defRPr sz="5734" b="1"/>
            </a:lvl3pPr>
            <a:lvl4pPr marL="4389339" indent="0">
              <a:buNone/>
              <a:defRPr sz="5134" b="1"/>
            </a:lvl4pPr>
            <a:lvl5pPr marL="5852453" indent="0">
              <a:buNone/>
              <a:defRPr sz="5134" b="1"/>
            </a:lvl5pPr>
            <a:lvl6pPr marL="7315566" indent="0">
              <a:buNone/>
              <a:defRPr sz="5134" b="1"/>
            </a:lvl6pPr>
            <a:lvl7pPr marL="8778679" indent="0">
              <a:buNone/>
              <a:defRPr sz="5134" b="1"/>
            </a:lvl7pPr>
            <a:lvl8pPr marL="10241792" indent="0">
              <a:buNone/>
              <a:defRPr sz="5134" b="1"/>
            </a:lvl8pPr>
            <a:lvl9pPr marL="11704905" indent="0">
              <a:buNone/>
              <a:defRPr sz="5134" b="1"/>
            </a:lvl9pPr>
          </a:lstStyle>
          <a:p>
            <a:pPr lvl="0"/>
            <a:r>
              <a:rPr lang="en-US"/>
              <a:t>Click to edit Master text styles</a:t>
            </a:r>
          </a:p>
        </p:txBody>
      </p:sp>
      <p:sp>
        <p:nvSpPr>
          <p:cNvPr id="4" name="Content Placeholder 3"/>
          <p:cNvSpPr>
            <a:spLocks noGrp="1"/>
          </p:cNvSpPr>
          <p:nvPr>
            <p:ph sz="half" idx="2"/>
          </p:nvPr>
        </p:nvSpPr>
        <p:spPr>
          <a:xfrm>
            <a:off x="1645920" y="6959600"/>
            <a:ext cx="14544677" cy="12644121"/>
          </a:xfrm>
        </p:spPr>
        <p:txBody>
          <a:bodyPr/>
          <a:lstStyle>
            <a:lvl1pPr>
              <a:defRPr sz="7667"/>
            </a:lvl1pPr>
            <a:lvl2pPr>
              <a:defRPr sz="6400"/>
            </a:lvl2pPr>
            <a:lvl3pPr>
              <a:defRPr sz="5734"/>
            </a:lvl3pPr>
            <a:lvl4pPr>
              <a:defRPr sz="5134"/>
            </a:lvl4pPr>
            <a:lvl5pPr>
              <a:defRPr sz="5134"/>
            </a:lvl5pPr>
            <a:lvl6pPr>
              <a:defRPr sz="5134"/>
            </a:lvl6pPr>
            <a:lvl7pPr>
              <a:defRPr sz="5134"/>
            </a:lvl7pPr>
            <a:lvl8pPr>
              <a:defRPr sz="5134"/>
            </a:lvl8pPr>
            <a:lvl9pPr>
              <a:defRPr sz="5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1"/>
            <a:ext cx="14550390" cy="2047239"/>
          </a:xfrm>
        </p:spPr>
        <p:txBody>
          <a:bodyPr anchor="b"/>
          <a:lstStyle>
            <a:lvl1pPr marL="0" indent="0">
              <a:buNone/>
              <a:defRPr sz="7667" b="1"/>
            </a:lvl1pPr>
            <a:lvl2pPr marL="1463113" indent="0">
              <a:buNone/>
              <a:defRPr sz="6400" b="1"/>
            </a:lvl2pPr>
            <a:lvl3pPr marL="2926226" indent="0">
              <a:buNone/>
              <a:defRPr sz="5734" b="1"/>
            </a:lvl3pPr>
            <a:lvl4pPr marL="4389339" indent="0">
              <a:buNone/>
              <a:defRPr sz="5134" b="1"/>
            </a:lvl4pPr>
            <a:lvl5pPr marL="5852453" indent="0">
              <a:buNone/>
              <a:defRPr sz="5134" b="1"/>
            </a:lvl5pPr>
            <a:lvl6pPr marL="7315566" indent="0">
              <a:buNone/>
              <a:defRPr sz="5134" b="1"/>
            </a:lvl6pPr>
            <a:lvl7pPr marL="8778679" indent="0">
              <a:buNone/>
              <a:defRPr sz="5134" b="1"/>
            </a:lvl7pPr>
            <a:lvl8pPr marL="10241792" indent="0">
              <a:buNone/>
              <a:defRPr sz="5134" b="1"/>
            </a:lvl8pPr>
            <a:lvl9pPr marL="11704905" indent="0">
              <a:buNone/>
              <a:defRPr sz="5134" b="1"/>
            </a:lvl9pPr>
          </a:lstStyle>
          <a:p>
            <a:pPr lvl="0"/>
            <a:r>
              <a:rPr lang="en-US"/>
              <a:t>Click to edit Master text styles</a:t>
            </a:r>
          </a:p>
        </p:txBody>
      </p:sp>
      <p:sp>
        <p:nvSpPr>
          <p:cNvPr id="6" name="Content Placeholder 5"/>
          <p:cNvSpPr>
            <a:spLocks noGrp="1"/>
          </p:cNvSpPr>
          <p:nvPr>
            <p:ph sz="quarter" idx="4"/>
          </p:nvPr>
        </p:nvSpPr>
        <p:spPr>
          <a:xfrm>
            <a:off x="16722092" y="6959600"/>
            <a:ext cx="14550390" cy="12644121"/>
          </a:xfrm>
        </p:spPr>
        <p:txBody>
          <a:bodyPr/>
          <a:lstStyle>
            <a:lvl1pPr>
              <a:defRPr sz="7667"/>
            </a:lvl1pPr>
            <a:lvl2pPr>
              <a:defRPr sz="6400"/>
            </a:lvl2pPr>
            <a:lvl3pPr>
              <a:defRPr sz="5734"/>
            </a:lvl3pPr>
            <a:lvl4pPr>
              <a:defRPr sz="5134"/>
            </a:lvl4pPr>
            <a:lvl5pPr>
              <a:defRPr sz="5134"/>
            </a:lvl5pPr>
            <a:lvl6pPr>
              <a:defRPr sz="5134"/>
            </a:lvl6pPr>
            <a:lvl7pPr>
              <a:defRPr sz="5134"/>
            </a:lvl7pPr>
            <a:lvl8pPr>
              <a:defRPr sz="5134"/>
            </a:lvl8pPr>
            <a:lvl9pPr>
              <a:defRPr sz="5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C9624-8537-344B-A181-774C3CF89A66}" type="datetimeFigureOut">
              <a:rPr lang="en-US" smtClean="0"/>
              <a:pPr/>
              <a:t>4/24/24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C9624-8537-344B-A181-774C3CF89A66}" type="datetimeFigureOut">
              <a:rPr lang="en-US" smtClean="0"/>
              <a:pPr/>
              <a:t>4/24/24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C9624-8537-344B-A181-774C3CF89A66}" type="datetimeFigureOut">
              <a:rPr lang="en-US" smtClean="0"/>
              <a:pPr/>
              <a:t>4/24/24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400" b="1"/>
            </a:lvl1pPr>
          </a:lstStyle>
          <a:p>
            <a:r>
              <a:rPr lang="en-US"/>
              <a:t>Click to edit Master title style</a:t>
            </a:r>
          </a:p>
        </p:txBody>
      </p:sp>
      <p:sp>
        <p:nvSpPr>
          <p:cNvPr id="3" name="Content Placeholder 2"/>
          <p:cNvSpPr>
            <a:spLocks noGrp="1"/>
          </p:cNvSpPr>
          <p:nvPr>
            <p:ph idx="1"/>
          </p:nvPr>
        </p:nvSpPr>
        <p:spPr>
          <a:xfrm>
            <a:off x="12870180" y="873762"/>
            <a:ext cx="18402300" cy="18729961"/>
          </a:xfrm>
        </p:spPr>
        <p:txBody>
          <a:bodyPr/>
          <a:lstStyle>
            <a:lvl1pPr>
              <a:defRPr sz="10267"/>
            </a:lvl1pPr>
            <a:lvl2pPr>
              <a:defRPr sz="8934"/>
            </a:lvl2pPr>
            <a:lvl3pPr>
              <a:defRPr sz="7667"/>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467"/>
            </a:lvl1pPr>
            <a:lvl2pPr marL="1463113" indent="0">
              <a:buNone/>
              <a:defRPr sz="3867"/>
            </a:lvl2pPr>
            <a:lvl3pPr marL="2926226" indent="0">
              <a:buNone/>
              <a:defRPr sz="3200"/>
            </a:lvl3pPr>
            <a:lvl4pPr marL="4389339" indent="0">
              <a:buNone/>
              <a:defRPr sz="2867"/>
            </a:lvl4pPr>
            <a:lvl5pPr marL="5852453" indent="0">
              <a:buNone/>
              <a:defRPr sz="2867"/>
            </a:lvl5pPr>
            <a:lvl6pPr marL="7315566" indent="0">
              <a:buNone/>
              <a:defRPr sz="2867"/>
            </a:lvl6pPr>
            <a:lvl7pPr marL="8778679" indent="0">
              <a:buNone/>
              <a:defRPr sz="2867"/>
            </a:lvl7pPr>
            <a:lvl8pPr marL="10241792" indent="0">
              <a:buNone/>
              <a:defRPr sz="2867"/>
            </a:lvl8pPr>
            <a:lvl9pPr marL="11704905" indent="0">
              <a:buNone/>
              <a:defRPr sz="2867"/>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4/24/24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4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67"/>
            </a:lvl1pPr>
            <a:lvl2pPr marL="1463113" indent="0">
              <a:buNone/>
              <a:defRPr sz="8934"/>
            </a:lvl2pPr>
            <a:lvl3pPr marL="2926226" indent="0">
              <a:buNone/>
              <a:defRPr sz="7667"/>
            </a:lvl3pPr>
            <a:lvl4pPr marL="4389339" indent="0">
              <a:buNone/>
              <a:defRPr sz="6400"/>
            </a:lvl4pPr>
            <a:lvl5pPr marL="5852453" indent="0">
              <a:buNone/>
              <a:defRPr sz="6400"/>
            </a:lvl5pPr>
            <a:lvl6pPr marL="7315566" indent="0">
              <a:buNone/>
              <a:defRPr sz="6400"/>
            </a:lvl6pPr>
            <a:lvl7pPr marL="8778679" indent="0">
              <a:buNone/>
              <a:defRPr sz="6400"/>
            </a:lvl7pPr>
            <a:lvl8pPr marL="10241792" indent="0">
              <a:buNone/>
              <a:defRPr sz="6400"/>
            </a:lvl8pPr>
            <a:lvl9pPr marL="11704905" indent="0">
              <a:buNone/>
              <a:defRPr sz="64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467"/>
            </a:lvl1pPr>
            <a:lvl2pPr marL="1463113" indent="0">
              <a:buNone/>
              <a:defRPr sz="3867"/>
            </a:lvl2pPr>
            <a:lvl3pPr marL="2926226" indent="0">
              <a:buNone/>
              <a:defRPr sz="3200"/>
            </a:lvl3pPr>
            <a:lvl4pPr marL="4389339" indent="0">
              <a:buNone/>
              <a:defRPr sz="2867"/>
            </a:lvl4pPr>
            <a:lvl5pPr marL="5852453" indent="0">
              <a:buNone/>
              <a:defRPr sz="2867"/>
            </a:lvl5pPr>
            <a:lvl6pPr marL="7315566" indent="0">
              <a:buNone/>
              <a:defRPr sz="2867"/>
            </a:lvl6pPr>
            <a:lvl7pPr marL="8778679" indent="0">
              <a:buNone/>
              <a:defRPr sz="2867"/>
            </a:lvl7pPr>
            <a:lvl8pPr marL="10241792" indent="0">
              <a:buNone/>
              <a:defRPr sz="2867"/>
            </a:lvl8pPr>
            <a:lvl9pPr marL="11704905" indent="0">
              <a:buNone/>
              <a:defRPr sz="2867"/>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4/24/24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1"/>
            <a:ext cx="29626560" cy="36576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45920" y="5120642"/>
            <a:ext cx="29626560" cy="14483081"/>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1"/>
            <a:ext cx="7680960" cy="1168400"/>
          </a:xfrm>
          <a:prstGeom prst="rect">
            <a:avLst/>
          </a:prstGeom>
        </p:spPr>
        <p:txBody>
          <a:bodyPr vert="horz" lIns="438912" tIns="219456" rIns="438912" bIns="219456" rtlCol="0" anchor="ctr"/>
          <a:lstStyle>
            <a:lvl1pPr algn="l">
              <a:defRPr sz="3867">
                <a:solidFill>
                  <a:schemeClr val="tx1">
                    <a:tint val="75000"/>
                  </a:schemeClr>
                </a:solidFill>
              </a:defRPr>
            </a:lvl1pPr>
          </a:lstStyle>
          <a:p>
            <a:fld id="{0C2C9624-8537-344B-A181-774C3CF89A66}" type="datetimeFigureOut">
              <a:rPr lang="en-US" smtClean="0"/>
              <a:pPr/>
              <a:t>4/24/24</a:t>
            </a:fld>
            <a:endParaRPr lang="en-US"/>
          </a:p>
        </p:txBody>
      </p:sp>
      <p:sp>
        <p:nvSpPr>
          <p:cNvPr id="5" name="Footer Placeholder 4"/>
          <p:cNvSpPr>
            <a:spLocks noGrp="1"/>
          </p:cNvSpPr>
          <p:nvPr>
            <p:ph type="ftr" sz="quarter" idx="3"/>
          </p:nvPr>
        </p:nvSpPr>
        <p:spPr>
          <a:xfrm>
            <a:off x="11247120" y="20340321"/>
            <a:ext cx="10424160" cy="1168400"/>
          </a:xfrm>
          <a:prstGeom prst="rect">
            <a:avLst/>
          </a:prstGeom>
        </p:spPr>
        <p:txBody>
          <a:bodyPr vert="horz" lIns="438912" tIns="219456" rIns="438912" bIns="219456" rtlCol="0" anchor="ctr"/>
          <a:lstStyle>
            <a:lvl1pPr algn="ctr">
              <a:defRPr sz="38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1"/>
            <a:ext cx="7680960" cy="1168400"/>
          </a:xfrm>
          <a:prstGeom prst="rect">
            <a:avLst/>
          </a:prstGeom>
        </p:spPr>
        <p:txBody>
          <a:bodyPr vert="horz" lIns="438912" tIns="219456" rIns="438912" bIns="219456" rtlCol="0" anchor="ctr"/>
          <a:lstStyle>
            <a:lvl1pPr algn="r">
              <a:defRPr sz="3867">
                <a:solidFill>
                  <a:schemeClr val="tx1">
                    <a:tint val="75000"/>
                  </a:schemeClr>
                </a:solidFill>
              </a:defRPr>
            </a:lvl1pPr>
          </a:lstStyle>
          <a:p>
            <a:fld id="{4AF12122-570C-394B-A3C0-8A0DA37D73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113" rtl="0" eaLnBrk="1" latinLnBrk="0" hangingPunct="1">
        <a:spcBef>
          <a:spcPct val="0"/>
        </a:spcBef>
        <a:buNone/>
        <a:defRPr sz="14067" kern="1200">
          <a:solidFill>
            <a:schemeClr val="tx1"/>
          </a:solidFill>
          <a:latin typeface="+mj-lt"/>
          <a:ea typeface="+mj-ea"/>
          <a:cs typeface="+mj-cs"/>
        </a:defRPr>
      </a:lvl1pPr>
    </p:titleStyle>
    <p:bodyStyle>
      <a:lvl1pPr marL="1097335" indent="-1097335" algn="l" defTabSz="1463113" rtl="0" eaLnBrk="1" latinLnBrk="0" hangingPunct="1">
        <a:spcBef>
          <a:spcPct val="20000"/>
        </a:spcBef>
        <a:buFont typeface="Arial"/>
        <a:buChar char="•"/>
        <a:defRPr sz="10267" kern="1200">
          <a:solidFill>
            <a:schemeClr val="tx1"/>
          </a:solidFill>
          <a:latin typeface="+mn-lt"/>
          <a:ea typeface="+mn-ea"/>
          <a:cs typeface="+mn-cs"/>
        </a:defRPr>
      </a:lvl1pPr>
      <a:lvl2pPr marL="2377559" indent="-914446" algn="l" defTabSz="1463113" rtl="0" eaLnBrk="1" latinLnBrk="0" hangingPunct="1">
        <a:spcBef>
          <a:spcPct val="20000"/>
        </a:spcBef>
        <a:buFont typeface="Arial"/>
        <a:buChar char="–"/>
        <a:defRPr sz="8934" kern="1200">
          <a:solidFill>
            <a:schemeClr val="tx1"/>
          </a:solidFill>
          <a:latin typeface="+mn-lt"/>
          <a:ea typeface="+mn-ea"/>
          <a:cs typeface="+mn-cs"/>
        </a:defRPr>
      </a:lvl2pPr>
      <a:lvl3pPr marL="3657783" indent="-731557" algn="l" defTabSz="1463113" rtl="0" eaLnBrk="1" latinLnBrk="0" hangingPunct="1">
        <a:spcBef>
          <a:spcPct val="20000"/>
        </a:spcBef>
        <a:buFont typeface="Arial"/>
        <a:buChar char="•"/>
        <a:defRPr sz="7667" kern="1200">
          <a:solidFill>
            <a:schemeClr val="tx1"/>
          </a:solidFill>
          <a:latin typeface="+mn-lt"/>
          <a:ea typeface="+mn-ea"/>
          <a:cs typeface="+mn-cs"/>
        </a:defRPr>
      </a:lvl3pPr>
      <a:lvl4pPr marL="5120896" indent="-731557" algn="l" defTabSz="1463113" rtl="0" eaLnBrk="1" latinLnBrk="0" hangingPunct="1">
        <a:spcBef>
          <a:spcPct val="20000"/>
        </a:spcBef>
        <a:buFont typeface="Arial"/>
        <a:buChar char="–"/>
        <a:defRPr sz="6400" kern="1200">
          <a:solidFill>
            <a:schemeClr val="tx1"/>
          </a:solidFill>
          <a:latin typeface="+mn-lt"/>
          <a:ea typeface="+mn-ea"/>
          <a:cs typeface="+mn-cs"/>
        </a:defRPr>
      </a:lvl4pPr>
      <a:lvl5pPr marL="6584009" indent="-731557" algn="l" defTabSz="1463113" rtl="0" eaLnBrk="1" latinLnBrk="0" hangingPunct="1">
        <a:spcBef>
          <a:spcPct val="20000"/>
        </a:spcBef>
        <a:buFont typeface="Arial"/>
        <a:buChar char="»"/>
        <a:defRPr sz="6400" kern="1200">
          <a:solidFill>
            <a:schemeClr val="tx1"/>
          </a:solidFill>
          <a:latin typeface="+mn-lt"/>
          <a:ea typeface="+mn-ea"/>
          <a:cs typeface="+mn-cs"/>
        </a:defRPr>
      </a:lvl5pPr>
      <a:lvl6pPr marL="8047122" indent="-731557" algn="l" defTabSz="1463113" rtl="0" eaLnBrk="1" latinLnBrk="0" hangingPunct="1">
        <a:spcBef>
          <a:spcPct val="20000"/>
        </a:spcBef>
        <a:buFont typeface="Arial"/>
        <a:buChar char="•"/>
        <a:defRPr sz="6400" kern="1200">
          <a:solidFill>
            <a:schemeClr val="tx1"/>
          </a:solidFill>
          <a:latin typeface="+mn-lt"/>
          <a:ea typeface="+mn-ea"/>
          <a:cs typeface="+mn-cs"/>
        </a:defRPr>
      </a:lvl6pPr>
      <a:lvl7pPr marL="9510235" indent="-731557" algn="l" defTabSz="1463113" rtl="0" eaLnBrk="1" latinLnBrk="0" hangingPunct="1">
        <a:spcBef>
          <a:spcPct val="20000"/>
        </a:spcBef>
        <a:buFont typeface="Arial"/>
        <a:buChar char="•"/>
        <a:defRPr sz="6400" kern="1200">
          <a:solidFill>
            <a:schemeClr val="tx1"/>
          </a:solidFill>
          <a:latin typeface="+mn-lt"/>
          <a:ea typeface="+mn-ea"/>
          <a:cs typeface="+mn-cs"/>
        </a:defRPr>
      </a:lvl7pPr>
      <a:lvl8pPr marL="10973349" indent="-731557" algn="l" defTabSz="1463113" rtl="0" eaLnBrk="1" latinLnBrk="0" hangingPunct="1">
        <a:spcBef>
          <a:spcPct val="20000"/>
        </a:spcBef>
        <a:buFont typeface="Arial"/>
        <a:buChar char="•"/>
        <a:defRPr sz="6400" kern="1200">
          <a:solidFill>
            <a:schemeClr val="tx1"/>
          </a:solidFill>
          <a:latin typeface="+mn-lt"/>
          <a:ea typeface="+mn-ea"/>
          <a:cs typeface="+mn-cs"/>
        </a:defRPr>
      </a:lvl8pPr>
      <a:lvl9pPr marL="12436462" indent="-731557" algn="l" defTabSz="1463113" rtl="0" eaLnBrk="1" latinLnBrk="0" hangingPunct="1">
        <a:spcBef>
          <a:spcPct val="20000"/>
        </a:spcBef>
        <a:buFont typeface="Arial"/>
        <a:buChar char="•"/>
        <a:defRPr sz="6400" kern="1200">
          <a:solidFill>
            <a:schemeClr val="tx1"/>
          </a:solidFill>
          <a:latin typeface="+mn-lt"/>
          <a:ea typeface="+mn-ea"/>
          <a:cs typeface="+mn-cs"/>
        </a:defRPr>
      </a:lvl9pPr>
    </p:bodyStyle>
    <p:otherStyle>
      <a:defPPr>
        <a:defRPr lang="en-US"/>
      </a:defPPr>
      <a:lvl1pPr marL="0" algn="l" defTabSz="1463113" rtl="0" eaLnBrk="1" latinLnBrk="0" hangingPunct="1">
        <a:defRPr sz="5734" kern="1200">
          <a:solidFill>
            <a:schemeClr val="tx1"/>
          </a:solidFill>
          <a:latin typeface="+mn-lt"/>
          <a:ea typeface="+mn-ea"/>
          <a:cs typeface="+mn-cs"/>
        </a:defRPr>
      </a:lvl1pPr>
      <a:lvl2pPr marL="1463113" algn="l" defTabSz="1463113" rtl="0" eaLnBrk="1" latinLnBrk="0" hangingPunct="1">
        <a:defRPr sz="5734" kern="1200">
          <a:solidFill>
            <a:schemeClr val="tx1"/>
          </a:solidFill>
          <a:latin typeface="+mn-lt"/>
          <a:ea typeface="+mn-ea"/>
          <a:cs typeface="+mn-cs"/>
        </a:defRPr>
      </a:lvl2pPr>
      <a:lvl3pPr marL="2926226" algn="l" defTabSz="1463113" rtl="0" eaLnBrk="1" latinLnBrk="0" hangingPunct="1">
        <a:defRPr sz="5734" kern="1200">
          <a:solidFill>
            <a:schemeClr val="tx1"/>
          </a:solidFill>
          <a:latin typeface="+mn-lt"/>
          <a:ea typeface="+mn-ea"/>
          <a:cs typeface="+mn-cs"/>
        </a:defRPr>
      </a:lvl3pPr>
      <a:lvl4pPr marL="4389339" algn="l" defTabSz="1463113" rtl="0" eaLnBrk="1" latinLnBrk="0" hangingPunct="1">
        <a:defRPr sz="5734" kern="1200">
          <a:solidFill>
            <a:schemeClr val="tx1"/>
          </a:solidFill>
          <a:latin typeface="+mn-lt"/>
          <a:ea typeface="+mn-ea"/>
          <a:cs typeface="+mn-cs"/>
        </a:defRPr>
      </a:lvl4pPr>
      <a:lvl5pPr marL="5852453" algn="l" defTabSz="1463113" rtl="0" eaLnBrk="1" latinLnBrk="0" hangingPunct="1">
        <a:defRPr sz="5734" kern="1200">
          <a:solidFill>
            <a:schemeClr val="tx1"/>
          </a:solidFill>
          <a:latin typeface="+mn-lt"/>
          <a:ea typeface="+mn-ea"/>
          <a:cs typeface="+mn-cs"/>
        </a:defRPr>
      </a:lvl5pPr>
      <a:lvl6pPr marL="7315566" algn="l" defTabSz="1463113" rtl="0" eaLnBrk="1" latinLnBrk="0" hangingPunct="1">
        <a:defRPr sz="5734" kern="1200">
          <a:solidFill>
            <a:schemeClr val="tx1"/>
          </a:solidFill>
          <a:latin typeface="+mn-lt"/>
          <a:ea typeface="+mn-ea"/>
          <a:cs typeface="+mn-cs"/>
        </a:defRPr>
      </a:lvl6pPr>
      <a:lvl7pPr marL="8778679" algn="l" defTabSz="1463113" rtl="0" eaLnBrk="1" latinLnBrk="0" hangingPunct="1">
        <a:defRPr sz="5734" kern="1200">
          <a:solidFill>
            <a:schemeClr val="tx1"/>
          </a:solidFill>
          <a:latin typeface="+mn-lt"/>
          <a:ea typeface="+mn-ea"/>
          <a:cs typeface="+mn-cs"/>
        </a:defRPr>
      </a:lvl7pPr>
      <a:lvl8pPr marL="10241792" algn="l" defTabSz="1463113" rtl="0" eaLnBrk="1" latinLnBrk="0" hangingPunct="1">
        <a:defRPr sz="5734" kern="1200">
          <a:solidFill>
            <a:schemeClr val="tx1"/>
          </a:solidFill>
          <a:latin typeface="+mn-lt"/>
          <a:ea typeface="+mn-ea"/>
          <a:cs typeface="+mn-cs"/>
        </a:defRPr>
      </a:lvl8pPr>
      <a:lvl9pPr marL="11704905" algn="l" defTabSz="1463113" rtl="0" eaLnBrk="1" latinLnBrk="0" hangingPunct="1">
        <a:defRPr sz="57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hyperlink" Target="mailto:Asch@hometownpediatricdermatology.com"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mailto:divory@umc.edu" TargetMode="External"/><Relationship Id="rId11" Type="http://schemas.openxmlformats.org/officeDocument/2006/relationships/chart" Target="../charts/chart1.xml"/><Relationship Id="rId5" Type="http://schemas.openxmlformats.org/officeDocument/2006/relationships/hyperlink" Target="http://www.hometownpediatricdermatology.com/" TargetMode="External"/><Relationship Id="rId1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hyperlink" Target="mailto:asch@hometownpediatricdermatology.com" TargetMode="External"/><Relationship Id="rId9" Type="http://schemas.openxmlformats.org/officeDocument/2006/relationships/image" Target="../media/image3.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1E0B2"/>
            </a:gs>
            <a:gs pos="33000">
              <a:schemeClr val="accent4">
                <a:lumMod val="20000"/>
                <a:lumOff val="80000"/>
              </a:schemeClr>
            </a:gs>
            <a:gs pos="100000">
              <a:schemeClr val="accent4">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1B2206-2E19-87C4-FBE7-259D404B6362}"/>
              </a:ext>
            </a:extLst>
          </p:cNvPr>
          <p:cNvSpPr/>
          <p:nvPr/>
        </p:nvSpPr>
        <p:spPr>
          <a:xfrm>
            <a:off x="990600" y="17678400"/>
            <a:ext cx="9835156" cy="36592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7" name="Group 176"/>
          <p:cNvGrpSpPr/>
          <p:nvPr/>
        </p:nvGrpSpPr>
        <p:grpSpPr>
          <a:xfrm>
            <a:off x="990600" y="551854"/>
            <a:ext cx="30599418" cy="20871117"/>
            <a:chOff x="1118641" y="1101839"/>
            <a:chExt cx="41026757" cy="31306675"/>
          </a:xfrm>
        </p:grpSpPr>
        <p:sp>
          <p:nvSpPr>
            <p:cNvPr id="176" name="Rounded Rectangle 175"/>
            <p:cNvSpPr/>
            <p:nvPr/>
          </p:nvSpPr>
          <p:spPr>
            <a:xfrm>
              <a:off x="1342491" y="1407434"/>
              <a:ext cx="27264328" cy="4282267"/>
            </a:xfrm>
            <a:prstGeom prst="roundRect">
              <a:avLst>
                <a:gd name="adj" fmla="val 9144"/>
              </a:avLst>
            </a:prstGeom>
            <a:solidFill>
              <a:srgbClr val="170533">
                <a:alpha val="74902"/>
              </a:srgbClr>
            </a:solidFill>
            <a:ln w="38100">
              <a:solidFill>
                <a:srgbClr val="0723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5" dirty="0"/>
            </a:p>
          </p:txBody>
        </p:sp>
        <p:grpSp>
          <p:nvGrpSpPr>
            <p:cNvPr id="110" name="Group 109"/>
            <p:cNvGrpSpPr/>
            <p:nvPr/>
          </p:nvGrpSpPr>
          <p:grpSpPr>
            <a:xfrm>
              <a:off x="1118641" y="1101839"/>
              <a:ext cx="41026757" cy="31306675"/>
              <a:chOff x="1118641" y="1101839"/>
              <a:chExt cx="41026757" cy="31306675"/>
            </a:xfrm>
          </p:grpSpPr>
          <p:sp>
            <p:nvSpPr>
              <p:cNvPr id="21" name="Rounded Rectangle 20"/>
              <p:cNvSpPr/>
              <p:nvPr/>
            </p:nvSpPr>
            <p:spPr>
              <a:xfrm>
                <a:off x="33430453" y="6770826"/>
                <a:ext cx="8714945" cy="4945925"/>
              </a:xfrm>
              <a:prstGeom prst="roundRect">
                <a:avLst>
                  <a:gd name="adj" fmla="val 11618"/>
                </a:avLst>
              </a:prstGeom>
              <a:solidFill>
                <a:schemeClr val="accent4">
                  <a:lumMod val="60000"/>
                  <a:lumOff val="40000"/>
                  <a:alpha val="10000"/>
                </a:schemeClr>
              </a:solidFill>
              <a:ln w="38100">
                <a:solidFill>
                  <a:srgbClr val="0723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5" dirty="0"/>
              </a:p>
            </p:txBody>
          </p:sp>
          <p:sp>
            <p:nvSpPr>
              <p:cNvPr id="75" name="Rounded Rectangle 74"/>
              <p:cNvSpPr/>
              <p:nvPr/>
            </p:nvSpPr>
            <p:spPr>
              <a:xfrm>
                <a:off x="1342491" y="16071524"/>
                <a:ext cx="12656184" cy="10638878"/>
              </a:xfrm>
              <a:prstGeom prst="roundRect">
                <a:avLst>
                  <a:gd name="adj" fmla="val 3571"/>
                </a:avLst>
              </a:prstGeom>
              <a:solidFill>
                <a:schemeClr val="accent4">
                  <a:lumMod val="60000"/>
                  <a:lumOff val="40000"/>
                  <a:alpha val="10000"/>
                </a:schemeClr>
              </a:solidFill>
              <a:ln w="38100">
                <a:solidFill>
                  <a:srgbClr val="0723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5"/>
              </a:p>
            </p:txBody>
          </p:sp>
          <p:sp>
            <p:nvSpPr>
              <p:cNvPr id="19" name="Rounded Rectangle 18"/>
              <p:cNvSpPr/>
              <p:nvPr/>
            </p:nvSpPr>
            <p:spPr>
              <a:xfrm>
                <a:off x="33430453" y="12498417"/>
                <a:ext cx="8714945" cy="14211983"/>
              </a:xfrm>
              <a:prstGeom prst="roundRect">
                <a:avLst>
                  <a:gd name="adj" fmla="val 4892"/>
                </a:avLst>
              </a:prstGeom>
              <a:solidFill>
                <a:schemeClr val="accent4">
                  <a:lumMod val="60000"/>
                  <a:lumOff val="40000"/>
                  <a:alpha val="10000"/>
                </a:schemeClr>
              </a:solidFill>
              <a:ln w="38100">
                <a:solidFill>
                  <a:srgbClr val="0723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6" name="Rounded Rectangle 15"/>
              <p:cNvSpPr/>
              <p:nvPr/>
            </p:nvSpPr>
            <p:spPr>
              <a:xfrm>
                <a:off x="1342491" y="6738528"/>
                <a:ext cx="12675235" cy="8680511"/>
              </a:xfrm>
              <a:prstGeom prst="roundRect">
                <a:avLst>
                  <a:gd name="adj" fmla="val 3682"/>
                </a:avLst>
              </a:prstGeom>
              <a:solidFill>
                <a:schemeClr val="accent4">
                  <a:lumMod val="60000"/>
                  <a:lumOff val="40000"/>
                  <a:alpha val="10000"/>
                </a:schemeClr>
              </a:solidFill>
              <a:ln w="38100">
                <a:solidFill>
                  <a:srgbClr val="0723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5"/>
              </a:p>
            </p:txBody>
          </p:sp>
          <p:sp>
            <p:nvSpPr>
              <p:cNvPr id="4" name="TextBox 3"/>
              <p:cNvSpPr txBox="1"/>
              <p:nvPr/>
            </p:nvSpPr>
            <p:spPr>
              <a:xfrm>
                <a:off x="1118641" y="1101839"/>
                <a:ext cx="29025886" cy="4501232"/>
              </a:xfrm>
              <a:prstGeom prst="rect">
                <a:avLst/>
              </a:prstGeom>
              <a:noFill/>
            </p:spPr>
            <p:txBody>
              <a:bodyPr wrap="square" rtlCol="0">
                <a:spAutoFit/>
              </a:bodyPr>
              <a:lstStyle/>
              <a:p>
                <a:pPr algn="ctr">
                  <a:lnSpc>
                    <a:spcPct val="150000"/>
                  </a:lnSpc>
                  <a:spcAft>
                    <a:spcPts val="600"/>
                  </a:spcAft>
                </a:pPr>
                <a:r>
                  <a:rPr lang="en-US" sz="4800" b="1" dirty="0">
                    <a:solidFill>
                      <a:srgbClr val="FFC000"/>
                    </a:solidFill>
                    <a:latin typeface="Arial Black" panose="020B0A04020102020204" pitchFamily="34" charset="0"/>
                  </a:rPr>
                  <a:t>Pediatric Dermatology for the Upper Midwest ECHO</a:t>
                </a:r>
              </a:p>
              <a:p>
                <a:pPr algn="ctr"/>
                <a:r>
                  <a:rPr lang="en-US" sz="2800" b="1" dirty="0" err="1">
                    <a:solidFill>
                      <a:schemeClr val="bg1"/>
                    </a:solidFill>
                  </a:rPr>
                  <a:t>Brailyn</a:t>
                </a:r>
                <a:r>
                  <a:rPr lang="en-US" sz="2800" b="1" dirty="0">
                    <a:solidFill>
                      <a:schemeClr val="bg1"/>
                    </a:solidFill>
                  </a:rPr>
                  <a:t> Weber, BS</a:t>
                </a:r>
                <a:r>
                  <a:rPr lang="en-US" sz="2800" b="1" baseline="30000" dirty="0">
                    <a:solidFill>
                      <a:schemeClr val="bg1"/>
                    </a:solidFill>
                  </a:rPr>
                  <a:t>3</a:t>
                </a:r>
                <a:r>
                  <a:rPr lang="en-US" sz="2800" b="1" dirty="0">
                    <a:solidFill>
                      <a:schemeClr val="bg1"/>
                    </a:solidFill>
                  </a:rPr>
                  <a:t>; </a:t>
                </a:r>
                <a:r>
                  <a:rPr lang="en-US" sz="2800" b="1" dirty="0" err="1">
                    <a:solidFill>
                      <a:schemeClr val="bg1"/>
                    </a:solidFill>
                  </a:rPr>
                  <a:t>DeAngela</a:t>
                </a:r>
                <a:r>
                  <a:rPr lang="en-US" sz="2800" b="1">
                    <a:solidFill>
                      <a:schemeClr val="bg1"/>
                    </a:solidFill>
                  </a:rPr>
                  <a:t> Ivory, MPH</a:t>
                </a:r>
                <a:r>
                  <a:rPr lang="en-US" sz="2800" b="1" baseline="30000">
                    <a:solidFill>
                      <a:schemeClr val="bg1"/>
                    </a:solidFill>
                  </a:rPr>
                  <a:t>1</a:t>
                </a:r>
                <a:r>
                  <a:rPr lang="en-US" sz="2800" b="1" dirty="0">
                    <a:solidFill>
                      <a:schemeClr val="bg1"/>
                    </a:solidFill>
                  </a:rPr>
                  <a:t>, </a:t>
                </a:r>
                <a:r>
                  <a:rPr lang="en-US" sz="2800" b="1" baseline="30000" dirty="0">
                    <a:solidFill>
                      <a:schemeClr val="bg1"/>
                    </a:solidFill>
                  </a:rPr>
                  <a:t> </a:t>
                </a:r>
                <a:r>
                  <a:rPr lang="en-US" sz="2800" b="1" dirty="0">
                    <a:solidFill>
                      <a:schemeClr val="bg1"/>
                    </a:solidFill>
                  </a:rPr>
                  <a:t>Sarah Asch, MD</a:t>
                </a:r>
                <a:r>
                  <a:rPr lang="en-US" sz="2800" b="1" baseline="30000" dirty="0">
                    <a:solidFill>
                      <a:schemeClr val="bg1"/>
                    </a:solidFill>
                  </a:rPr>
                  <a:t>2</a:t>
                </a:r>
                <a:endParaRPr lang="en-US" sz="2800" b="1" dirty="0">
                  <a:solidFill>
                    <a:schemeClr val="bg1"/>
                  </a:solidFill>
                </a:endParaRPr>
              </a:p>
              <a:p>
                <a:pPr algn="ctr"/>
                <a:r>
                  <a:rPr lang="en-US" sz="2800" b="1" dirty="0">
                    <a:solidFill>
                      <a:schemeClr val="bg1"/>
                    </a:solidFill>
                  </a:rPr>
                  <a:t>University of Mississippi Medical Center, Center of Telehealth Excellence, Jackson, Mississippi</a:t>
                </a:r>
                <a:r>
                  <a:rPr lang="en-US" sz="2800" b="1" baseline="30000" dirty="0">
                    <a:solidFill>
                      <a:schemeClr val="bg1"/>
                    </a:solidFill>
                  </a:rPr>
                  <a:t>1</a:t>
                </a:r>
                <a:endParaRPr lang="en-US" sz="2800" b="1" dirty="0">
                  <a:solidFill>
                    <a:schemeClr val="bg1"/>
                  </a:solidFill>
                </a:endParaRPr>
              </a:p>
              <a:p>
                <a:pPr algn="ctr"/>
                <a:r>
                  <a:rPr lang="en-US" sz="2800" b="1" dirty="0">
                    <a:solidFill>
                      <a:schemeClr val="bg1"/>
                    </a:solidFill>
                  </a:rPr>
                  <a:t>Hometown Pediatric Dermatology, PLLC, Minnesota</a:t>
                </a:r>
                <a:r>
                  <a:rPr lang="en-US" sz="2800" b="1" baseline="30000" dirty="0">
                    <a:solidFill>
                      <a:schemeClr val="bg1"/>
                    </a:solidFill>
                  </a:rPr>
                  <a:t>2</a:t>
                </a:r>
                <a:endParaRPr lang="en-US" sz="2800" b="1" dirty="0">
                  <a:solidFill>
                    <a:schemeClr val="bg1"/>
                  </a:solidFill>
                </a:endParaRPr>
              </a:p>
              <a:p>
                <a:pPr algn="ctr"/>
                <a:r>
                  <a:rPr lang="en-US" sz="2800" b="1" dirty="0">
                    <a:solidFill>
                      <a:schemeClr val="bg1"/>
                    </a:solidFill>
                  </a:rPr>
                  <a:t>University of North Dakota School of Medicine, Fargo, North Dakota</a:t>
                </a:r>
                <a:r>
                  <a:rPr lang="en-US" sz="2800" b="1" baseline="30000" dirty="0">
                    <a:solidFill>
                      <a:schemeClr val="bg1"/>
                    </a:solidFill>
                  </a:rPr>
                  <a:t>3</a:t>
                </a:r>
                <a:endParaRPr lang="en-US" sz="2800" b="1" dirty="0">
                  <a:solidFill>
                    <a:schemeClr val="bg1"/>
                  </a:solidFill>
                </a:endParaRPr>
              </a:p>
            </p:txBody>
          </p:sp>
          <p:sp>
            <p:nvSpPr>
              <p:cNvPr id="8" name="TextBox 7"/>
              <p:cNvSpPr txBox="1"/>
              <p:nvPr/>
            </p:nvSpPr>
            <p:spPr>
              <a:xfrm>
                <a:off x="33806649" y="7136216"/>
                <a:ext cx="7563971" cy="969497"/>
              </a:xfrm>
              <a:prstGeom prst="rect">
                <a:avLst/>
              </a:prstGeom>
              <a:noFill/>
            </p:spPr>
            <p:txBody>
              <a:bodyPr wrap="square" rtlCol="0">
                <a:spAutoFit/>
              </a:bodyPr>
              <a:lstStyle/>
              <a:p>
                <a:r>
                  <a:rPr lang="en-US" sz="3600" b="1" dirty="0"/>
                  <a:t>CONTACT INFORMATION</a:t>
                </a:r>
              </a:p>
            </p:txBody>
          </p:sp>
          <p:sp>
            <p:nvSpPr>
              <p:cNvPr id="7" name="Rectangle 6"/>
              <p:cNvSpPr/>
              <p:nvPr/>
            </p:nvSpPr>
            <p:spPr>
              <a:xfrm>
                <a:off x="1725654" y="7042421"/>
                <a:ext cx="10954968" cy="969496"/>
              </a:xfrm>
              <a:prstGeom prst="rect">
                <a:avLst/>
              </a:prstGeom>
              <a:noFill/>
              <a:ln>
                <a:noFill/>
              </a:ln>
            </p:spPr>
            <p:txBody>
              <a:bodyPr wrap="square">
                <a:spAutoFit/>
              </a:bodyPr>
              <a:lstStyle/>
              <a:p>
                <a:r>
                  <a:rPr lang="en-US" sz="3600" b="1" dirty="0"/>
                  <a:t>ORGANIZATIONAL OVERVIEW</a:t>
                </a:r>
                <a:endParaRPr lang="en-US" sz="2400" dirty="0"/>
              </a:p>
            </p:txBody>
          </p:sp>
          <p:sp>
            <p:nvSpPr>
              <p:cNvPr id="80" name="TextBox 79"/>
              <p:cNvSpPr txBox="1"/>
              <p:nvPr/>
            </p:nvSpPr>
            <p:spPr>
              <a:xfrm>
                <a:off x="1533142" y="16267361"/>
                <a:ext cx="10958453" cy="969496"/>
              </a:xfrm>
              <a:prstGeom prst="rect">
                <a:avLst/>
              </a:prstGeom>
              <a:noFill/>
            </p:spPr>
            <p:txBody>
              <a:bodyPr wrap="square" rtlCol="0">
                <a:spAutoFit/>
              </a:bodyPr>
              <a:lstStyle/>
              <a:p>
                <a:r>
                  <a:rPr lang="en-US" sz="3600" b="1" dirty="0"/>
                  <a:t>PEDIATRIC DERMATOLOGY ECHO</a:t>
                </a:r>
              </a:p>
            </p:txBody>
          </p:sp>
          <p:sp>
            <p:nvSpPr>
              <p:cNvPr id="84" name="TextBox 83"/>
              <p:cNvSpPr txBox="1"/>
              <p:nvPr/>
            </p:nvSpPr>
            <p:spPr>
              <a:xfrm>
                <a:off x="2471393" y="27289838"/>
                <a:ext cx="10550648" cy="569484"/>
              </a:xfrm>
              <a:prstGeom prst="rect">
                <a:avLst/>
              </a:prstGeom>
              <a:noFill/>
            </p:spPr>
            <p:txBody>
              <a:bodyPr wrap="square" rtlCol="0">
                <a:spAutoFit/>
              </a:bodyPr>
              <a:lstStyle/>
              <a:p>
                <a:r>
                  <a:rPr lang="en-US" sz="1867" dirty="0"/>
                  <a:t>       </a:t>
                </a:r>
              </a:p>
            </p:txBody>
          </p:sp>
          <p:sp>
            <p:nvSpPr>
              <p:cNvPr id="86" name="Rounded Rectangle 85"/>
              <p:cNvSpPr/>
              <p:nvPr/>
            </p:nvSpPr>
            <p:spPr>
              <a:xfrm>
                <a:off x="14821810" y="6738528"/>
                <a:ext cx="17804559" cy="19991059"/>
              </a:xfrm>
              <a:prstGeom prst="roundRect">
                <a:avLst>
                  <a:gd name="adj" fmla="val 2465"/>
                </a:avLst>
              </a:prstGeom>
              <a:solidFill>
                <a:schemeClr val="accent4">
                  <a:lumMod val="60000"/>
                  <a:lumOff val="40000"/>
                  <a:alpha val="10000"/>
                </a:schemeClr>
              </a:solidFill>
              <a:ln w="38100">
                <a:solidFill>
                  <a:srgbClr val="0723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5" dirty="0"/>
              </a:p>
            </p:txBody>
          </p:sp>
          <p:sp>
            <p:nvSpPr>
              <p:cNvPr id="100" name="Rounded Rectangle 99"/>
              <p:cNvSpPr/>
              <p:nvPr/>
            </p:nvSpPr>
            <p:spPr>
              <a:xfrm>
                <a:off x="14821810" y="27462591"/>
                <a:ext cx="27323588" cy="4945923"/>
              </a:xfrm>
              <a:prstGeom prst="roundRect">
                <a:avLst>
                  <a:gd name="adj" fmla="val 7279"/>
                </a:avLst>
              </a:prstGeom>
              <a:solidFill>
                <a:schemeClr val="accent4">
                  <a:lumMod val="60000"/>
                  <a:lumOff val="40000"/>
                  <a:alpha val="10000"/>
                </a:schemeClr>
              </a:solidFill>
              <a:ln w="38100">
                <a:solidFill>
                  <a:srgbClr val="0723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5" dirty="0"/>
              </a:p>
            </p:txBody>
          </p:sp>
          <p:sp>
            <p:nvSpPr>
              <p:cNvPr id="101" name="TextBox 100"/>
              <p:cNvSpPr txBox="1"/>
              <p:nvPr/>
            </p:nvSpPr>
            <p:spPr>
              <a:xfrm>
                <a:off x="15440851" y="27992285"/>
                <a:ext cx="24742976" cy="969497"/>
              </a:xfrm>
              <a:prstGeom prst="rect">
                <a:avLst/>
              </a:prstGeom>
              <a:noFill/>
            </p:spPr>
            <p:txBody>
              <a:bodyPr wrap="square" rtlCol="0">
                <a:spAutoFit/>
              </a:bodyPr>
              <a:lstStyle/>
              <a:p>
                <a:r>
                  <a:rPr lang="en-US" sz="3600" b="1" dirty="0"/>
                  <a:t>FUTURE AND ON-GOING DIRECTIONS</a:t>
                </a:r>
              </a:p>
            </p:txBody>
          </p:sp>
        </p:grpSp>
      </p:grpSp>
      <p:sp>
        <p:nvSpPr>
          <p:cNvPr id="190" name="TextBox 189"/>
          <p:cNvSpPr txBox="1"/>
          <p:nvPr/>
        </p:nvSpPr>
        <p:spPr>
          <a:xfrm>
            <a:off x="11968641" y="4586538"/>
            <a:ext cx="4490560" cy="646331"/>
          </a:xfrm>
          <a:prstGeom prst="rect">
            <a:avLst/>
          </a:prstGeom>
          <a:noFill/>
        </p:spPr>
        <p:txBody>
          <a:bodyPr wrap="square" rtlCol="0">
            <a:spAutoFit/>
          </a:bodyPr>
          <a:lstStyle/>
          <a:p>
            <a:r>
              <a:rPr lang="en-US" sz="3600" b="1" dirty="0"/>
              <a:t>HIGHLIGHTS TO DATE</a:t>
            </a:r>
          </a:p>
        </p:txBody>
      </p:sp>
      <p:sp>
        <p:nvSpPr>
          <p:cNvPr id="123" name="Rectangle 122"/>
          <p:cNvSpPr/>
          <p:nvPr/>
        </p:nvSpPr>
        <p:spPr>
          <a:xfrm>
            <a:off x="25410762" y="8338145"/>
            <a:ext cx="5854977" cy="646331"/>
          </a:xfrm>
          <a:prstGeom prst="rect">
            <a:avLst/>
          </a:prstGeom>
          <a:noFill/>
          <a:ln>
            <a:noFill/>
          </a:ln>
        </p:spPr>
        <p:txBody>
          <a:bodyPr wrap="square">
            <a:spAutoFit/>
          </a:bodyPr>
          <a:lstStyle/>
          <a:p>
            <a:r>
              <a:rPr lang="en-US" sz="3600" b="1" dirty="0"/>
              <a:t>OTHER TELEHEALTH SERVICES</a:t>
            </a:r>
            <a:endParaRPr lang="en-US" sz="2400" b="1" dirty="0"/>
          </a:p>
        </p:txBody>
      </p:sp>
      <p:sp>
        <p:nvSpPr>
          <p:cNvPr id="3" name="Oval 2">
            <a:extLst>
              <a:ext uri="{FF2B5EF4-FFF2-40B4-BE49-F238E27FC236}">
                <a16:creationId xmlns:a16="http://schemas.microsoft.com/office/drawing/2014/main" id="{0DD4A202-A4E2-EC38-2C8D-31DF25043B55}"/>
              </a:ext>
            </a:extLst>
          </p:cNvPr>
          <p:cNvSpPr/>
          <p:nvPr/>
        </p:nvSpPr>
        <p:spPr>
          <a:xfrm>
            <a:off x="23632184" y="482437"/>
            <a:ext cx="7135355" cy="31157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95" dirty="0"/>
          </a:p>
        </p:txBody>
      </p:sp>
      <p:sp>
        <p:nvSpPr>
          <p:cNvPr id="15" name="TextBox 14">
            <a:extLst>
              <a:ext uri="{FF2B5EF4-FFF2-40B4-BE49-F238E27FC236}">
                <a16:creationId xmlns:a16="http://schemas.microsoft.com/office/drawing/2014/main" id="{AF2B6051-89FF-7F3A-BC29-7F67669628C8}"/>
              </a:ext>
            </a:extLst>
          </p:cNvPr>
          <p:cNvSpPr txBox="1"/>
          <p:nvPr/>
        </p:nvSpPr>
        <p:spPr>
          <a:xfrm>
            <a:off x="11672685" y="19237084"/>
            <a:ext cx="18454314"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Further data collection &amp; analysis of participant retention of information after they attend an ECHO session</a:t>
            </a:r>
          </a:p>
          <a:p>
            <a:pPr marL="457200" indent="-457200">
              <a:buFont typeface="Arial" panose="020B0604020202020204" pitchFamily="34" charset="0"/>
              <a:buChar char="•"/>
            </a:pPr>
            <a:r>
              <a:rPr lang="en-US" sz="3200" dirty="0"/>
              <a:t>Expanding access to ECHO sessions to relevant audiences;</a:t>
            </a:r>
            <a:r>
              <a:rPr lang="en-US" sz="3200" dirty="0">
                <a:sym typeface="Wingdings" pitchFamily="2" charset="2"/>
              </a:rPr>
              <a:t> </a:t>
            </a:r>
            <a:r>
              <a:rPr lang="en-US" sz="3200" b="1" dirty="0">
                <a:sym typeface="Wingdings" pitchFamily="2" charset="2"/>
              </a:rPr>
              <a:t>i</a:t>
            </a:r>
            <a:r>
              <a:rPr lang="en-US" sz="3200" b="1" dirty="0"/>
              <a:t>f you have a cohort that would be interested in attending an ECHO session, provide us with your contact information!</a:t>
            </a:r>
          </a:p>
        </p:txBody>
      </p:sp>
      <p:sp>
        <p:nvSpPr>
          <p:cNvPr id="17" name="TextBox 16">
            <a:extLst>
              <a:ext uri="{FF2B5EF4-FFF2-40B4-BE49-F238E27FC236}">
                <a16:creationId xmlns:a16="http://schemas.microsoft.com/office/drawing/2014/main" id="{BC6784F2-1308-C955-3A5D-346546188739}"/>
              </a:ext>
            </a:extLst>
          </p:cNvPr>
          <p:cNvSpPr txBox="1"/>
          <p:nvPr/>
        </p:nvSpPr>
        <p:spPr>
          <a:xfrm>
            <a:off x="1328382" y="5372463"/>
            <a:ext cx="9282878" cy="4401205"/>
          </a:xfrm>
          <a:prstGeom prst="rect">
            <a:avLst/>
          </a:prstGeom>
          <a:noFill/>
        </p:spPr>
        <p:txBody>
          <a:bodyPr wrap="square" rtlCol="0">
            <a:spAutoFit/>
          </a:bodyPr>
          <a:lstStyle/>
          <a:p>
            <a:r>
              <a:rPr lang="en-US" sz="2800" dirty="0"/>
              <a:t>The University of Mississippi Medical Center (UMMC) is a HRSA Telehealth Center of Excellence championing many telehealth projects, large and small, with numerous ECHO projects.  They serve as the Hub, provide project management, CME hosting and administrative support.</a:t>
            </a:r>
          </a:p>
          <a:p>
            <a:endParaRPr lang="en-US" sz="2800" dirty="0"/>
          </a:p>
          <a:p>
            <a:r>
              <a:rPr lang="en-US" sz="2800" dirty="0"/>
              <a:t>Hometown Pediatric Dermatology (Dr. Sarah Asch) is a solo pediatric dermatology direct care practice aimed at serving the rural Upper Midwest, and she is serving as the physician lead for this ECHO.</a:t>
            </a:r>
          </a:p>
        </p:txBody>
      </p:sp>
      <p:sp>
        <p:nvSpPr>
          <p:cNvPr id="20" name="TextBox 19">
            <a:extLst>
              <a:ext uri="{FF2B5EF4-FFF2-40B4-BE49-F238E27FC236}">
                <a16:creationId xmlns:a16="http://schemas.microsoft.com/office/drawing/2014/main" id="{29D411D3-AAB1-4075-1874-E4A4EEB9EC1E}"/>
              </a:ext>
            </a:extLst>
          </p:cNvPr>
          <p:cNvSpPr txBox="1"/>
          <p:nvPr/>
        </p:nvSpPr>
        <p:spPr>
          <a:xfrm>
            <a:off x="25370641" y="5198685"/>
            <a:ext cx="6110845" cy="2369880"/>
          </a:xfrm>
          <a:prstGeom prst="rect">
            <a:avLst/>
          </a:prstGeom>
          <a:noFill/>
        </p:spPr>
        <p:txBody>
          <a:bodyPr wrap="square" rtlCol="0">
            <a:spAutoFit/>
          </a:bodyPr>
          <a:lstStyle/>
          <a:p>
            <a:r>
              <a:rPr lang="en-US" sz="1400" b="1" dirty="0"/>
              <a:t>Sarah Asch, MD. </a:t>
            </a:r>
            <a:endParaRPr lang="en-US" sz="1400" b="1" dirty="0">
              <a:solidFill>
                <a:srgbClr val="0000FF"/>
              </a:solidFill>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1400" dirty="0">
                <a:hlinkClick r:id="rId4"/>
              </a:rPr>
              <a:t>asch@hometownpediatricdermatology.com</a:t>
            </a:r>
            <a:endParaRPr lang="en-US" sz="1400" dirty="0"/>
          </a:p>
          <a:p>
            <a:pPr marL="285750" indent="-285750">
              <a:buFont typeface="Arial" panose="020B0604020202020204" pitchFamily="34" charset="0"/>
              <a:buChar char="•"/>
            </a:pPr>
            <a:r>
              <a:rPr lang="en-US" sz="1400" dirty="0"/>
              <a:t> 612-234-2331  (office)</a:t>
            </a:r>
          </a:p>
          <a:p>
            <a:pPr marL="285750" indent="-285750">
              <a:buFont typeface="Arial" panose="020B0604020202020204" pitchFamily="34" charset="0"/>
              <a:buChar char="•"/>
            </a:pPr>
            <a:r>
              <a:rPr lang="en-US" sz="1400" dirty="0">
                <a:hlinkClick r:id="rId5"/>
              </a:rPr>
              <a:t>www.hometownpediatricdermatology.com</a:t>
            </a:r>
            <a:r>
              <a:rPr lang="en-US" sz="1400" dirty="0"/>
              <a:t>  </a:t>
            </a:r>
          </a:p>
          <a:p>
            <a:pPr marL="285750" indent="-285750">
              <a:buFont typeface="Arial" panose="020B0604020202020204" pitchFamily="34" charset="0"/>
              <a:buChar char="•"/>
            </a:pPr>
            <a:endParaRPr lang="en-US" sz="1400" dirty="0"/>
          </a:p>
          <a:p>
            <a:r>
              <a:rPr lang="en-US" sz="1400" b="1" dirty="0" err="1"/>
              <a:t>DeAngela</a:t>
            </a:r>
            <a:r>
              <a:rPr lang="en-US" sz="1400" b="1" dirty="0"/>
              <a:t> Ivory </a:t>
            </a:r>
            <a:r>
              <a:rPr lang="en-US" sz="1400" b="1" dirty="0">
                <a:hlinkClick r:id="rId3">
                  <a:extLst>
                    <a:ext uri="{A12FA001-AC4F-418D-AE19-62706E023703}">
                      <ahyp:hlinkClr xmlns:ahyp="http://schemas.microsoft.com/office/drawing/2018/hyperlinkcolor" val="tx"/>
                    </a:ext>
                  </a:extLst>
                </a:hlinkClick>
              </a:rPr>
              <a:t>–</a:t>
            </a:r>
            <a:r>
              <a:rPr lang="en-US" sz="1400" b="1" dirty="0"/>
              <a:t> Project Manager, UMMC</a:t>
            </a:r>
            <a:endParaRPr lang="en-US" sz="1400" b="1" dirty="0">
              <a:solidFill>
                <a:srgbClr val="0000FF"/>
              </a:solidFill>
              <a:hlinkClick r:id="rId3">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sz="1400" b="0" i="0" dirty="0">
                <a:solidFill>
                  <a:srgbClr val="222222"/>
                </a:solidFill>
                <a:effectLst/>
                <a:latin typeface="Google Sans"/>
                <a:hlinkClick r:id="rId6"/>
              </a:rPr>
              <a:t>divory@umc.edu</a:t>
            </a:r>
            <a:endParaRPr lang="en-US" sz="1400" dirty="0">
              <a:solidFill>
                <a:srgbClr val="222222"/>
              </a:solidFill>
              <a:latin typeface="Google Sans"/>
            </a:endParaRPr>
          </a:p>
          <a:p>
            <a:pPr marL="285750" indent="-285750">
              <a:buFont typeface="Arial" panose="020B0604020202020204" pitchFamily="34" charset="0"/>
              <a:buChar char="•"/>
            </a:pPr>
            <a:endParaRPr lang="en-US" sz="1400" dirty="0"/>
          </a:p>
          <a:p>
            <a:pPr algn="ctr"/>
            <a:r>
              <a:rPr lang="en-US" sz="1800" dirty="0"/>
              <a:t>Find our Project ECHO at:   https://</a:t>
            </a:r>
            <a:r>
              <a:rPr lang="en-US" sz="1800" dirty="0" err="1"/>
              <a:t>telehealthcoe.org</a:t>
            </a:r>
            <a:r>
              <a:rPr lang="en-US" sz="1800" dirty="0"/>
              <a:t>/project/2111/</a:t>
            </a:r>
          </a:p>
        </p:txBody>
      </p:sp>
      <p:sp>
        <p:nvSpPr>
          <p:cNvPr id="22" name="TextBox 21">
            <a:extLst>
              <a:ext uri="{FF2B5EF4-FFF2-40B4-BE49-F238E27FC236}">
                <a16:creationId xmlns:a16="http://schemas.microsoft.com/office/drawing/2014/main" id="{04D26C2D-A927-C379-E351-9D73342A6961}"/>
              </a:ext>
            </a:extLst>
          </p:cNvPr>
          <p:cNvSpPr txBox="1"/>
          <p:nvPr/>
        </p:nvSpPr>
        <p:spPr>
          <a:xfrm>
            <a:off x="1299752" y="11434221"/>
            <a:ext cx="9268670" cy="5632311"/>
          </a:xfrm>
          <a:prstGeom prst="rect">
            <a:avLst/>
          </a:prstGeom>
          <a:noFill/>
        </p:spPr>
        <p:txBody>
          <a:bodyPr wrap="square" rtlCol="0">
            <a:spAutoFit/>
          </a:bodyPr>
          <a:lstStyle/>
          <a:p>
            <a:pPr algn="ctr"/>
            <a:r>
              <a:rPr lang="en-US" sz="2400" dirty="0"/>
              <a:t>Many Upper Midwest states have </a:t>
            </a:r>
            <a:r>
              <a:rPr lang="en-US" sz="2400" u="sng" dirty="0"/>
              <a:t>0-3 pediatric dermatologists</a:t>
            </a:r>
            <a:r>
              <a:rPr lang="en-US" sz="2400" dirty="0"/>
              <a:t>.</a:t>
            </a:r>
          </a:p>
          <a:p>
            <a:endParaRPr lang="en-US" sz="2400" dirty="0"/>
          </a:p>
          <a:p>
            <a:r>
              <a:rPr lang="en-US" sz="2400" dirty="0"/>
              <a:t>Unique aspects of this ECHO:</a:t>
            </a:r>
          </a:p>
          <a:p>
            <a:pPr marL="457200" indent="-457200">
              <a:buFont typeface="Arial" panose="020B0604020202020204" pitchFamily="34" charset="0"/>
              <a:buChar char="•"/>
            </a:pPr>
            <a:r>
              <a:rPr lang="en-US" sz="2400" b="1" dirty="0"/>
              <a:t>Focused solely on pediatric dermatology</a:t>
            </a:r>
            <a:r>
              <a:rPr lang="en-US" sz="2400" dirty="0"/>
              <a:t>: Pediatric care differs from adults in access, challenges and clinical questions</a:t>
            </a:r>
          </a:p>
          <a:p>
            <a:pPr marL="457200" indent="-457200">
              <a:buFont typeface="Arial" panose="020B0604020202020204" pitchFamily="34" charset="0"/>
              <a:buChar char="•"/>
            </a:pPr>
            <a:r>
              <a:rPr lang="en-US" sz="2400" b="1" dirty="0"/>
              <a:t>Lead by a pediatric dermatologist in private practice</a:t>
            </a:r>
            <a:r>
              <a:rPr lang="en-US" sz="2400" dirty="0"/>
              <a:t>:  Involving experts outside academic centers with aligned goals</a:t>
            </a:r>
          </a:p>
          <a:p>
            <a:pPr marL="457200" indent="-457200">
              <a:buFont typeface="Arial" panose="020B0604020202020204" pitchFamily="34" charset="0"/>
              <a:buChar char="•"/>
            </a:pPr>
            <a:r>
              <a:rPr lang="en-US" sz="2400" b="1" dirty="0"/>
              <a:t>Partnering with a rural medical student  from the targeted states as its recorder</a:t>
            </a:r>
            <a:r>
              <a:rPr lang="en-US" sz="2400" dirty="0"/>
              <a:t>: Building rural specialty clinician pipeline in areas without home dermatology training programs</a:t>
            </a:r>
          </a:p>
          <a:p>
            <a:pPr marL="457200" indent="-457200">
              <a:buFont typeface="Arial" panose="020B0604020202020204" pitchFamily="34" charset="0"/>
              <a:buChar char="•"/>
            </a:pPr>
            <a:r>
              <a:rPr lang="en-US" sz="2400" b="1" dirty="0"/>
              <a:t>Focus of QI on retention of information from ECHO with a quiz format</a:t>
            </a:r>
            <a:r>
              <a:rPr lang="en-US" sz="2400" dirty="0"/>
              <a:t>: Evaluate this ECHO structure on retention of learning as opposed to satisfaction by attendees</a:t>
            </a:r>
          </a:p>
          <a:p>
            <a:pPr marL="457200" indent="-457200">
              <a:buFont typeface="Arial" panose="020B0604020202020204" pitchFamily="34" charset="0"/>
              <a:buChar char="•"/>
            </a:pPr>
            <a:r>
              <a:rPr lang="en-US" sz="2400" b="1" dirty="0"/>
              <a:t>High attendance by School Nurses</a:t>
            </a:r>
            <a:r>
              <a:rPr lang="en-US" sz="2400" dirty="0"/>
              <a:t>: New impetus to explore where rural children contact medical providers vs. adult experience</a:t>
            </a:r>
          </a:p>
        </p:txBody>
      </p:sp>
      <p:sp>
        <p:nvSpPr>
          <p:cNvPr id="23" name="TextBox 22">
            <a:extLst>
              <a:ext uri="{FF2B5EF4-FFF2-40B4-BE49-F238E27FC236}">
                <a16:creationId xmlns:a16="http://schemas.microsoft.com/office/drawing/2014/main" id="{60F0B671-95B6-C321-0EE0-5021EA9A739F}"/>
              </a:ext>
            </a:extLst>
          </p:cNvPr>
          <p:cNvSpPr txBox="1"/>
          <p:nvPr/>
        </p:nvSpPr>
        <p:spPr>
          <a:xfrm>
            <a:off x="25410761" y="9096411"/>
            <a:ext cx="5854977" cy="5230663"/>
          </a:xfrm>
          <a:prstGeom prst="rect">
            <a:avLst/>
          </a:prstGeom>
          <a:noFill/>
        </p:spPr>
        <p:txBody>
          <a:bodyPr wrap="square" rtlCol="0">
            <a:spAutoFit/>
          </a:bodyPr>
          <a:lstStyle/>
          <a:p>
            <a:pPr algn="ctr"/>
            <a:r>
              <a:rPr lang="en-US" sz="2400" dirty="0"/>
              <a:t>UMMC has various telehealth services</a:t>
            </a: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r>
              <a:rPr lang="en-US" sz="2400" dirty="0"/>
              <a:t>Numerous Telehealth Center of Excellence Projects:   https://</a:t>
            </a:r>
            <a:r>
              <a:rPr lang="en-US" sz="2400" dirty="0" err="1"/>
              <a:t>telehealthcoe.org</a:t>
            </a:r>
            <a:r>
              <a:rPr lang="en-US" sz="2400" dirty="0"/>
              <a:t>/</a:t>
            </a:r>
          </a:p>
          <a:p>
            <a:pPr algn="ctr"/>
            <a:endParaRPr lang="en-US" sz="4095" dirty="0"/>
          </a:p>
          <a:p>
            <a:pPr algn="ctr"/>
            <a:endParaRPr lang="en-US" sz="4095" dirty="0"/>
          </a:p>
          <a:p>
            <a:pPr algn="ctr"/>
            <a:endParaRPr lang="en-US" sz="1200" dirty="0"/>
          </a:p>
          <a:p>
            <a:pPr algn="ctr"/>
            <a:endParaRPr lang="en-US" sz="1200" dirty="0"/>
          </a:p>
          <a:p>
            <a:pPr algn="ctr"/>
            <a:endParaRPr lang="en-US" sz="1200" dirty="0"/>
          </a:p>
        </p:txBody>
      </p:sp>
      <p:pic>
        <p:nvPicPr>
          <p:cNvPr id="5" name="Picture 4">
            <a:extLst>
              <a:ext uri="{FF2B5EF4-FFF2-40B4-BE49-F238E27FC236}">
                <a16:creationId xmlns:a16="http://schemas.microsoft.com/office/drawing/2014/main" id="{025D0BE9-58A5-DC65-4BEC-C75CB8C0FD2D}"/>
              </a:ext>
            </a:extLst>
          </p:cNvPr>
          <p:cNvPicPr>
            <a:picLocks noChangeAspect="1"/>
          </p:cNvPicPr>
          <p:nvPr/>
        </p:nvPicPr>
        <p:blipFill rotWithShape="1">
          <a:blip r:embed="rId7"/>
          <a:srcRect l="7566" t="22296" r="10260" b="35184"/>
          <a:stretch/>
        </p:blipFill>
        <p:spPr>
          <a:xfrm>
            <a:off x="896345" y="17489385"/>
            <a:ext cx="9835156" cy="3932514"/>
          </a:xfrm>
          <a:prstGeom prst="rect">
            <a:avLst/>
          </a:prstGeom>
        </p:spPr>
      </p:pic>
      <p:pic>
        <p:nvPicPr>
          <p:cNvPr id="2" name="Picture 5">
            <a:extLst>
              <a:ext uri="{FF2B5EF4-FFF2-40B4-BE49-F238E27FC236}">
                <a16:creationId xmlns:a16="http://schemas.microsoft.com/office/drawing/2014/main" id="{C9138E49-1E4E-0458-8171-E4A4E60FBA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8383" y="1739972"/>
            <a:ext cx="2524156" cy="162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3DADC6B-DA9D-804B-EB1B-7FE1920627A1}"/>
              </a:ext>
            </a:extLst>
          </p:cNvPr>
          <p:cNvPicPr>
            <a:picLocks noChangeAspect="1"/>
          </p:cNvPicPr>
          <p:nvPr/>
        </p:nvPicPr>
        <p:blipFill>
          <a:blip r:embed="rId9"/>
          <a:stretch>
            <a:fillRect/>
          </a:stretch>
        </p:blipFill>
        <p:spPr>
          <a:xfrm>
            <a:off x="24954516" y="1146920"/>
            <a:ext cx="4433615" cy="1103477"/>
          </a:xfrm>
          <a:prstGeom prst="rect">
            <a:avLst/>
          </a:prstGeom>
        </p:spPr>
      </p:pic>
      <p:pic>
        <p:nvPicPr>
          <p:cNvPr id="24" name="Picture 23">
            <a:extLst>
              <a:ext uri="{FF2B5EF4-FFF2-40B4-BE49-F238E27FC236}">
                <a16:creationId xmlns:a16="http://schemas.microsoft.com/office/drawing/2014/main" id="{97C654AA-38E6-E8BF-E7D8-1FCD8E4BB4A9}"/>
              </a:ext>
            </a:extLst>
          </p:cNvPr>
          <p:cNvPicPr>
            <a:picLocks noChangeAspect="1"/>
          </p:cNvPicPr>
          <p:nvPr/>
        </p:nvPicPr>
        <p:blipFill>
          <a:blip r:embed="rId10"/>
          <a:stretch>
            <a:fillRect/>
          </a:stretch>
        </p:blipFill>
        <p:spPr>
          <a:xfrm>
            <a:off x="26233821" y="2397714"/>
            <a:ext cx="2124261" cy="797111"/>
          </a:xfrm>
          <a:prstGeom prst="rect">
            <a:avLst/>
          </a:prstGeom>
        </p:spPr>
      </p:pic>
      <p:sp>
        <p:nvSpPr>
          <p:cNvPr id="11" name="TextBox 10">
            <a:extLst>
              <a:ext uri="{FF2B5EF4-FFF2-40B4-BE49-F238E27FC236}">
                <a16:creationId xmlns:a16="http://schemas.microsoft.com/office/drawing/2014/main" id="{C5F7ACDE-CAB4-3225-3E87-F2E91299A9A7}"/>
              </a:ext>
            </a:extLst>
          </p:cNvPr>
          <p:cNvSpPr txBox="1"/>
          <p:nvPr/>
        </p:nvSpPr>
        <p:spPr>
          <a:xfrm>
            <a:off x="13038761" y="5087136"/>
            <a:ext cx="3522604" cy="892552"/>
          </a:xfrm>
          <a:prstGeom prst="rect">
            <a:avLst/>
          </a:prstGeom>
          <a:noFill/>
        </p:spPr>
        <p:txBody>
          <a:bodyPr wrap="square" rtlCol="0">
            <a:spAutoFit/>
          </a:bodyPr>
          <a:lstStyle/>
          <a:p>
            <a:pPr algn="ctr"/>
            <a:endParaRPr lang="en-US" sz="3200" dirty="0"/>
          </a:p>
          <a:p>
            <a:pPr algn="ctr"/>
            <a:r>
              <a:rPr lang="en-US" sz="2000" b="1" dirty="0"/>
              <a:t>Attendee Locations</a:t>
            </a:r>
          </a:p>
        </p:txBody>
      </p:sp>
      <p:sp>
        <p:nvSpPr>
          <p:cNvPr id="26" name="TextBox 25">
            <a:extLst>
              <a:ext uri="{FF2B5EF4-FFF2-40B4-BE49-F238E27FC236}">
                <a16:creationId xmlns:a16="http://schemas.microsoft.com/office/drawing/2014/main" id="{3B76B220-7B6E-9078-BBB6-2A0162581E47}"/>
              </a:ext>
            </a:extLst>
          </p:cNvPr>
          <p:cNvSpPr txBox="1"/>
          <p:nvPr/>
        </p:nvSpPr>
        <p:spPr>
          <a:xfrm>
            <a:off x="11837675" y="15440566"/>
            <a:ext cx="12071209" cy="1815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School Nurse Quote: “After attending a session on eczema, I mentioned dupilumab to the family of one of my students who has been struggling with eczema. She has clearer skin than she has had in years and her confidence has gone through the roof!”</a:t>
            </a:r>
          </a:p>
        </p:txBody>
      </p:sp>
      <p:graphicFrame>
        <p:nvGraphicFramePr>
          <p:cNvPr id="29" name="Chart 28">
            <a:extLst>
              <a:ext uri="{FF2B5EF4-FFF2-40B4-BE49-F238E27FC236}">
                <a16:creationId xmlns:a16="http://schemas.microsoft.com/office/drawing/2014/main" id="{2A635353-859A-BD2A-7E0A-0FCFFF32CB16}"/>
              </a:ext>
            </a:extLst>
          </p:cNvPr>
          <p:cNvGraphicFramePr>
            <a:graphicFrameLocks/>
          </p:cNvGraphicFramePr>
          <p:nvPr>
            <p:extLst>
              <p:ext uri="{D42A27DB-BD31-4B8C-83A1-F6EECF244321}">
                <p14:modId xmlns:p14="http://schemas.microsoft.com/office/powerpoint/2010/main" val="3517548890"/>
              </p:ext>
            </p:extLst>
          </p:nvPr>
        </p:nvGraphicFramePr>
        <p:xfrm>
          <a:off x="12044974" y="11538097"/>
          <a:ext cx="5652306" cy="352189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Chart 29">
            <a:extLst>
              <a:ext uri="{FF2B5EF4-FFF2-40B4-BE49-F238E27FC236}">
                <a16:creationId xmlns:a16="http://schemas.microsoft.com/office/drawing/2014/main" id="{B678DBBE-9FC7-FF7E-5615-ECC5B0E742B9}"/>
              </a:ext>
            </a:extLst>
          </p:cNvPr>
          <p:cNvGraphicFramePr>
            <a:graphicFrameLocks/>
          </p:cNvGraphicFramePr>
          <p:nvPr>
            <p:extLst>
              <p:ext uri="{D42A27DB-BD31-4B8C-83A1-F6EECF244321}">
                <p14:modId xmlns:p14="http://schemas.microsoft.com/office/powerpoint/2010/main" val="1054407731"/>
              </p:ext>
            </p:extLst>
          </p:nvPr>
        </p:nvGraphicFramePr>
        <p:xfrm>
          <a:off x="18017983" y="11538097"/>
          <a:ext cx="5652306" cy="3517676"/>
        </p:xfrm>
        <a:graphic>
          <a:graphicData uri="http://schemas.openxmlformats.org/drawingml/2006/chart">
            <c:chart xmlns:c="http://schemas.openxmlformats.org/drawingml/2006/chart" xmlns:r="http://schemas.openxmlformats.org/officeDocument/2006/relationships" r:id="rId12"/>
          </a:graphicData>
        </a:graphic>
      </p:graphicFrame>
      <p:sp>
        <p:nvSpPr>
          <p:cNvPr id="31" name="TextBox 30">
            <a:extLst>
              <a:ext uri="{FF2B5EF4-FFF2-40B4-BE49-F238E27FC236}">
                <a16:creationId xmlns:a16="http://schemas.microsoft.com/office/drawing/2014/main" id="{EB5FF770-61B6-7A34-0697-3DC8E03B1B42}"/>
              </a:ext>
            </a:extLst>
          </p:cNvPr>
          <p:cNvSpPr txBox="1"/>
          <p:nvPr/>
        </p:nvSpPr>
        <p:spPr>
          <a:xfrm>
            <a:off x="11968640" y="9857409"/>
            <a:ext cx="12071209" cy="138499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marL="457200" indent="-457200">
              <a:buFont typeface="Arial" panose="020B0604020202020204" pitchFamily="34" charset="0"/>
              <a:buChar char="•"/>
            </a:pPr>
            <a:r>
              <a:rPr lang="en-US" sz="2800" dirty="0"/>
              <a:t>Most common to hear about ECHO through email list serve</a:t>
            </a:r>
          </a:p>
          <a:p>
            <a:pPr marL="457200" indent="-457200">
              <a:buFont typeface="Arial" panose="020B0604020202020204" pitchFamily="34" charset="0"/>
              <a:buChar char="•"/>
            </a:pPr>
            <a:r>
              <a:rPr lang="en-US" sz="2800" dirty="0"/>
              <a:t>Most physicians are in independent practice and have attended a past ECHO </a:t>
            </a:r>
          </a:p>
          <a:p>
            <a:pPr marL="457200" indent="-457200">
              <a:buFont typeface="Arial" panose="020B0604020202020204" pitchFamily="34" charset="0"/>
              <a:buChar char="•"/>
            </a:pPr>
            <a:r>
              <a:rPr lang="en-US" sz="2800" dirty="0"/>
              <a:t>School nurses most likely to state that they learned something new</a:t>
            </a:r>
          </a:p>
        </p:txBody>
      </p:sp>
      <p:pic>
        <p:nvPicPr>
          <p:cNvPr id="12" name="Picture 11">
            <a:extLst>
              <a:ext uri="{FF2B5EF4-FFF2-40B4-BE49-F238E27FC236}">
                <a16:creationId xmlns:a16="http://schemas.microsoft.com/office/drawing/2014/main" id="{9386231A-3DF3-9667-D4A9-56D51B4F6BC4}"/>
              </a:ext>
            </a:extLst>
          </p:cNvPr>
          <p:cNvPicPr>
            <a:picLocks noChangeAspect="1"/>
          </p:cNvPicPr>
          <p:nvPr/>
        </p:nvPicPr>
        <p:blipFill>
          <a:blip r:embed="rId13"/>
          <a:stretch>
            <a:fillRect/>
          </a:stretch>
        </p:blipFill>
        <p:spPr>
          <a:xfrm>
            <a:off x="17873279" y="6284320"/>
            <a:ext cx="5927064" cy="3256744"/>
          </a:xfrm>
          <a:prstGeom prst="rect">
            <a:avLst/>
          </a:prstGeom>
        </p:spPr>
      </p:pic>
      <p:pic>
        <p:nvPicPr>
          <p:cNvPr id="18" name="Picture 17" descr="A map with blue points on it&#10;&#10;Description automatically generated">
            <a:extLst>
              <a:ext uri="{FF2B5EF4-FFF2-40B4-BE49-F238E27FC236}">
                <a16:creationId xmlns:a16="http://schemas.microsoft.com/office/drawing/2014/main" id="{9DEE9FFA-988A-01F6-74E9-18533A192721}"/>
              </a:ext>
            </a:extLst>
          </p:cNvPr>
          <p:cNvPicPr>
            <a:picLocks noChangeAspect="1"/>
          </p:cNvPicPr>
          <p:nvPr/>
        </p:nvPicPr>
        <p:blipFill>
          <a:blip r:embed="rId14"/>
          <a:stretch>
            <a:fillRect/>
          </a:stretch>
        </p:blipFill>
        <p:spPr>
          <a:xfrm>
            <a:off x="12113107" y="6022081"/>
            <a:ext cx="5571855" cy="3539635"/>
          </a:xfrm>
          <a:prstGeom prst="rect">
            <a:avLst/>
          </a:prstGeom>
        </p:spPr>
      </p:pic>
      <p:sp>
        <p:nvSpPr>
          <p:cNvPr id="27" name="TextBox 26">
            <a:extLst>
              <a:ext uri="{FF2B5EF4-FFF2-40B4-BE49-F238E27FC236}">
                <a16:creationId xmlns:a16="http://schemas.microsoft.com/office/drawing/2014/main" id="{39AA768A-5D13-2526-A7C1-762841916F85}"/>
              </a:ext>
            </a:extLst>
          </p:cNvPr>
          <p:cNvSpPr txBox="1"/>
          <p:nvPr/>
        </p:nvSpPr>
        <p:spPr>
          <a:xfrm>
            <a:off x="18701497" y="5321795"/>
            <a:ext cx="4270628" cy="892552"/>
          </a:xfrm>
          <a:prstGeom prst="rect">
            <a:avLst/>
          </a:prstGeom>
          <a:noFill/>
        </p:spPr>
        <p:txBody>
          <a:bodyPr wrap="square" rtlCol="0">
            <a:spAutoFit/>
          </a:bodyPr>
          <a:lstStyle/>
          <a:p>
            <a:pPr algn="ctr"/>
            <a:endParaRPr lang="en-US" sz="3200" dirty="0"/>
          </a:p>
          <a:p>
            <a:pPr algn="ctr"/>
            <a:r>
              <a:rPr lang="en-US" sz="2000" b="1" dirty="0"/>
              <a:t>Attendee Profession Distribution</a:t>
            </a:r>
          </a:p>
        </p:txBody>
      </p:sp>
      <p:pic>
        <p:nvPicPr>
          <p:cNvPr id="9" name="Picture 8">
            <a:extLst>
              <a:ext uri="{FF2B5EF4-FFF2-40B4-BE49-F238E27FC236}">
                <a16:creationId xmlns:a16="http://schemas.microsoft.com/office/drawing/2014/main" id="{6DE8F774-02F6-260C-08EE-F5D043E69AC6}"/>
              </a:ext>
            </a:extLst>
          </p:cNvPr>
          <p:cNvPicPr>
            <a:picLocks noChangeAspect="1"/>
          </p:cNvPicPr>
          <p:nvPr/>
        </p:nvPicPr>
        <p:blipFill>
          <a:blip r:embed="rId15"/>
          <a:stretch>
            <a:fillRect/>
          </a:stretch>
        </p:blipFill>
        <p:spPr>
          <a:xfrm>
            <a:off x="26210327" y="9650146"/>
            <a:ext cx="4059429" cy="1887951"/>
          </a:xfrm>
          <a:prstGeom prst="rect">
            <a:avLst/>
          </a:prstGeom>
        </p:spPr>
      </p:pic>
      <p:sp>
        <p:nvSpPr>
          <p:cNvPr id="25" name="TextBox 24">
            <a:extLst>
              <a:ext uri="{FF2B5EF4-FFF2-40B4-BE49-F238E27FC236}">
                <a16:creationId xmlns:a16="http://schemas.microsoft.com/office/drawing/2014/main" id="{607788C9-0A4B-E15D-1FFA-9C9947FBC5AC}"/>
              </a:ext>
            </a:extLst>
          </p:cNvPr>
          <p:cNvSpPr txBox="1"/>
          <p:nvPr/>
        </p:nvSpPr>
        <p:spPr>
          <a:xfrm>
            <a:off x="25117037" y="16573594"/>
            <a:ext cx="6472981" cy="1015663"/>
          </a:xfrm>
          <a:prstGeom prst="rect">
            <a:avLst/>
          </a:prstGeom>
          <a:noFill/>
        </p:spPr>
        <p:txBody>
          <a:bodyPr wrap="square">
            <a:spAutoFit/>
          </a:bodyPr>
          <a:lstStyle/>
          <a:p>
            <a:pPr algn="ctr"/>
            <a:r>
              <a:rPr lang="en-US" sz="1200" b="0" i="0" u="none" strike="noStrike" dirty="0">
                <a:solidFill>
                  <a:srgbClr val="212121"/>
                </a:solidFill>
                <a:effectLst/>
                <a:latin typeface="Calibri" panose="020F0502020204030204" pitchFamily="34" charset="0"/>
              </a:rPr>
              <a:t>This (publication/presentation was made possible by the Health Resources and Services Administration (HRSA) of the US Department of Health and Human Services (HHS) as part of the National Telehealth Centers of Excellence Award (U66RH31459).  The contents are those of the author(s) and do not necessarily represent the official views of nor an endorsement by the HRSA, HHS or the US Government.</a:t>
            </a:r>
            <a:endParaRPr lang="en-US" sz="1200" dirty="0"/>
          </a:p>
        </p:txBody>
      </p:sp>
      <p:pic>
        <p:nvPicPr>
          <p:cNvPr id="28" name="Picture 27">
            <a:extLst>
              <a:ext uri="{FF2B5EF4-FFF2-40B4-BE49-F238E27FC236}">
                <a16:creationId xmlns:a16="http://schemas.microsoft.com/office/drawing/2014/main" id="{C6509060-CED3-69EE-C247-96AF0BE5B912}"/>
              </a:ext>
            </a:extLst>
          </p:cNvPr>
          <p:cNvPicPr>
            <a:picLocks noChangeAspect="1"/>
          </p:cNvPicPr>
          <p:nvPr/>
        </p:nvPicPr>
        <p:blipFill>
          <a:blip r:embed="rId16"/>
          <a:stretch>
            <a:fillRect/>
          </a:stretch>
        </p:blipFill>
        <p:spPr>
          <a:xfrm>
            <a:off x="25764492" y="12502997"/>
            <a:ext cx="5247665" cy="3848702"/>
          </a:xfrm>
          <a:prstGeom prst="rect">
            <a:avLst/>
          </a:prstGeom>
        </p:spPr>
      </p:pic>
    </p:spTree>
    <p:extLst>
      <p:ext uri="{BB962C8B-B14F-4D97-AF65-F5344CB8AC3E}">
        <p14:creationId xmlns:p14="http://schemas.microsoft.com/office/powerpoint/2010/main" val="426052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30374</TotalTime>
  <Words>608</Words>
  <Application>Microsoft Macintosh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Google Sans</vt:lpstr>
      <vt:lpstr>Office Theme</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Xia</dc:creator>
  <cp:lastModifiedBy>Sarah Asch</cp:lastModifiedBy>
  <cp:revision>99</cp:revision>
  <cp:lastPrinted>2012-08-01T17:44:46Z</cp:lastPrinted>
  <dcterms:created xsi:type="dcterms:W3CDTF">2014-03-07T20:22:07Z</dcterms:created>
  <dcterms:modified xsi:type="dcterms:W3CDTF">2024-04-24T20:51:28Z</dcterms:modified>
</cp:coreProperties>
</file>