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58" r:id="rId7"/>
    <p:sldId id="283" r:id="rId8"/>
    <p:sldId id="260" r:id="rId9"/>
    <p:sldId id="261" r:id="rId10"/>
    <p:sldId id="284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5" r:id="rId29"/>
    <p:sldId id="286" r:id="rId30"/>
    <p:sldId id="278" r:id="rId31"/>
    <p:sldId id="280" r:id="rId32"/>
    <p:sldId id="281" r:id="rId33"/>
    <p:sldId id="282" r:id="rId34"/>
    <p:sldId id="28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E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9E390-9F45-469A-9F6C-950600B8CFF4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779C-C182-4810-BDC5-D2ACC8095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5937">
              <a:spcBef>
                <a:spcPct val="20000"/>
              </a:spcBef>
              <a:defRPr/>
            </a:pPr>
            <a:r>
              <a:rPr lang="en-US" sz="3400">
                <a:solidFill>
                  <a:prstClr val="white"/>
                </a:solidFill>
              </a:rPr>
              <a:t>Vast underestimation because many don’t seek care, and because they don’t seek care, they are not captured by surveillance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D7504-8DBD-4ABC-904B-527F40C7982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6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BED9E-78BD-4C4E-B037-F792E5B379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8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53A69-087D-E443-9A2F-24C5A8398032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7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D26AAE-1113-4B4E-915B-C360D35D8537}"/>
              </a:ext>
            </a:extLst>
          </p:cNvPr>
          <p:cNvSpPr/>
          <p:nvPr userDrawn="1"/>
        </p:nvSpPr>
        <p:spPr>
          <a:xfrm>
            <a:off x="712381" y="361507"/>
            <a:ext cx="2574516" cy="467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675390" y="-529198"/>
            <a:ext cx="7916398" cy="791639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034972" y="1355682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29093" y="606879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14D12-FAFF-DE44-B2F4-B2E99AE3BD48}"/>
              </a:ext>
            </a:extLst>
          </p:cNvPr>
          <p:cNvSpPr txBox="1"/>
          <p:nvPr userDrawn="1"/>
        </p:nvSpPr>
        <p:spPr>
          <a:xfrm>
            <a:off x="10456225" y="6394135"/>
            <a:ext cx="825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kern="1200" dirty="0">
                <a:solidFill>
                  <a:srgbClr val="54C0E8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#HIMSS21</a:t>
            </a:r>
            <a:endParaRPr lang="en-US" sz="1050" b="1" i="0" dirty="0">
              <a:solidFill>
                <a:srgbClr val="54C0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  <p:sldLayoutId id="214748366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hyperlink" Target="mailto:Jreneker@UMC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effectLst/>
              </a:rPr>
              <a:t>The Application of Extended Reality (XR) to Performance and Rehabilitation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Jennifer C. Reneker, PT, PhD</a:t>
            </a:r>
          </a:p>
          <a:p>
            <a:r>
              <a:rPr lang="en-US" dirty="0" smtClean="0"/>
              <a:t>Associate Professor, Assistant Dean of Scholarly Innovation University of Mississippi Medical Center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353" y="6087649"/>
            <a:ext cx="437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Sports Biometrics Conference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84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necessity: Accessible Interventions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Rehabilitation is effective for attaining recovery from deficits associated with concussion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However, physical therapy examination and intervention are not </a:t>
            </a:r>
            <a:r>
              <a:rPr lang="en-US" u="sng" dirty="0"/>
              <a:t>routinely</a:t>
            </a:r>
            <a:r>
              <a:rPr lang="en-US" dirty="0"/>
              <a:t> utilized for concussion management</a:t>
            </a:r>
          </a:p>
          <a:p>
            <a:pPr lvl="1"/>
            <a:r>
              <a:rPr lang="en-US" dirty="0"/>
              <a:t>Ranges between NO use to limited use of PT (only for slow recovery)</a:t>
            </a:r>
          </a:p>
          <a:p>
            <a:pPr lvl="1"/>
            <a:r>
              <a:rPr lang="en-US" dirty="0"/>
              <a:t>Patients who recover in the “expected timeframe” never receive an examination of </a:t>
            </a:r>
            <a:r>
              <a:rPr lang="en-US" dirty="0" smtClean="0"/>
              <a:t>to ensure recovery of physical and cognitive deficits</a:t>
            </a:r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dirty="0"/>
              <a:t>In Mississippi, specialist care for concussion management is extremely </a:t>
            </a:r>
            <a:r>
              <a:rPr lang="en-US" dirty="0" smtClean="0"/>
              <a:t>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0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necessity: Prevent Subsequent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Once returned to sport, athletes with a history of concussion are more likely to sustain a second concussion than non-previously concussed athletes </a:t>
            </a:r>
          </a:p>
          <a:p>
            <a:pPr lvl="3" algn="r"/>
            <a:r>
              <a:rPr lang="en-US" dirty="0"/>
              <a:t>Reneker et al., 2019</a:t>
            </a:r>
          </a:p>
          <a:p>
            <a:r>
              <a:rPr lang="en-US" dirty="0"/>
              <a:t>Athletes and members of the military with history of a concussion have significantly increased risk of musculoskeletal injury compared to those with no previous concussion </a:t>
            </a:r>
          </a:p>
          <a:p>
            <a:pPr lvl="4" algn="r"/>
            <a:r>
              <a:rPr lang="en-US" dirty="0"/>
              <a:t>Herman et al., 2017; Brooks et al., 2016; Reneker et al., 2019</a:t>
            </a:r>
          </a:p>
          <a:p>
            <a:r>
              <a:rPr lang="en-US" dirty="0"/>
              <a:t>Because of this, it has been suggested that </a:t>
            </a:r>
            <a:r>
              <a:rPr lang="en-US" u="sng" dirty="0"/>
              <a:t>ALL</a:t>
            </a:r>
            <a:r>
              <a:rPr lang="en-US" dirty="0"/>
              <a:t> people who have a concussion should be examined and treated by a physical therapist</a:t>
            </a:r>
          </a:p>
          <a:p>
            <a:pPr algn="r"/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Kardouni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2018; Reneker et al.,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68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276" y="609600"/>
            <a:ext cx="10332719" cy="1905000"/>
          </a:xfrm>
        </p:spPr>
        <p:txBody>
          <a:bodyPr/>
          <a:lstStyle/>
          <a:p>
            <a:r>
              <a:rPr lang="en-US" dirty="0" smtClean="0"/>
              <a:t>The Invention:</a:t>
            </a:r>
            <a:br>
              <a:rPr lang="en-US" dirty="0" smtClean="0"/>
            </a:br>
            <a:r>
              <a:rPr lang="en-US" dirty="0" smtClean="0"/>
              <a:t>Virtual Immersive Sensorimotor Training (VIST)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Virtual Reality (VR) to deliver </a:t>
            </a:r>
            <a:r>
              <a:rPr lang="en-US" dirty="0"/>
              <a:t>therapeutic </a:t>
            </a:r>
            <a:r>
              <a:rPr lang="en-US" u="sng" dirty="0"/>
              <a:t>intervention</a:t>
            </a:r>
            <a:r>
              <a:rPr lang="en-US" dirty="0"/>
              <a:t> for impairments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VR exercises for </a:t>
            </a:r>
            <a:r>
              <a:rPr lang="en-US" u="sng" dirty="0" smtClean="0"/>
              <a:t>prevention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injury in athletes at </a:t>
            </a:r>
            <a:r>
              <a:rPr lang="en-US" dirty="0"/>
              <a:t>higher risk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VR training to increase proficiencies to enhance </a:t>
            </a:r>
            <a:r>
              <a:rPr lang="en-US" u="sng" dirty="0" smtClean="0"/>
              <a:t>performance</a:t>
            </a:r>
            <a:r>
              <a:rPr lang="en-US" dirty="0" smtClean="0"/>
              <a:t> on the field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Useful in:</a:t>
            </a:r>
          </a:p>
          <a:p>
            <a:pPr marL="457200" lvl="1" indent="0">
              <a:buNone/>
            </a:pPr>
            <a:r>
              <a:rPr lang="en-US" dirty="0"/>
              <a:t>Concussion recovery</a:t>
            </a:r>
          </a:p>
          <a:p>
            <a:pPr marL="457200" lvl="1" indent="0">
              <a:buNone/>
            </a:pPr>
            <a:r>
              <a:rPr lang="en-US" dirty="0"/>
              <a:t>Secondary injury prevention</a:t>
            </a:r>
          </a:p>
          <a:p>
            <a:pPr marL="457200" lvl="1" indent="0">
              <a:buNone/>
            </a:pPr>
            <a:r>
              <a:rPr lang="en-US" dirty="0"/>
              <a:t>Long term impairment identification and treatment</a:t>
            </a:r>
          </a:p>
          <a:p>
            <a:pPr marL="457200" lvl="1" indent="0">
              <a:buNone/>
            </a:pPr>
            <a:r>
              <a:rPr lang="en-US" dirty="0"/>
              <a:t>Sports performance – super training </a:t>
            </a:r>
          </a:p>
          <a:p>
            <a:pPr marL="457200" lvl="1" indent="0">
              <a:buNone/>
            </a:pPr>
            <a:r>
              <a:rPr lang="en-US" dirty="0"/>
              <a:t>Other patient populations:</a:t>
            </a:r>
          </a:p>
          <a:p>
            <a:pPr marL="914400" lvl="2" indent="0">
              <a:buNone/>
            </a:pPr>
            <a:r>
              <a:rPr lang="en-US" dirty="0"/>
              <a:t>Geriatrics and fall prevention</a:t>
            </a:r>
          </a:p>
          <a:p>
            <a:pPr marL="914400" lvl="2" indent="0">
              <a:buNone/>
            </a:pPr>
            <a:r>
              <a:rPr lang="en-US" dirty="0"/>
              <a:t>Pediatrics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87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75 healthy collegiate soccer players enrolled</a:t>
            </a:r>
          </a:p>
          <a:p>
            <a:r>
              <a:rPr lang="en-US" dirty="0"/>
              <a:t>Participated in 8 training sessions</a:t>
            </a:r>
          </a:p>
          <a:p>
            <a:pPr lvl="1"/>
            <a:r>
              <a:rPr lang="en-US" dirty="0"/>
              <a:t>Low-tech PT interventions </a:t>
            </a:r>
          </a:p>
          <a:p>
            <a:pPr lvl="1"/>
            <a:r>
              <a:rPr lang="en-US" dirty="0"/>
              <a:t>4 VR activities training eye movement control and perception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Significant improvements in nearly all clinical measures </a:t>
            </a:r>
          </a:p>
          <a:p>
            <a:pPr lvl="1"/>
            <a:r>
              <a:rPr lang="en-US" dirty="0"/>
              <a:t>Rate of injury trending down:</a:t>
            </a:r>
          </a:p>
          <a:p>
            <a:pPr lvl="2"/>
            <a:r>
              <a:rPr lang="en-US" dirty="0"/>
              <a:t>2017 – 2018 decreased by 27% (p=.180)</a:t>
            </a:r>
          </a:p>
          <a:p>
            <a:pPr lvl="2"/>
            <a:endParaRPr lang="en-US" dirty="0"/>
          </a:p>
          <a:p>
            <a:pPr algn="r">
              <a:lnSpc>
                <a:spcPct val="120000"/>
              </a:lnSpc>
            </a:pPr>
            <a:r>
              <a:rPr lang="en-US" sz="1300" b="1" dirty="0"/>
              <a:t>Reneker JC</a:t>
            </a:r>
            <a:r>
              <a:rPr lang="en-US" sz="1300" dirty="0"/>
              <a:t>, </a:t>
            </a:r>
            <a:r>
              <a:rPr lang="en-US" sz="1300" dirty="0" smtClean="0"/>
              <a:t>et </a:t>
            </a:r>
            <a:r>
              <a:rPr lang="en-US" sz="1300" dirty="0" err="1" smtClean="0"/>
              <a:t>al.</a:t>
            </a:r>
            <a:r>
              <a:rPr lang="en-US" sz="1300" i="1" dirty="0" err="1" smtClean="0"/>
              <a:t>Phys</a:t>
            </a:r>
            <a:r>
              <a:rPr lang="en-US" sz="1300" i="1" dirty="0" smtClean="0"/>
              <a:t> </a:t>
            </a:r>
            <a:r>
              <a:rPr lang="en-US" sz="1300" i="1" dirty="0" err="1"/>
              <a:t>Ther</a:t>
            </a:r>
            <a:r>
              <a:rPr lang="en-US" sz="1300" i="1" dirty="0"/>
              <a:t> Sport. </a:t>
            </a:r>
            <a:r>
              <a:rPr lang="en-US" sz="1300" dirty="0"/>
              <a:t>2019 Nov;40:184-192. </a:t>
            </a:r>
            <a:r>
              <a:rPr lang="en-US" sz="1300" dirty="0" err="1"/>
              <a:t>doi</a:t>
            </a:r>
            <a:r>
              <a:rPr lang="en-US" sz="1300" dirty="0"/>
              <a:t>: 10.1016/j.ptsp.2019.09.012.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3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45" y="257696"/>
            <a:ext cx="4512922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77504627-539E-433A-B1C2-86358A76272D" descr="C4A3C23E-72F7-4DB4-892F-A9C223F843A8@attlo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37" y="-92278"/>
            <a:ext cx="12446737" cy="695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509" y="253539"/>
            <a:ext cx="345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Smooth Pursuit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A0A03DB-2B22-4D25-AFFA-B1ED7738B760" descr="D4DE111C-C946-497C-A5C3-DB2FB5FF0059@attlo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91" y="0"/>
            <a:ext cx="13723572" cy="70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1267" y="296334"/>
            <a:ext cx="314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Saccades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74" y="0"/>
            <a:ext cx="127320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18" y="299258"/>
            <a:ext cx="323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Peripheral Vision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5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D3354AC9-96F0-44B9-BDD2-CC63D0276E1E" descr="CAB69AFF-C0C1-4746-A17A-55024CE590DE@attlo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58" y="1"/>
            <a:ext cx="12791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755" y="266007"/>
            <a:ext cx="614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Functional eye movement and perception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49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Enrolled soccer players from 2 universities</a:t>
            </a:r>
          </a:p>
          <a:p>
            <a:pPr lvl="1"/>
            <a:r>
              <a:rPr lang="en-US" dirty="0"/>
              <a:t>One was experimental (Mississippi College; n=78), one was control (Univ. of West Alabama; n=52)</a:t>
            </a:r>
          </a:p>
          <a:p>
            <a:pPr lvl="1"/>
            <a:r>
              <a:rPr lang="en-US" u="sng" dirty="0"/>
              <a:t>Used VR training activities as primary intervention</a:t>
            </a:r>
          </a:p>
          <a:p>
            <a:pPr marL="398462" lvl="1" indent="0">
              <a:buNone/>
            </a:pPr>
            <a:endParaRPr lang="en-US" dirty="0"/>
          </a:p>
          <a:p>
            <a:r>
              <a:rPr lang="en-US" dirty="0"/>
              <a:t>Outcomes:</a:t>
            </a:r>
          </a:p>
          <a:p>
            <a:pPr lvl="1"/>
            <a:r>
              <a:rPr lang="en-US" dirty="0"/>
              <a:t>Training effect = change in performance on VR training activities</a:t>
            </a:r>
          </a:p>
          <a:p>
            <a:pPr lvl="1"/>
            <a:r>
              <a:rPr lang="en-US" dirty="0"/>
              <a:t>Near effects = clinical/ functional outcomes</a:t>
            </a:r>
          </a:p>
          <a:p>
            <a:pPr lvl="1"/>
            <a:endParaRPr lang="en-US" dirty="0"/>
          </a:p>
          <a:p>
            <a:pPr lvl="1" algn="r"/>
            <a:r>
              <a:rPr lang="en-US" sz="1100" dirty="0"/>
              <a:t>Reneker JC, </a:t>
            </a:r>
            <a:r>
              <a:rPr lang="en-US" sz="1100" dirty="0" smtClean="0"/>
              <a:t>et al., </a:t>
            </a:r>
            <a:r>
              <a:rPr lang="en-US" sz="1100" i="1" dirty="0" err="1" smtClean="0"/>
              <a:t>Heliyon</a:t>
            </a:r>
            <a:r>
              <a:rPr lang="en-US" sz="1100" dirty="0"/>
              <a:t>. 2020;6(7):e04527.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14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688570"/>
              </p:ext>
            </p:extLst>
          </p:nvPr>
        </p:nvGraphicFramePr>
        <p:xfrm>
          <a:off x="581891" y="1063290"/>
          <a:ext cx="6754839" cy="5318814"/>
        </p:xfrm>
        <a:graphic>
          <a:graphicData uri="http://schemas.openxmlformats.org/drawingml/2006/table">
            <a:tbl>
              <a:tblPr firstRow="1" firstCol="1" bandRow="1"/>
              <a:tblGrid>
                <a:gridCol w="2290406">
                  <a:extLst>
                    <a:ext uri="{9D8B030D-6E8A-4147-A177-3AD203B41FA5}">
                      <a16:colId xmlns:a16="http://schemas.microsoft.com/office/drawing/2014/main" val="3032658555"/>
                    </a:ext>
                  </a:extLst>
                </a:gridCol>
                <a:gridCol w="2290406">
                  <a:extLst>
                    <a:ext uri="{9D8B030D-6E8A-4147-A177-3AD203B41FA5}">
                      <a16:colId xmlns:a16="http://schemas.microsoft.com/office/drawing/2014/main" val="125146298"/>
                    </a:ext>
                  </a:extLst>
                </a:gridCol>
                <a:gridCol w="2174027">
                  <a:extLst>
                    <a:ext uri="{9D8B030D-6E8A-4147-A177-3AD203B41FA5}">
                      <a16:colId xmlns:a16="http://schemas.microsoft.com/office/drawing/2014/main" val="1534531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Coefficient Estimates (</a:t>
                      </a:r>
                      <a:r>
                        <a:rPr lang="en-US" sz="1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Std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Err)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215965"/>
                  </a:ext>
                </a:extLst>
              </a:tr>
              <a:tr h="368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 Scores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34848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Sensorimotor Activities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23392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Smooth Pursuits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74.18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14.5)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00273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Saccades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95.78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51727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Near Point Convergence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38.02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14.7)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96295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Peripheral Vision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43.98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952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Cervical Proprioception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41.93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88897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Cervical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Neuromotor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Control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41.96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10.7)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0708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Visual Figure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127.73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62300"/>
                  </a:ext>
                </a:extLst>
              </a:tr>
              <a:tr h="3842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Clinical Outcomes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82090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Cervical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Neuromotor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Control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0.89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&lt;.0001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76572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Cervical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Neuromotor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Endurance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8.63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1855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Balance Score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6.04 (1.6)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01657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Feet together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6.89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(2.2)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81022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Tandem – Right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7.18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0686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Tandem – Left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4.65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(1.8)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2604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Single-leg – Right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8.66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(3.1)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80804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Single-leg – Left 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9.72 (3.0)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05954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Inspection Time</a:t>
                      </a:r>
                    </a:p>
                  </a:txBody>
                  <a:tcPr marL="54621" marR="54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1.90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(0.8)</a:t>
                      </a:r>
                    </a:p>
                  </a:txBody>
                  <a:tcPr marL="54621" marR="546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1" marR="54621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48148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1891" y="382385"/>
            <a:ext cx="1970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A9E023"/>
                </a:solidFill>
              </a:rPr>
              <a:t>RESULTS</a:t>
            </a:r>
            <a:endParaRPr lang="en-US" sz="3200" dirty="0">
              <a:solidFill>
                <a:srgbClr val="A9E023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94558"/>
              </p:ext>
            </p:extLst>
          </p:nvPr>
        </p:nvGraphicFramePr>
        <p:xfrm>
          <a:off x="9127375" y="6317673"/>
          <a:ext cx="2726574" cy="382385"/>
        </p:xfrm>
        <a:graphic>
          <a:graphicData uri="http://schemas.openxmlformats.org/drawingml/2006/table">
            <a:tbl>
              <a:tblPr/>
              <a:tblGrid>
                <a:gridCol w="2726574">
                  <a:extLst>
                    <a:ext uri="{9D8B030D-6E8A-4147-A177-3AD203B41FA5}">
                      <a16:colId xmlns:a16="http://schemas.microsoft.com/office/drawing/2014/main" val="4033875561"/>
                    </a:ext>
                  </a:extLst>
                </a:gridCol>
              </a:tblGrid>
              <a:tr h="382385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Reneker et al., 7/2020 </a:t>
                      </a:r>
                      <a:r>
                        <a:rPr lang="en-US" sz="1400" i="1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lt"/>
                          <a:cs typeface="+mn-lt"/>
                        </a:rPr>
                        <a:t>Heliyon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676963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47214" y="2618509"/>
            <a:ext cx="38072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smtClean="0"/>
              <a:t>An interesting occurrence:</a:t>
            </a:r>
          </a:p>
          <a:p>
            <a:r>
              <a:rPr lang="en-US" cap="small" dirty="0" smtClean="0"/>
              <a:t>both the men and women’s soccer teams from the experimental school were regular season conference champions in 2019, which had never before happened for that school. 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60377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Interest/ 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Jennifer C. Reneker, PT, PhD is an intellectual property holder with 2 patents pending, which are related to this presentation. </a:t>
            </a:r>
          </a:p>
          <a:p>
            <a:r>
              <a:rPr lang="en-US" dirty="0"/>
              <a:t>Jennifer C. Reneker, PT, PhD is </a:t>
            </a:r>
            <a:r>
              <a:rPr lang="en-US" dirty="0" smtClean="0"/>
              <a:t>the </a:t>
            </a:r>
            <a:r>
              <a:rPr lang="en-US" dirty="0"/>
              <a:t>founder/owner of </a:t>
            </a:r>
            <a:r>
              <a:rPr lang="en-US" dirty="0" smtClean="0"/>
              <a:t>ALTER VIST, </a:t>
            </a:r>
            <a:r>
              <a:rPr lang="en-US" dirty="0"/>
              <a:t>LLC.</a:t>
            </a:r>
          </a:p>
          <a:p>
            <a:r>
              <a:rPr lang="en-US" dirty="0"/>
              <a:t>This project was supported by the </a:t>
            </a:r>
            <a:r>
              <a:rPr lang="en-US" dirty="0">
                <a:effectLst/>
              </a:rPr>
              <a:t>Office for the Advancement of Telehealth </a:t>
            </a:r>
            <a:r>
              <a:rPr lang="en-US" dirty="0" smtClean="0"/>
              <a:t>(OAT), </a:t>
            </a:r>
            <a:r>
              <a:rPr lang="en-US" dirty="0"/>
              <a:t>Health Resources and Services Administration (HRSA), U.S. Department of Health and Human Services (HHS) under cooperative agreement award no. 2 </a:t>
            </a:r>
            <a:r>
              <a:rPr lang="en-US" dirty="0" smtClean="0"/>
              <a:t>U66RH31459‐04‐00. </a:t>
            </a:r>
            <a:r>
              <a:rPr lang="en-US" dirty="0"/>
              <a:t>The information, conclusions, and opinions expressed are those of the authors and no endorsement by </a:t>
            </a:r>
            <a:r>
              <a:rPr lang="en-US" dirty="0" smtClean="0"/>
              <a:t>OAT, </a:t>
            </a:r>
            <a:r>
              <a:rPr lang="en-US" dirty="0"/>
              <a:t>HRSA, or HHS is intended or should be inferred.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72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Rehabilitation after injury?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Next Step: Transition traditional physical therapy exercises into XR environments for  Rehabilitation of impairments after an acute injury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71" y="2017914"/>
            <a:ext cx="4763882" cy="44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41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detection of Impairment?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Ongoing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90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Necessity: rapid</a:t>
            </a:r>
            <a:r>
              <a:rPr lang="en-US" dirty="0"/>
              <a:t>, </a:t>
            </a:r>
            <a:r>
              <a:rPr lang="en-US" dirty="0" smtClean="0"/>
              <a:t>point-of-care, </a:t>
            </a:r>
            <a:r>
              <a:rPr lang="en-US" dirty="0"/>
              <a:t>standard test of concussion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Invisible injury</a:t>
            </a:r>
          </a:p>
          <a:p>
            <a:r>
              <a:rPr lang="en-US" dirty="0"/>
              <a:t>No gold-standard </a:t>
            </a:r>
          </a:p>
          <a:p>
            <a:r>
              <a:rPr lang="en-US" dirty="0"/>
              <a:t>Most examination/ diagnostic tests:</a:t>
            </a:r>
          </a:p>
          <a:p>
            <a:pPr lvl="1"/>
            <a:r>
              <a:rPr lang="en-US" dirty="0"/>
              <a:t>Are not standardized or objective</a:t>
            </a:r>
          </a:p>
          <a:p>
            <a:pPr lvl="1"/>
            <a:r>
              <a:rPr lang="en-US" dirty="0"/>
              <a:t>Require a </a:t>
            </a:r>
            <a:r>
              <a:rPr lang="en-US" dirty="0" smtClean="0"/>
              <a:t>baseline</a:t>
            </a:r>
          </a:p>
          <a:p>
            <a:pPr lvl="1"/>
            <a:r>
              <a:rPr lang="en-US" dirty="0" smtClean="0"/>
              <a:t>Do not identify specific impairments to inform treatment</a:t>
            </a:r>
          </a:p>
          <a:p>
            <a:pPr lvl="1"/>
            <a:r>
              <a:rPr lang="en-US" dirty="0" smtClean="0"/>
              <a:t>Were not created to interface in remote/rural environments – no Wi-Fi/ telehealth</a:t>
            </a:r>
            <a:endParaRPr lang="en-US" dirty="0"/>
          </a:p>
          <a:p>
            <a:r>
              <a:rPr lang="en-US" dirty="0" smtClean="0"/>
              <a:t>Sensory-Motor </a:t>
            </a:r>
            <a:r>
              <a:rPr lang="en-US" dirty="0"/>
              <a:t>control </a:t>
            </a:r>
            <a:r>
              <a:rPr lang="en-US" dirty="0" smtClean="0"/>
              <a:t>and </a:t>
            </a:r>
            <a:r>
              <a:rPr lang="en-US" dirty="0" err="1" smtClean="0"/>
              <a:t>Neurocognition</a:t>
            </a:r>
            <a:r>
              <a:rPr lang="en-US" dirty="0" smtClean="0"/>
              <a:t> are frequently </a:t>
            </a:r>
            <a:r>
              <a:rPr lang="en-US" dirty="0"/>
              <a:t>injured after a concussion, but </a:t>
            </a:r>
            <a:r>
              <a:rPr lang="en-US" dirty="0" smtClean="0"/>
              <a:t>are </a:t>
            </a:r>
            <a:r>
              <a:rPr lang="en-US" dirty="0"/>
              <a:t>not routinely examined because:</a:t>
            </a:r>
          </a:p>
          <a:p>
            <a:pPr lvl="1"/>
            <a:r>
              <a:rPr lang="en-US" dirty="0"/>
              <a:t>Nuance</a:t>
            </a:r>
          </a:p>
          <a:p>
            <a:pPr lvl="1"/>
            <a:r>
              <a:rPr lang="en-US" dirty="0"/>
              <a:t>Lack of specialists</a:t>
            </a:r>
          </a:p>
          <a:p>
            <a:pPr lvl="1"/>
            <a:r>
              <a:rPr lang="en-US" dirty="0"/>
              <a:t>Lack of quantifiable </a:t>
            </a:r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44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77650" y="6389688"/>
            <a:ext cx="514350" cy="227012"/>
          </a:xfrm>
        </p:spPr>
        <p:txBody>
          <a:bodyPr/>
          <a:lstStyle/>
          <a:p>
            <a:fld id="{2F8AF2E6-64A8-0F46-AF27-0A96D82A033B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45426"/>
            <a:ext cx="11113971" cy="67671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0256" y="717612"/>
            <a:ext cx="6096000" cy="17158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 smtClean="0">
                <a:solidFill>
                  <a:schemeClr val="bg1"/>
                </a:solidFill>
              </a:rPr>
              <a:t>Solution: VIST Neuro-ID</a:t>
            </a:r>
            <a:endParaRPr lang="en-US" sz="2800" b="1" u="sng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Worked with </a:t>
            </a:r>
            <a:r>
              <a:rPr lang="en-US" dirty="0" smtClean="0">
                <a:solidFill>
                  <a:schemeClr val="bg1"/>
                </a:solidFill>
              </a:rPr>
              <a:t>a developer (</a:t>
            </a:r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roove Jones) to </a:t>
            </a:r>
            <a:r>
              <a:rPr lang="en-US" dirty="0">
                <a:solidFill>
                  <a:schemeClr val="bg1"/>
                </a:solidFill>
              </a:rPr>
              <a:t>develop </a:t>
            </a:r>
            <a:r>
              <a:rPr lang="en-US" dirty="0" smtClean="0">
                <a:solidFill>
                  <a:schemeClr val="bg1"/>
                </a:solidFill>
              </a:rPr>
              <a:t>translate clinical tests of sensorimotor control into VR.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bg1"/>
                </a:solidFill>
              </a:rPr>
              <a:t>VIST Neurological Impairment Detection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8 tests with integrated sensory, cognitive, and motor control components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18 – 26 types of discrete sensor-based data, collected continuously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develop a </a:t>
            </a:r>
            <a:r>
              <a:rPr lang="en-US" dirty="0"/>
              <a:t>machine learning classifier to detect neurological </a:t>
            </a:r>
            <a:r>
              <a:rPr lang="en-US" dirty="0" smtClean="0"/>
              <a:t>impairments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Statistical analysis of differences between groups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Enrolling participants 18 – 40 years of 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broadly defined as healthy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With a physician diagnosed acute concussion</a:t>
            </a:r>
            <a:endParaRPr lang="en-US" dirty="0"/>
          </a:p>
        </p:txBody>
      </p:sp>
      <p:pic>
        <p:nvPicPr>
          <p:cNvPr id="4" name="Picture Placeholder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-26762" r="6571" b="-27497"/>
          <a:stretch/>
        </p:blipFill>
        <p:spPr>
          <a:xfrm>
            <a:off x="8635114" y="409160"/>
            <a:ext cx="2305879" cy="2305879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01" y="761999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1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57941"/>
            <a:ext cx="11565774" cy="65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05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" y="199506"/>
            <a:ext cx="11550996" cy="64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11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pandemic made data collection rather </a:t>
            </a:r>
            <a:r>
              <a:rPr lang="en-US" dirty="0" smtClean="0"/>
              <a:t>hard</a:t>
            </a:r>
          </a:p>
          <a:p>
            <a:r>
              <a:rPr lang="en-US" dirty="0" smtClean="0"/>
              <a:t>We have collaborative partnerships with University of Mississippi, Mississippi State, Louisiana State University (DI), Mississippi College (DII), and </a:t>
            </a:r>
            <a:r>
              <a:rPr lang="en-US" dirty="0" err="1" smtClean="0"/>
              <a:t>Millsaps</a:t>
            </a:r>
            <a:r>
              <a:rPr lang="en-US" dirty="0" smtClean="0"/>
              <a:t> College (DIII) for data collection</a:t>
            </a:r>
          </a:p>
          <a:p>
            <a:pPr lvl="1"/>
            <a:r>
              <a:rPr lang="en-US" dirty="0" smtClean="0"/>
              <a:t>to date we have enrolled:</a:t>
            </a:r>
          </a:p>
          <a:p>
            <a:pPr lvl="2"/>
            <a:r>
              <a:rPr lang="en-US" dirty="0" smtClean="0"/>
              <a:t>705 healthy people</a:t>
            </a:r>
          </a:p>
          <a:p>
            <a:pPr lvl="2"/>
            <a:r>
              <a:rPr lang="en-US" dirty="0" smtClean="0"/>
              <a:t>18 with an acute concussion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37" y="202908"/>
            <a:ext cx="4982768" cy="6537309"/>
          </a:xfrm>
        </p:spPr>
      </p:pic>
    </p:spTree>
    <p:extLst>
      <p:ext uri="{BB962C8B-B14F-4D97-AF65-F5344CB8AC3E}">
        <p14:creationId xmlns:p14="http://schemas.microsoft.com/office/powerpoint/2010/main" val="3023009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know that there are features that are distinguishable</a:t>
            </a:r>
          </a:p>
          <a:p>
            <a:pPr lvl="1"/>
            <a:r>
              <a:rPr lang="en-US" dirty="0" smtClean="0"/>
              <a:t>statistical differences in performance</a:t>
            </a:r>
          </a:p>
          <a:p>
            <a:r>
              <a:rPr lang="en-US" dirty="0" smtClean="0"/>
              <a:t>There is a wide range of performance abilities in the healthy population</a:t>
            </a:r>
          </a:p>
          <a:p>
            <a:r>
              <a:rPr lang="en-US" dirty="0" smtClean="0"/>
              <a:t>Not all concussions present the same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48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Desired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technology tool that:</a:t>
            </a:r>
          </a:p>
          <a:p>
            <a:pPr lvl="1"/>
            <a:r>
              <a:rPr lang="en-US" dirty="0" smtClean="0"/>
              <a:t>does not require a baseline</a:t>
            </a:r>
          </a:p>
          <a:p>
            <a:pPr lvl="1"/>
            <a:r>
              <a:rPr lang="en-US" dirty="0" smtClean="0"/>
              <a:t>identifies specific impairments to direct treatment</a:t>
            </a:r>
          </a:p>
          <a:p>
            <a:pPr lvl="1"/>
            <a:r>
              <a:rPr lang="en-US" dirty="0" smtClean="0"/>
              <a:t>Quantifies deficits to measure change over time</a:t>
            </a:r>
          </a:p>
          <a:p>
            <a:pPr lvl="1"/>
            <a:r>
              <a:rPr lang="en-US" dirty="0" smtClean="0"/>
              <a:t>Can be used in person or through telehealth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22" y="228437"/>
            <a:ext cx="5486401" cy="30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little epidemiology</a:t>
            </a:r>
          </a:p>
          <a:p>
            <a:r>
              <a:rPr lang="en-US" dirty="0" smtClean="0"/>
              <a:t>Focus on Why – landscape in Mississippi</a:t>
            </a:r>
          </a:p>
          <a:p>
            <a:r>
              <a:rPr lang="en-US" dirty="0" smtClean="0"/>
              <a:t>Necessities being addressed</a:t>
            </a:r>
          </a:p>
          <a:p>
            <a:pPr lvl="1"/>
            <a:r>
              <a:rPr lang="en-US" dirty="0" smtClean="0"/>
              <a:t>Prevention/Performance</a:t>
            </a:r>
          </a:p>
          <a:p>
            <a:pPr lvl="1"/>
            <a:r>
              <a:rPr lang="en-US" dirty="0" smtClean="0"/>
              <a:t>Rehabilitation</a:t>
            </a:r>
          </a:p>
          <a:p>
            <a:pPr lvl="1"/>
            <a:r>
              <a:rPr lang="en-US" dirty="0" smtClean="0"/>
              <a:t>Detection of Impairment</a:t>
            </a:r>
          </a:p>
          <a:p>
            <a:r>
              <a:rPr lang="en-US" dirty="0" smtClean="0"/>
              <a:t>Results to date</a:t>
            </a:r>
          </a:p>
        </p:txBody>
      </p:sp>
    </p:spTree>
    <p:extLst>
      <p:ext uri="{BB962C8B-B14F-4D97-AF65-F5344CB8AC3E}">
        <p14:creationId xmlns:p14="http://schemas.microsoft.com/office/powerpoint/2010/main" val="3890041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believe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will be useful:</a:t>
            </a:r>
          </a:p>
          <a:p>
            <a:pPr lvl="1"/>
            <a:r>
              <a:rPr lang="en-US" dirty="0" smtClean="0"/>
              <a:t>in rural poor areas, like Mississippi</a:t>
            </a:r>
          </a:p>
          <a:p>
            <a:pPr lvl="1"/>
            <a:r>
              <a:rPr lang="en-US" dirty="0" smtClean="0"/>
              <a:t>For far-forward diagnostics in military environments</a:t>
            </a:r>
          </a:p>
          <a:p>
            <a:pPr lvl="1"/>
            <a:r>
              <a:rPr lang="en-US" dirty="0" smtClean="0"/>
              <a:t>To enhance objectivity in medical decision making</a:t>
            </a:r>
          </a:p>
          <a:p>
            <a:pPr lvl="1"/>
            <a:r>
              <a:rPr lang="en-US" dirty="0" smtClean="0"/>
              <a:t>To drive more effective treatment methods</a:t>
            </a:r>
          </a:p>
          <a:p>
            <a:pPr lvl="1"/>
            <a:r>
              <a:rPr lang="en-US" dirty="0" smtClean="0"/>
              <a:t>Beyond concussion, in other conditions which injure functional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49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A05ED7-2400-D14B-809C-0B0EC2A2DE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3661561"/>
            <a:ext cx="5079423" cy="3429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400" dirty="0" smtClean="0">
                <a:cs typeface="Arial" pitchFamily="34" charset="0"/>
              </a:rPr>
              <a:t>Jennifer Reneker, PT, PhD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400" dirty="0" smtClean="0">
                <a:cs typeface="Arial" pitchFamily="34" charset="0"/>
                <a:hlinkClick r:id="rId4"/>
              </a:rPr>
              <a:t>Jreneker@UMC.edu</a:t>
            </a: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2400" dirty="0" smtClean="0">
                <a:solidFill>
                  <a:srgbClr val="A9E023"/>
                </a:solidFill>
                <a:cs typeface="Arial" pitchFamily="34" charset="0"/>
              </a:rPr>
              <a:t>www.linkedin.com/in/jennifer-reneker-pt-phd</a:t>
            </a:r>
            <a:r>
              <a:rPr lang="en-US" sz="2400" dirty="0">
                <a:solidFill>
                  <a:srgbClr val="A9E023"/>
                </a:solidFill>
                <a:cs typeface="Arial" pitchFamily="34" charset="0"/>
              </a:rPr>
              <a:t>/</a:t>
            </a:r>
            <a:endParaRPr lang="en-US" dirty="0">
              <a:solidFill>
                <a:srgbClr val="A9E023"/>
              </a:solidFill>
              <a:cs typeface="Arial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1568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r="15650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10390909" y="6389688"/>
            <a:ext cx="10640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Epidemiology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Sports Concussion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2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27587" cy="1325563"/>
          </a:xfrm>
        </p:spPr>
        <p:txBody>
          <a:bodyPr/>
          <a:lstStyle/>
          <a:p>
            <a:r>
              <a:rPr lang="en-US" dirty="0"/>
              <a:t>Epidemiology of </a:t>
            </a:r>
            <a:r>
              <a:rPr lang="en-US" dirty="0" err="1" smtClean="0"/>
              <a:t>Neurotrauma</a:t>
            </a:r>
            <a:r>
              <a:rPr lang="en-US" dirty="0" smtClean="0"/>
              <a:t> in Sport, Focus on Concussion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494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1.6 – 3.8 million = total number of traumatic brain injuries, including concussions, occurring in sports annually.			</a:t>
            </a:r>
          </a:p>
          <a:p>
            <a:pPr lvl="8" algn="r"/>
            <a:r>
              <a:rPr lang="en-US" sz="1400" dirty="0" err="1"/>
              <a:t>Langlois</a:t>
            </a:r>
            <a:r>
              <a:rPr lang="en-US" sz="1400" dirty="0"/>
              <a:t> et al., 2006</a:t>
            </a:r>
          </a:p>
          <a:p>
            <a:r>
              <a:rPr lang="en-US" dirty="0"/>
              <a:t>1.1 – 1.9 million = sports- and recreation-related concussions annually in youth (&lt;</a:t>
            </a:r>
            <a:r>
              <a:rPr lang="en-US" dirty="0" smtClean="0"/>
              <a:t>18 years old)</a:t>
            </a:r>
            <a:endParaRPr lang="en-US" dirty="0"/>
          </a:p>
          <a:p>
            <a:pPr lvl="5" algn="r"/>
            <a:r>
              <a:rPr lang="en-US" sz="1400" dirty="0"/>
              <a:t>Bryan et. al., 2016</a:t>
            </a:r>
          </a:p>
          <a:p>
            <a:r>
              <a:rPr lang="en-US" dirty="0"/>
              <a:t>Highest rate of Sports-Related </a:t>
            </a:r>
            <a:r>
              <a:rPr lang="en-US" dirty="0" smtClean="0"/>
              <a:t>Concussion </a:t>
            </a:r>
            <a:r>
              <a:rPr lang="en-US" dirty="0"/>
              <a:t>(SRC) in American football </a:t>
            </a:r>
          </a:p>
          <a:p>
            <a:pPr lvl="7" algn="r"/>
            <a:r>
              <a:rPr lang="en-US" sz="1400" dirty="0"/>
              <a:t>IOM, 2013; Hendrickson, 2012</a:t>
            </a:r>
          </a:p>
          <a:p>
            <a:pPr lvl="2"/>
            <a:r>
              <a:rPr lang="en-US" dirty="0" smtClean="0"/>
              <a:t>2.5 </a:t>
            </a:r>
            <a:r>
              <a:rPr lang="en-US" dirty="0"/>
              <a:t>per 1000 exposures in college football </a:t>
            </a:r>
          </a:p>
          <a:p>
            <a:pPr lvl="7" algn="r"/>
            <a:r>
              <a:rPr lang="en-US" sz="1400" dirty="0" smtClean="0"/>
              <a:t>IOM</a:t>
            </a:r>
            <a:r>
              <a:rPr lang="en-US" sz="1400" dirty="0"/>
              <a:t>,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E7D2-B5A6-415F-AB98-5C760E3C03B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373" y="113036"/>
            <a:ext cx="3048000" cy="171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Concussion is a </a:t>
            </a:r>
            <a:r>
              <a:rPr lang="en-US" dirty="0" err="1" smtClean="0"/>
              <a:t>Neurotrauma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Functional rather structural – it alters how the brain works </a:t>
            </a:r>
            <a:r>
              <a:rPr lang="en-US" dirty="0" smtClean="0"/>
              <a:t>does </a:t>
            </a:r>
            <a:r>
              <a:rPr lang="en-US" dirty="0"/>
              <a:t>not alter the anatomy</a:t>
            </a:r>
          </a:p>
          <a:p>
            <a:r>
              <a:rPr lang="en-US" dirty="0"/>
              <a:t>Most frequently occurs by being kicked or struck in the head or elsewhere on the body  </a:t>
            </a:r>
          </a:p>
          <a:p>
            <a:pPr marL="0" indent="0" algn="r">
              <a:buNone/>
            </a:pPr>
            <a:r>
              <a:rPr lang="en-US" sz="1400" dirty="0"/>
              <a:t>Selassie et al., 2013</a:t>
            </a:r>
          </a:p>
          <a:p>
            <a:pPr lvl="0"/>
            <a:r>
              <a:rPr lang="en-US" dirty="0"/>
              <a:t>Associated with any contact sport</a:t>
            </a:r>
            <a:endParaRPr lang="en-US" baseline="30000" dirty="0"/>
          </a:p>
          <a:p>
            <a:pPr lvl="1"/>
            <a:r>
              <a:rPr lang="en-US" dirty="0"/>
              <a:t>American football has the greatest number of TBI’s – it also has the greatest number of participants</a:t>
            </a:r>
            <a:r>
              <a:rPr lang="en-US" baseline="30000" dirty="0"/>
              <a:t> </a:t>
            </a:r>
          </a:p>
          <a:p>
            <a:pPr marL="457200" lvl="1" indent="0" algn="r">
              <a:buNone/>
            </a:pPr>
            <a:r>
              <a:rPr lang="en-US" sz="1400" dirty="0" err="1"/>
              <a:t>Daneshvar</a:t>
            </a:r>
            <a:r>
              <a:rPr lang="en-US" sz="1400" dirty="0"/>
              <a:t>, 2011</a:t>
            </a:r>
          </a:p>
          <a:p>
            <a:r>
              <a:rPr lang="en-US" dirty="0"/>
              <a:t>May or may not involve a loss of consciousness</a:t>
            </a:r>
          </a:p>
          <a:p>
            <a:pPr lvl="1"/>
            <a:r>
              <a:rPr lang="en-US" dirty="0"/>
              <a:t>Loss of consciousness does not necessarily predict longer recovery</a:t>
            </a:r>
          </a:p>
          <a:p>
            <a:pPr marL="2286000" lvl="5" indent="0" algn="r">
              <a:buNone/>
            </a:pPr>
            <a:r>
              <a:rPr lang="en-US" sz="1400" dirty="0" err="1" smtClean="0"/>
              <a:t>McCrory</a:t>
            </a:r>
            <a:r>
              <a:rPr lang="en-US" sz="1400" dirty="0" smtClean="0"/>
              <a:t> 2017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755D-C1DD-49AC-BA2D-2FC9A2F93C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Why – landscape in </a:t>
            </a:r>
            <a:r>
              <a:rPr lang="en-US" dirty="0" smtClean="0"/>
              <a:t>Mississippi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did I get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A9E023"/>
                </a:solidFill>
              </a:rPr>
              <a:t>Sports and Concussion in Mississippi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617423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/>
              <a:t>Poorest state in the US – While this is often attributed to the Mississippi Delta, the truth is </a:t>
            </a:r>
            <a:r>
              <a:rPr lang="en-US" sz="2400" i="1" dirty="0"/>
              <a:t>even without the Delta, MS is still the poorest state in the US</a:t>
            </a:r>
          </a:p>
          <a:p>
            <a:r>
              <a:rPr lang="en-US" sz="2400" dirty="0"/>
              <a:t>Worst health outcomes – look up almost any CDC vital statistic (i.e. birth mortality, obesity, stroke prevalence, heart disease) </a:t>
            </a:r>
            <a:endParaRPr lang="en-US" sz="2400" dirty="0" smtClean="0"/>
          </a:p>
          <a:p>
            <a:pPr lvl="0"/>
            <a:r>
              <a:rPr lang="en-US" sz="2400" dirty="0" smtClean="0"/>
              <a:t>Mississippians </a:t>
            </a:r>
            <a:r>
              <a:rPr lang="en-US" sz="2400" dirty="0"/>
              <a:t>are proud of their sports culture and Mississippi athletes excel to the highest levels of sports participation.  </a:t>
            </a:r>
          </a:p>
          <a:p>
            <a:pPr lvl="0"/>
            <a:r>
              <a:rPr lang="en-US" sz="2400" dirty="0"/>
              <a:t>Within the state, baseline testing (prior to the beginning of the sports season) is not routinely implemented. </a:t>
            </a:r>
          </a:p>
          <a:p>
            <a:pPr lvl="0"/>
            <a:r>
              <a:rPr lang="en-US" sz="2400" dirty="0" smtClean="0"/>
              <a:t>Of 325 schools, 82 have no ATC; None have a full time ATC in the MS Delta. </a:t>
            </a:r>
          </a:p>
          <a:p>
            <a:pPr lvl="0"/>
            <a:r>
              <a:rPr lang="en-US" sz="2400" dirty="0" smtClean="0"/>
              <a:t>MS was the last state to implement a Youth Sports Concussion Law in 2014</a:t>
            </a:r>
          </a:p>
          <a:p>
            <a:pPr lvl="1"/>
            <a:r>
              <a:rPr lang="en-US" sz="2200" dirty="0" smtClean="0"/>
              <a:t>No </a:t>
            </a:r>
            <a:r>
              <a:rPr lang="en-US" sz="2200" dirty="0"/>
              <a:t>requirement to have a medical professional present at game events.  </a:t>
            </a:r>
          </a:p>
          <a:p>
            <a:pPr lvl="0"/>
            <a:r>
              <a:rPr lang="en-US" sz="2400" dirty="0"/>
              <a:t>UMMC, the state’s only level 1 trauma center, does not have an organized concussion management program.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“Necessity is the Mother of Invention”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703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6026F822B0647B7089705932CBAB0" ma:contentTypeVersion="13" ma:contentTypeDescription="Create a new document." ma:contentTypeScope="" ma:versionID="2a5ed99ff07fb8ae217bee050f6ad4e4">
  <xsd:schema xmlns:xsd="http://www.w3.org/2001/XMLSchema" xmlns:xs="http://www.w3.org/2001/XMLSchema" xmlns:p="http://schemas.microsoft.com/office/2006/metadata/properties" xmlns:ns3="7535d989-0e0e-45e5-8f4e-d4a569493059" xmlns:ns4="b4c35d6f-ced8-45a4-9efe-5686aa93e755" targetNamespace="http://schemas.microsoft.com/office/2006/metadata/properties" ma:root="true" ma:fieldsID="8660761c59c74cfd3f5f4291b0cd5bb9" ns3:_="" ns4:_="">
    <xsd:import namespace="7535d989-0e0e-45e5-8f4e-d4a569493059"/>
    <xsd:import namespace="b4c35d6f-ced8-45a4-9efe-5686aa93e7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5d989-0e0e-45e5-8f4e-d4a5694930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35d6f-ced8-45a4-9efe-5686aa93e75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BA20B6-8D77-4AEA-BB0C-DC36180D133B}">
  <ds:schemaRefs>
    <ds:schemaRef ds:uri="http://purl.org/dc/elements/1.1/"/>
    <ds:schemaRef ds:uri="http://schemas.microsoft.com/office/2006/metadata/properties"/>
    <ds:schemaRef ds:uri="b4c35d6f-ced8-45a4-9efe-5686aa93e75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535d989-0e0e-45e5-8f4e-d4a569493059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E02D87-9A7C-400B-886D-D2B6308DC4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35d989-0e0e-45e5-8f4e-d4a569493059"/>
    <ds:schemaRef ds:uri="b4c35d6f-ced8-45a4-9efe-5686aa93e7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12B861-F7C6-47AB-BB70-250F2CB649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166</TotalTime>
  <Words>1528</Words>
  <Application>Microsoft Office PowerPoint</Application>
  <PresentationFormat>Widescreen</PresentationFormat>
  <Paragraphs>228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Times New Roman</vt:lpstr>
      <vt:lpstr>Trebuchet MS</vt:lpstr>
      <vt:lpstr>Wingdings</vt:lpstr>
      <vt:lpstr>Mesh</vt:lpstr>
      <vt:lpstr>The Application of Extended Reality (XR) to Performance and Rehabilitation</vt:lpstr>
      <vt:lpstr>Conflict of Interest/ Disclaimer</vt:lpstr>
      <vt:lpstr>Agenda</vt:lpstr>
      <vt:lpstr>A little Epidemiology</vt:lpstr>
      <vt:lpstr>Epidemiology of Neurotrauma in Sport, Focus on Concussion</vt:lpstr>
      <vt:lpstr>Concussion is a Neurotrauma</vt:lpstr>
      <vt:lpstr>Focus on Why – landscape in Mississippi</vt:lpstr>
      <vt:lpstr>Sports and Concussion in Mississippi</vt:lpstr>
      <vt:lpstr>“Necessity is the Mother of Invention”</vt:lpstr>
      <vt:lpstr>The necessity: Accessible Interventions </vt:lpstr>
      <vt:lpstr>The necessity: Prevent Subsequent injuries</vt:lpstr>
      <vt:lpstr>The Invention: Virtual Immersive Sensorimotor Training (VIST)</vt:lpstr>
      <vt:lpstr>Feasibility</vt:lpstr>
      <vt:lpstr>PowerPoint Presentation</vt:lpstr>
      <vt:lpstr>PowerPoint Presentation</vt:lpstr>
      <vt:lpstr>PowerPoint Presentation</vt:lpstr>
      <vt:lpstr>PowerPoint Presentation</vt:lpstr>
      <vt:lpstr>Effectiveness</vt:lpstr>
      <vt:lpstr>PowerPoint Presentation</vt:lpstr>
      <vt:lpstr>Rehabilitation after injury?</vt:lpstr>
      <vt:lpstr>What about detection of Impairment? </vt:lpstr>
      <vt:lpstr>The Necessity: rapid, point-of-care, standard test of concussion </vt:lpstr>
      <vt:lpstr>PowerPoint Presentation</vt:lpstr>
      <vt:lpstr>Method</vt:lpstr>
      <vt:lpstr>PowerPoint Presentation</vt:lpstr>
      <vt:lpstr>PowerPoint Presentation</vt:lpstr>
      <vt:lpstr>So far</vt:lpstr>
      <vt:lpstr>So far</vt:lpstr>
      <vt:lpstr>The Desired goal</vt:lpstr>
      <vt:lpstr>We believe</vt:lpstr>
      <vt:lpstr>PowerPoint Presentation</vt:lpstr>
    </vt:vector>
  </TitlesOfParts>
  <Company>University of Mississippi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Application of Extended Reality (XR) to Performance and Rehabilitation</dc:title>
  <dc:creator>Jennifer C. Reneker</dc:creator>
  <cp:lastModifiedBy>Shaqwana S. Landfair</cp:lastModifiedBy>
  <cp:revision>17</cp:revision>
  <dcterms:created xsi:type="dcterms:W3CDTF">2022-03-18T17:11:14Z</dcterms:created>
  <dcterms:modified xsi:type="dcterms:W3CDTF">2022-09-13T19:49:20Z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0x0101000596026F822B0647B7089705932CBAB0</vt:lpwstr>
  </property>
</Properties>
</file>