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4"/>
    <p:sldMasterId id="2147483670" r:id="rId5"/>
  </p:sldMasterIdLst>
  <p:notesMasterIdLst>
    <p:notesMasterId r:id="rId42"/>
  </p:notesMasterIdLst>
  <p:sldIdLst>
    <p:sldId id="256" r:id="rId6"/>
    <p:sldId id="257" r:id="rId7"/>
    <p:sldId id="258" r:id="rId8"/>
    <p:sldId id="283" r:id="rId9"/>
    <p:sldId id="260" r:id="rId10"/>
    <p:sldId id="295" r:id="rId11"/>
    <p:sldId id="291" r:id="rId12"/>
    <p:sldId id="292" r:id="rId13"/>
    <p:sldId id="294" r:id="rId14"/>
    <p:sldId id="263" r:id="rId15"/>
    <p:sldId id="261" r:id="rId16"/>
    <p:sldId id="264" r:id="rId17"/>
    <p:sldId id="265" r:id="rId18"/>
    <p:sldId id="266" r:id="rId19"/>
    <p:sldId id="296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93" r:id="rId30"/>
    <p:sldId id="277" r:id="rId31"/>
    <p:sldId id="279" r:id="rId32"/>
    <p:sldId id="285" r:id="rId33"/>
    <p:sldId id="286" r:id="rId34"/>
    <p:sldId id="278" r:id="rId35"/>
    <p:sldId id="280" r:id="rId36"/>
    <p:sldId id="297" r:id="rId37"/>
    <p:sldId id="298" r:id="rId38"/>
    <p:sldId id="281" r:id="rId39"/>
    <p:sldId id="282" r:id="rId40"/>
    <p:sldId id="28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B8D"/>
    <a:srgbClr val="A9E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Valid Test Number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2371214792181"/>
          <c:y val="0.175719298245614"/>
          <c:w val="0.8229817839934187"/>
          <c:h val="0.5274225721784776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Not newly concussed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Sheet1!$C$20:$C$25</c:f>
                <c:numCache>
                  <c:formatCode>General</c:formatCode>
                  <c:ptCount val="6"/>
                  <c:pt idx="0">
                    <c:v>0.67</c:v>
                  </c:pt>
                  <c:pt idx="2">
                    <c:v>0.32</c:v>
                  </c:pt>
                  <c:pt idx="3">
                    <c:v>0.33</c:v>
                  </c:pt>
                  <c:pt idx="4">
                    <c:v>0.33</c:v>
                  </c:pt>
                  <c:pt idx="5">
                    <c:v>0.25</c:v>
                  </c:pt>
                </c:numCache>
              </c:numRef>
            </c:plus>
            <c:minus>
              <c:numRef>
                <c:f>Sheet1!$C$20:$C$25</c:f>
                <c:numCache>
                  <c:formatCode>General</c:formatCode>
                  <c:ptCount val="6"/>
                  <c:pt idx="0">
                    <c:v>0.67</c:v>
                  </c:pt>
                  <c:pt idx="2">
                    <c:v>0.32</c:v>
                  </c:pt>
                  <c:pt idx="3">
                    <c:v>0.33</c:v>
                  </c:pt>
                  <c:pt idx="4">
                    <c:v>0.33</c:v>
                  </c:pt>
                  <c:pt idx="5">
                    <c:v>0.25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Sheet1!$A$22:$A$25</c:f>
              <c:strCache>
                <c:ptCount val="4"/>
                <c:pt idx="0">
                  <c:v>First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</c:strCache>
            </c:strRef>
          </c:cat>
          <c:val>
            <c:numRef>
              <c:f>Sheet1!$B$22:$B$25</c:f>
              <c:numCache>
                <c:formatCode>General</c:formatCode>
                <c:ptCount val="4"/>
                <c:pt idx="0">
                  <c:v>13.85</c:v>
                </c:pt>
                <c:pt idx="1">
                  <c:v>14.81</c:v>
                </c:pt>
                <c:pt idx="2">
                  <c:v>14.77</c:v>
                </c:pt>
                <c:pt idx="3">
                  <c:v>14.81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17-466A-9E55-337FCEDC3505}"/>
            </c:ext>
          </c:extLst>
        </c:ser>
        <c:ser>
          <c:idx val="1"/>
          <c:order val="1"/>
          <c:tx>
            <c:strRef>
              <c:f>Sheet1!$D$19</c:f>
              <c:strCache>
                <c:ptCount val="1"/>
                <c:pt idx="0">
                  <c:v>Newly concussed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Sheet1!$E$21:$E$25</c:f>
                <c:numCache>
                  <c:formatCode>General</c:formatCode>
                  <c:ptCount val="5"/>
                  <c:pt idx="1">
                    <c:v>0.97</c:v>
                  </c:pt>
                  <c:pt idx="2">
                    <c:v>2.5</c:v>
                  </c:pt>
                  <c:pt idx="3">
                    <c:v>2.2599999999999998</c:v>
                  </c:pt>
                  <c:pt idx="4">
                    <c:v>3.59</c:v>
                  </c:pt>
                </c:numCache>
              </c:numRef>
            </c:plus>
            <c:minus>
              <c:numRef>
                <c:f>Sheet1!$E$21:$E$25</c:f>
                <c:numCache>
                  <c:formatCode>General</c:formatCode>
                  <c:ptCount val="5"/>
                  <c:pt idx="1">
                    <c:v>0.97</c:v>
                  </c:pt>
                  <c:pt idx="2">
                    <c:v>2.5</c:v>
                  </c:pt>
                  <c:pt idx="3">
                    <c:v>2.2599999999999998</c:v>
                  </c:pt>
                  <c:pt idx="4">
                    <c:v>3.59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Sheet1!$A$22:$A$25</c:f>
              <c:strCache>
                <c:ptCount val="4"/>
                <c:pt idx="0">
                  <c:v>First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</c:strCache>
            </c:strRef>
          </c:cat>
          <c:val>
            <c:numRef>
              <c:f>Sheet1!$D$22:$D$25</c:f>
              <c:numCache>
                <c:formatCode>General</c:formatCode>
                <c:ptCount val="4"/>
                <c:pt idx="0">
                  <c:v>13.54</c:v>
                </c:pt>
                <c:pt idx="1">
                  <c:v>14.08</c:v>
                </c:pt>
                <c:pt idx="2">
                  <c:v>13.46</c:v>
                </c:pt>
                <c:pt idx="3">
                  <c:v>12.77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17-466A-9E55-337FCEDC3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2844880"/>
        <c:axId val="722846480"/>
      </c:lineChart>
      <c:catAx>
        <c:axId val="722844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Episode Segment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2846480"/>
        <c:crosses val="autoZero"/>
        <c:auto val="1"/>
        <c:lblAlgn val="ctr"/>
        <c:lblOffset val="100"/>
        <c:tickMarkSkip val="1"/>
        <c:noMultiLvlLbl val="0"/>
      </c:catAx>
      <c:valAx>
        <c:axId val="7228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Tests (nuber)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2844880"/>
        <c:crossesAt val="0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118306107258983E-2"/>
          <c:y val="0.87476778560574664"/>
          <c:w val="0.88764367140674583"/>
          <c:h val="0.104179582815305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Peripheral Vision Latency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546875646853293"/>
          <c:y val="0.19188140119713815"/>
          <c:w val="0.72826415625491614"/>
          <c:h val="0.464921814350671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newly concussed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First</c:v>
                </c:pt>
                <c:pt idx="2">
                  <c:v>Second</c:v>
                </c:pt>
                <c:pt idx="3">
                  <c:v>Third</c:v>
                </c:pt>
                <c:pt idx="4">
                  <c:v>Fourth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865.44</c:v>
                </c:pt>
                <c:pt idx="1">
                  <c:v>934.39</c:v>
                </c:pt>
                <c:pt idx="2">
                  <c:v>833.26</c:v>
                </c:pt>
                <c:pt idx="3">
                  <c:v>513.91</c:v>
                </c:pt>
                <c:pt idx="4">
                  <c:v>847.84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1A-46DE-A635-F1959B08B4EA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Newly concussed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Sheet1!$E$2:$E$6</c:f>
                <c:numCache>
                  <c:formatCode>General</c:formatCode>
                  <c:ptCount val="5"/>
                  <c:pt idx="0">
                    <c:v>219.67</c:v>
                  </c:pt>
                  <c:pt idx="1">
                    <c:v>247.47</c:v>
                  </c:pt>
                  <c:pt idx="2">
                    <c:v>237.75</c:v>
                  </c:pt>
                  <c:pt idx="3">
                    <c:v>236.85</c:v>
                  </c:pt>
                  <c:pt idx="4">
                    <c:v>192.16</c:v>
                  </c:pt>
                </c:numCache>
              </c:numRef>
            </c:plus>
            <c:minus>
              <c:numRef>
                <c:f>Sheet1!$E$2:$E$6</c:f>
                <c:numCache>
                  <c:formatCode>General</c:formatCode>
                  <c:ptCount val="5"/>
                  <c:pt idx="0">
                    <c:v>219.67</c:v>
                  </c:pt>
                  <c:pt idx="1">
                    <c:v>247.47</c:v>
                  </c:pt>
                  <c:pt idx="2">
                    <c:v>237.75</c:v>
                  </c:pt>
                  <c:pt idx="3">
                    <c:v>236.85</c:v>
                  </c:pt>
                  <c:pt idx="4">
                    <c:v>192.16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First</c:v>
                </c:pt>
                <c:pt idx="2">
                  <c:v>Second</c:v>
                </c:pt>
                <c:pt idx="3">
                  <c:v>Third</c:v>
                </c:pt>
                <c:pt idx="4">
                  <c:v>Fourth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1039.83</c:v>
                </c:pt>
                <c:pt idx="1">
                  <c:v>1048.28</c:v>
                </c:pt>
                <c:pt idx="2">
                  <c:v>1024.78</c:v>
                </c:pt>
                <c:pt idx="3">
                  <c:v>1051.94</c:v>
                </c:pt>
                <c:pt idx="4">
                  <c:v>1034.8900000000001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1A-46DE-A635-F1959B08B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2844880"/>
        <c:axId val="722846480"/>
      </c:lineChart>
      <c:catAx>
        <c:axId val="722844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Episode Segment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2846480"/>
        <c:crosses val="autoZero"/>
        <c:auto val="1"/>
        <c:lblAlgn val="ctr"/>
        <c:lblOffset val="100"/>
        <c:tickMarkSkip val="1"/>
        <c:noMultiLvlLbl val="0"/>
      </c:catAx>
      <c:valAx>
        <c:axId val="7228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Latency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2284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140623726382016E-2"/>
          <c:y val="0.87175035743295692"/>
          <c:w val="0.9"/>
          <c:h val="0.1130231484673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9E390-9F45-469A-9F6C-950600B8CFF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779C-C182-4810-BDC5-D2ACC8095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5937">
              <a:spcBef>
                <a:spcPct val="20000"/>
              </a:spcBef>
              <a:defRPr/>
            </a:pPr>
            <a:r>
              <a:rPr lang="en-US" sz="3400" dirty="0">
                <a:solidFill>
                  <a:prstClr val="white"/>
                </a:solidFill>
              </a:rPr>
              <a:t>Vast underestimation because many don’t seek care, and because they don’t seek care, they are not captured by surveillance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7504-8DBD-4ABC-904B-527F40C7982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6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test that, I have</a:t>
            </a:r>
            <a:r>
              <a:rPr lang="en-US" baseline="0" dirty="0" smtClean="0"/>
              <a:t> completed and published 2 studies on this topic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BED9E-78BD-4C4E-B037-F792E5B37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0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8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53A69-087D-E443-9A2F-24C5A8398032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7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D26AAE-1113-4B4E-915B-C360D35D8537}"/>
              </a:ext>
            </a:extLst>
          </p:cNvPr>
          <p:cNvSpPr/>
          <p:nvPr userDrawn="1"/>
        </p:nvSpPr>
        <p:spPr>
          <a:xfrm>
            <a:off x="712381" y="361507"/>
            <a:ext cx="2574516" cy="467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675390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34972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29093" y="606879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14D12-FAFF-DE44-B2F4-B2E99AE3BD48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631FDD3D-8ED8-CE46-BAA2-72A8866A9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2409957" y="4437954"/>
            <a:ext cx="2331719" cy="217938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1CD14E-4A4D-B744-99A0-27C09CA41F71}"/>
              </a:ext>
            </a:extLst>
          </p:cNvPr>
          <p:cNvSpPr/>
          <p:nvPr userDrawn="1"/>
        </p:nvSpPr>
        <p:spPr>
          <a:xfrm>
            <a:off x="-370703" y="985696"/>
            <a:ext cx="4795509" cy="4795509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D03C6C9-AEF7-7D4A-A337-2DA1DC1A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76" y="2389412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/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DCFCB-8C61-F749-9D5A-8A9E193043C7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5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33" y="2339984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4000" b="0" i="1">
                <a:latin typeface="Prometo Medium" panose="020B060403020306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2EC4A-02D9-8644-92F2-4AFDB55C6C64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73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53A69-087D-E443-9A2F-24C5A8398032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37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B709-FAB3-FC4D-8C28-31CDE807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1162796"/>
            <a:ext cx="9833429" cy="1028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4806-3DB5-6142-AB3F-0CFC82A34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2017946"/>
            <a:ext cx="9833429" cy="3429000"/>
          </a:xfrm>
          <a:prstGeom prst="rect">
            <a:avLst/>
          </a:prstGeom>
        </p:spPr>
        <p:txBody>
          <a:bodyPr wrap="square"/>
          <a:lstStyle>
            <a:lvl1pPr marL="295275" indent="-295275"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2000">
                <a:latin typeface="Century Gothic" panose="020B0502020202020204" pitchFamily="34" charset="0"/>
              </a:defRPr>
            </a:lvl1pPr>
            <a:lvl2pPr marL="517525" indent="-168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2pPr>
            <a:lvl3pPr marL="687388" indent="-169863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600">
                <a:latin typeface="Century Gothic" panose="020B0502020202020204" pitchFamily="34" charset="0"/>
              </a:defRPr>
            </a:lvl3pPr>
            <a:lvl4pPr marL="866775" indent="-179388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400">
                <a:latin typeface="Century Gothic" panose="020B0502020202020204" pitchFamily="34" charset="0"/>
              </a:defRPr>
            </a:lvl4pPr>
            <a:lvl5pPr marL="1036638" indent="-169863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83B-E040-3A45-A872-FBF3D45B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82484-9F0D-E64F-BCCA-E23C9478EC6F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2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97DBAE-9F08-D642-98CA-573ACDB94B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4699" y="1467530"/>
            <a:ext cx="9833429" cy="3429000"/>
          </a:xfrm>
          <a:prstGeom prst="rect">
            <a:avLst/>
          </a:prstGeom>
        </p:spPr>
        <p:txBody>
          <a:bodyPr wrap="square"/>
          <a:lstStyle>
            <a:lvl1pPr marL="295275" indent="-295275"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2000">
                <a:latin typeface="Century Gothic" panose="020B0502020202020204" pitchFamily="34" charset="0"/>
              </a:defRPr>
            </a:lvl1pPr>
            <a:lvl2pPr marL="517525" indent="-168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2pPr>
            <a:lvl3pPr marL="687388" indent="-169863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600">
                <a:latin typeface="Century Gothic" panose="020B0502020202020204" pitchFamily="34" charset="0"/>
              </a:defRPr>
            </a:lvl3pPr>
            <a:lvl4pPr marL="866775" indent="-179388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400">
                <a:latin typeface="Century Gothic" panose="020B0502020202020204" pitchFamily="34" charset="0"/>
              </a:defRPr>
            </a:lvl4pPr>
            <a:lvl5pPr marL="1036638" indent="-169863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E5B83-08D3-664D-A795-BE43C26BA629}"/>
              </a:ext>
            </a:extLst>
          </p:cNvPr>
          <p:cNvSpPr/>
          <p:nvPr userDrawn="1"/>
        </p:nvSpPr>
        <p:spPr>
          <a:xfrm>
            <a:off x="854699" y="532660"/>
            <a:ext cx="2465550" cy="29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8B709-FAB3-FC4D-8C28-31CDE807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612380"/>
            <a:ext cx="9833429" cy="1028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83B-E040-3A45-A872-FBF3D45B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142C6F-7609-484E-B84D-0682D7D32090}"/>
              </a:ext>
            </a:extLst>
          </p:cNvPr>
          <p:cNvSpPr txBox="1">
            <a:spLocks/>
          </p:cNvSpPr>
          <p:nvPr userDrawn="1"/>
        </p:nvSpPr>
        <p:spPr>
          <a:xfrm>
            <a:off x="0" y="6486004"/>
            <a:ext cx="12192000" cy="579120"/>
          </a:xfrm>
          <a:prstGeom prst="rect">
            <a:avLst/>
          </a:prstGeom>
        </p:spPr>
        <p:txBody>
          <a:bodyPr lIns="0" tIns="0" rIns="0" b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000" b="0" i="0" dirty="0">
                <a:latin typeface="Vrinda" panose="01010600010101010101" pitchFamily="2" charset="0"/>
              </a:rPr>
              <a:t>THE PRESENTATION TITLE 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FFC95-46B2-C244-A6F9-0069CAA392E4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3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1BC835E-1FDE-6041-8926-84031BDA9C3E}"/>
              </a:ext>
            </a:extLst>
          </p:cNvPr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BB676755-0E40-6F4B-AD9C-FFCD5A442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82C8A73-6CC8-B344-B546-B27516841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83" y="6289605"/>
            <a:ext cx="1318924" cy="4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68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A5A20A-3C8B-B848-BB8D-F0CB3E7AD7B0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33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4697" y="2298794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4000" b="0" i="1" spc="0">
                <a:solidFill>
                  <a:schemeClr val="bg1"/>
                </a:solidFill>
                <a:latin typeface="Prometo Medium" panose="020B060403020306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500097" y="1285773"/>
            <a:ext cx="4286454" cy="42864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90A8F3-D3EC-2F47-8111-550D172C49ED}"/>
              </a:ext>
            </a:extLst>
          </p:cNvPr>
          <p:cNvSpPr/>
          <p:nvPr userDrawn="1"/>
        </p:nvSpPr>
        <p:spPr>
          <a:xfrm>
            <a:off x="11429017" y="6321878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Номер слайда 21">
            <a:extLst>
              <a:ext uri="{FF2B5EF4-FFF2-40B4-BE49-F238E27FC236}">
                <a16:creationId xmlns:a16="http://schemas.microsoft.com/office/drawing/2014/main" id="{0AC9A5E7-7DF1-0041-BE87-BEF56F7A7817}"/>
              </a:ext>
            </a:extLst>
          </p:cNvPr>
          <p:cNvSpPr txBox="1">
            <a:spLocks/>
          </p:cNvSpPr>
          <p:nvPr userDrawn="1"/>
        </p:nvSpPr>
        <p:spPr>
          <a:xfrm>
            <a:off x="11357207" y="6393353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rgbClr val="1E22AA"/>
                </a:solidFill>
              </a:rPr>
              <a:pPr/>
              <a:t>‹#›</a:t>
            </a:fld>
            <a:endParaRPr lang="en-US" dirty="0">
              <a:solidFill>
                <a:srgbClr val="1E22AA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49844E0-98A1-1D44-87EC-127C1B229E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9369" y="1285774"/>
            <a:ext cx="4370387" cy="428645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pic>
        <p:nvPicPr>
          <p:cNvPr id="9" name="Graphic 7">
            <a:extLst>
              <a:ext uri="{FF2B5EF4-FFF2-40B4-BE49-F238E27FC236}">
                <a16:creationId xmlns:a16="http://schemas.microsoft.com/office/drawing/2014/main" id="{5E9AC232-548E-C440-8AE8-55C84DCD2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83" y="6289605"/>
            <a:ext cx="1318924" cy="428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86E88-177C-E944-82D2-9B2CB96E21C4}"/>
              </a:ext>
            </a:extLst>
          </p:cNvPr>
          <p:cNvSpPr txBox="1"/>
          <p:nvPr userDrawn="1"/>
        </p:nvSpPr>
        <p:spPr>
          <a:xfrm>
            <a:off x="10456225" y="6394135"/>
            <a:ext cx="8258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93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91D1851B-4A72-D147-AC0E-C10A50EF8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9" t="25172" r="-1321" b="3006"/>
          <a:stretch/>
        </p:blipFill>
        <p:spPr>
          <a:xfrm rot="20179082">
            <a:off x="1663253" y="1709168"/>
            <a:ext cx="3878838" cy="388438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2504116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2001636" y="1427057"/>
            <a:ext cx="3887718" cy="3887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26712" y="3141041"/>
            <a:ext cx="3406166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 b="0" i="1" u="none">
                <a:solidFill>
                  <a:srgbClr val="1E22AA"/>
                </a:solidFill>
                <a:latin typeface="Prometo Medium" panose="020B0604030203060203" pitchFamily="34" charset="77"/>
                <a:ea typeface="Prometo Medium" panose="020B0604030203060203" pitchFamily="34" charset="77"/>
                <a:cs typeface="Prometo Medium" panose="020B0604030203060203" pitchFamily="34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611796" y="4299112"/>
            <a:ext cx="538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0" i="1" dirty="0">
                <a:solidFill>
                  <a:schemeClr val="accent3"/>
                </a:solidFill>
                <a:latin typeface="Prometo Medium" panose="020B0604030203060203" pitchFamily="34" charset="77"/>
              </a:rPr>
              <a:t>“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24E9FB1-80D9-E24B-8D32-3AB86CC50E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100544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7053BB-1F93-3F4C-8EB7-1D03DFC395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9636" y="1427057"/>
            <a:ext cx="3970625" cy="38877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09AE97-D7D2-544B-95CA-3549BCDA0A4C}"/>
              </a:ext>
            </a:extLst>
          </p:cNvPr>
          <p:cNvSpPr/>
          <p:nvPr userDrawn="1"/>
        </p:nvSpPr>
        <p:spPr>
          <a:xfrm>
            <a:off x="11429017" y="6321878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Номер слайда 21">
            <a:extLst>
              <a:ext uri="{FF2B5EF4-FFF2-40B4-BE49-F238E27FC236}">
                <a16:creationId xmlns:a16="http://schemas.microsoft.com/office/drawing/2014/main" id="{CD81401F-D6C8-4849-8137-88219445ABCB}"/>
              </a:ext>
            </a:extLst>
          </p:cNvPr>
          <p:cNvSpPr txBox="1">
            <a:spLocks/>
          </p:cNvSpPr>
          <p:nvPr userDrawn="1"/>
        </p:nvSpPr>
        <p:spPr>
          <a:xfrm>
            <a:off x="11357207" y="6393353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rgbClr val="1E22AA"/>
                </a:solidFill>
              </a:rPr>
              <a:pPr/>
              <a:t>‹#›</a:t>
            </a:fld>
            <a:endParaRPr lang="en-US" dirty="0">
              <a:solidFill>
                <a:srgbClr val="1E22AA"/>
              </a:solidFill>
            </a:endParaRPr>
          </a:p>
        </p:txBody>
      </p:sp>
      <p:pic>
        <p:nvPicPr>
          <p:cNvPr id="16" name="Graphic 7">
            <a:extLst>
              <a:ext uri="{FF2B5EF4-FFF2-40B4-BE49-F238E27FC236}">
                <a16:creationId xmlns:a16="http://schemas.microsoft.com/office/drawing/2014/main" id="{C3EDCD0C-637A-E840-9753-4CF337243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83" y="6289605"/>
            <a:ext cx="1318924" cy="42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6A6A9C-F795-E84D-B08D-2273DCE510B3}"/>
              </a:ext>
            </a:extLst>
          </p:cNvPr>
          <p:cNvSpPr txBox="1"/>
          <p:nvPr userDrawn="1"/>
        </p:nvSpPr>
        <p:spPr>
          <a:xfrm>
            <a:off x="10456225" y="6394135"/>
            <a:ext cx="8258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45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631FDD3D-8ED8-CE46-BAA2-72A8866A9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2409957" y="4437954"/>
            <a:ext cx="2331719" cy="217938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1CD14E-4A4D-B744-99A0-27C09CA41F71}"/>
              </a:ext>
            </a:extLst>
          </p:cNvPr>
          <p:cNvSpPr/>
          <p:nvPr userDrawn="1"/>
        </p:nvSpPr>
        <p:spPr>
          <a:xfrm>
            <a:off x="-370703" y="985696"/>
            <a:ext cx="4795509" cy="4795509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D03C6C9-AEF7-7D4A-A337-2DA1DC1A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76" y="2389412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/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DCFCB-8C61-F749-9D5A-8A9E193043C7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9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F71052-DA50-4B4B-8DFB-1DABC7DF992D}"/>
              </a:ext>
            </a:extLst>
          </p:cNvPr>
          <p:cNvSpPr/>
          <p:nvPr userDrawn="1"/>
        </p:nvSpPr>
        <p:spPr>
          <a:xfrm>
            <a:off x="10239153" y="382772"/>
            <a:ext cx="1743740" cy="49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817CDA-7B77-AB40-BB83-5A74ECA3C43C}"/>
              </a:ext>
            </a:extLst>
          </p:cNvPr>
          <p:cNvSpPr/>
          <p:nvPr userDrawn="1"/>
        </p:nvSpPr>
        <p:spPr>
          <a:xfrm>
            <a:off x="9841783" y="325400"/>
            <a:ext cx="4700433" cy="4700433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F4CBD03-A70F-1748-A3E3-DA22AF751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4943790" y="4437954"/>
            <a:ext cx="2331719" cy="2179388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C1B83B-3828-BC4C-8CF0-14A7E57C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075" y="2302071"/>
            <a:ext cx="4892958" cy="3429000"/>
          </a:xfrm>
          <a:prstGeom prst="rect">
            <a:avLst/>
          </a:prstGeom>
        </p:spPr>
        <p:txBody>
          <a:bodyPr wrap="square"/>
          <a:lstStyle>
            <a:lvl1pPr marL="295275" indent="-295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2000">
                <a:latin typeface="Century Gothic" panose="020B0502020202020204" pitchFamily="34" charset="0"/>
              </a:defRPr>
            </a:lvl1pPr>
            <a:lvl2pPr marL="517525" indent="-168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2pPr>
            <a:lvl3pPr marL="687388" indent="-169863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600">
                <a:latin typeface="Century Gothic" panose="020B0502020202020204" pitchFamily="34" charset="0"/>
              </a:defRPr>
            </a:lvl3pPr>
            <a:lvl4pPr marL="866775" indent="-179388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400">
                <a:latin typeface="Century Gothic" panose="020B0502020202020204" pitchFamily="34" charset="0"/>
              </a:defRPr>
            </a:lvl4pPr>
            <a:lvl5pPr marL="1036638" indent="-169863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9E5534A-D5FE-9440-AE5B-B141C578A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9398" y="1432831"/>
            <a:ext cx="5687367" cy="4324874"/>
          </a:xfr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581AF7-14F2-A444-B73B-0A2E5A89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74" y="1051047"/>
            <a:ext cx="5069272" cy="1028700"/>
          </a:xfrm>
        </p:spPr>
        <p:txBody>
          <a:bodyPr/>
          <a:lstStyle>
            <a:lvl1pPr>
              <a:lnSpc>
                <a:spcPct val="100000"/>
              </a:lnSpc>
              <a:defRPr sz="3600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02F56-EC19-254D-98B0-0FFF3A8048DC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66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074" y="1054736"/>
            <a:ext cx="5069272" cy="1028700"/>
          </a:xfrm>
        </p:spPr>
        <p:txBody>
          <a:bodyPr/>
          <a:lstStyle>
            <a:lvl1pPr>
              <a:lnSpc>
                <a:spcPct val="100000"/>
              </a:lnSpc>
              <a:defRPr sz="3600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3CB26DEB-9258-F842-8984-237859FC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4087166"/>
            <a:ext cx="2331719" cy="2770834"/>
          </a:xfrm>
          <a:prstGeom prst="rect">
            <a:avLst/>
          </a:prstGeom>
          <a:noFill/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85CAB737-5A33-3341-93BA-CB3E607FC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1334822"/>
            <a:ext cx="2331719" cy="2770834"/>
          </a:xfrm>
          <a:prstGeom prst="rect">
            <a:avLst/>
          </a:prstGeom>
          <a:noFill/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7E081F6A-6EBD-3D4A-9D66-E06E6CAC7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8147" r="37010"/>
          <a:stretch/>
        </p:blipFill>
        <p:spPr>
          <a:xfrm>
            <a:off x="6277809" y="0"/>
            <a:ext cx="2331719" cy="1349350"/>
          </a:xfrm>
          <a:prstGeom prst="rect">
            <a:avLst/>
          </a:prstGeom>
          <a:noFill/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97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040835" y="-626165"/>
            <a:ext cx="8110330" cy="81103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CB1F1-6B41-C44F-8BAF-FE29C430BE76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3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48068" y="-1924878"/>
            <a:ext cx="10707756" cy="1070775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02517" y="238941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B72C58-3C03-D44E-8430-CE2A24A629FE}"/>
              </a:ext>
            </a:extLst>
          </p:cNvPr>
          <p:cNvSpPr/>
          <p:nvPr userDrawn="1"/>
        </p:nvSpPr>
        <p:spPr>
          <a:xfrm>
            <a:off x="11429017" y="6321878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Номер слайда 21">
            <a:extLst>
              <a:ext uri="{FF2B5EF4-FFF2-40B4-BE49-F238E27FC236}">
                <a16:creationId xmlns:a16="http://schemas.microsoft.com/office/drawing/2014/main" id="{F06AB8FC-FC42-9A43-8A7F-2005B8181ED5}"/>
              </a:ext>
            </a:extLst>
          </p:cNvPr>
          <p:cNvSpPr txBox="1">
            <a:spLocks/>
          </p:cNvSpPr>
          <p:nvPr userDrawn="1"/>
        </p:nvSpPr>
        <p:spPr>
          <a:xfrm>
            <a:off x="11357207" y="6393353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rgbClr val="1E22AA"/>
                </a:solidFill>
              </a:rPr>
              <a:pPr/>
              <a:t>‹#›</a:t>
            </a:fld>
            <a:endParaRPr lang="en-US" dirty="0">
              <a:solidFill>
                <a:srgbClr val="1E22AA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AE38D1-4955-174B-9EDC-FA68DEE76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83" y="6289605"/>
            <a:ext cx="1318924" cy="4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00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00" y="2307034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0735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68FD8-2BE4-A94D-8E02-1310E7199384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17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77272" y="1629074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53923-19BC-CD44-9E9E-1FFB9B9FB09F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56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122502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1D08A-28C5-B84B-ACC7-F1040604DBA2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1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6572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BFE3C-9411-3440-B467-F563E4351807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23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17702" y="-203888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63324" y="2142277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89E8EB-B173-6A4C-ACBA-F35AF5D98F49}"/>
              </a:ext>
            </a:extLst>
          </p:cNvPr>
          <p:cNvSpPr/>
          <p:nvPr userDrawn="1"/>
        </p:nvSpPr>
        <p:spPr>
          <a:xfrm>
            <a:off x="11429017" y="6321878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Номер слайда 21">
            <a:extLst>
              <a:ext uri="{FF2B5EF4-FFF2-40B4-BE49-F238E27FC236}">
                <a16:creationId xmlns:a16="http://schemas.microsoft.com/office/drawing/2014/main" id="{999E0BCE-B3EF-834C-8ED4-E2C75584585D}"/>
              </a:ext>
            </a:extLst>
          </p:cNvPr>
          <p:cNvSpPr txBox="1">
            <a:spLocks/>
          </p:cNvSpPr>
          <p:nvPr userDrawn="1"/>
        </p:nvSpPr>
        <p:spPr>
          <a:xfrm>
            <a:off x="11357207" y="6393353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rgbClr val="1E22AA"/>
                </a:solidFill>
              </a:rPr>
              <a:pPr/>
              <a:t>‹#›</a:t>
            </a:fld>
            <a:endParaRPr lang="en-US" dirty="0">
              <a:solidFill>
                <a:srgbClr val="1E22AA"/>
              </a:solidFill>
            </a:endParaRPr>
          </a:p>
        </p:txBody>
      </p:sp>
      <p:pic>
        <p:nvPicPr>
          <p:cNvPr id="9" name="Graphic 7">
            <a:extLst>
              <a:ext uri="{FF2B5EF4-FFF2-40B4-BE49-F238E27FC236}">
                <a16:creationId xmlns:a16="http://schemas.microsoft.com/office/drawing/2014/main" id="{287AFA1C-6E40-3E42-B5C2-AE517C9D9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83" y="6289605"/>
            <a:ext cx="1318924" cy="4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10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55598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57059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5852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998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D964B-EAEE-484C-A2D0-B319B93037ED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6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2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5883284" y="1060173"/>
            <a:ext cx="7261609" cy="7261609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36930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77287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F85B80-A11C-874C-889D-49345331A58A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9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246506" y="2506570"/>
            <a:ext cx="2222106" cy="222210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729094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4610912" y="-340575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37519-2D39-4B4C-87E0-32BD08CC4970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05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D26AAE-1113-4B4E-915B-C360D35D8537}"/>
              </a:ext>
            </a:extLst>
          </p:cNvPr>
          <p:cNvSpPr/>
          <p:nvPr userDrawn="1"/>
        </p:nvSpPr>
        <p:spPr>
          <a:xfrm>
            <a:off x="712381" y="361507"/>
            <a:ext cx="2574516" cy="467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675390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34972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29093" y="606879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14D12-FAFF-DE44-B2F4-B2E99AE3BD48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49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139931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46312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152190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458068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763946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846312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152190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458068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763946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A65D79-F334-1F40-8F18-F49CB3304C94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66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95BB23AD-A3FC-0744-B471-3A03C4FF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23095" r="27906" b="13962"/>
          <a:stretch/>
        </p:blipFill>
        <p:spPr>
          <a:xfrm>
            <a:off x="10284984" y="512060"/>
            <a:ext cx="2716679" cy="26663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10882" y="2335945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3440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998848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4CF81F-681C-8741-A46A-49344E85136B}"/>
              </a:ext>
            </a:extLst>
          </p:cNvPr>
          <p:cNvSpPr/>
          <p:nvPr userDrawn="1"/>
        </p:nvSpPr>
        <p:spPr>
          <a:xfrm>
            <a:off x="11429017" y="6321878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Номер слайда 21">
            <a:extLst>
              <a:ext uri="{FF2B5EF4-FFF2-40B4-BE49-F238E27FC236}">
                <a16:creationId xmlns:a16="http://schemas.microsoft.com/office/drawing/2014/main" id="{417057C8-8AEC-2844-A10C-138331D7977C}"/>
              </a:ext>
            </a:extLst>
          </p:cNvPr>
          <p:cNvSpPr txBox="1">
            <a:spLocks/>
          </p:cNvSpPr>
          <p:nvPr userDrawn="1"/>
        </p:nvSpPr>
        <p:spPr>
          <a:xfrm>
            <a:off x="11357207" y="6393353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803" b="0" i="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rgbClr val="1E22AA"/>
                </a:solidFill>
              </a:rPr>
              <a:pPr/>
              <a:t>‹#›</a:t>
            </a:fld>
            <a:endParaRPr lang="en-US" dirty="0">
              <a:solidFill>
                <a:srgbClr val="1E22AA"/>
              </a:solidFill>
            </a:endParaRPr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B3ECA153-2447-C645-B097-D699876F5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83" y="6289605"/>
            <a:ext cx="1318924" cy="428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D49C2E-5EF5-BC48-BE09-81F6A7BFCB1F}"/>
              </a:ext>
            </a:extLst>
          </p:cNvPr>
          <p:cNvSpPr txBox="1"/>
          <p:nvPr userDrawn="1"/>
        </p:nvSpPr>
        <p:spPr>
          <a:xfrm>
            <a:off x="10456225" y="6394135"/>
            <a:ext cx="8258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37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79" y="4388424"/>
            <a:ext cx="9833429" cy="1028700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46824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097077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D54ED-9ED6-BA44-B487-4D33A310789F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47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66" y="2216418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00496" y="3429000"/>
            <a:ext cx="7191504" cy="3429000"/>
          </a:xfrm>
          <a:custGeom>
            <a:avLst/>
            <a:gdLst>
              <a:gd name="connsiteX0" fmla="*/ 4106744 w 7191504"/>
              <a:gd name="connsiteY0" fmla="*/ 0 h 3429000"/>
              <a:gd name="connsiteX1" fmla="*/ 7058515 w 7191504"/>
              <a:gd name="connsiteY1" fmla="*/ 1222664 h 3429000"/>
              <a:gd name="connsiteX2" fmla="*/ 7191504 w 7191504"/>
              <a:gd name="connsiteY2" fmla="*/ 1368988 h 3429000"/>
              <a:gd name="connsiteX3" fmla="*/ 7191504 w 7191504"/>
              <a:gd name="connsiteY3" fmla="*/ 3429000 h 3429000"/>
              <a:gd name="connsiteX4" fmla="*/ 0 w 7191504"/>
              <a:gd name="connsiteY4" fmla="*/ 3429000 h 3429000"/>
              <a:gd name="connsiteX5" fmla="*/ 17119 w 7191504"/>
              <a:gd name="connsiteY5" fmla="*/ 3333141 h 3429000"/>
              <a:gd name="connsiteX6" fmla="*/ 4106744 w 7191504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1504" h="3429000">
                <a:moveTo>
                  <a:pt x="4106744" y="0"/>
                </a:moveTo>
                <a:cubicBezTo>
                  <a:pt x="5259482" y="0"/>
                  <a:pt x="6303091" y="467240"/>
                  <a:pt x="7058515" y="1222664"/>
                </a:cubicBezTo>
                <a:lnTo>
                  <a:pt x="7191504" y="1368988"/>
                </a:lnTo>
                <a:lnTo>
                  <a:pt x="7191504" y="3429000"/>
                </a:lnTo>
                <a:lnTo>
                  <a:pt x="0" y="3429000"/>
                </a:lnTo>
                <a:lnTo>
                  <a:pt x="17119" y="3333141"/>
                </a:lnTo>
                <a:cubicBezTo>
                  <a:pt x="406370" y="1430921"/>
                  <a:pt x="2089452" y="0"/>
                  <a:pt x="41067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2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8" y="2230840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524535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2553237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96000" y="4581940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13206-CE54-AC4E-8E41-C6BC9EE7A90C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41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78157" y="-188843"/>
            <a:ext cx="7235686" cy="723568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F38E6-6DA0-C548-A97F-0F1B4DCC7EFE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74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83" y="1171169"/>
            <a:ext cx="9833429" cy="10287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959468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322365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26EA7-83CB-F94B-87C4-7351D3C00118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3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61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57207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55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9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600" y="-412387"/>
            <a:ext cx="5359399" cy="9161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02" y="1633719"/>
            <a:ext cx="2064897" cy="4209756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68800" y="2171700"/>
            <a:ext cx="1790700" cy="31623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A3437-F228-8B48-BEEC-5AF5F4B3158F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22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97" y="465318"/>
            <a:ext cx="2915798" cy="5944509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96591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641391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918893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73F04-F61B-E041-98BA-66FF83E9F7FC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24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23" y="-7716539"/>
            <a:ext cx="2935516" cy="2253236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83531" y="2389412"/>
            <a:ext cx="1829708" cy="2286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827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6D99F-E84D-9F41-A42E-66B2A07B3DF2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73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64" y="1551026"/>
            <a:ext cx="5189635" cy="436331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884154" y="1805212"/>
            <a:ext cx="4809245" cy="2703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24BA8-1834-FD41-BEA7-34E9C055F38E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742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40" y="1277828"/>
            <a:ext cx="7470157" cy="4386036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200072" y="1602012"/>
            <a:ext cx="5641445" cy="353711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C6E2F5-516F-A44D-B464-9D7A0957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0FAFB-52C0-6441-8EBA-40E4185A2A14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43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54" y="913305"/>
            <a:ext cx="5343632" cy="750871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553954" y="1690912"/>
            <a:ext cx="4453646" cy="59417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AC0103-C813-EA42-943D-A7EB9354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90FF2-4BAF-DF47-A84F-73FCB43E3869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270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39" y="1106866"/>
            <a:ext cx="2408238" cy="4909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61" y="1106866"/>
            <a:ext cx="2408238" cy="4909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83" y="1106866"/>
            <a:ext cx="2408238" cy="4909739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098854" y="171665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690919" y="171665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0290984" y="171665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E815C3-EA89-EF43-83E5-6BC3E05D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45BE6A-223C-F245-8124-B20C01654CA8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097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3434" y="0"/>
            <a:ext cx="4023933" cy="6858000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39" y="1271626"/>
            <a:ext cx="2408238" cy="4909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83" y="1271626"/>
            <a:ext cx="2408238" cy="4909739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411681" y="188141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88384" y="188141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101771" y="1171169"/>
            <a:ext cx="5401129" cy="1028700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3597C-A1A0-DC43-AE6E-6A1730363D79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3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544619" y="3316697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195619" y="2313211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833919" y="136052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473840" y="40511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959945" y="391031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056893" y="-24302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1C6300-5826-004E-AE7F-E062A3C4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470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  <p:sldLayoutId id="2147483669" r:id="rId19"/>
    <p:sldLayoutId id="2147483711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699" y="1153918"/>
            <a:ext cx="9833429" cy="1028700"/>
          </a:xfrm>
          <a:prstGeom prst="rect">
            <a:avLst/>
          </a:prstGeom>
          <a:effectLst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4699" y="2343436"/>
            <a:ext cx="9833429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4680CF-EE75-C74F-9DB9-EA9996BA69B0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83" y="6289605"/>
            <a:ext cx="1318924" cy="4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3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</p:sldLayoutIdLst>
  <p:hf hdr="0" ftr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3600" b="0" i="1" kern="1200" spc="0" baseline="0">
          <a:solidFill>
            <a:srgbClr val="1E22AA"/>
          </a:solidFill>
          <a:latin typeface="Prometo Medium" panose="020B0604030203060203" pitchFamily="34" charset="77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FF5A5A"/>
          </a:solidFill>
          <a:latin typeface="Century Gothic" panose="020B0502020202020204" pitchFamily="34" charset="0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b="0" i="0" kern="1200">
          <a:solidFill>
            <a:schemeClr val="tx1">
              <a:alpha val="7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b="0" i="0" kern="1200" baseline="0">
          <a:solidFill>
            <a:schemeClr val="tx1">
              <a:alpha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9" pos="7200">
          <p15:clr>
            <a:srgbClr val="F26B43"/>
          </p15:clr>
        </p15:guide>
        <p15:guide id="48" pos="1005">
          <p15:clr>
            <a:srgbClr val="F26B43"/>
          </p15:clr>
        </p15:guide>
        <p15:guide id="51" orient="horz" pos="10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/>
              </a:rPr>
              <a:t>Functional assessment and training of</a:t>
            </a:r>
            <a:br>
              <a:rPr lang="en-US" sz="3600" b="1" dirty="0" smtClean="0">
                <a:effectLst/>
              </a:rPr>
            </a:br>
            <a:r>
              <a:rPr lang="en-US" sz="3600" b="1" dirty="0" smtClean="0">
                <a:effectLst/>
              </a:rPr>
              <a:t>cognitive, sensory, and motor proficiencies </a:t>
            </a:r>
            <a:br>
              <a:rPr lang="en-US" sz="3600" b="1" dirty="0" smtClean="0">
                <a:effectLst/>
              </a:rPr>
            </a:br>
            <a:r>
              <a:rPr lang="en-US" sz="3600" b="1" dirty="0" smtClean="0">
                <a:effectLst/>
              </a:rPr>
              <a:t>using Virtual Reality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Jennifer C. Reneker, PT, PhD</a:t>
            </a:r>
          </a:p>
          <a:p>
            <a:r>
              <a:rPr lang="en-US" dirty="0" smtClean="0"/>
              <a:t>Associate Professor, Assistant Dean of Scholarly Innovation University of Mississippi Medical Center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353" y="6087649"/>
            <a:ext cx="437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Athlete Engineering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“Necessity is the Mother of Invention”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 is a </a:t>
            </a:r>
            <a:r>
              <a:rPr lang="en-US" dirty="0" err="1" smtClean="0"/>
              <a:t>Neurotrauma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Functional rather structural – it alters how the brain works </a:t>
            </a:r>
            <a:r>
              <a:rPr lang="en-US" dirty="0" smtClean="0"/>
              <a:t>does </a:t>
            </a:r>
            <a:r>
              <a:rPr lang="en-US" dirty="0"/>
              <a:t>not alter the anatomy</a:t>
            </a:r>
          </a:p>
          <a:p>
            <a:r>
              <a:rPr lang="en-US" dirty="0"/>
              <a:t>Most frequently occurs by being kicked or struck in the head or elsewhere on the body  </a:t>
            </a:r>
          </a:p>
          <a:p>
            <a:pPr marL="0" indent="0" algn="r">
              <a:buNone/>
            </a:pPr>
            <a:r>
              <a:rPr lang="en-US" sz="1400" dirty="0"/>
              <a:t>Selassie et al., 2013</a:t>
            </a:r>
          </a:p>
          <a:p>
            <a:pPr lvl="0"/>
            <a:r>
              <a:rPr lang="en-US" dirty="0"/>
              <a:t>Associated with any contact sport</a:t>
            </a:r>
            <a:endParaRPr lang="en-US" baseline="30000" dirty="0"/>
          </a:p>
          <a:p>
            <a:pPr lvl="1"/>
            <a:r>
              <a:rPr lang="en-US" dirty="0"/>
              <a:t>American football has the greatest number of TBI’s – it also has the greatest number of participants</a:t>
            </a:r>
            <a:r>
              <a:rPr lang="en-US" baseline="30000" dirty="0"/>
              <a:t> </a:t>
            </a:r>
          </a:p>
          <a:p>
            <a:pPr marL="457200" lvl="1" indent="0" algn="r">
              <a:buNone/>
            </a:pPr>
            <a:r>
              <a:rPr lang="en-US" sz="1400" dirty="0" err="1"/>
              <a:t>Daneshvar</a:t>
            </a:r>
            <a:r>
              <a:rPr lang="en-US" sz="1400" dirty="0"/>
              <a:t>, 2011</a:t>
            </a:r>
          </a:p>
          <a:p>
            <a:r>
              <a:rPr lang="en-US" dirty="0"/>
              <a:t>May or may not involve a loss of consciousness</a:t>
            </a:r>
          </a:p>
          <a:p>
            <a:pPr lvl="1"/>
            <a:r>
              <a:rPr lang="en-US" dirty="0"/>
              <a:t>Loss of consciousness does not necessarily predict longer recovery</a:t>
            </a:r>
          </a:p>
          <a:p>
            <a:pPr marL="2286000" lvl="5" indent="0" algn="r">
              <a:buNone/>
            </a:pPr>
            <a:r>
              <a:rPr lang="en-US" sz="1400" dirty="0" err="1" smtClean="0"/>
              <a:t>McCrory</a:t>
            </a:r>
            <a:r>
              <a:rPr lang="en-US" sz="1400" dirty="0" smtClean="0"/>
              <a:t> 2017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755D-C1DD-49AC-BA2D-2FC9A2F93C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necessity: Accessible Interventions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Rehabilitation is effective for attaining recovery from deficits associated with concussion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However, physical therapy examination and intervention are not </a:t>
            </a:r>
            <a:r>
              <a:rPr lang="en-US" u="sng" dirty="0"/>
              <a:t>routinely</a:t>
            </a:r>
            <a:r>
              <a:rPr lang="en-US" dirty="0"/>
              <a:t> utilized for concussion management</a:t>
            </a:r>
          </a:p>
          <a:p>
            <a:pPr lvl="1"/>
            <a:r>
              <a:rPr lang="en-US" dirty="0"/>
              <a:t>Ranges between NO use to limited use of PT (only for slow recovery)</a:t>
            </a:r>
          </a:p>
          <a:p>
            <a:pPr lvl="1"/>
            <a:r>
              <a:rPr lang="en-US" dirty="0"/>
              <a:t>Patients who recover in the “expected timeframe” never receive an examination of </a:t>
            </a:r>
            <a:r>
              <a:rPr lang="en-US" dirty="0" smtClean="0"/>
              <a:t>to ensure recovery of physical and cognitive deficits</a:t>
            </a:r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dirty="0"/>
              <a:t>In Mississippi, specialist care for concussion management is extremely </a:t>
            </a:r>
            <a:r>
              <a:rPr lang="en-US" dirty="0" smtClean="0"/>
              <a:t>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necessity: Prevent Subsequent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Once returned to sport, </a:t>
            </a:r>
            <a:r>
              <a:rPr lang="en-US" dirty="0" smtClean="0"/>
              <a:t>athletes with </a:t>
            </a:r>
            <a:r>
              <a:rPr lang="en-US" dirty="0"/>
              <a:t>a history of concussion are more </a:t>
            </a:r>
            <a:r>
              <a:rPr lang="en-US" dirty="0" smtClean="0"/>
              <a:t>4.44 (95% CI 2.90, 6.79)times more likely </a:t>
            </a:r>
            <a:r>
              <a:rPr lang="en-US" dirty="0"/>
              <a:t>to sustain a second concussion than non-previously concussed athletes </a:t>
            </a:r>
          </a:p>
          <a:p>
            <a:pPr lvl="3" algn="r"/>
            <a:r>
              <a:rPr lang="en-US" dirty="0"/>
              <a:t>Reneker et al., 2019</a:t>
            </a:r>
          </a:p>
          <a:p>
            <a:r>
              <a:rPr lang="en-US" dirty="0"/>
              <a:t>Athletes and members of the military with history of a concussion have significantly increased risk of musculoskeletal injury compared to those with no previous concussion </a:t>
            </a:r>
          </a:p>
          <a:p>
            <a:pPr lvl="4" algn="r"/>
            <a:r>
              <a:rPr lang="en-US" dirty="0"/>
              <a:t>Herman et al., 2017; Brooks et al., 2016; Reneker et al., 2019</a:t>
            </a:r>
          </a:p>
          <a:p>
            <a:r>
              <a:rPr lang="en-US" dirty="0"/>
              <a:t>Because of this, it has been suggested that </a:t>
            </a:r>
            <a:r>
              <a:rPr lang="en-US" u="sng" dirty="0"/>
              <a:t>ALL</a:t>
            </a:r>
            <a:r>
              <a:rPr lang="en-US" dirty="0"/>
              <a:t> people who have a concussion should be examined and treated by a physical therapist</a:t>
            </a:r>
          </a:p>
          <a:p>
            <a:pPr algn="r"/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Kardouni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2018; Reneker et al.,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276" y="609600"/>
            <a:ext cx="10332719" cy="1905000"/>
          </a:xfrm>
        </p:spPr>
        <p:txBody>
          <a:bodyPr/>
          <a:lstStyle/>
          <a:p>
            <a:r>
              <a:rPr lang="en-US" dirty="0" smtClean="0"/>
              <a:t>The Invention:</a:t>
            </a:r>
            <a:br>
              <a:rPr lang="en-US" dirty="0" smtClean="0"/>
            </a:br>
            <a:r>
              <a:rPr lang="en-US" dirty="0" smtClean="0"/>
              <a:t>	Virtual Immersive Sensorimotor Training 	(VIST)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83355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Virtual Reality (VR) to deliver </a:t>
            </a:r>
            <a:r>
              <a:rPr lang="en-US" dirty="0"/>
              <a:t>therapeutic </a:t>
            </a:r>
            <a:r>
              <a:rPr lang="en-US" u="sng" dirty="0"/>
              <a:t>intervention</a:t>
            </a:r>
            <a:r>
              <a:rPr lang="en-US" dirty="0"/>
              <a:t> for impairments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VR exercises for </a:t>
            </a:r>
            <a:r>
              <a:rPr lang="en-US" u="sng" dirty="0" smtClean="0"/>
              <a:t>prevention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injury in athletes at </a:t>
            </a:r>
            <a:r>
              <a:rPr lang="en-US" dirty="0"/>
              <a:t>higher risk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VR training to increase proficiencies to enhance </a:t>
            </a:r>
            <a:r>
              <a:rPr lang="en-US" u="sng" dirty="0" smtClean="0"/>
              <a:t>performance</a:t>
            </a:r>
            <a:r>
              <a:rPr lang="en-US" dirty="0" smtClean="0"/>
              <a:t> on the field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Useful in:</a:t>
            </a:r>
          </a:p>
          <a:p>
            <a:pPr marL="457200" lvl="1" indent="0">
              <a:buNone/>
            </a:pPr>
            <a:r>
              <a:rPr lang="en-US" dirty="0"/>
              <a:t>Concussion recovery</a:t>
            </a:r>
          </a:p>
          <a:p>
            <a:pPr marL="457200" lvl="1" indent="0">
              <a:buNone/>
            </a:pPr>
            <a:r>
              <a:rPr lang="en-US" dirty="0"/>
              <a:t>Secondary injury prevention</a:t>
            </a:r>
          </a:p>
          <a:p>
            <a:pPr marL="457200" lvl="1" indent="0">
              <a:buNone/>
            </a:pPr>
            <a:r>
              <a:rPr lang="en-US" dirty="0"/>
              <a:t>Long term impairment identification and treatment</a:t>
            </a:r>
          </a:p>
          <a:p>
            <a:pPr marL="457200" lvl="1" indent="0">
              <a:buNone/>
            </a:pPr>
            <a:r>
              <a:rPr lang="en-US" dirty="0"/>
              <a:t>P</a:t>
            </a:r>
            <a:r>
              <a:rPr lang="en-US" dirty="0" smtClean="0"/>
              <a:t>erformance </a:t>
            </a:r>
            <a:r>
              <a:rPr lang="en-US" dirty="0"/>
              <a:t>– super training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46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677650" y="6389688"/>
            <a:ext cx="514350" cy="227012"/>
          </a:xfrm>
        </p:spPr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AF2E6-64A8-0F46-AF27-0A96D82A033B}" type="slidenum">
              <a:rPr kumimoji="0" lang="en-US" sz="8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29292" y="2094573"/>
            <a:ext cx="4552949" cy="26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/>
              </a:rPr>
              <a:t>Proof </a:t>
            </a:r>
            <a:r>
              <a:rPr kumimoji="0" lang="en-US" sz="1800" b="0" i="0" u="sng" strike="noStrike" kern="1200" cap="sm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/>
              </a:rPr>
              <a:t>of </a:t>
            </a:r>
            <a:r>
              <a:rPr kumimoji="0" lang="en-US" sz="1800" b="0" i="0" u="sng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/>
              </a:rPr>
              <a:t>Concept</a:t>
            </a:r>
            <a:r>
              <a:rPr kumimoji="0" lang="en-US" sz="1800" b="0" i="0" u="sng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1800" b="0" i="0" u="sng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/>
              </a:rPr>
              <a:t>Research</a:t>
            </a:r>
            <a:endParaRPr kumimoji="0" lang="en-US" sz="1800" b="0" i="0" u="none" strike="noStrike" kern="1200" cap="small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+mj-lt"/>
              </a:rPr>
              <a:t>75 </a:t>
            </a:r>
            <a:r>
              <a:rPr kumimoji="0" lang="en-US" sz="1600" b="0" i="1" u="none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+mj-lt"/>
              </a:rPr>
              <a:t>healthy</a:t>
            </a:r>
            <a:r>
              <a:rPr kumimoji="0" lang="en-US" sz="1600" b="0" i="0" u="none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+mj-lt"/>
              </a:rPr>
              <a:t> collegiate </a:t>
            </a:r>
            <a:r>
              <a:rPr kumimoji="0" lang="en-US" sz="1600" b="0" i="0" u="none" strike="noStrike" kern="1200" cap="sm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+mj-lt"/>
              </a:rPr>
              <a:t>soccer players</a:t>
            </a:r>
            <a:r>
              <a:rPr kumimoji="0" lang="en-US" sz="1800" b="0" i="0" u="none" strike="noStrike" kern="1200" cap="sm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lt"/>
                <a:cs typeface="+mj-lt"/>
              </a:rPr>
              <a:t> </a:t>
            </a:r>
          </a:p>
          <a:p>
            <a:pPr marL="457165" marR="0" lvl="1" indent="0" algn="ctr" defTabSz="91433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sm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+mj-lt"/>
              </a:rPr>
              <a:t>8 training sessions; 4 VR activities training eye movement control and perception + low tech </a:t>
            </a:r>
            <a:r>
              <a:rPr kumimoji="0" lang="en-US" sz="1600" b="0" i="1" u="none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+mj-lt"/>
              </a:rPr>
              <a:t>PT</a:t>
            </a:r>
          </a:p>
          <a:p>
            <a:pPr marL="457165" marR="0" lvl="1" indent="0" algn="ctr" defTabSz="91433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small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/>
            </a:endParaRPr>
          </a:p>
          <a:p>
            <a:pPr marL="457165" marR="0" lvl="1" indent="0" algn="ctr" defTabSz="91433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Calibri Light"/>
              </a:rPr>
              <a:t>Results</a:t>
            </a:r>
            <a:r>
              <a:rPr kumimoji="0" lang="en-US" sz="1600" b="0" i="0" u="none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lt"/>
                <a:cs typeface="Calibri Light"/>
              </a:rPr>
              <a:t>:</a:t>
            </a:r>
            <a:r>
              <a:rPr kumimoji="0" lang="en-US" sz="1600" b="0" i="0" u="none" strike="noStrike" kern="1200" cap="small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kumimoji="0" lang="en-US" sz="1600" b="0" i="0" u="none" strike="noStrike" kern="1200" cap="small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+mn-lt"/>
              </a:rPr>
              <a:t>Significant </a:t>
            </a:r>
            <a:r>
              <a:rPr kumimoji="0" lang="en-US" sz="1600" b="0" i="0" u="none" strike="noStrike" kern="1200" cap="small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+mn-lt"/>
              </a:rPr>
              <a:t>improvements in sensorimotor control and 27% decrease in injury rate compared to </a:t>
            </a:r>
            <a:r>
              <a:rPr kumimoji="0" lang="en-US" sz="1600" b="0" i="0" u="none" strike="noStrike" kern="1200" cap="small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lt"/>
                <a:cs typeface="+mn-lt"/>
              </a:rPr>
              <a:t>2017</a:t>
            </a:r>
            <a:endParaRPr kumimoji="0" lang="en-US" sz="1800" b="0" i="0" u="none" strike="noStrike" kern="1200" cap="small" spc="0" normalizeH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j-l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7861" y="5970369"/>
            <a:ext cx="673670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b="1" dirty="0"/>
              <a:t>Reneker JC</a:t>
            </a:r>
            <a:r>
              <a:rPr lang="en-US" sz="1200" dirty="0"/>
              <a:t>, et al., </a:t>
            </a:r>
            <a:r>
              <a:rPr lang="en-US" sz="1200" i="1" dirty="0" err="1"/>
              <a:t>Phys</a:t>
            </a:r>
            <a:r>
              <a:rPr lang="en-US" sz="1200" i="1" dirty="0"/>
              <a:t> </a:t>
            </a:r>
            <a:r>
              <a:rPr lang="en-US" sz="1200" i="1" dirty="0" err="1"/>
              <a:t>Ther</a:t>
            </a:r>
            <a:r>
              <a:rPr lang="en-US" sz="1200" i="1" dirty="0"/>
              <a:t> Sport. </a:t>
            </a:r>
            <a:r>
              <a:rPr lang="en-US" sz="1200" dirty="0"/>
              <a:t>2019 Nov;40:184-192. </a:t>
            </a:r>
            <a:r>
              <a:rPr lang="en-US" sz="1200" dirty="0" err="1"/>
              <a:t>doi</a:t>
            </a:r>
            <a:r>
              <a:rPr lang="en-US" sz="1200" dirty="0"/>
              <a:t>: 10.1016/j.ptsp.2019.09.012.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03" y="430556"/>
            <a:ext cx="1200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3B8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Feasibility</a:t>
            </a:r>
            <a:r>
              <a:rPr kumimoji="0" lang="en-US" sz="3200" b="0" i="0" u="none" strike="noStrike" kern="1200" cap="small" spc="0" normalizeH="0" noProof="0" dirty="0" smtClean="0">
                <a:ln>
                  <a:noFill/>
                </a:ln>
                <a:solidFill>
                  <a:srgbClr val="3B8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Study</a:t>
            </a:r>
            <a:r>
              <a:rPr kumimoji="0" lang="en-US" sz="3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3B8B8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Increased sensorimotor control proficiency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rgbClr val="3B8B8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14" y="1460671"/>
            <a:ext cx="5607398" cy="42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77504627-539E-433A-B1C2-86358A76272D" descr="C4A3C23E-72F7-4DB4-892F-A9C223F843A8@attlo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37" y="-92278"/>
            <a:ext cx="12446737" cy="695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509" y="253539"/>
            <a:ext cx="345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Smooth Pursuit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A0A03DB-2B22-4D25-AFFA-B1ED7738B760" descr="D4DE111C-C946-497C-A5C3-DB2FB5FF0059@attlo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91" y="0"/>
            <a:ext cx="13723572" cy="70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1267" y="296334"/>
            <a:ext cx="314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Saccades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74" y="0"/>
            <a:ext cx="127320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18" y="299258"/>
            <a:ext cx="323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Peripheral Vision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5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D3354AC9-96F0-44B9-BDD2-CC63D0276E1E" descr="CAB69AFF-C0C1-4746-A17A-55024CE590DE@attlo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58" y="1"/>
            <a:ext cx="12791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755" y="266007"/>
            <a:ext cx="614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Functional eye movement and perception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49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Interest/ 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Jennifer C. Reneker, PT, PhD is an intellectual property holder with 2 patents pending, which are related to this presentation. </a:t>
            </a:r>
          </a:p>
          <a:p>
            <a:r>
              <a:rPr lang="en-US" dirty="0"/>
              <a:t>Jennifer C. Reneker, PT, PhD is </a:t>
            </a:r>
            <a:r>
              <a:rPr lang="en-US" dirty="0" smtClean="0"/>
              <a:t>the </a:t>
            </a:r>
            <a:r>
              <a:rPr lang="en-US" dirty="0"/>
              <a:t>founder/owner of </a:t>
            </a:r>
            <a:r>
              <a:rPr lang="en-US" dirty="0" smtClean="0"/>
              <a:t>ALTER VIST, </a:t>
            </a:r>
            <a:r>
              <a:rPr lang="en-US" dirty="0"/>
              <a:t>LLC.</a:t>
            </a:r>
          </a:p>
          <a:p>
            <a:r>
              <a:rPr lang="en-US" dirty="0"/>
              <a:t>This project was supported by the </a:t>
            </a:r>
            <a:r>
              <a:rPr lang="en-US" dirty="0">
                <a:effectLst/>
              </a:rPr>
              <a:t>Office for the Advancement of Telehealth </a:t>
            </a:r>
            <a:r>
              <a:rPr lang="en-US" dirty="0" smtClean="0"/>
              <a:t>(OAT), </a:t>
            </a:r>
            <a:r>
              <a:rPr lang="en-US" dirty="0"/>
              <a:t>Health Resources and Services Administration (HRSA), U.S. Department of Health and Human Services (HHS) under cooperative agreement award no. 2 </a:t>
            </a:r>
            <a:r>
              <a:rPr lang="en-US" dirty="0" smtClean="0"/>
              <a:t>U66RH31459‐04‐00. </a:t>
            </a:r>
            <a:r>
              <a:rPr lang="en-US" dirty="0"/>
              <a:t>The information, conclusions, and opinions expressed are those of the authors and no endorsement by </a:t>
            </a:r>
            <a:r>
              <a:rPr lang="en-US" dirty="0" smtClean="0"/>
              <a:t>OAT, </a:t>
            </a:r>
            <a:r>
              <a:rPr lang="en-US" dirty="0"/>
              <a:t>HRSA, or HHS is intended or should be inferred.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Enrolled </a:t>
            </a:r>
            <a:r>
              <a:rPr lang="en-US" dirty="0" smtClean="0"/>
              <a:t>healthy soccer </a:t>
            </a:r>
            <a:r>
              <a:rPr lang="en-US" dirty="0"/>
              <a:t>players from 2 universities</a:t>
            </a:r>
          </a:p>
          <a:p>
            <a:pPr lvl="1"/>
            <a:r>
              <a:rPr lang="en-US" dirty="0"/>
              <a:t>One was experimental (Mississippi College; n=78), one was control (Univ. of West Alabama; n=52)</a:t>
            </a:r>
          </a:p>
          <a:p>
            <a:pPr lvl="1"/>
            <a:r>
              <a:rPr lang="en-US" u="sng" dirty="0"/>
              <a:t>Used VR training activities as primary intervention</a:t>
            </a:r>
          </a:p>
          <a:p>
            <a:pPr marL="398462" lvl="1" indent="0">
              <a:buNone/>
            </a:pPr>
            <a:endParaRPr lang="en-US" dirty="0"/>
          </a:p>
          <a:p>
            <a:r>
              <a:rPr lang="en-US" dirty="0"/>
              <a:t>Outcomes:</a:t>
            </a:r>
          </a:p>
          <a:p>
            <a:pPr lvl="1"/>
            <a:r>
              <a:rPr lang="en-US" dirty="0"/>
              <a:t>Training effect = change in performance on VR training activities</a:t>
            </a:r>
          </a:p>
          <a:p>
            <a:pPr lvl="1"/>
            <a:r>
              <a:rPr lang="en-US" dirty="0"/>
              <a:t>Near effects = clinical/ functional outcomes</a:t>
            </a:r>
          </a:p>
          <a:p>
            <a:pPr lvl="1"/>
            <a:endParaRPr lang="en-US" dirty="0"/>
          </a:p>
          <a:p>
            <a:pPr lvl="1" algn="r"/>
            <a:r>
              <a:rPr lang="en-US" sz="1100" dirty="0"/>
              <a:t>Reneker JC, </a:t>
            </a:r>
            <a:r>
              <a:rPr lang="en-US" sz="1100" dirty="0" smtClean="0"/>
              <a:t>et al., </a:t>
            </a:r>
            <a:r>
              <a:rPr lang="en-US" sz="1100" i="1" dirty="0" err="1" smtClean="0"/>
              <a:t>Heliyon</a:t>
            </a:r>
            <a:r>
              <a:rPr lang="en-US" sz="1100" dirty="0"/>
              <a:t>. 2020;6(7):e04527.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14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600443"/>
              </p:ext>
            </p:extLst>
          </p:nvPr>
        </p:nvGraphicFramePr>
        <p:xfrm>
          <a:off x="581891" y="1063290"/>
          <a:ext cx="6754839" cy="5483908"/>
        </p:xfrm>
        <a:graphic>
          <a:graphicData uri="http://schemas.openxmlformats.org/drawingml/2006/table">
            <a:tbl>
              <a:tblPr firstRow="1" firstCol="1" bandRow="1"/>
              <a:tblGrid>
                <a:gridCol w="2290406">
                  <a:extLst>
                    <a:ext uri="{9D8B030D-6E8A-4147-A177-3AD203B41FA5}">
                      <a16:colId xmlns:a16="http://schemas.microsoft.com/office/drawing/2014/main" val="3032658555"/>
                    </a:ext>
                  </a:extLst>
                </a:gridCol>
                <a:gridCol w="2290406">
                  <a:extLst>
                    <a:ext uri="{9D8B030D-6E8A-4147-A177-3AD203B41FA5}">
                      <a16:colId xmlns:a16="http://schemas.microsoft.com/office/drawing/2014/main" val="125146298"/>
                    </a:ext>
                  </a:extLst>
                </a:gridCol>
                <a:gridCol w="2174027">
                  <a:extLst>
                    <a:ext uri="{9D8B030D-6E8A-4147-A177-3AD203B41FA5}">
                      <a16:colId xmlns:a16="http://schemas.microsoft.com/office/drawing/2014/main" val="1534531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Tests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Coefficient Estimates (</a:t>
                      </a:r>
                      <a:r>
                        <a:rPr lang="en-US" sz="1400" b="1" cap="small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Std</a:t>
                      </a:r>
                      <a:r>
                        <a:rPr lang="en-US" sz="1400" b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Err)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215965"/>
                  </a:ext>
                </a:extLst>
              </a:tr>
              <a:tr h="368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 Scores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34848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Sensorimotor Activities</a:t>
                      </a:r>
                      <a:endParaRPr lang="en-US" sz="1400" cap="small" baseline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23392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Smooth Pursuits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74.18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14.5)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00273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Saccades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95.78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13.6)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51727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Near Point Convergence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38.02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14.7)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96295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Peripheral Vision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43.98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952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Cervical Proprioception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41.93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897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Cervical </a:t>
                      </a:r>
                      <a:r>
                        <a:rPr lang="en-US" sz="1400" cap="small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Neuromotor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Control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41.96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10.7)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0708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Visual Figure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127.73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12.6)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62300"/>
                  </a:ext>
                </a:extLst>
              </a:tr>
              <a:tr h="3842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Clinical Outcomes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cap="small" baseline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8209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Cervical </a:t>
                      </a:r>
                      <a:r>
                        <a:rPr lang="en-US" sz="1400" cap="small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Neuromotor</a:t>
                      </a:r>
                      <a:r>
                        <a:rPr lang="en-US" sz="1400" cap="small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Control</a:t>
                      </a:r>
                      <a:endParaRPr lang="en-US" sz="1400" cap="small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0.89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76572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Cervical </a:t>
                      </a:r>
                      <a:r>
                        <a:rPr lang="en-US" sz="1400" cap="small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Neuromotor</a:t>
                      </a:r>
                      <a:r>
                        <a:rPr lang="en-US" sz="1400" cap="small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Endurance</a:t>
                      </a:r>
                      <a:endParaRPr lang="en-US" sz="1400" cap="small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8.63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0.009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1855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Balance Score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6.04 (1.6)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0.0001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01657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Feet together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6.89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(2.2)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81022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Tandem – Right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7.18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0686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Tandem – Left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4.65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(1.8)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2604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Single-leg – Right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8.66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(3.1)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80804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Single-leg – Left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9.72 (3.0)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0.0007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05954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Inspection Time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1.90 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(0.8)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1400" cap="small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48148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1932" y="233095"/>
            <a:ext cx="1970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B8B8D"/>
                </a:solidFill>
                <a:latin typeface="+mj-lt"/>
              </a:rPr>
              <a:t>RESULTS</a:t>
            </a:r>
            <a:endParaRPr lang="en-US" sz="3200" dirty="0">
              <a:solidFill>
                <a:srgbClr val="3B8B8D"/>
              </a:solidFill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94558"/>
              </p:ext>
            </p:extLst>
          </p:nvPr>
        </p:nvGraphicFramePr>
        <p:xfrm>
          <a:off x="9127375" y="6317673"/>
          <a:ext cx="2726574" cy="382385"/>
        </p:xfrm>
        <a:graphic>
          <a:graphicData uri="http://schemas.openxmlformats.org/drawingml/2006/table">
            <a:tbl>
              <a:tblPr/>
              <a:tblGrid>
                <a:gridCol w="2726574">
                  <a:extLst>
                    <a:ext uri="{9D8B030D-6E8A-4147-A177-3AD203B41FA5}">
                      <a16:colId xmlns:a16="http://schemas.microsoft.com/office/drawing/2014/main" val="4033875561"/>
                    </a:ext>
                  </a:extLst>
                </a:gridCol>
              </a:tblGrid>
              <a:tr h="382385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Reneker et al., 7/2020 </a:t>
                      </a:r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Heliyon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676963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47214" y="2618509"/>
            <a:ext cx="38072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smtClean="0"/>
              <a:t>An interesting occurrence:</a:t>
            </a:r>
          </a:p>
          <a:p>
            <a:r>
              <a:rPr lang="en-US" cap="small" dirty="0" smtClean="0"/>
              <a:t>both the men and women’s soccer teams from the experimental school were regular season conference champions in 2019, which had never before happened for that school. 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60377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Rehabilitation after injury?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Next Steps: Transition traditional physical therapy exercises into XR environments for  Rehabilitation of impairments after an acute injury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71" y="2017914"/>
            <a:ext cx="4763882" cy="44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41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of Sensorimotor control Impairment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Ongoing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90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Necessity: rapid</a:t>
            </a:r>
            <a:r>
              <a:rPr lang="en-US" dirty="0"/>
              <a:t>, </a:t>
            </a:r>
            <a:r>
              <a:rPr lang="en-US" dirty="0" smtClean="0"/>
              <a:t>point-of-care, </a:t>
            </a:r>
            <a:r>
              <a:rPr lang="en-US" dirty="0"/>
              <a:t>standard test of concussion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3" y="2388637"/>
            <a:ext cx="9905998" cy="38292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Invisible injury</a:t>
            </a:r>
          </a:p>
          <a:p>
            <a:r>
              <a:rPr lang="en-US" dirty="0"/>
              <a:t>No gold-standard </a:t>
            </a:r>
          </a:p>
          <a:p>
            <a:r>
              <a:rPr lang="en-US" dirty="0"/>
              <a:t>Most examination/ diagnostic tests:</a:t>
            </a:r>
          </a:p>
          <a:p>
            <a:pPr lvl="1"/>
            <a:r>
              <a:rPr lang="en-US" dirty="0"/>
              <a:t>Are not standardized or objective</a:t>
            </a:r>
          </a:p>
          <a:p>
            <a:pPr lvl="1"/>
            <a:r>
              <a:rPr lang="en-US" dirty="0"/>
              <a:t>Require a </a:t>
            </a:r>
            <a:r>
              <a:rPr lang="en-US" dirty="0" smtClean="0"/>
              <a:t>baseline</a:t>
            </a:r>
          </a:p>
          <a:p>
            <a:pPr lvl="1"/>
            <a:r>
              <a:rPr lang="en-US" dirty="0" smtClean="0"/>
              <a:t>Do not identify specific impairments to inform treatment</a:t>
            </a:r>
          </a:p>
          <a:p>
            <a:pPr lvl="1"/>
            <a:r>
              <a:rPr lang="en-US" dirty="0" smtClean="0"/>
              <a:t>Were not created to interface in remote/rural environments – no Wi-Fi/ telehealth</a:t>
            </a:r>
            <a:endParaRPr lang="en-US" dirty="0"/>
          </a:p>
          <a:p>
            <a:r>
              <a:rPr lang="en-US" dirty="0" smtClean="0"/>
              <a:t>Sensorimotor </a:t>
            </a:r>
            <a:r>
              <a:rPr lang="en-US" dirty="0"/>
              <a:t>control </a:t>
            </a:r>
            <a:r>
              <a:rPr lang="en-US" dirty="0" smtClean="0"/>
              <a:t>and </a:t>
            </a:r>
            <a:r>
              <a:rPr lang="en-US" dirty="0" err="1" smtClean="0"/>
              <a:t>Neurocognition</a:t>
            </a:r>
            <a:r>
              <a:rPr lang="en-US" dirty="0" smtClean="0"/>
              <a:t> are frequently </a:t>
            </a:r>
            <a:r>
              <a:rPr lang="en-US" dirty="0"/>
              <a:t>injured after a concussion, but </a:t>
            </a:r>
            <a:r>
              <a:rPr lang="en-US" dirty="0" smtClean="0"/>
              <a:t>are </a:t>
            </a:r>
            <a:r>
              <a:rPr lang="en-US" dirty="0"/>
              <a:t>not routinely examined because:</a:t>
            </a:r>
          </a:p>
          <a:p>
            <a:pPr lvl="1"/>
            <a:r>
              <a:rPr lang="en-US" dirty="0"/>
              <a:t>Nuance</a:t>
            </a:r>
          </a:p>
          <a:p>
            <a:pPr lvl="1"/>
            <a:r>
              <a:rPr lang="en-US" dirty="0"/>
              <a:t>Lack of specialists</a:t>
            </a:r>
          </a:p>
          <a:p>
            <a:pPr lvl="1"/>
            <a:r>
              <a:rPr lang="en-US" dirty="0"/>
              <a:t>Lack of quantifiable </a:t>
            </a:r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44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Individuals diagnosed with </a:t>
            </a:r>
            <a:r>
              <a:rPr lang="en-US" dirty="0" smtClean="0"/>
              <a:t>concussion:</a:t>
            </a:r>
          </a:p>
          <a:p>
            <a:pPr lvl="1"/>
            <a:r>
              <a:rPr lang="en-US" dirty="0" smtClean="0"/>
              <a:t>Visually </a:t>
            </a:r>
            <a:r>
              <a:rPr lang="en-US" dirty="0"/>
              <a:t>guided movements requiring the integration of cognitive and motor </a:t>
            </a:r>
            <a:r>
              <a:rPr lang="en-US" dirty="0" smtClean="0"/>
              <a:t>processes </a:t>
            </a:r>
            <a:r>
              <a:rPr lang="en-US" dirty="0"/>
              <a:t>are </a:t>
            </a:r>
            <a:r>
              <a:rPr lang="en-US" dirty="0" smtClean="0"/>
              <a:t>slowed</a:t>
            </a:r>
          </a:p>
          <a:p>
            <a:pPr lvl="7" algn="r"/>
            <a:r>
              <a:rPr lang="en-US" dirty="0" err="1" smtClean="0"/>
              <a:t>Fueger</a:t>
            </a:r>
            <a:r>
              <a:rPr lang="en-US" dirty="0" smtClean="0"/>
              <a:t> and Huddleston </a:t>
            </a:r>
            <a:r>
              <a:rPr lang="en-US" i="1" dirty="0" smtClean="0">
                <a:effectLst/>
              </a:rPr>
              <a:t>J </a:t>
            </a:r>
            <a:r>
              <a:rPr lang="en-US" i="1" dirty="0" err="1" smtClean="0">
                <a:effectLst/>
              </a:rPr>
              <a:t>clini</a:t>
            </a:r>
            <a:r>
              <a:rPr lang="en-US" i="1" dirty="0" smtClean="0">
                <a:effectLst/>
              </a:rPr>
              <a:t> </a:t>
            </a:r>
            <a:r>
              <a:rPr lang="en-US" i="1" dirty="0">
                <a:effectLst/>
              </a:rPr>
              <a:t>and </a:t>
            </a:r>
            <a:r>
              <a:rPr lang="en-US" i="1" dirty="0" err="1" smtClean="0">
                <a:effectLst/>
              </a:rPr>
              <a:t>exp</a:t>
            </a:r>
            <a:r>
              <a:rPr lang="en-US" i="1" dirty="0" smtClean="0">
                <a:effectLst/>
              </a:rPr>
              <a:t> neuropsychology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2018</a:t>
            </a:r>
            <a:endParaRPr lang="en-US" dirty="0" smtClean="0"/>
          </a:p>
          <a:p>
            <a:pPr lvl="1"/>
            <a:r>
              <a:rPr lang="en-US" dirty="0" smtClean="0"/>
              <a:t>Specific </a:t>
            </a:r>
            <a:r>
              <a:rPr lang="en-US" dirty="0"/>
              <a:t>deficits in processing </a:t>
            </a:r>
            <a:r>
              <a:rPr lang="en-US" dirty="0" smtClean="0"/>
              <a:t>speed, </a:t>
            </a:r>
            <a:r>
              <a:rPr lang="en-US" dirty="0"/>
              <a:t>executive </a:t>
            </a:r>
            <a:r>
              <a:rPr lang="en-US" dirty="0" smtClean="0"/>
              <a:t>function, visuospatial abilities, and </a:t>
            </a:r>
            <a:r>
              <a:rPr lang="en-US" dirty="0"/>
              <a:t>visual </a:t>
            </a:r>
            <a:r>
              <a:rPr lang="en-US" dirty="0" smtClean="0"/>
              <a:t>attention </a:t>
            </a:r>
          </a:p>
          <a:p>
            <a:pPr lvl="8"/>
            <a:r>
              <a:rPr lang="en-US" dirty="0" err="1" smtClean="0"/>
              <a:t>Martue</a:t>
            </a:r>
            <a:r>
              <a:rPr lang="en-US" dirty="0" smtClean="0"/>
              <a:t> et al., J Head Trauma Rehab. 2010; Suh et al., </a:t>
            </a:r>
            <a:r>
              <a:rPr lang="en-US" dirty="0" err="1" smtClean="0"/>
              <a:t>Neurosci</a:t>
            </a:r>
            <a:r>
              <a:rPr lang="en-US" dirty="0" smtClean="0"/>
              <a:t> Lett. 2006; Alvarez et al., Optometry and vision science, 2012; Braham et al., Optometry and vision science, 2009; Colvin et al., Am J Sports Med., 2009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9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77650" y="6389688"/>
            <a:ext cx="514350" cy="227012"/>
          </a:xfrm>
        </p:spPr>
        <p:txBody>
          <a:bodyPr/>
          <a:lstStyle/>
          <a:p>
            <a:fld id="{2F8AF2E6-64A8-0F46-AF27-0A96D82A033B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45426"/>
            <a:ext cx="11113971" cy="67671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256" y="717612"/>
            <a:ext cx="6096000" cy="14388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cap="small" dirty="0" smtClean="0">
                <a:solidFill>
                  <a:schemeClr val="bg1"/>
                </a:solidFill>
              </a:rPr>
              <a:t>Solution: VIST Neuro-ID</a:t>
            </a:r>
            <a:endParaRPr lang="en-US" sz="2800" b="1" u="sng" cap="small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bg1"/>
                </a:solidFill>
              </a:rPr>
              <a:t>Worked with </a:t>
            </a:r>
            <a:r>
              <a:rPr lang="en-US" cap="small" dirty="0" smtClean="0">
                <a:solidFill>
                  <a:schemeClr val="bg1"/>
                </a:solidFill>
              </a:rPr>
              <a:t>a developer (</a:t>
            </a:r>
            <a:r>
              <a:rPr lang="en-US" cap="small" dirty="0">
                <a:solidFill>
                  <a:schemeClr val="bg1"/>
                </a:solidFill>
              </a:rPr>
              <a:t>G</a:t>
            </a:r>
            <a:r>
              <a:rPr lang="en-US" cap="small" dirty="0" smtClean="0">
                <a:solidFill>
                  <a:schemeClr val="bg1"/>
                </a:solidFill>
              </a:rPr>
              <a:t>roove Jones) to </a:t>
            </a:r>
            <a:r>
              <a:rPr lang="en-US" cap="small" dirty="0">
                <a:solidFill>
                  <a:schemeClr val="bg1"/>
                </a:solidFill>
              </a:rPr>
              <a:t>develop </a:t>
            </a:r>
            <a:r>
              <a:rPr lang="en-US" cap="small" dirty="0" smtClean="0">
                <a:solidFill>
                  <a:schemeClr val="bg1"/>
                </a:solidFill>
              </a:rPr>
              <a:t>translate clinical tests of sensorimotor control into VR.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i="1" cap="small" dirty="0" smtClean="0">
                <a:solidFill>
                  <a:schemeClr val="bg1"/>
                </a:solidFill>
              </a:rPr>
              <a:t>VIST Neurological Impairment Detection</a:t>
            </a:r>
            <a:endParaRPr lang="en-US" sz="1600" i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8 tests with integrated sensory, cognitive, and motor control components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18 – 26 types of discrete sensor-based data, collected continuously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develop a </a:t>
            </a:r>
            <a:r>
              <a:rPr lang="en-US" dirty="0"/>
              <a:t>machine learning classifier to detect neurological </a:t>
            </a:r>
            <a:r>
              <a:rPr lang="en-US" dirty="0" smtClean="0"/>
              <a:t>impairments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Statistical analysis of differences between groups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Enrolling participants 18 – 40 years of 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broadly defined as healthy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With a physician diagnosed acute concussion</a:t>
            </a:r>
            <a:endParaRPr lang="en-US" dirty="0"/>
          </a:p>
        </p:txBody>
      </p:sp>
      <p:pic>
        <p:nvPicPr>
          <p:cNvPr id="4" name="Picture Placeholder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-26762" r="6571" b="-27497"/>
          <a:stretch/>
        </p:blipFill>
        <p:spPr>
          <a:xfrm>
            <a:off x="8635114" y="409160"/>
            <a:ext cx="2305879" cy="2305879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01" y="761999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11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57941"/>
            <a:ext cx="11565774" cy="65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05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" y="199506"/>
            <a:ext cx="11550996" cy="64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11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Premise of this work</a:t>
            </a:r>
          </a:p>
          <a:p>
            <a:r>
              <a:rPr lang="en-US" dirty="0" smtClean="0"/>
              <a:t>Necessities being addressed</a:t>
            </a:r>
          </a:p>
          <a:p>
            <a:pPr lvl="1"/>
            <a:r>
              <a:rPr lang="en-US" dirty="0" smtClean="0"/>
              <a:t>Prevention/Performance</a:t>
            </a:r>
          </a:p>
          <a:p>
            <a:pPr lvl="1"/>
            <a:r>
              <a:rPr lang="en-US" dirty="0" smtClean="0"/>
              <a:t>Rehabilitation</a:t>
            </a:r>
          </a:p>
          <a:p>
            <a:pPr lvl="1"/>
            <a:r>
              <a:rPr lang="en-US" dirty="0" smtClean="0"/>
              <a:t>Detection of Impairment</a:t>
            </a:r>
          </a:p>
          <a:p>
            <a:r>
              <a:rPr lang="en-US" dirty="0" smtClean="0"/>
              <a:t>Results to date</a:t>
            </a:r>
          </a:p>
        </p:txBody>
      </p:sp>
    </p:spTree>
    <p:extLst>
      <p:ext uri="{BB962C8B-B14F-4D97-AF65-F5344CB8AC3E}">
        <p14:creationId xmlns:p14="http://schemas.microsoft.com/office/powerpoint/2010/main" val="38900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Enrollment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have collaborative partnerships with University of Mississippi, Mississippi State, Louisiana State University (DI), Mississippi College (DII), and </a:t>
            </a:r>
            <a:r>
              <a:rPr lang="en-US" dirty="0" err="1" smtClean="0"/>
              <a:t>Millsaps</a:t>
            </a:r>
            <a:r>
              <a:rPr lang="en-US" dirty="0" smtClean="0"/>
              <a:t> College (DIII) for data collection</a:t>
            </a:r>
          </a:p>
          <a:p>
            <a:pPr lvl="1"/>
            <a:r>
              <a:rPr lang="en-US" dirty="0" smtClean="0"/>
              <a:t>to date we have enrolled:</a:t>
            </a:r>
          </a:p>
          <a:p>
            <a:pPr lvl="2"/>
            <a:r>
              <a:rPr lang="en-US" dirty="0" smtClean="0"/>
              <a:t>773 healthy people</a:t>
            </a:r>
          </a:p>
          <a:p>
            <a:pPr lvl="2"/>
            <a:r>
              <a:rPr lang="en-US" dirty="0" smtClean="0"/>
              <a:t>19 with an acute concussion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37" y="202908"/>
            <a:ext cx="4982768" cy="6537309"/>
          </a:xfrm>
        </p:spPr>
      </p:pic>
    </p:spTree>
    <p:extLst>
      <p:ext uri="{BB962C8B-B14F-4D97-AF65-F5344CB8AC3E}">
        <p14:creationId xmlns:p14="http://schemas.microsoft.com/office/powerpoint/2010/main" val="3023009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know that there are features that are distinguishable</a:t>
            </a:r>
          </a:p>
          <a:p>
            <a:pPr lvl="1"/>
            <a:r>
              <a:rPr lang="en-US" dirty="0" smtClean="0"/>
              <a:t>statistical differences in performance</a:t>
            </a:r>
          </a:p>
          <a:p>
            <a:r>
              <a:rPr lang="en-US" dirty="0" smtClean="0"/>
              <a:t>There is a wide range of performance abilities in the healthy population</a:t>
            </a:r>
          </a:p>
          <a:p>
            <a:r>
              <a:rPr lang="en-US" dirty="0" smtClean="0"/>
              <a:t>Not all concussions present the same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48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Results: Smooth Pursuit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14581" y="1483567"/>
            <a:ext cx="5940782" cy="45533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2: Localization of acutely concussed (red), previously concussed (black), and participants with no history of concussion (blue) in a two feature space derived from gaze fixation in smooth pursuit. N=338 tests.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6" y="1772816"/>
            <a:ext cx="5639708" cy="40945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025951" y="1586204"/>
            <a:ext cx="48052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338 tests on acutely concussed (</a:t>
            </a:r>
            <a:r>
              <a:rPr lang="en-US" cap="small" dirty="0" smtClean="0">
                <a:solidFill>
                  <a:srgbClr val="FF0000"/>
                </a:solidFill>
              </a:rPr>
              <a:t>RED</a:t>
            </a:r>
            <a:r>
              <a:rPr lang="en-US" cap="small" dirty="0" smtClean="0"/>
              <a:t>) and non-concussed participants, sub-classified as previously concussed (</a:t>
            </a:r>
            <a:r>
              <a:rPr lang="en-US" cap="small" dirty="0" smtClean="0">
                <a:solidFill>
                  <a:schemeClr val="bg1"/>
                </a:solidFill>
              </a:rPr>
              <a:t>BLACK</a:t>
            </a:r>
            <a:r>
              <a:rPr lang="en-US" cap="small" dirty="0" smtClean="0"/>
              <a:t>) or not (</a:t>
            </a:r>
            <a:r>
              <a:rPr lang="en-US" cap="small" dirty="0" smtClean="0">
                <a:solidFill>
                  <a:srgbClr val="0070C0"/>
                </a:solidFill>
              </a:rPr>
              <a:t>BLUE</a:t>
            </a:r>
            <a:r>
              <a:rPr lang="en-US" cap="small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Use of Machine learning techniques with eye fixation data.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consistency of eye tracking in the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Performance of 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cap="sm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cap="small" dirty="0" smtClean="0"/>
              <a:t>Observe </a:t>
            </a:r>
            <a:r>
              <a:rPr lang="en-US" u="sng" cap="small" dirty="0"/>
              <a:t>the separation of the acutely concussed individuals, indicating poorer performance and </a:t>
            </a:r>
            <a:r>
              <a:rPr lang="en-US" u="sng" cap="small" dirty="0" smtClean="0"/>
              <a:t>consistency</a:t>
            </a:r>
            <a:r>
              <a:rPr lang="en-US" cap="small" dirty="0" smtClean="0"/>
              <a:t> </a:t>
            </a:r>
          </a:p>
          <a:p>
            <a:endParaRPr lang="en-US" cap="smal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Decision </a:t>
            </a:r>
            <a:r>
              <a:rPr lang="en-US" cap="small" dirty="0"/>
              <a:t>tree classification in this space gives a sensitivity of 0.84 and a specificity of 0.61. </a:t>
            </a:r>
          </a:p>
        </p:txBody>
      </p:sp>
    </p:spTree>
    <p:extLst>
      <p:ext uri="{BB962C8B-B14F-4D97-AF65-F5344CB8AC3E}">
        <p14:creationId xmlns:p14="http://schemas.microsoft.com/office/powerpoint/2010/main" val="766680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1206728" y="418321"/>
            <a:ext cx="9905998" cy="31242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Figure 3: In the peripheral vision test, concussed subjects displayed decreased numbers of valid tests (i.e., eyes did not fixate on central object during choice) in the last quartile of testing (p&lt;0.02). In all episode segments, concussed subjects required more time to make a choice, with significant differences in the third and fourth segments.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E814D74-1C5D-4395-899F-71E5E5F7C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170536"/>
              </p:ext>
            </p:extLst>
          </p:nvPr>
        </p:nvGraphicFramePr>
        <p:xfrm>
          <a:off x="1537904" y="609601"/>
          <a:ext cx="4069793" cy="2774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0DCBDD-1FB8-44A1-B6A1-0DE36E927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982097"/>
              </p:ext>
            </p:extLst>
          </p:nvPr>
        </p:nvGraphicFramePr>
        <p:xfrm>
          <a:off x="6540759" y="609599"/>
          <a:ext cx="4357747" cy="2774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1723" y="4254016"/>
            <a:ext cx="45626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Matched case-control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Compared test performance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Number of valid episodes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Mean latency without cheating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Mean latency with cheating penalty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Evaluated across entire test and in quartiles</a:t>
            </a:r>
            <a:endParaRPr lang="en-US" cap="small" dirty="0"/>
          </a:p>
        </p:txBody>
      </p:sp>
      <p:sp>
        <p:nvSpPr>
          <p:cNvPr id="9" name="TextBox 8"/>
          <p:cNvSpPr txBox="1"/>
          <p:nvPr/>
        </p:nvSpPr>
        <p:spPr>
          <a:xfrm>
            <a:off x="5607696" y="3700018"/>
            <a:ext cx="59995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Significant </a:t>
            </a:r>
            <a:r>
              <a:rPr lang="en-US" cap="small" dirty="0"/>
              <a:t>difference in the number of valid episodes in the furthest periphery (episodes 46-60; mean 14.81 vs. 12.77; p=0.02</a:t>
            </a:r>
            <a:r>
              <a:rPr lang="en-US" cap="small" dirty="0" smtClean="0"/>
              <a:t>) for acute concussed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/>
              <a:t>S</a:t>
            </a:r>
            <a:r>
              <a:rPr lang="en-US" cap="small" dirty="0" smtClean="0"/>
              <a:t>ignificantly </a:t>
            </a:r>
            <a:r>
              <a:rPr lang="en-US" cap="small" dirty="0"/>
              <a:t>longer </a:t>
            </a:r>
            <a:r>
              <a:rPr lang="en-US" cap="small" dirty="0" smtClean="0"/>
              <a:t>latency when </a:t>
            </a:r>
            <a:r>
              <a:rPr lang="en-US" cap="small" dirty="0"/>
              <a:t>cheating episodes were </a:t>
            </a:r>
            <a:r>
              <a:rPr lang="en-US" cap="small" dirty="0" smtClean="0"/>
              <a:t>penalized, which became larger as the test progressed</a:t>
            </a:r>
          </a:p>
          <a:p>
            <a:endParaRPr lang="en-US" cap="smal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 smtClean="0"/>
              <a:t>peripheral </a:t>
            </a:r>
            <a:r>
              <a:rPr lang="en-US" cap="small" dirty="0"/>
              <a:t>vision perception is accurate, but the cortical processing time is </a:t>
            </a:r>
            <a:r>
              <a:rPr lang="en-US" cap="small" dirty="0" smtClean="0"/>
              <a:t>delayed and requires use of “cheating” for correct responses at end ranges</a:t>
            </a:r>
            <a:endParaRPr lang="en-US" cap="small" dirty="0"/>
          </a:p>
        </p:txBody>
      </p:sp>
      <p:sp>
        <p:nvSpPr>
          <p:cNvPr id="10" name="TextBox 9"/>
          <p:cNvSpPr txBox="1"/>
          <p:nvPr/>
        </p:nvSpPr>
        <p:spPr>
          <a:xfrm>
            <a:off x="923731" y="3733801"/>
            <a:ext cx="412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smtClean="0">
                <a:solidFill>
                  <a:srgbClr val="0070C0"/>
                </a:solidFill>
              </a:rPr>
              <a:t>Peripheral Vision Test</a:t>
            </a:r>
            <a:endParaRPr lang="en-US" sz="2800" cap="smal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0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Desired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technology tool that:</a:t>
            </a:r>
          </a:p>
          <a:p>
            <a:pPr lvl="1"/>
            <a:r>
              <a:rPr lang="en-US" dirty="0" smtClean="0"/>
              <a:t>does not require a baseline</a:t>
            </a:r>
          </a:p>
          <a:p>
            <a:pPr lvl="1"/>
            <a:r>
              <a:rPr lang="en-US" dirty="0" smtClean="0"/>
              <a:t>identifies specific impairments to direct treatment</a:t>
            </a:r>
          </a:p>
          <a:p>
            <a:pPr lvl="1"/>
            <a:r>
              <a:rPr lang="en-US" dirty="0" smtClean="0"/>
              <a:t>Quantifies deficits to measure change over time</a:t>
            </a:r>
          </a:p>
          <a:p>
            <a:pPr lvl="1"/>
            <a:r>
              <a:rPr lang="en-US" dirty="0" smtClean="0"/>
              <a:t>Can be used in person or through telehealth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22" y="228437"/>
            <a:ext cx="5486401" cy="30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4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for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315" y="2620346"/>
            <a:ext cx="5110097" cy="31242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will be useful in </a:t>
            </a:r>
            <a:r>
              <a:rPr lang="en-US" u="sng" dirty="0" smtClean="0"/>
              <a:t>injury</a:t>
            </a:r>
            <a:r>
              <a:rPr lang="en-US" dirty="0" smtClean="0"/>
              <a:t> states:</a:t>
            </a:r>
          </a:p>
          <a:p>
            <a:pPr lvl="1"/>
            <a:r>
              <a:rPr lang="en-US" dirty="0" smtClean="0"/>
              <a:t>in rural poor areas, like Mississippi</a:t>
            </a:r>
          </a:p>
          <a:p>
            <a:pPr lvl="1"/>
            <a:r>
              <a:rPr lang="en-US" dirty="0" smtClean="0"/>
              <a:t>For far-forward diagnostics in military environments</a:t>
            </a:r>
          </a:p>
          <a:p>
            <a:pPr lvl="1"/>
            <a:r>
              <a:rPr lang="en-US" dirty="0" smtClean="0"/>
              <a:t>To enhance objectivity in medical decision making</a:t>
            </a:r>
          </a:p>
          <a:p>
            <a:pPr lvl="1"/>
            <a:r>
              <a:rPr lang="en-US" dirty="0" smtClean="0"/>
              <a:t>To drive more effective treatment methods</a:t>
            </a:r>
          </a:p>
          <a:p>
            <a:pPr lvl="1"/>
            <a:r>
              <a:rPr lang="en-US" dirty="0" smtClean="0"/>
              <a:t>Beyond concussion, in other conditions which injure functional neural networks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51006" y="2466391"/>
            <a:ext cx="5110097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This will be useful in </a:t>
            </a:r>
            <a:r>
              <a:rPr lang="en-US" u="sng" dirty="0" smtClean="0"/>
              <a:t>non-injury</a:t>
            </a:r>
            <a:r>
              <a:rPr lang="en-US" dirty="0" smtClean="0"/>
              <a:t> states:</a:t>
            </a:r>
          </a:p>
          <a:p>
            <a:pPr lvl="1"/>
            <a:r>
              <a:rPr lang="en-US" dirty="0" smtClean="0"/>
              <a:t>in rural poor areas, like Mississippi</a:t>
            </a:r>
          </a:p>
          <a:p>
            <a:pPr lvl="1"/>
            <a:r>
              <a:rPr lang="en-US" dirty="0" smtClean="0"/>
              <a:t>For cognitive baselining in pilot training </a:t>
            </a:r>
          </a:p>
          <a:p>
            <a:pPr lvl="1"/>
            <a:r>
              <a:rPr lang="en-US" dirty="0" smtClean="0"/>
              <a:t>To identify individuals at risk of injury</a:t>
            </a:r>
          </a:p>
          <a:p>
            <a:pPr lvl="2"/>
            <a:r>
              <a:rPr lang="en-US" dirty="0" smtClean="0"/>
              <a:t>Geriatrics – dementia and falls</a:t>
            </a:r>
          </a:p>
          <a:p>
            <a:pPr lvl="2"/>
            <a:r>
              <a:rPr lang="en-US" dirty="0" smtClean="0"/>
              <a:t>Athletes</a:t>
            </a:r>
          </a:p>
          <a:p>
            <a:pPr lvl="2"/>
            <a:r>
              <a:rPr lang="en-US" dirty="0" smtClean="0"/>
              <a:t>Service Members</a:t>
            </a:r>
          </a:p>
          <a:p>
            <a:pPr lvl="1"/>
            <a:r>
              <a:rPr lang="en-US" dirty="0" smtClean="0"/>
              <a:t>To drive more effective prevention methods</a:t>
            </a:r>
          </a:p>
        </p:txBody>
      </p:sp>
    </p:spTree>
    <p:extLst>
      <p:ext uri="{BB962C8B-B14F-4D97-AF65-F5344CB8AC3E}">
        <p14:creationId xmlns:p14="http://schemas.microsoft.com/office/powerpoint/2010/main" val="2480949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A05ED7-2400-D14B-809C-0B0EC2A2DE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3661561"/>
            <a:ext cx="5079423" cy="3429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400" dirty="0" smtClean="0">
                <a:solidFill>
                  <a:srgbClr val="3B8B8D"/>
                </a:solidFill>
                <a:cs typeface="Arial" pitchFamily="34" charset="0"/>
              </a:rPr>
              <a:t>Jennifer Reneker, PT, PhD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400" dirty="0" smtClean="0">
                <a:solidFill>
                  <a:srgbClr val="A9E023"/>
                </a:solidFill>
                <a:cs typeface="Arial" pitchFamily="34" charset="0"/>
              </a:rPr>
              <a:t>Jreneker@UMC.edu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400" dirty="0" smtClean="0">
                <a:solidFill>
                  <a:srgbClr val="A9E023"/>
                </a:solidFill>
                <a:cs typeface="Arial" pitchFamily="34" charset="0"/>
              </a:rPr>
              <a:t>www.linkedin.com/in/jennifer-reneker-pt-phd</a:t>
            </a:r>
            <a:r>
              <a:rPr lang="en-US" sz="2400" dirty="0">
                <a:solidFill>
                  <a:srgbClr val="A9E023"/>
                </a:solidFill>
                <a:cs typeface="Arial" pitchFamily="34" charset="0"/>
              </a:rPr>
              <a:t>/</a:t>
            </a:r>
            <a:endParaRPr lang="en-US" dirty="0">
              <a:solidFill>
                <a:srgbClr val="A9E023"/>
              </a:solidFill>
              <a:cs typeface="Arial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1568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r="15650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10390909" y="6389688"/>
            <a:ext cx="10640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+ Cognition + Motor = Sensorimotor control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2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Sensorimotor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360028"/>
            <a:ext cx="9905998" cy="37058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Sensory</a:t>
            </a:r>
          </a:p>
          <a:p>
            <a:pPr lvl="1"/>
            <a:r>
              <a:rPr lang="en-US" dirty="0" smtClean="0"/>
              <a:t>Vision: Plan </a:t>
            </a:r>
            <a:r>
              <a:rPr lang="en-US" dirty="0"/>
              <a:t>whole body movements in a feed-forward </a:t>
            </a:r>
            <a:r>
              <a:rPr lang="en-US" dirty="0" smtClean="0"/>
              <a:t>manner</a:t>
            </a:r>
          </a:p>
          <a:p>
            <a:pPr lvl="1"/>
            <a:r>
              <a:rPr lang="en-US" dirty="0" smtClean="0"/>
              <a:t>Vestibular system: Detect </a:t>
            </a:r>
            <a:r>
              <a:rPr lang="en-US" dirty="0"/>
              <a:t>angular and linear </a:t>
            </a:r>
            <a:r>
              <a:rPr lang="en-US" dirty="0" smtClean="0"/>
              <a:t>acceleration, provide </a:t>
            </a:r>
            <a:r>
              <a:rPr lang="en-US" dirty="0"/>
              <a:t>feedback about movement and eliciting ocular and postural </a:t>
            </a:r>
            <a:r>
              <a:rPr lang="en-US" dirty="0" smtClean="0"/>
              <a:t>reflexes</a:t>
            </a:r>
          </a:p>
          <a:p>
            <a:pPr lvl="1"/>
            <a:r>
              <a:rPr lang="en-US" dirty="0" smtClean="0"/>
              <a:t>Somatic system: Permit </a:t>
            </a:r>
            <a:r>
              <a:rPr lang="en-US" dirty="0"/>
              <a:t>proprioceptive and kinesthetic </a:t>
            </a:r>
            <a:r>
              <a:rPr lang="en-US" dirty="0" smtClean="0"/>
              <a:t>awareness </a:t>
            </a:r>
          </a:p>
          <a:p>
            <a:r>
              <a:rPr lang="en-US" dirty="0" smtClean="0"/>
              <a:t>Cognition</a:t>
            </a:r>
          </a:p>
          <a:p>
            <a:pPr lvl="1"/>
            <a:r>
              <a:rPr lang="en-US" dirty="0" smtClean="0"/>
              <a:t>Integration and interpretation of sensory inputs</a:t>
            </a:r>
          </a:p>
          <a:p>
            <a:pPr lvl="1"/>
            <a:r>
              <a:rPr lang="en-US" dirty="0" smtClean="0"/>
              <a:t>attention </a:t>
            </a:r>
            <a:r>
              <a:rPr lang="en-US" dirty="0"/>
              <a:t>and executive </a:t>
            </a:r>
            <a:r>
              <a:rPr lang="en-US" dirty="0" smtClean="0"/>
              <a:t>function</a:t>
            </a:r>
          </a:p>
          <a:p>
            <a:r>
              <a:rPr lang="en-US" dirty="0" smtClean="0"/>
              <a:t>Motor</a:t>
            </a:r>
          </a:p>
          <a:p>
            <a:pPr lvl="1"/>
            <a:r>
              <a:rPr lang="en-US" dirty="0" smtClean="0"/>
              <a:t>enable </a:t>
            </a:r>
            <a:r>
              <a:rPr lang="en-US" dirty="0"/>
              <a:t>intended </a:t>
            </a:r>
            <a:r>
              <a:rPr lang="en-US" dirty="0" smtClean="0"/>
              <a:t>actions</a:t>
            </a:r>
          </a:p>
          <a:p>
            <a:pPr lvl="1"/>
            <a:r>
              <a:rPr lang="en-US" dirty="0" smtClean="0"/>
              <a:t>precise </a:t>
            </a:r>
            <a:r>
              <a:rPr lang="en-US" dirty="0"/>
              <a:t>motor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E7D2-B5A6-415F-AB98-5C760E3C03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sensorimotor control important for Performance?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Yes!</a:t>
            </a:r>
          </a:p>
          <a:p>
            <a:r>
              <a:rPr lang="en-US" dirty="0" smtClean="0"/>
              <a:t>Higher levels of sensorimotor control are observed as level of competition moves from youth to professional sports</a:t>
            </a:r>
          </a:p>
          <a:p>
            <a:r>
              <a:rPr lang="en-US" dirty="0" smtClean="0"/>
              <a:t>Different people can have different proficiencies </a:t>
            </a:r>
          </a:p>
          <a:p>
            <a:r>
              <a:rPr lang="en-US" dirty="0" smtClean="0"/>
              <a:t>Injuries (neurological and musculoskeletal), use of substances, stress, and other factors can impair sensorimotor control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2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Neurocognitive impact on Sensorimotor control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018340"/>
              </p:ext>
            </p:extLst>
          </p:nvPr>
        </p:nvGraphicFramePr>
        <p:xfrm>
          <a:off x="1141411" y="2400992"/>
          <a:ext cx="990600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637783394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845439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cap="small" baseline="0" dirty="0" smtClean="0"/>
                        <a:t>Ability</a:t>
                      </a:r>
                      <a:endParaRPr lang="en-US" cap="sm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baseline="0" dirty="0" smtClean="0"/>
                        <a:t>Application in Performance</a:t>
                      </a:r>
                      <a:endParaRPr lang="en-US" cap="small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965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Executive function – reasoned decision making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Which Play is best?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58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Attention – consistent focus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“Keep your eye on the ball/target”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11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Selective attention – deciding on what is important to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small" baseline="0" dirty="0" smtClean="0"/>
                        <a:t>Which player is most important to watch?</a:t>
                      </a:r>
                    </a:p>
                    <a:p>
                      <a:endParaRPr lang="en-US" cap="small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72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Attentional Switching – cognitive flexibility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The game has unexpectedly changed, now what?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75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Processing speed – efficiency in interpretation of input and production of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So much is going on and a decision must be made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486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Visuospatial abilities – relative position of self to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small" baseline="0" dirty="0" smtClean="0"/>
                        <a:t>Time to contact/ evasive maneuvering/ perfectly executed steal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279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279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Computer </a:t>
            </a:r>
            <a:r>
              <a:rPr lang="en-US" dirty="0"/>
              <a:t>generated tasks utilizing visual stimuli to provoke goal directed eye movements are being increasingly used to screen and assess </a:t>
            </a:r>
            <a:r>
              <a:rPr lang="en-US" dirty="0" smtClean="0"/>
              <a:t>cognition, </a:t>
            </a:r>
            <a:r>
              <a:rPr lang="en-US" dirty="0"/>
              <a:t>including executive </a:t>
            </a:r>
            <a:r>
              <a:rPr lang="en-US" dirty="0" smtClean="0"/>
              <a:t>function</a:t>
            </a:r>
          </a:p>
          <a:p>
            <a:pPr lvl="5" algn="r"/>
            <a:r>
              <a:rPr lang="en-US" dirty="0" smtClean="0"/>
              <a:t>Keller et </a:t>
            </a:r>
            <a:r>
              <a:rPr lang="en-US" dirty="0"/>
              <a:t>al</a:t>
            </a:r>
            <a:r>
              <a:rPr lang="en-US" dirty="0" smtClean="0"/>
              <a:t>., </a:t>
            </a:r>
            <a:r>
              <a:rPr lang="en-US" i="1" dirty="0" err="1" smtClean="0"/>
              <a:t>Amyotroph</a:t>
            </a:r>
            <a:r>
              <a:rPr lang="en-US" i="1" dirty="0" smtClean="0"/>
              <a:t> </a:t>
            </a:r>
            <a:r>
              <a:rPr lang="en-US" i="1" dirty="0"/>
              <a:t>Lateral </a:t>
            </a:r>
            <a:r>
              <a:rPr lang="en-US" i="1" dirty="0" err="1"/>
              <a:t>Scler</a:t>
            </a:r>
            <a:r>
              <a:rPr lang="en-US" i="1" dirty="0"/>
              <a:t> Frontotemporal </a:t>
            </a:r>
            <a:r>
              <a:rPr lang="en-US" i="1" dirty="0" err="1" smtClean="0"/>
              <a:t>Degener</a:t>
            </a:r>
            <a:r>
              <a:rPr lang="en-US" dirty="0" smtClean="0"/>
              <a:t>. 2018; Tao, et al., </a:t>
            </a:r>
            <a:r>
              <a:rPr lang="en-US" i="1" dirty="0" err="1" smtClean="0"/>
              <a:t>Neurol</a:t>
            </a:r>
            <a:r>
              <a:rPr lang="en-US" i="1" dirty="0" smtClean="0"/>
              <a:t> </a:t>
            </a:r>
            <a:r>
              <a:rPr lang="en-US" i="1" dirty="0"/>
              <a:t>Sci</a:t>
            </a:r>
            <a:r>
              <a:rPr lang="en-US" dirty="0"/>
              <a:t>. </a:t>
            </a:r>
            <a:r>
              <a:rPr lang="en-US" dirty="0" smtClean="0"/>
              <a:t>2020; </a:t>
            </a:r>
            <a:r>
              <a:rPr lang="en-US" dirty="0" err="1" smtClean="0"/>
              <a:t>Asato</a:t>
            </a:r>
            <a:r>
              <a:rPr lang="en-US" dirty="0" smtClean="0"/>
              <a:t> et al., </a:t>
            </a:r>
            <a:r>
              <a:rPr lang="en-US" i="1" dirty="0" err="1" smtClean="0"/>
              <a:t>Epilepsia</a:t>
            </a:r>
            <a:r>
              <a:rPr lang="en-US" dirty="0" smtClean="0"/>
              <a:t>. 2011.</a:t>
            </a:r>
          </a:p>
          <a:p>
            <a:pPr lvl="1"/>
            <a:r>
              <a:rPr lang="en-US" dirty="0" smtClean="0"/>
              <a:t>include </a:t>
            </a:r>
            <a:r>
              <a:rPr lang="en-US" dirty="0"/>
              <a:t>oculomotor and visual perceptual tasks, such as smooth pursuit eye movements, pro-and anti-saccadic eye movements, fixation tasks, and visual search activities</a:t>
            </a:r>
            <a:r>
              <a:rPr lang="en-US" dirty="0" smtClean="0"/>
              <a:t>. </a:t>
            </a:r>
          </a:p>
          <a:p>
            <a:pPr lvl="3" algn="r"/>
            <a:r>
              <a:rPr lang="en-US" sz="1200" dirty="0"/>
              <a:t>Tao, et al., </a:t>
            </a:r>
            <a:r>
              <a:rPr lang="en-US" sz="1200" i="1" dirty="0" err="1"/>
              <a:t>Neurol</a:t>
            </a:r>
            <a:r>
              <a:rPr lang="en-US" sz="1200" i="1" dirty="0"/>
              <a:t> Sci</a:t>
            </a:r>
            <a:r>
              <a:rPr lang="en-US" sz="1200" dirty="0"/>
              <a:t>. 2020</a:t>
            </a:r>
            <a:endParaRPr lang="en-US" sz="1200" dirty="0" smtClean="0"/>
          </a:p>
          <a:p>
            <a:r>
              <a:rPr lang="en-US" dirty="0" smtClean="0"/>
              <a:t>Consistent </a:t>
            </a:r>
            <a:r>
              <a:rPr lang="en-US" dirty="0"/>
              <a:t>link between oculomotor behaviors, neural mechanisms of brain function, and higher cognitive abilities</a:t>
            </a:r>
            <a:r>
              <a:rPr lang="en-US" dirty="0" smtClean="0"/>
              <a:t>. </a:t>
            </a: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lvl="8" algn="r"/>
            <a:r>
              <a:rPr lang="en-US" dirty="0"/>
              <a:t>Tao, et al., </a:t>
            </a:r>
            <a:r>
              <a:rPr lang="en-US" i="1" dirty="0" err="1"/>
              <a:t>Neurol</a:t>
            </a:r>
            <a:r>
              <a:rPr lang="en-US" i="1" dirty="0"/>
              <a:t> Sci</a:t>
            </a:r>
            <a:r>
              <a:rPr lang="en-US" dirty="0"/>
              <a:t>. </a:t>
            </a:r>
            <a:r>
              <a:rPr lang="en-US" dirty="0" smtClean="0"/>
              <a:t>2020; Wolf et al., Front </a:t>
            </a:r>
            <a:r>
              <a:rPr lang="en-US" dirty="0" err="1" smtClean="0"/>
              <a:t>Psychol</a:t>
            </a:r>
            <a:r>
              <a:rPr lang="en-US" dirty="0" smtClean="0"/>
              <a:t> 2018; </a:t>
            </a:r>
            <a:r>
              <a:rPr lang="en-US" dirty="0" err="1" smtClean="0"/>
              <a:t>Isbilir</a:t>
            </a:r>
            <a:r>
              <a:rPr lang="en-US" dirty="0" smtClean="0"/>
              <a:t> et al., Front Hum </a:t>
            </a:r>
            <a:r>
              <a:rPr lang="en-US" dirty="0" err="1" smtClean="0"/>
              <a:t>Neurosci</a:t>
            </a:r>
            <a:r>
              <a:rPr lang="en-US" dirty="0" smtClean="0"/>
              <a:t>., 2019; Amador et al., </a:t>
            </a:r>
            <a:r>
              <a:rPr lang="en-US" dirty="0" err="1" smtClean="0"/>
              <a:t>Neuropsychologia</a:t>
            </a:r>
            <a:r>
              <a:rPr lang="en-US" dirty="0" smtClean="0"/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9893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Immersive Virtual Reality (IVR)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Immersive virtual reality (IVR) </a:t>
            </a:r>
            <a:endParaRPr lang="en-US" dirty="0" smtClean="0"/>
          </a:p>
          <a:p>
            <a:pPr lvl="1"/>
            <a:r>
              <a:rPr lang="en-US" dirty="0" smtClean="0"/>
              <a:t>provides </a:t>
            </a:r>
            <a:r>
              <a:rPr lang="en-US" dirty="0"/>
              <a:t>an unmatched modality with which to </a:t>
            </a:r>
            <a:r>
              <a:rPr lang="en-US" dirty="0" smtClean="0"/>
              <a:t>interact </a:t>
            </a:r>
          </a:p>
          <a:p>
            <a:pPr lvl="1"/>
            <a:r>
              <a:rPr lang="en-US" dirty="0" smtClean="0"/>
              <a:t>Computer </a:t>
            </a:r>
            <a:r>
              <a:rPr lang="en-US" dirty="0"/>
              <a:t>generated, 3-dimensional, controlled, and reproducible environment for visually based </a:t>
            </a:r>
            <a:r>
              <a:rPr lang="en-US" dirty="0" smtClean="0"/>
              <a:t>tasks </a:t>
            </a:r>
          </a:p>
          <a:p>
            <a:pPr lvl="1"/>
            <a:r>
              <a:rPr lang="en-US" dirty="0" smtClean="0"/>
              <a:t>Enables </a:t>
            </a:r>
            <a:r>
              <a:rPr lang="en-US" dirty="0"/>
              <a:t>the assessment of complex cognitive, behavioral, and motoric functions in a superior manner to traditional </a:t>
            </a:r>
            <a:r>
              <a:rPr lang="en-US" dirty="0" smtClean="0"/>
              <a:t>measures. </a:t>
            </a:r>
          </a:p>
          <a:p>
            <a:pPr lvl="5" algn="r"/>
            <a:r>
              <a:rPr lang="en-US" dirty="0" smtClean="0"/>
              <a:t>Santos et al., </a:t>
            </a:r>
            <a:r>
              <a:rPr lang="en-US" i="1" dirty="0" smtClean="0"/>
              <a:t>J </a:t>
            </a:r>
            <a:r>
              <a:rPr lang="en-US" i="1" dirty="0" err="1" smtClean="0"/>
              <a:t>Clin</a:t>
            </a:r>
            <a:r>
              <a:rPr lang="en-US" i="1" dirty="0" smtClean="0"/>
              <a:t> </a:t>
            </a:r>
            <a:r>
              <a:rPr lang="en-US" i="1" dirty="0" err="1" smtClean="0"/>
              <a:t>Transl</a:t>
            </a:r>
            <a:r>
              <a:rPr lang="en-US" i="1" dirty="0" smtClean="0"/>
              <a:t> Res</a:t>
            </a:r>
            <a:r>
              <a:rPr lang="en-US" dirty="0" smtClean="0"/>
              <a:t>. 2006</a:t>
            </a:r>
          </a:p>
          <a:p>
            <a:pPr lvl="1"/>
            <a:r>
              <a:rPr lang="en-US" dirty="0" smtClean="0"/>
              <a:t>Outperforms </a:t>
            </a:r>
            <a:r>
              <a:rPr lang="en-US" dirty="0"/>
              <a:t>computer-based video technology in investigations of visual </a:t>
            </a:r>
            <a:r>
              <a:rPr lang="en-US" dirty="0" smtClean="0"/>
              <a:t>perception</a:t>
            </a:r>
          </a:p>
          <a:p>
            <a:pPr lvl="8" algn="r"/>
            <a:r>
              <a:rPr lang="en-US" dirty="0" err="1" smtClean="0"/>
              <a:t>Vignais</a:t>
            </a:r>
            <a:r>
              <a:rPr lang="en-US" dirty="0" smtClean="0"/>
              <a:t> et al., </a:t>
            </a:r>
            <a:r>
              <a:rPr lang="en-US" i="1" dirty="0" smtClean="0"/>
              <a:t>Hum </a:t>
            </a:r>
            <a:r>
              <a:rPr lang="en-US" i="1" dirty="0" err="1" smtClean="0"/>
              <a:t>Mov</a:t>
            </a:r>
            <a:r>
              <a:rPr lang="en-US" i="1" dirty="0" smtClean="0"/>
              <a:t> Sci</a:t>
            </a:r>
            <a:r>
              <a:rPr lang="en-US" dirty="0" smtClean="0"/>
              <a:t>.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37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Ravi Powerpoint Template">
  <a:themeElements>
    <a:clrScheme name="Custom 1">
      <a:dk1>
        <a:srgbClr val="000000"/>
      </a:dk1>
      <a:lt1>
        <a:srgbClr val="FFFFFF"/>
      </a:lt1>
      <a:dk2>
        <a:srgbClr val="777777"/>
      </a:dk2>
      <a:lt2>
        <a:srgbClr val="FEFCFF"/>
      </a:lt2>
      <a:accent1>
        <a:srgbClr val="1E22AA"/>
      </a:accent1>
      <a:accent2>
        <a:srgbClr val="55C1E9"/>
      </a:accent2>
      <a:accent3>
        <a:srgbClr val="FF5959"/>
      </a:accent3>
      <a:accent4>
        <a:srgbClr val="3CD5AF"/>
      </a:accent4>
      <a:accent5>
        <a:srgbClr val="FFC72C"/>
      </a:accent5>
      <a:accent6>
        <a:srgbClr val="D064CE"/>
      </a:accent6>
      <a:hlink>
        <a:srgbClr val="5352F5"/>
      </a:hlink>
      <a:folHlink>
        <a:srgbClr val="BFBFB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IMSS_Powerpoint" id="{02F49452-A24F-E947-B927-5A8A0C6DACE2}" vid="{22F9A577-ABF8-6944-901B-C9DA339A83D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6026F822B0647B7089705932CBAB0" ma:contentTypeVersion="13" ma:contentTypeDescription="Create a new document." ma:contentTypeScope="" ma:versionID="2a5ed99ff07fb8ae217bee050f6ad4e4">
  <xsd:schema xmlns:xsd="http://www.w3.org/2001/XMLSchema" xmlns:xs="http://www.w3.org/2001/XMLSchema" xmlns:p="http://schemas.microsoft.com/office/2006/metadata/properties" xmlns:ns3="7535d989-0e0e-45e5-8f4e-d4a569493059" xmlns:ns4="b4c35d6f-ced8-45a4-9efe-5686aa93e755" targetNamespace="http://schemas.microsoft.com/office/2006/metadata/properties" ma:root="true" ma:fieldsID="8660761c59c74cfd3f5f4291b0cd5bb9" ns3:_="" ns4:_="">
    <xsd:import namespace="7535d989-0e0e-45e5-8f4e-d4a569493059"/>
    <xsd:import namespace="b4c35d6f-ced8-45a4-9efe-5686aa93e7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5d989-0e0e-45e5-8f4e-d4a5694930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35d6f-ced8-45a4-9efe-5686aa93e75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E02D87-9A7C-400B-886D-D2B6308DC4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35d989-0e0e-45e5-8f4e-d4a569493059"/>
    <ds:schemaRef ds:uri="b4c35d6f-ced8-45a4-9efe-5686aa93e7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BA20B6-8D77-4AEA-BB0C-DC36180D133B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535d989-0e0e-45e5-8f4e-d4a569493059"/>
    <ds:schemaRef ds:uri="http://purl.org/dc/elements/1.1/"/>
    <ds:schemaRef ds:uri="b4c35d6f-ced8-45a4-9efe-5686aa93e75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E12B861-F7C6-47AB-BB70-250F2CB649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27362</TotalTime>
  <Words>2169</Words>
  <Application>Microsoft Office PowerPoint</Application>
  <PresentationFormat>Widescreen</PresentationFormat>
  <Paragraphs>289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Garamond</vt:lpstr>
      <vt:lpstr>Open Sans</vt:lpstr>
      <vt:lpstr>Open Sans Condensed</vt:lpstr>
      <vt:lpstr>Prometo Medium</vt:lpstr>
      <vt:lpstr>Times New Roman</vt:lpstr>
      <vt:lpstr>Trebuchet MS</vt:lpstr>
      <vt:lpstr>Vrinda</vt:lpstr>
      <vt:lpstr>Mesh</vt:lpstr>
      <vt:lpstr>Ravi Powerpoint Template</vt:lpstr>
      <vt:lpstr>Functional assessment and training of cognitive, sensory, and motor proficiencies  using Virtual Reality </vt:lpstr>
      <vt:lpstr>Conflict of Interest/ Disclaimer</vt:lpstr>
      <vt:lpstr>Agenda</vt:lpstr>
      <vt:lpstr>Sensory + Cognition + Motor = Sensorimotor control</vt:lpstr>
      <vt:lpstr>Sensorimotor control</vt:lpstr>
      <vt:lpstr>Is sensorimotor control important for Performance?</vt:lpstr>
      <vt:lpstr>Neurocognitive impact on Sensorimotor control </vt:lpstr>
      <vt:lpstr>Measuring Cognition</vt:lpstr>
      <vt:lpstr>Immersive Virtual Reality (IVR)</vt:lpstr>
      <vt:lpstr>“Necessity is the Mother of Invention”</vt:lpstr>
      <vt:lpstr>Concussion is a Neurotrauma</vt:lpstr>
      <vt:lpstr>The necessity: Accessible Interventions </vt:lpstr>
      <vt:lpstr>The necessity: Prevent Subsequent injuries</vt:lpstr>
      <vt:lpstr>The Invention:  Virtual Immersive Sensorimotor Training  (VIST)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Effectiveness Study</vt:lpstr>
      <vt:lpstr>PowerPoint Presentation</vt:lpstr>
      <vt:lpstr>Rehabilitation after injury?</vt:lpstr>
      <vt:lpstr>detection of Sensorimotor control Impairment </vt:lpstr>
      <vt:lpstr>The Necessity: rapid, point-of-care, standard test of concussion </vt:lpstr>
      <vt:lpstr>PowerPoint Presentation</vt:lpstr>
      <vt:lpstr>PowerPoint Presentation</vt:lpstr>
      <vt:lpstr>Method</vt:lpstr>
      <vt:lpstr>PowerPoint Presentation</vt:lpstr>
      <vt:lpstr>PowerPoint Presentation</vt:lpstr>
      <vt:lpstr>Enrollment So far</vt:lpstr>
      <vt:lpstr>General Results</vt:lpstr>
      <vt:lpstr>Preliminary Results: Smooth Pursuit  </vt:lpstr>
      <vt:lpstr>PowerPoint Presentation</vt:lpstr>
      <vt:lpstr>The Desired goal</vt:lpstr>
      <vt:lpstr>Vision for the future</vt:lpstr>
      <vt:lpstr>PowerPoint Presentation</vt:lpstr>
    </vt:vector>
  </TitlesOfParts>
  <Company>University of Mississippi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Application of Extended Reality (XR) to Performance and Rehabilitation</dc:title>
  <dc:creator>Jennifer C. Reneker</dc:creator>
  <cp:lastModifiedBy>Shaqwana S. Landfair</cp:lastModifiedBy>
  <cp:revision>41</cp:revision>
  <dcterms:created xsi:type="dcterms:W3CDTF">2022-03-18T17:11:14Z</dcterms:created>
  <dcterms:modified xsi:type="dcterms:W3CDTF">2022-09-13T19:48:44Z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0x0101000596026F822B0647B7089705932CBAB0</vt:lpwstr>
  </property>
</Properties>
</file>